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1"/>
  </p:notesMasterIdLst>
  <p:sldIdLst>
    <p:sldId id="256" r:id="rId2"/>
    <p:sldId id="257" r:id="rId3"/>
    <p:sldId id="369" r:id="rId4"/>
    <p:sldId id="370" r:id="rId5"/>
    <p:sldId id="372" r:id="rId6"/>
    <p:sldId id="373" r:id="rId7"/>
    <p:sldId id="374" r:id="rId8"/>
    <p:sldId id="382" r:id="rId9"/>
    <p:sldId id="383" r:id="rId10"/>
    <p:sldId id="384" r:id="rId11"/>
    <p:sldId id="385" r:id="rId12"/>
    <p:sldId id="376" r:id="rId13"/>
    <p:sldId id="381" r:id="rId14"/>
    <p:sldId id="386" r:id="rId15"/>
    <p:sldId id="375" r:id="rId16"/>
    <p:sldId id="387" r:id="rId17"/>
    <p:sldId id="377" r:id="rId18"/>
    <p:sldId id="378" r:id="rId19"/>
    <p:sldId id="37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7691D-8DB8-4685-8E62-7249938BB7CD}" v="36" dt="2024-11-26T15:31:40.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066" autoAdjust="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26-11-2024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CAMPUS CARPOOLING : OPTIMIZED RIDESHARING FOR STUDENTS</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708891" y="5487499"/>
            <a:ext cx="386790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MS. DHARSHINI B S</a:t>
            </a:r>
          </a:p>
          <a:p>
            <a:pPr>
              <a:spcBef>
                <a:spcPct val="0"/>
              </a:spcBef>
              <a:buClrTx/>
              <a:buFontTx/>
              <a:buNone/>
            </a:pPr>
            <a:r>
              <a:rPr lang="en-IN" altLang="en-US" sz="2000" b="1" dirty="0">
                <a:solidFill>
                  <a:srgbClr val="FF0000"/>
                </a:solidFill>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5564307" y="5200848"/>
            <a:ext cx="604724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rPr>
              <a:t>TEAM ID : B21A2425C05</a:t>
            </a:r>
          </a:p>
          <a:p>
            <a:pPr>
              <a:spcBef>
                <a:spcPct val="0"/>
              </a:spcBef>
              <a:buClrTx/>
              <a:buFontTx/>
              <a:buNone/>
            </a:pPr>
            <a:r>
              <a:rPr lang="en-IN" altLang="en-US" sz="2000" b="1" dirty="0">
                <a:solidFill>
                  <a:srgbClr val="FF0000"/>
                </a:solidFill>
              </a:rPr>
              <a:t>LOGESHWARAN ELUMALAI (210701134)</a:t>
            </a:r>
          </a:p>
          <a:p>
            <a:pPr>
              <a:spcBef>
                <a:spcPct val="0"/>
              </a:spcBef>
              <a:buClrTx/>
              <a:buFontTx/>
              <a:buNone/>
            </a:pPr>
            <a:r>
              <a:rPr lang="en-IN" altLang="en-US" sz="2000" b="1" dirty="0">
                <a:solidFill>
                  <a:srgbClr val="FF0000"/>
                </a:solidFill>
              </a:rPr>
              <a:t>MOHAMED AADHIL A (210701159)</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830E3-717D-6DA9-EA7F-1B4B791956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9742B2-00F3-1A32-140B-289EA13F7977}"/>
              </a:ext>
            </a:extLst>
          </p:cNvPr>
          <p:cNvSpPr>
            <a:spLocks noGrp="1"/>
          </p:cNvSpPr>
          <p:nvPr>
            <p:ph type="title"/>
          </p:nvPr>
        </p:nvSpPr>
        <p:spPr/>
        <p:txBody>
          <a:bodyPr/>
          <a:lstStyle/>
          <a:p>
            <a:r>
              <a:rPr lang="en-US" altLang="en-US" sz="3200" b="1" dirty="0">
                <a:solidFill>
                  <a:srgbClr val="FF0000"/>
                </a:solidFill>
              </a:rPr>
              <a:t>Functional Description – Synthetic Data Generation And Preprocessing For HRA</a:t>
            </a:r>
            <a:endParaRPr lang="en-IN" sz="2800" dirty="0"/>
          </a:p>
        </p:txBody>
      </p:sp>
      <p:sp>
        <p:nvSpPr>
          <p:cNvPr id="3" name="Content Placeholder 2">
            <a:extLst>
              <a:ext uri="{FF2B5EF4-FFF2-40B4-BE49-F238E27FC236}">
                <a16:creationId xmlns:a16="http://schemas.microsoft.com/office/drawing/2014/main" id="{4CDFCE1E-437F-C622-7486-F6698ACA4746}"/>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Generates synthetic data that simulates user behavior, vehicle availability, and traffic patterns for testing the Hybrid Ridesharing Algorithm.</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Preprocesses the data by cleaning and transforming it to ensure consistency and compatibility with the algorithm's requirements.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Includes techniques like data cleaning, feature scaling, and transformation to make the data suitable for clustering and optimization tasks.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Provides the basis for testing the efficiency and accuracy of the HRA before implementing it with real data.</a:t>
            </a:r>
          </a:p>
        </p:txBody>
      </p:sp>
      <p:sp>
        <p:nvSpPr>
          <p:cNvPr id="4" name="Date Placeholder 3">
            <a:extLst>
              <a:ext uri="{FF2B5EF4-FFF2-40B4-BE49-F238E27FC236}">
                <a16:creationId xmlns:a16="http://schemas.microsoft.com/office/drawing/2014/main" id="{88AEA6AF-D40B-6EF3-3345-BFBF7FD88BF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12970A70-9E94-8463-0BA4-0AB8B985F108}"/>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7E132D4-A761-CCAB-CCE6-9472ACE46B39}"/>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3481684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472AF-0A1D-D081-83B2-38A9093D6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3252A-1CA4-AE70-9617-D9826F63BBA4}"/>
              </a:ext>
            </a:extLst>
          </p:cNvPr>
          <p:cNvSpPr>
            <a:spLocks noGrp="1"/>
          </p:cNvSpPr>
          <p:nvPr>
            <p:ph type="title"/>
          </p:nvPr>
        </p:nvSpPr>
        <p:spPr/>
        <p:txBody>
          <a:bodyPr/>
          <a:lstStyle/>
          <a:p>
            <a:r>
              <a:rPr lang="en-US" altLang="en-US" sz="3200" b="1" dirty="0">
                <a:solidFill>
                  <a:srgbClr val="FF0000"/>
                </a:solidFill>
              </a:rPr>
              <a:t>Functional Description – Initializing PWA features</a:t>
            </a:r>
            <a:endParaRPr lang="en-IN" sz="2800" dirty="0"/>
          </a:p>
        </p:txBody>
      </p:sp>
      <p:sp>
        <p:nvSpPr>
          <p:cNvPr id="3" name="Content Placeholder 2">
            <a:extLst>
              <a:ext uri="{FF2B5EF4-FFF2-40B4-BE49-F238E27FC236}">
                <a16:creationId xmlns:a16="http://schemas.microsoft.com/office/drawing/2014/main" id="{048D8E0F-1610-DFDC-24D6-E74BBF9DE0B0}"/>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web application is being developed with the goal of converting it into a Progressive Web Application (PWA), which allows users to interact with the app even when offline.</a:t>
            </a:r>
          </a:p>
          <a:p>
            <a:pPr algn="just">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manifest.json</a:t>
            </a:r>
            <a:r>
              <a:rPr lang="en-US" sz="2400" dirty="0">
                <a:latin typeface="Times New Roman" panose="02020603050405020304" pitchFamily="18" charset="0"/>
                <a:cs typeface="Times New Roman" panose="02020603050405020304" pitchFamily="18" charset="0"/>
              </a:rPr>
              <a:t> file has been initialized to define the app's name, icons, and other metadata required to make the app installable on users' devices.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service worker.js has been initialized as the foundation for enabling offline capabilities, caching assets, and handling background processes. However, full implementation of the service worker functionality is still pending.</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The app will eventually offer a native-app-like experience, such as faster load times and the ability to function without an internet connection.</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16C17559-49FC-F7AC-92B4-14AA3E856DDE}"/>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500E2C93-D93E-60B8-AA7D-9FB20F775C57}"/>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97CE3EC-6698-45F6-F3D9-E9CA3302681B}"/>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951948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7" name="Picture 6">
            <a:extLst>
              <a:ext uri="{FF2B5EF4-FFF2-40B4-BE49-F238E27FC236}">
                <a16:creationId xmlns:a16="http://schemas.microsoft.com/office/drawing/2014/main" id="{C35F52A4-4C6C-A193-AADC-9DDAF586E8E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6050"/>
          <a:stretch/>
        </p:blipFill>
        <p:spPr bwMode="auto">
          <a:xfrm>
            <a:off x="812800" y="1903603"/>
            <a:ext cx="1943100" cy="3620135"/>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6D1FC0DE-14EC-71F6-6E3F-55DF045D01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79963" y="1903603"/>
            <a:ext cx="1974850" cy="3618865"/>
          </a:xfrm>
          <a:prstGeom prst="rect">
            <a:avLst/>
          </a:prstGeom>
        </p:spPr>
      </p:pic>
      <p:pic>
        <p:nvPicPr>
          <p:cNvPr id="9" name="Picture 8">
            <a:extLst>
              <a:ext uri="{FF2B5EF4-FFF2-40B4-BE49-F238E27FC236}">
                <a16:creationId xmlns:a16="http://schemas.microsoft.com/office/drawing/2014/main" id="{CD755DCC-7081-4162-D3EE-B9CCF56520A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44215" y="1903602"/>
            <a:ext cx="2019300" cy="3618865"/>
          </a:xfrm>
          <a:prstGeom prst="rect">
            <a:avLst/>
          </a:prstGeom>
        </p:spPr>
      </p:pic>
      <p:pic>
        <p:nvPicPr>
          <p:cNvPr id="10" name="Picture 9">
            <a:extLst>
              <a:ext uri="{FF2B5EF4-FFF2-40B4-BE49-F238E27FC236}">
                <a16:creationId xmlns:a16="http://schemas.microsoft.com/office/drawing/2014/main" id="{56F897F6-D036-4C8F-DD3A-03398471078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433983" y="1903602"/>
            <a:ext cx="2000250" cy="3618865"/>
          </a:xfrm>
          <a:prstGeom prst="rect">
            <a:avLst/>
          </a:prstGeom>
        </p:spPr>
      </p:pic>
      <p:sp>
        <p:nvSpPr>
          <p:cNvPr id="13" name="TextBox 12">
            <a:extLst>
              <a:ext uri="{FF2B5EF4-FFF2-40B4-BE49-F238E27FC236}">
                <a16:creationId xmlns:a16="http://schemas.microsoft.com/office/drawing/2014/main" id="{B9A8BB93-2725-645C-AD94-47B5CAE2338A}"/>
              </a:ext>
            </a:extLst>
          </p:cNvPr>
          <p:cNvSpPr txBox="1"/>
          <p:nvPr/>
        </p:nvSpPr>
        <p:spPr>
          <a:xfrm>
            <a:off x="897147" y="5587103"/>
            <a:ext cx="194309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Splash Screen</a:t>
            </a:r>
          </a:p>
        </p:txBody>
      </p:sp>
      <p:sp>
        <p:nvSpPr>
          <p:cNvPr id="14" name="TextBox 13">
            <a:extLst>
              <a:ext uri="{FF2B5EF4-FFF2-40B4-BE49-F238E27FC236}">
                <a16:creationId xmlns:a16="http://schemas.microsoft.com/office/drawing/2014/main" id="{96F1D562-1C01-5223-1AC4-8101F3FF01FA}"/>
              </a:ext>
            </a:extLst>
          </p:cNvPr>
          <p:cNvSpPr txBox="1"/>
          <p:nvPr/>
        </p:nvSpPr>
        <p:spPr>
          <a:xfrm>
            <a:off x="3925019" y="5586468"/>
            <a:ext cx="1125629"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Login Page</a:t>
            </a:r>
          </a:p>
        </p:txBody>
      </p:sp>
      <p:sp>
        <p:nvSpPr>
          <p:cNvPr id="15" name="TextBox 14">
            <a:extLst>
              <a:ext uri="{FF2B5EF4-FFF2-40B4-BE49-F238E27FC236}">
                <a16:creationId xmlns:a16="http://schemas.microsoft.com/office/drawing/2014/main" id="{E6E6FECE-6F4B-198C-137F-4FA812CBD3A3}"/>
              </a:ext>
            </a:extLst>
          </p:cNvPr>
          <p:cNvSpPr txBox="1"/>
          <p:nvPr/>
        </p:nvSpPr>
        <p:spPr>
          <a:xfrm>
            <a:off x="6985440" y="5578615"/>
            <a:ext cx="1136850"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Home Page</a:t>
            </a:r>
          </a:p>
        </p:txBody>
      </p:sp>
      <p:sp>
        <p:nvSpPr>
          <p:cNvPr id="16" name="TextBox 15">
            <a:extLst>
              <a:ext uri="{FF2B5EF4-FFF2-40B4-BE49-F238E27FC236}">
                <a16:creationId xmlns:a16="http://schemas.microsoft.com/office/drawing/2014/main" id="{62E83480-9A22-5BB6-5C7C-BA419CC6280C}"/>
              </a:ext>
            </a:extLst>
          </p:cNvPr>
          <p:cNvSpPr txBox="1"/>
          <p:nvPr/>
        </p:nvSpPr>
        <p:spPr>
          <a:xfrm>
            <a:off x="9578274" y="5559771"/>
            <a:ext cx="1662635"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Driver Dashboard</a:t>
            </a:r>
          </a:p>
        </p:txBody>
      </p:sp>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2AE8F-E599-AC13-1AC5-AC524D79C2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7A41C-29D2-DAC0-3509-7549530B17C6}"/>
              </a:ext>
            </a:extLst>
          </p:cNvPr>
          <p:cNvSpPr>
            <a:spLocks noGrp="1"/>
          </p:cNvSpPr>
          <p:nvPr>
            <p:ph type="title"/>
          </p:nvPr>
        </p:nvSpPr>
        <p:spPr/>
        <p:txBody>
          <a:bodyPr/>
          <a:lstStyle/>
          <a:p>
            <a:r>
              <a:rPr lang="en-US" altLang="en-US" sz="3200" b="1" dirty="0">
                <a:solidFill>
                  <a:srgbClr val="FF0000"/>
                </a:solidFill>
              </a:rPr>
              <a:t>Implementation &amp; Results of Modules</a:t>
            </a:r>
            <a:endParaRPr lang="en-IN" sz="2800" dirty="0"/>
          </a:p>
        </p:txBody>
      </p:sp>
      <p:sp>
        <p:nvSpPr>
          <p:cNvPr id="3" name="Content Placeholder 2">
            <a:extLst>
              <a:ext uri="{FF2B5EF4-FFF2-40B4-BE49-F238E27FC236}">
                <a16:creationId xmlns:a16="http://schemas.microsoft.com/office/drawing/2014/main" id="{D052023D-A2EF-615F-37E5-F520492E713C}"/>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D5117882-38E9-8C0A-622C-CCCEAC77A67A}"/>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3A311932-9702-74AE-5FFA-86D1C30C2029}"/>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4377A27-9150-8331-2F09-2A78AE402A81}"/>
              </a:ext>
            </a:extLst>
          </p:cNvPr>
          <p:cNvSpPr>
            <a:spLocks noGrp="1"/>
          </p:cNvSpPr>
          <p:nvPr>
            <p:ph type="sldNum" sz="quarter" idx="12"/>
          </p:nvPr>
        </p:nvSpPr>
        <p:spPr/>
        <p:txBody>
          <a:bodyPr/>
          <a:lstStyle/>
          <a:p>
            <a:fld id="{5AB9ECBD-B4DD-40D5-8D24-9ECCDBB1583E}" type="slidenum">
              <a:rPr lang="en-IN" smtClean="0"/>
              <a:t>13</a:t>
            </a:fld>
            <a:endParaRPr lang="en-IN"/>
          </a:p>
        </p:txBody>
      </p:sp>
      <p:pic>
        <p:nvPicPr>
          <p:cNvPr id="9" name="Picture 8">
            <a:extLst>
              <a:ext uri="{FF2B5EF4-FFF2-40B4-BE49-F238E27FC236}">
                <a16:creationId xmlns:a16="http://schemas.microsoft.com/office/drawing/2014/main" id="{E903D019-A945-2964-352E-220BF7C732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381" y="1823889"/>
            <a:ext cx="10610852" cy="3895424"/>
          </a:xfrm>
          <a:prstGeom prst="rect">
            <a:avLst/>
          </a:prstGeom>
        </p:spPr>
      </p:pic>
      <p:sp>
        <p:nvSpPr>
          <p:cNvPr id="7" name="TextBox 6">
            <a:extLst>
              <a:ext uri="{FF2B5EF4-FFF2-40B4-BE49-F238E27FC236}">
                <a16:creationId xmlns:a16="http://schemas.microsoft.com/office/drawing/2014/main" id="{D8C0B28B-2C44-3492-6C8F-D111DD3A3339}"/>
              </a:ext>
            </a:extLst>
          </p:cNvPr>
          <p:cNvSpPr txBox="1"/>
          <p:nvPr/>
        </p:nvSpPr>
        <p:spPr>
          <a:xfrm>
            <a:off x="4886036" y="5721757"/>
            <a:ext cx="2494594" cy="338554"/>
          </a:xfrm>
          <a:prstGeom prst="rect">
            <a:avLst/>
          </a:prstGeom>
          <a:noFill/>
        </p:spPr>
        <p:txBody>
          <a:bodyPr wrap="none" rtlCol="0">
            <a:spAutoFit/>
          </a:bodyPr>
          <a:lstStyle/>
          <a:p>
            <a:r>
              <a:rPr lang="en-IN" sz="1600" dirty="0">
                <a:latin typeface="Times New Roman" panose="02020603050405020304" pitchFamily="18" charset="0"/>
                <a:cs typeface="Times New Roman" panose="02020603050405020304" pitchFamily="18" charset="0"/>
              </a:rPr>
              <a:t>MongoDB For Storing Data</a:t>
            </a:r>
          </a:p>
        </p:txBody>
      </p:sp>
    </p:spTree>
    <p:extLst>
      <p:ext uri="{BB962C8B-B14F-4D97-AF65-F5344CB8AC3E}">
        <p14:creationId xmlns:p14="http://schemas.microsoft.com/office/powerpoint/2010/main" val="3583449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B64B6-E24F-CE64-E483-74D7B1CD8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BD195-1F81-043D-B0E1-24690F4EE6FF}"/>
              </a:ext>
            </a:extLst>
          </p:cNvPr>
          <p:cNvSpPr>
            <a:spLocks noGrp="1"/>
          </p:cNvSpPr>
          <p:nvPr>
            <p:ph type="title"/>
          </p:nvPr>
        </p:nvSpPr>
        <p:spPr/>
        <p:txBody>
          <a:bodyPr/>
          <a:lstStyle/>
          <a:p>
            <a:r>
              <a:rPr lang="en-US" altLang="en-US" sz="3200" b="1" dirty="0">
                <a:solidFill>
                  <a:srgbClr val="FF0000"/>
                </a:solidFill>
              </a:rPr>
              <a:t>Implementation &amp; Results of Modules</a:t>
            </a:r>
            <a:endParaRPr lang="en-IN" sz="2800" dirty="0"/>
          </a:p>
        </p:txBody>
      </p:sp>
      <p:sp>
        <p:nvSpPr>
          <p:cNvPr id="3" name="Content Placeholder 2">
            <a:extLst>
              <a:ext uri="{FF2B5EF4-FFF2-40B4-BE49-F238E27FC236}">
                <a16:creationId xmlns:a16="http://schemas.microsoft.com/office/drawing/2014/main" id="{FB4B8C13-9E71-F5BA-612B-1F6BFBBD7A3B}"/>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1D871E2-C4D9-6CEA-6AFD-8E9ECFD5360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6CFCC892-43F5-51D5-52B9-322F994E9AE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D2D8CE0-62EA-FB3F-4996-D8AF585E6163}"/>
              </a:ext>
            </a:extLst>
          </p:cNvPr>
          <p:cNvSpPr>
            <a:spLocks noGrp="1"/>
          </p:cNvSpPr>
          <p:nvPr>
            <p:ph type="sldNum" sz="quarter" idx="12"/>
          </p:nvPr>
        </p:nvSpPr>
        <p:spPr/>
        <p:txBody>
          <a:bodyPr/>
          <a:lstStyle/>
          <a:p>
            <a:fld id="{5AB9ECBD-B4DD-40D5-8D24-9ECCDBB1583E}" type="slidenum">
              <a:rPr lang="en-IN" smtClean="0"/>
              <a:t>14</a:t>
            </a:fld>
            <a:endParaRPr lang="en-IN"/>
          </a:p>
        </p:txBody>
      </p:sp>
      <p:pic>
        <p:nvPicPr>
          <p:cNvPr id="18" name="Picture 17">
            <a:extLst>
              <a:ext uri="{FF2B5EF4-FFF2-40B4-BE49-F238E27FC236}">
                <a16:creationId xmlns:a16="http://schemas.microsoft.com/office/drawing/2014/main" id="{6E484938-9F39-AB06-3A5E-8D81666D69A2}"/>
              </a:ext>
            </a:extLst>
          </p:cNvPr>
          <p:cNvPicPr>
            <a:picLocks noChangeAspect="1"/>
          </p:cNvPicPr>
          <p:nvPr/>
        </p:nvPicPr>
        <p:blipFill>
          <a:blip r:embed="rId2"/>
          <a:stretch>
            <a:fillRect/>
          </a:stretch>
        </p:blipFill>
        <p:spPr>
          <a:xfrm>
            <a:off x="812800" y="1746251"/>
            <a:ext cx="4470400" cy="4267201"/>
          </a:xfrm>
          <a:prstGeom prst="rect">
            <a:avLst/>
          </a:prstGeom>
        </p:spPr>
      </p:pic>
      <p:pic>
        <p:nvPicPr>
          <p:cNvPr id="20" name="Picture 19">
            <a:extLst>
              <a:ext uri="{FF2B5EF4-FFF2-40B4-BE49-F238E27FC236}">
                <a16:creationId xmlns:a16="http://schemas.microsoft.com/office/drawing/2014/main" id="{08EE0C52-6467-CBA8-BC4E-7A461535B28A}"/>
              </a:ext>
            </a:extLst>
          </p:cNvPr>
          <p:cNvPicPr>
            <a:picLocks noChangeAspect="1"/>
          </p:cNvPicPr>
          <p:nvPr/>
        </p:nvPicPr>
        <p:blipFill>
          <a:blip r:embed="rId3"/>
          <a:stretch>
            <a:fillRect/>
          </a:stretch>
        </p:blipFill>
        <p:spPr>
          <a:xfrm>
            <a:off x="5527964" y="1746250"/>
            <a:ext cx="5851236" cy="4267201"/>
          </a:xfrm>
          <a:prstGeom prst="rect">
            <a:avLst/>
          </a:prstGeom>
        </p:spPr>
      </p:pic>
    </p:spTree>
    <p:extLst>
      <p:ext uri="{BB962C8B-B14F-4D97-AF65-F5344CB8AC3E}">
        <p14:creationId xmlns:p14="http://schemas.microsoft.com/office/powerpoint/2010/main" val="206929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Work for Phase II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Phase 1 has laid a strong foundation for the development of the campus ridesharing application by focusing on key aspects such as responsive UI design, user authentication, and the initialization of the PWA feature. The user registration process for both riders and passengers has been successfully implemented, providing a seamless onboarding experience. Data preprocessing for the Hybrid Ridesharing Algorithm has been set up to enhance the matching process. While the PWA functionality has been initiated with the setup of essential files, it still requires further development for offline capabilities. Overall, Phase 1 ensures that the project is ready for the next phase of complex algorithm integration and further optimization.</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2369166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91D6D-7043-E395-6992-060989980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B03A8-71E4-E59C-F456-5A207BD82D2C}"/>
              </a:ext>
            </a:extLst>
          </p:cNvPr>
          <p:cNvSpPr>
            <a:spLocks noGrp="1"/>
          </p:cNvSpPr>
          <p:nvPr>
            <p:ph type="title"/>
          </p:nvPr>
        </p:nvSpPr>
        <p:spPr/>
        <p:txBody>
          <a:bodyPr/>
          <a:lstStyle/>
          <a:p>
            <a:r>
              <a:rPr lang="en-US" altLang="en-US" sz="3200" b="1" dirty="0">
                <a:solidFill>
                  <a:srgbClr val="FF0000"/>
                </a:solidFill>
              </a:rPr>
              <a:t>Work for Phase II</a:t>
            </a:r>
            <a:endParaRPr lang="en-IN" sz="2800" dirty="0"/>
          </a:p>
        </p:txBody>
      </p:sp>
      <p:sp>
        <p:nvSpPr>
          <p:cNvPr id="3" name="Content Placeholder 2">
            <a:extLst>
              <a:ext uri="{FF2B5EF4-FFF2-40B4-BE49-F238E27FC236}">
                <a16:creationId xmlns:a16="http://schemas.microsoft.com/office/drawing/2014/main" id="{4327F886-0DE3-90DB-3D0A-A8BBB5B15969}"/>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Phase 2 will focus on implementing the Hybrid Ridesharing Algorithm to enhance ride matching and pricing strategies. The PWA feature will be completed, adding offline functionality and background sync. Performance optimization will be carried out to ensure smooth app operation during peak usage. Testing and debugging will address any issues with registration, authentication, and algorithms. By the end of Phase 2, the app will be ready for further feature development and refinement.</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6F520D60-E64E-B98B-74D0-E2FD338F03BC}"/>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152C0BEE-1ED0-69A2-7542-AF483BC119B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946A2DE-9352-0F59-54AB-9D2CE99F28F3}"/>
              </a:ext>
            </a:extLst>
          </p:cNvPr>
          <p:cNvSpPr>
            <a:spLocks noGrp="1"/>
          </p:cNvSpPr>
          <p:nvPr>
            <p:ph type="sldNum" sz="quarter" idx="12"/>
          </p:nvPr>
        </p:nvSpPr>
        <p:spPr/>
        <p:txBody>
          <a:bodyPr/>
          <a:lstStyle/>
          <a:p>
            <a:fld id="{5AB9ECBD-B4DD-40D5-8D24-9ECCDBB1583E}" type="slidenum">
              <a:rPr lang="en-IN" smtClean="0"/>
              <a:t>16</a:t>
            </a:fld>
            <a:endParaRPr lang="en-IN"/>
          </a:p>
        </p:txBody>
      </p:sp>
    </p:spTree>
    <p:extLst>
      <p:ext uri="{BB962C8B-B14F-4D97-AF65-F5344CB8AC3E}">
        <p14:creationId xmlns:p14="http://schemas.microsoft.com/office/powerpoint/2010/main" val="1221137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buFont typeface="Wingdings" panose="05000000000000000000" pitchFamily="2" charset="2"/>
              <a:buChar char="§"/>
              <a:defRPr/>
            </a:pPr>
            <a:r>
              <a:rPr lang="en-IN" sz="2300" dirty="0">
                <a:latin typeface="Times New Roman" panose="02020603050405020304" pitchFamily="18" charset="0"/>
                <a:cs typeface="Times New Roman" panose="02020603050405020304" pitchFamily="18" charset="0"/>
              </a:rPr>
              <a:t>Anas, Mohd, C. </a:t>
            </a:r>
            <a:r>
              <a:rPr lang="en-IN" sz="2300" dirty="0" err="1">
                <a:latin typeface="Times New Roman" panose="02020603050405020304" pitchFamily="18" charset="0"/>
                <a:cs typeface="Times New Roman" panose="02020603050405020304" pitchFamily="18" charset="0"/>
              </a:rPr>
              <a:t>Gunavathi</a:t>
            </a:r>
            <a:r>
              <a:rPr lang="en-IN" sz="2300" dirty="0">
                <a:latin typeface="Times New Roman" panose="02020603050405020304" pitchFamily="18" charset="0"/>
                <a:cs typeface="Times New Roman" panose="02020603050405020304" pitchFamily="18" charset="0"/>
              </a:rPr>
              <a:t>, and G. </a:t>
            </a:r>
            <a:r>
              <a:rPr lang="en-IN" sz="2300" dirty="0" err="1">
                <a:latin typeface="Times New Roman" panose="02020603050405020304" pitchFamily="18" charset="0"/>
                <a:cs typeface="Times New Roman" panose="02020603050405020304" pitchFamily="18" charset="0"/>
              </a:rPr>
              <a:t>Kirubasri</a:t>
            </a:r>
            <a:r>
              <a:rPr lang="en-IN" sz="2300" dirty="0">
                <a:latin typeface="Times New Roman" panose="02020603050405020304" pitchFamily="18" charset="0"/>
                <a:cs typeface="Times New Roman" panose="02020603050405020304" pitchFamily="18" charset="0"/>
              </a:rPr>
              <a:t>. "Machine learning based personality classification for carpooling application." 2023 International Conference on Intelligent Systems for Communication, IoT and Security (</a:t>
            </a:r>
            <a:r>
              <a:rPr lang="en-IN" sz="2300" dirty="0" err="1">
                <a:latin typeface="Times New Roman" panose="02020603050405020304" pitchFamily="18" charset="0"/>
                <a:cs typeface="Times New Roman" panose="02020603050405020304" pitchFamily="18" charset="0"/>
              </a:rPr>
              <a:t>ICISCoIS</a:t>
            </a:r>
            <a:r>
              <a:rPr lang="en-IN" sz="2300" dirty="0">
                <a:latin typeface="Times New Roman" panose="02020603050405020304" pitchFamily="18" charset="0"/>
                <a:cs typeface="Times New Roman" panose="02020603050405020304" pitchFamily="18" charset="0"/>
              </a:rPr>
              <a:t>). IEEE, 2023. </a:t>
            </a:r>
            <a:endParaRPr lang="en-IN" sz="2300" dirty="0">
              <a:solidFill>
                <a:srgbClr val="000000"/>
              </a:solidFill>
              <a:latin typeface="Times New Roman" panose="02020603050405020304" pitchFamily="18" charset="0"/>
              <a:cs typeface="Times New Roman" panose="02020603050405020304" pitchFamily="18" charset="0"/>
            </a:endParaRPr>
          </a:p>
          <a:p>
            <a:pPr>
              <a:buClr>
                <a:srgbClr val="CC0000"/>
              </a:buClr>
              <a:buFont typeface="Wingdings" panose="05000000000000000000" pitchFamily="2" charset="2"/>
              <a:buChar char="§"/>
              <a:defRPr/>
            </a:pPr>
            <a: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M</a:t>
            </a:r>
            <a:r>
              <a:rPr lang="en-US" sz="2300" dirty="0" err="1">
                <a:latin typeface="Times New Roman" panose="02020603050405020304" pitchFamily="18" charset="0"/>
                <a:cs typeface="Times New Roman" panose="02020603050405020304" pitchFamily="18" charset="0"/>
              </a:rPr>
              <a:t>üller</a:t>
            </a:r>
            <a:r>
              <a:rPr lang="en-US" sz="2300" dirty="0">
                <a:latin typeface="Times New Roman" panose="02020603050405020304" pitchFamily="18" charset="0"/>
                <a:cs typeface="Times New Roman" panose="02020603050405020304" pitchFamily="18" charset="0"/>
              </a:rPr>
              <a:t>, Christian, et al. "Dynamic pricing for shared mobility systems based on idle time data." OR Spectrum 46.2 (2024): 411-444. </a:t>
            </a:r>
          </a:p>
          <a:p>
            <a:pPr>
              <a:buClr>
                <a:srgbClr val="CC0000"/>
              </a:buClr>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Seng, Kah </a:t>
            </a:r>
            <a:r>
              <a:rPr lang="en-US" sz="2300" dirty="0" err="1">
                <a:latin typeface="Times New Roman" panose="02020603050405020304" pitchFamily="18" charset="0"/>
                <a:cs typeface="Times New Roman" panose="02020603050405020304" pitchFamily="18" charset="0"/>
              </a:rPr>
              <a:t>Phooi</a:t>
            </a:r>
            <a:r>
              <a:rPr lang="en-US" sz="2300" dirty="0">
                <a:latin typeface="Times New Roman" panose="02020603050405020304" pitchFamily="18" charset="0"/>
                <a:cs typeface="Times New Roman" panose="02020603050405020304" pitchFamily="18" charset="0"/>
              </a:rPr>
              <a:t>, et al. "Ridesharing and crowdsourcing for smart cities: technologies, paradigms and use cases." IEEE Access 11 (2023): 18038-18081. </a:t>
            </a:r>
          </a:p>
          <a:p>
            <a:pPr>
              <a:buClr>
                <a:srgbClr val="CC0000"/>
              </a:buClr>
              <a:buFont typeface="Wingdings" panose="05000000000000000000" pitchFamily="2" charset="2"/>
              <a:buChar char="§"/>
              <a:defRPr/>
            </a:pPr>
            <a: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Kumar, P., </a:t>
            </a:r>
            <a:r>
              <a:rPr kumimoji="0" lang="en-IN" altLang="en-US" sz="23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Vinodh</a:t>
            </a:r>
            <a: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Kumar, S., Priya, L. (2023). Smart and Safety Traffic System for the Vehicles on the Road. In: </a:t>
            </a:r>
            <a:r>
              <a:rPr kumimoji="0" lang="en-IN" altLang="en-US" sz="23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Choudrie</a:t>
            </a:r>
            <a: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J., </a:t>
            </a:r>
            <a:r>
              <a:rPr kumimoji="0" lang="en-IN" altLang="en-US" sz="2300" b="0" i="0" u="none" strike="noStrike" kern="0" cap="none" spc="0" normalizeH="0" baseline="0" noProof="0" dirty="0" err="1">
                <a:ln>
                  <a:noFill/>
                </a:ln>
                <a:solidFill>
                  <a:srgbClr val="000000"/>
                </a:solidFill>
                <a:effectLst/>
                <a:uLnTx/>
                <a:uFillTx/>
                <a:latin typeface="Times New Roman" panose="02020603050405020304" pitchFamily="18" charset="0"/>
                <a:cs typeface="Times New Roman" panose="02020603050405020304" pitchFamily="18" charset="0"/>
              </a:rPr>
              <a:t>Mahalle</a:t>
            </a:r>
            <a:r>
              <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P., Perumal, T., Joshi, A. (eds) IOT with Smart Systems. Smart Innovation, Systems and Technologies, vol 312. Springer, Singapore. https://doi.org/ 10.1007/978-981-19-3575-6_51.</a:t>
            </a:r>
          </a:p>
          <a:p>
            <a:pPr>
              <a:buClr>
                <a:srgbClr val="CC0000"/>
              </a:buClr>
              <a:buFont typeface="Wingdings" panose="05000000000000000000" pitchFamily="2" charset="2"/>
              <a:buChar char="§"/>
              <a:defRPr/>
            </a:pP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a:buClr>
                <a:srgbClr val="CC0000"/>
              </a:buClr>
              <a:buFont typeface="Wingdings" panose="05000000000000000000" pitchFamily="2" charset="2"/>
              <a:buChar char="§"/>
              <a:defRPr/>
            </a:pPr>
            <a:endParaRPr kumimoji="0" lang="en-IN" altLang="en-US" sz="23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17</a:t>
            </a:fld>
            <a:endParaRPr lang="en-IN"/>
          </a:p>
        </p:txBody>
      </p:sp>
    </p:spTree>
    <p:extLst>
      <p:ext uri="{BB962C8B-B14F-4D97-AF65-F5344CB8AC3E}">
        <p14:creationId xmlns:p14="http://schemas.microsoft.com/office/powerpoint/2010/main" val="1530162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US" altLang="en-US" sz="2400" b="1" dirty="0">
                <a:solidFill>
                  <a:srgbClr val="000000"/>
                </a:solidFill>
              </a:rPr>
              <a:t>TITLE: </a:t>
            </a:r>
            <a:r>
              <a:rPr lang="en-IN" sz="2400" dirty="0">
                <a:latin typeface="Verdana" panose="020B0604030504040204" pitchFamily="34" charset="0"/>
                <a:ea typeface="+mn-ea"/>
                <a:cs typeface="+mn-cs"/>
              </a:rPr>
              <a:t>Campus carpooling : optimized ridesharing for students using hybrid ridesharing </a:t>
            </a:r>
            <a:r>
              <a:rPr lang="en-IN" sz="2400" dirty="0">
                <a:latin typeface="Verdana" panose="020B0604030504040204" pitchFamily="34" charset="0"/>
              </a:rPr>
              <a:t>algorithm.</a:t>
            </a:r>
            <a:endParaRPr lang="en-IN" sz="2400" dirty="0">
              <a:latin typeface="Verdana" panose="020B0604030504040204" pitchFamily="34" charset="0"/>
              <a:ea typeface="+mn-ea"/>
              <a:cs typeface="+mn-cs"/>
            </a:endParaRPr>
          </a:p>
          <a:p>
            <a:pPr marL="0" lvl="0" indent="0">
              <a:buClr>
                <a:srgbClr val="CC0000"/>
              </a:buClr>
              <a:buNone/>
              <a:defRPr/>
            </a:pPr>
            <a:r>
              <a:rPr lang="en-US" altLang="en-US" sz="2400" b="1" dirty="0">
                <a:solidFill>
                  <a:srgbClr val="000000"/>
                </a:solidFill>
              </a:rPr>
              <a:t>AUTHORS: </a:t>
            </a:r>
            <a:r>
              <a:rPr lang="en-US" altLang="en-US" sz="2400" dirty="0">
                <a:solidFill>
                  <a:srgbClr val="000000"/>
                </a:solidFill>
              </a:rPr>
              <a:t>Ms.</a:t>
            </a:r>
            <a:r>
              <a:rPr lang="en-US" altLang="en-US" sz="2400" b="1" dirty="0">
                <a:solidFill>
                  <a:srgbClr val="000000"/>
                </a:solidFill>
              </a:rPr>
              <a:t> </a:t>
            </a:r>
            <a:r>
              <a:rPr lang="en-US" altLang="en-US" sz="2400" dirty="0">
                <a:solidFill>
                  <a:srgbClr val="000000"/>
                </a:solidFill>
              </a:rPr>
              <a:t>Dharshini B.S.</a:t>
            </a:r>
          </a:p>
          <a:p>
            <a:pPr marL="0" lvl="0" indent="0">
              <a:buClr>
                <a:srgbClr val="CC0000"/>
              </a:buClr>
              <a:buNone/>
              <a:defRPr/>
            </a:pPr>
            <a:r>
              <a:rPr lang="en-US" altLang="en-US" sz="2400" dirty="0">
                <a:solidFill>
                  <a:srgbClr val="000000"/>
                </a:solidFill>
              </a:rPr>
              <a:t>	         </a:t>
            </a:r>
            <a:r>
              <a:rPr lang="en-US" altLang="en-US" sz="2400" dirty="0" err="1">
                <a:solidFill>
                  <a:srgbClr val="000000"/>
                </a:solidFill>
              </a:rPr>
              <a:t>Logeshwaran</a:t>
            </a:r>
            <a:r>
              <a:rPr lang="en-US" altLang="en-US" sz="2400" dirty="0">
                <a:solidFill>
                  <a:srgbClr val="000000"/>
                </a:solidFill>
              </a:rPr>
              <a:t> Elumalai N (210701134) </a:t>
            </a:r>
          </a:p>
          <a:p>
            <a:pPr marL="0" lvl="0" indent="0">
              <a:buClr>
                <a:srgbClr val="CC0000"/>
              </a:buClr>
              <a:buNone/>
              <a:defRPr/>
            </a:pPr>
            <a:r>
              <a:rPr lang="en-US" altLang="en-US" sz="2400" dirty="0">
                <a:solidFill>
                  <a:srgbClr val="000000"/>
                </a:solidFill>
              </a:rPr>
              <a:t>                  Mohamed Aadhil A (210701159) </a:t>
            </a:r>
          </a:p>
          <a:p>
            <a:pPr marL="0" lvl="0" indent="0">
              <a:buClr>
                <a:srgbClr val="CC0000"/>
              </a:buClr>
              <a:buNone/>
              <a:defRPr/>
            </a:pPr>
            <a:r>
              <a:rPr lang="en-US" altLang="en-US" sz="2400" b="1" dirty="0">
                <a:solidFill>
                  <a:srgbClr val="000000"/>
                </a:solidFill>
              </a:rPr>
              <a:t>CONFERENCE</a:t>
            </a:r>
            <a:r>
              <a:rPr lang="en-US" altLang="en-US" sz="2400" dirty="0">
                <a:solidFill>
                  <a:srgbClr val="000000"/>
                </a:solidFill>
              </a:rPr>
              <a:t>:2nd INTERNATIONAL CONFERENCE ON EMERGING RESEARCH IN COMPUTATIONAL SCIENCE – 2024(ICERCS-2024)</a:t>
            </a:r>
          </a:p>
          <a:p>
            <a:pPr marL="0" lvl="0" indent="0">
              <a:buClr>
                <a:srgbClr val="CC0000"/>
              </a:buClr>
              <a:buNone/>
              <a:defRPr/>
            </a:pPr>
            <a:r>
              <a:rPr lang="en-US" altLang="en-US" sz="2400" b="1" dirty="0">
                <a:solidFill>
                  <a:srgbClr val="000000"/>
                </a:solidFill>
              </a:rPr>
              <a:t>MODE OF SUBMISSION: HYBRID MODE</a:t>
            </a:r>
            <a:r>
              <a:rPr lang="en-US" altLang="en-US" sz="2400" dirty="0">
                <a:solidFill>
                  <a:srgbClr val="000000"/>
                </a:solidFill>
              </a:rPr>
              <a:t> </a:t>
            </a:r>
          </a:p>
          <a:p>
            <a:pPr marL="0" lvl="0" indent="0">
              <a:buClr>
                <a:srgbClr val="CC0000"/>
              </a:buClr>
              <a:buNone/>
              <a:defRPr/>
            </a:pPr>
            <a:r>
              <a:rPr lang="en-US" altLang="en-US" sz="2400" b="1" dirty="0">
                <a:solidFill>
                  <a:srgbClr val="000000"/>
                </a:solidFill>
              </a:rPr>
              <a:t>STATUS:</a:t>
            </a:r>
            <a:r>
              <a:rPr lang="en-US" altLang="en-US" sz="2400" dirty="0">
                <a:solidFill>
                  <a:srgbClr val="000000"/>
                </a:solidFill>
              </a:rPr>
              <a:t> SUBMITTED AND WAITING FOR ACCEPTANCE </a:t>
            </a:r>
            <a:endParaRPr lang="en-IN" sz="2400" dirty="0"/>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3600" dirty="0">
              <a:solidFill>
                <a:srgbClr val="000000"/>
              </a:solidFill>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20000"/>
              </a:spcBef>
              <a:spcAft>
                <a:spcPct val="0"/>
              </a:spcAft>
              <a:buClr>
                <a:srgbClr val="CC0000"/>
              </a:buClr>
              <a:buSzTx/>
              <a:buNone/>
              <a:tabLst/>
              <a:defRPr/>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946422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19</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Existing ridesharing platforms are generic and fail to meet the specific needs of college students, such as affordability especially, fixed routes, and predictable ride availability. These platforms often charge additional fees during peak hours and are prone to frequent ride cancellations, leaving students without reliable transportation options. They also lack customization for predefined routes commonly traveled by students, such as between home and college, resulting in inefficient ride matching and higher costs. This highlights the need for a ridesharing solution designed exclusively for students, offering reliable, cost-effective, and route-specific rides within a secure ecosystem. Such a solution would enhance accessibility and reliability for students, fostering a more connected campus community. By addressing these gaps, the platform could significantly improve the overall transportation experience for college students.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Develop a campus ridesharing app that facilitates efficient ride matching and pricing for students commuting to college.</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Integrate dynamic pricing based on real-time demand, distance, and traffic conditions, ensuring fair and transparent fares.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 data preprocessing and feature engineering to simulate ridesharing scenarios and enhance the accuracy of ride matching algorithms.</a:t>
            </a:r>
            <a:endParaRPr lang="en-IN"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Implement a hybrid ridesharing algorithm (HRA) to optimize ride matching between drivers and riders, improving overall ride efficiency.</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Build the app as a Progressive Web App (PWA) for cross-platform compatibility, enabling offline functionality and faster user interactions.</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This project aims to develop a campus ridesharing platform that enhances commuting for students by offering an efficient, cost-effective, and environmentally friendly alternative to traditional transportation options. The app will integrate a Hybrid Ridesharing Algorithm (HRA) combining K-means clustering and genetic algorithms to optimize the matching of drivers and riders. Dynamic pricing will be implemented to adjust fare rates based on real-time factors like demand, distance, and traffic. Built as a Progressive Web App (PWA), it ensures seamless access across devices, even offline. The project addresses issues like ride cancellations and additional charges commonly seen in existing platforms, offering students a more reliable and transparent commuting option.</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pic>
        <p:nvPicPr>
          <p:cNvPr id="8" name="Picture 7">
            <a:extLst>
              <a:ext uri="{FF2B5EF4-FFF2-40B4-BE49-F238E27FC236}">
                <a16:creationId xmlns:a16="http://schemas.microsoft.com/office/drawing/2014/main" id="{8860D0A0-8196-751B-5092-6C729437BD30}"/>
              </a:ext>
            </a:extLst>
          </p:cNvPr>
          <p:cNvPicPr>
            <a:picLocks noChangeAspect="1"/>
          </p:cNvPicPr>
          <p:nvPr/>
        </p:nvPicPr>
        <p:blipFill>
          <a:blip r:embed="rId2"/>
          <a:stretch>
            <a:fillRect/>
          </a:stretch>
        </p:blipFill>
        <p:spPr>
          <a:xfrm>
            <a:off x="2199736" y="1746252"/>
            <a:ext cx="7013275" cy="426720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R="0" lvl="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q"/>
              <a:tabLst/>
              <a:defRPr/>
            </a:pPr>
            <a:r>
              <a:rPr lang="en-IN" sz="2400" dirty="0">
                <a:latin typeface="Times New Roman" panose="02020603050405020304" pitchFamily="18" charset="0"/>
                <a:cs typeface="Times New Roman" panose="02020603050405020304" pitchFamily="18" charset="0"/>
              </a:rPr>
              <a:t>Responsive UI Design</a:t>
            </a:r>
          </a:p>
          <a:p>
            <a:pPr>
              <a:lnSpc>
                <a:spcPct val="150000"/>
              </a:lnSpc>
              <a:buClr>
                <a:srgbClr val="CC0000"/>
              </a:buClr>
              <a:buFont typeface="Wingdings" panose="05000000000000000000" pitchFamily="2" charset="2"/>
              <a:buChar char="q"/>
              <a:defRPr/>
            </a:pPr>
            <a:r>
              <a:rPr lang="en-IN" sz="2400" dirty="0">
                <a:latin typeface="Times New Roman" panose="02020603050405020304" pitchFamily="18" charset="0"/>
                <a:cs typeface="Times New Roman" panose="02020603050405020304" pitchFamily="18" charset="0"/>
              </a:rPr>
              <a:t>Rider – Driver Registration</a:t>
            </a:r>
          </a:p>
          <a:p>
            <a:pPr marR="0" lvl="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q"/>
              <a:tabLst/>
              <a:defRPr/>
            </a:pPr>
            <a:r>
              <a:rPr lang="en-IN" sz="2400" dirty="0">
                <a:latin typeface="Times New Roman" panose="02020603050405020304" pitchFamily="18" charset="0"/>
                <a:cs typeface="Times New Roman" panose="02020603050405020304" pitchFamily="18" charset="0"/>
              </a:rPr>
              <a:t>User Authentication</a:t>
            </a:r>
          </a:p>
          <a:p>
            <a:pPr marR="0" lvl="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q"/>
              <a:tabLst/>
              <a:defRPr/>
            </a:pPr>
            <a:r>
              <a:rPr lang="en-IN" sz="2400" dirty="0">
                <a:latin typeface="Times New Roman" panose="02020603050405020304" pitchFamily="18" charset="0"/>
                <a:cs typeface="Times New Roman" panose="02020603050405020304" pitchFamily="18" charset="0"/>
              </a:rPr>
              <a:t>Synthetic Data Generation and Preprocessing For Hybrid Ridesharing Algorithm (HRA)</a:t>
            </a:r>
          </a:p>
          <a:p>
            <a:pPr marR="0" lvl="0"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q"/>
              <a:tabLst/>
              <a:defRPr/>
            </a:pPr>
            <a: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PWA (Progressive Web Application) Feature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lnSpc>
                <a:spcPct val="150000"/>
              </a:lnSpc>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 Responsive UI</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Ensures the app interface adapts seamlessly across various devices such as desktops, tablets, and mobile phones.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Utilizes React for building interactive UI components and Tailwind CSS for styling, enabling flexible layouts and responsiveness.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Uses utility-first CSS classes to make the UI elements responsive and easily customizable across different screen sizes.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Prioritizes user experience (UX) by optimizing navigation, interactivity, and accessibility on various devices.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517529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2357-16C3-9AB6-8681-90CE051A1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96EC6-EB12-7180-8EAD-0512139338EC}"/>
              </a:ext>
            </a:extLst>
          </p:cNvPr>
          <p:cNvSpPr>
            <a:spLocks noGrp="1"/>
          </p:cNvSpPr>
          <p:nvPr>
            <p:ph type="title"/>
          </p:nvPr>
        </p:nvSpPr>
        <p:spPr/>
        <p:txBody>
          <a:bodyPr/>
          <a:lstStyle/>
          <a:p>
            <a:r>
              <a:rPr lang="en-US" altLang="en-US" sz="3200" b="1" dirty="0">
                <a:solidFill>
                  <a:srgbClr val="FF0000"/>
                </a:solidFill>
              </a:rPr>
              <a:t>Functional Description – Rider And Driver registration</a:t>
            </a:r>
            <a:endParaRPr lang="en-IN" sz="2800" dirty="0"/>
          </a:p>
        </p:txBody>
      </p:sp>
      <p:sp>
        <p:nvSpPr>
          <p:cNvPr id="3" name="Content Placeholder 2">
            <a:extLst>
              <a:ext uri="{FF2B5EF4-FFF2-40B4-BE49-F238E27FC236}">
                <a16:creationId xmlns:a16="http://schemas.microsoft.com/office/drawing/2014/main" id="{18F17D60-82AB-F1C5-9060-276CF8173697}"/>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Allows users (riders) to register for the ridesharing service by providing personal details such as name, contact number, email, and preferences.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Includes a validation process to ensure data accuracy and completeness during registration.</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Allows users to create and manage their profiles.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Collects ride-specific preferences like preferred routes and times for efficient ride matching.</a:t>
            </a:r>
          </a:p>
        </p:txBody>
      </p:sp>
      <p:sp>
        <p:nvSpPr>
          <p:cNvPr id="4" name="Date Placeholder 3">
            <a:extLst>
              <a:ext uri="{FF2B5EF4-FFF2-40B4-BE49-F238E27FC236}">
                <a16:creationId xmlns:a16="http://schemas.microsoft.com/office/drawing/2014/main" id="{E75D9ABA-BCFB-8413-12AB-945FE1F240C2}"/>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2E8A7796-DF96-2F8C-8BC7-ED5FB27BCF6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A465AA8C-30CC-DD49-3879-654177E942D0}"/>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965078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87741-7707-67D1-FFB2-B72F25496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146DE-AAAB-1AD4-897F-55836D94A1D1}"/>
              </a:ext>
            </a:extLst>
          </p:cNvPr>
          <p:cNvSpPr>
            <a:spLocks noGrp="1"/>
          </p:cNvSpPr>
          <p:nvPr>
            <p:ph type="title"/>
          </p:nvPr>
        </p:nvSpPr>
        <p:spPr/>
        <p:txBody>
          <a:bodyPr/>
          <a:lstStyle/>
          <a:p>
            <a:r>
              <a:rPr lang="en-US" altLang="en-US" sz="3200" b="1" dirty="0">
                <a:solidFill>
                  <a:srgbClr val="FF0000"/>
                </a:solidFill>
              </a:rPr>
              <a:t>Functional Description – User Authentication</a:t>
            </a:r>
            <a:endParaRPr lang="en-IN" sz="2800" dirty="0"/>
          </a:p>
        </p:txBody>
      </p:sp>
      <p:sp>
        <p:nvSpPr>
          <p:cNvPr id="3" name="Content Placeholder 2">
            <a:extLst>
              <a:ext uri="{FF2B5EF4-FFF2-40B4-BE49-F238E27FC236}">
                <a16:creationId xmlns:a16="http://schemas.microsoft.com/office/drawing/2014/main" id="{09873DC1-8CDE-4B66-CBD8-D752DFF79067}"/>
              </a:ext>
            </a:extLst>
          </p:cNvPr>
          <p:cNvSpPr>
            <a:spLocks noGrp="1"/>
          </p:cNvSpPr>
          <p:nvPr>
            <p:ph idx="1"/>
          </p:nvPr>
        </p:nvSpPr>
        <p:spPr/>
        <p:txBody>
          <a:bodyPr/>
          <a:lstStyle/>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Provides secure login and registration functionalities, where users authenticate using College email and password.</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Implements secure session management, including token-based authentication (e.g., JWT) to persist user login sessions across app usage.</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Facilitates password recovery and account management to reset or update login credentials.</a:t>
            </a:r>
          </a:p>
          <a:p>
            <a:pPr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Ensures data security with proper encryption and secure handling of user credentials.</a:t>
            </a:r>
          </a:p>
          <a:p>
            <a:pPr algn="just">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ECBCFB9-3C70-2743-825E-FCEA1782F153}"/>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7861072F-7DFB-4C06-0DCF-3740E2CD2B1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6CB140B1-A3FD-9DA5-8EA2-47AA17EE016C}"/>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1497769155"/>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344</TotalTime>
  <Words>1532</Words>
  <Application>Microsoft Office PowerPoint</Application>
  <PresentationFormat>Widescreen</PresentationFormat>
  <Paragraphs>133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vt:lpstr>
      <vt:lpstr>Wingdings</vt:lpstr>
      <vt:lpstr>Profile</vt:lpstr>
      <vt:lpstr>PowerPoint Presentation</vt:lpstr>
      <vt:lpstr>Problem Statement and Motivation</vt:lpstr>
      <vt:lpstr>Objectives</vt:lpstr>
      <vt:lpstr>Abstract</vt:lpstr>
      <vt:lpstr>System Architecture</vt:lpstr>
      <vt:lpstr>List of Modules</vt:lpstr>
      <vt:lpstr>Functional Description – Responsive UI</vt:lpstr>
      <vt:lpstr>Functional Description – Rider And Driver registration</vt:lpstr>
      <vt:lpstr>Functional Description – User Authentication</vt:lpstr>
      <vt:lpstr>Functional Description – Synthetic Data Generation And Preprocessing For HRA</vt:lpstr>
      <vt:lpstr>Functional Description – Initializing PWA features</vt:lpstr>
      <vt:lpstr>Implementation &amp; Results of Modules</vt:lpstr>
      <vt:lpstr>Implementation &amp; Results of Modules</vt:lpstr>
      <vt:lpstr>Implementation &amp; Results of Modules</vt:lpstr>
      <vt:lpstr>Conclusion &amp; Work for Phase II</vt:lpstr>
      <vt:lpstr>Work for Phase II</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Mohamed Aadhil</cp:lastModifiedBy>
  <cp:revision>8</cp:revision>
  <dcterms:created xsi:type="dcterms:W3CDTF">2023-08-03T04:32:32Z</dcterms:created>
  <dcterms:modified xsi:type="dcterms:W3CDTF">2024-11-26T16:01:07Z</dcterms:modified>
</cp:coreProperties>
</file>