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74" d="100"/>
          <a:sy n="74" d="100"/>
        </p:scale>
        <p:origin x="576" y="72"/>
      </p:cViewPr>
      <p:guideLst>
        <p:guide orient="horz" pos="2160"/>
        <p:guide pos="3840"/>
      </p:guideLst>
    </p:cSldViewPr>
  </p:slideViewPr>
  <p:outlineViewPr>
    <p:cViewPr>
      <p:scale>
        <a:sx n="33" d="100"/>
        <a:sy n="33" d="100"/>
      </p:scale>
      <p:origin x="29" y="222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E4C18-3216-4DCB-A144-747358E84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628AA47-B7B3-4E5F-B8F0-73D3BB7F7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6DD5C9-4864-45A6-A5F1-F18011F62ABB}"/>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5" name="Footer Placeholder 4">
            <a:extLst>
              <a:ext uri="{FF2B5EF4-FFF2-40B4-BE49-F238E27FC236}">
                <a16:creationId xmlns:a16="http://schemas.microsoft.com/office/drawing/2014/main" xmlns="" id="{40573BEC-59EB-4767-9153-35A43DF7E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E3808C-0DE7-466E-A8C2-2DC46D692CCD}"/>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216956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3F136D-CAD6-41D7-82BF-97F52E68C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EEED205-37FA-4803-85BC-8E13AA29B2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934C17-B9E6-4855-B0A4-40FDD99F7084}"/>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5" name="Footer Placeholder 4">
            <a:extLst>
              <a:ext uri="{FF2B5EF4-FFF2-40B4-BE49-F238E27FC236}">
                <a16:creationId xmlns:a16="http://schemas.microsoft.com/office/drawing/2014/main" xmlns="" id="{23663BA4-1BFD-4CE0-B4AC-66C793FB7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604631-B9BB-4F51-821E-2B164383D24A}"/>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97846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BA21A97-02AE-44DE-BD9B-D0E0BD1C2C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0538C9A-1472-4637-99C7-8930BC26C0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945AC7-AAB0-4C34-8F09-0C632CA429D3}"/>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5" name="Footer Placeholder 4">
            <a:extLst>
              <a:ext uri="{FF2B5EF4-FFF2-40B4-BE49-F238E27FC236}">
                <a16:creationId xmlns:a16="http://schemas.microsoft.com/office/drawing/2014/main" xmlns="" id="{9D6E9C40-0807-4A74-A9EA-BF1465F7A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04F0A5-1D7D-4A1D-9B7D-4F33C5E90700}"/>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325382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92F2D-9D87-4435-90AB-F674178A8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703BC1E-F8C7-4461-B01F-B2B48AE27C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5F7CC3-606B-495D-9518-64614D95731F}"/>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5" name="Footer Placeholder 4">
            <a:extLst>
              <a:ext uri="{FF2B5EF4-FFF2-40B4-BE49-F238E27FC236}">
                <a16:creationId xmlns:a16="http://schemas.microsoft.com/office/drawing/2014/main" xmlns="" id="{7C53896C-851B-4066-A178-ED01AB301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085EDE4-05F2-453B-9202-7DC8C238F751}"/>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73662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8831F-C3DC-4FA1-AC2A-36C390594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91073C-19B1-4554-B655-30BA1750A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AAF87FC-D4A7-44E3-84D0-7EBB4D0D5ED4}"/>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5" name="Footer Placeholder 4">
            <a:extLst>
              <a:ext uri="{FF2B5EF4-FFF2-40B4-BE49-F238E27FC236}">
                <a16:creationId xmlns:a16="http://schemas.microsoft.com/office/drawing/2014/main" xmlns="" id="{219A9C9E-82D1-4207-9CF1-8198863BF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C423BF7-C2DF-4B3C-BCA5-5BFC45380395}"/>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140680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C1D65-01BC-4A35-A97B-649B7FC2C3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D2725D-C4B3-4EB7-9C78-0BA5D09C85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4401C19-D813-4603-8DBA-3F8949143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DED22AF-9821-4461-A657-1C5F22BE5051}"/>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6" name="Footer Placeholder 5">
            <a:extLst>
              <a:ext uri="{FF2B5EF4-FFF2-40B4-BE49-F238E27FC236}">
                <a16:creationId xmlns:a16="http://schemas.microsoft.com/office/drawing/2014/main" xmlns="" id="{107EF82F-550C-44AF-929C-E9F14EEEE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8E78E8-36A9-4AAB-A118-A6CB14AECF95}"/>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328908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A7283-3AB8-4420-AAB2-6846E69348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651ABC9-5A26-463B-A509-63A03DC9CF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0154FB7-01BE-418C-80B9-0182ADB6E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44088C0-C3EC-4A5E-BDAE-C75464357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CC07E64-5B59-41AF-9EC4-919DDA26F0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C46383E-BBB9-4BDE-BEFC-63BC104838E9}"/>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8" name="Footer Placeholder 7">
            <a:extLst>
              <a:ext uri="{FF2B5EF4-FFF2-40B4-BE49-F238E27FC236}">
                <a16:creationId xmlns:a16="http://schemas.microsoft.com/office/drawing/2014/main" xmlns="" id="{9C17C28A-022A-4872-A781-FD3FBA56C9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01AE2D6-4F84-46B0-A97A-110B3011C155}"/>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225871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0DFC2-656D-419F-9A9A-0847D6C49E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025CD1F-6968-4E18-8D13-0ECC0B58A511}"/>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4" name="Footer Placeholder 3">
            <a:extLst>
              <a:ext uri="{FF2B5EF4-FFF2-40B4-BE49-F238E27FC236}">
                <a16:creationId xmlns:a16="http://schemas.microsoft.com/office/drawing/2014/main" xmlns="" id="{05590073-0626-4550-8465-073F97200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9676F6C-49DB-4775-B30E-2DFFEE7CF7E4}"/>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341346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407AEE-B3B5-40F3-B2C1-FF52CE855914}"/>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3" name="Footer Placeholder 2">
            <a:extLst>
              <a:ext uri="{FF2B5EF4-FFF2-40B4-BE49-F238E27FC236}">
                <a16:creationId xmlns:a16="http://schemas.microsoft.com/office/drawing/2014/main" xmlns="" id="{0DD48F16-482C-4C74-B8FD-5E0BC1E8C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093CE92-78AE-4E49-A498-738965BAAE94}"/>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206877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14053-BB6B-44E4-BF37-07CB0346F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81E9073-7DD4-4801-8963-8606607C9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BB719E-0D49-422F-B7D5-DC498813F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AB63436-4EC4-40ED-B38E-A9A99535D556}"/>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6" name="Footer Placeholder 5">
            <a:extLst>
              <a:ext uri="{FF2B5EF4-FFF2-40B4-BE49-F238E27FC236}">
                <a16:creationId xmlns:a16="http://schemas.microsoft.com/office/drawing/2014/main" xmlns="" id="{29395F4B-925C-447A-83C9-E2F0F222E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065110-FE74-40A9-902C-F003A83BEC57}"/>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280399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8D53E-EC3A-46AF-A0ED-43DFA1443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AE46AE4-7C5F-40E0-9613-E0FE7AA20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9D4C0F2-2796-4924-90D0-2CE505B91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FB23AE3-CDE2-45B9-95D0-BA251A445266}"/>
              </a:ext>
            </a:extLst>
          </p:cNvPr>
          <p:cNvSpPr>
            <a:spLocks noGrp="1"/>
          </p:cNvSpPr>
          <p:nvPr>
            <p:ph type="dt" sz="half" idx="10"/>
          </p:nvPr>
        </p:nvSpPr>
        <p:spPr/>
        <p:txBody>
          <a:bodyPr/>
          <a:lstStyle/>
          <a:p>
            <a:fld id="{5DBB624D-DBD6-4D7F-A5C0-9E8E19DC9CA6}" type="datetimeFigureOut">
              <a:rPr lang="en-US" smtClean="0"/>
              <a:t>1/11/2021</a:t>
            </a:fld>
            <a:endParaRPr lang="en-US"/>
          </a:p>
        </p:txBody>
      </p:sp>
      <p:sp>
        <p:nvSpPr>
          <p:cNvPr id="6" name="Footer Placeholder 5">
            <a:extLst>
              <a:ext uri="{FF2B5EF4-FFF2-40B4-BE49-F238E27FC236}">
                <a16:creationId xmlns:a16="http://schemas.microsoft.com/office/drawing/2014/main" xmlns="" id="{02164B74-8967-4698-A883-30101CFCE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C4CCC56-111C-4115-88D1-6968059482CE}"/>
              </a:ext>
            </a:extLst>
          </p:cNvPr>
          <p:cNvSpPr>
            <a:spLocks noGrp="1"/>
          </p:cNvSpPr>
          <p:nvPr>
            <p:ph type="sldNum" sz="quarter" idx="12"/>
          </p:nvPr>
        </p:nvSpPr>
        <p:spPr/>
        <p:txBody>
          <a:bodyPr/>
          <a:lstStyle/>
          <a:p>
            <a:fld id="{A06A272B-ADF5-455C-B18F-01FEF3DB74FF}" type="slidenum">
              <a:rPr lang="en-US" smtClean="0"/>
              <a:t>‹#›</a:t>
            </a:fld>
            <a:endParaRPr lang="en-US"/>
          </a:p>
        </p:txBody>
      </p:sp>
    </p:spTree>
    <p:extLst>
      <p:ext uri="{BB962C8B-B14F-4D97-AF65-F5344CB8AC3E}">
        <p14:creationId xmlns:p14="http://schemas.microsoft.com/office/powerpoint/2010/main" val="21547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0CA24E-BF56-4E08-8465-F206125DC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CFDC641-85CE-4A0C-AA68-3FA4B3482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099321-47A8-47A7-BB51-DBC73CA291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B624D-DBD6-4D7F-A5C0-9E8E19DC9CA6}" type="datetimeFigureOut">
              <a:rPr lang="en-US" smtClean="0"/>
              <a:t>1/11/2021</a:t>
            </a:fld>
            <a:endParaRPr lang="en-US"/>
          </a:p>
        </p:txBody>
      </p:sp>
      <p:sp>
        <p:nvSpPr>
          <p:cNvPr id="5" name="Footer Placeholder 4">
            <a:extLst>
              <a:ext uri="{FF2B5EF4-FFF2-40B4-BE49-F238E27FC236}">
                <a16:creationId xmlns:a16="http://schemas.microsoft.com/office/drawing/2014/main" xmlns="" id="{60DEDCAC-E993-47A8-BBB3-D0FE08FCD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2154875-603B-4641-8A29-F4EF46D61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A272B-ADF5-455C-B18F-01FEF3DB74FF}" type="slidenum">
              <a:rPr lang="en-US" smtClean="0"/>
              <a:t>‹#›</a:t>
            </a:fld>
            <a:endParaRPr lang="en-US"/>
          </a:p>
        </p:txBody>
      </p:sp>
    </p:spTree>
    <p:extLst>
      <p:ext uri="{BB962C8B-B14F-4D97-AF65-F5344CB8AC3E}">
        <p14:creationId xmlns:p14="http://schemas.microsoft.com/office/powerpoint/2010/main" val="354458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C3B26-8A22-407A-A213-25859F2D9590}"/>
              </a:ext>
            </a:extLst>
          </p:cNvPr>
          <p:cNvSpPr>
            <a:spLocks noGrp="1"/>
          </p:cNvSpPr>
          <p:nvPr>
            <p:ph type="ctrTitle"/>
          </p:nvPr>
        </p:nvSpPr>
        <p:spPr/>
        <p:txBody>
          <a:bodyPr>
            <a:normAutofit/>
          </a:bodyPr>
          <a:lstStyle/>
          <a:p>
            <a:r>
              <a:rPr lang="en-US" b="1" i="1" dirty="0">
                <a:solidFill>
                  <a:schemeClr val="accent1">
                    <a:lumMod val="75000"/>
                  </a:schemeClr>
                </a:solidFill>
              </a:rPr>
              <a:t>Faculty System Management</a:t>
            </a:r>
            <a:r>
              <a:rPr lang="en-US" dirty="0"/>
              <a:t>.</a:t>
            </a:r>
            <a:br>
              <a:rPr lang="en-US" dirty="0"/>
            </a:br>
            <a:endParaRPr lang="en-US" dirty="0"/>
          </a:p>
        </p:txBody>
      </p:sp>
      <p:sp>
        <p:nvSpPr>
          <p:cNvPr id="3" name="Subtitle 2">
            <a:extLst>
              <a:ext uri="{FF2B5EF4-FFF2-40B4-BE49-F238E27FC236}">
                <a16:creationId xmlns:a16="http://schemas.microsoft.com/office/drawing/2014/main" xmlns="" id="{5BFFB951-A9C1-4EDB-80C3-04E1F4233545}"/>
              </a:ext>
            </a:extLst>
          </p:cNvPr>
          <p:cNvSpPr>
            <a:spLocks noGrp="1"/>
          </p:cNvSpPr>
          <p:nvPr>
            <p:ph type="subTitle" idx="1"/>
          </p:nvPr>
        </p:nvSpPr>
        <p:spPr/>
        <p:txBody>
          <a:bodyPr>
            <a:normAutofit fontScale="55000" lnSpcReduction="20000"/>
          </a:bodyPr>
          <a:lstStyle/>
          <a:p>
            <a:pPr algn="l"/>
            <a:r>
              <a:rPr lang="en-US" b="1" dirty="0">
                <a:latin typeface="Arial Rounded MT Bold" pitchFamily="34" charset="0"/>
                <a:cs typeface="Courier New" pitchFamily="49" charset="0"/>
              </a:rPr>
              <a:t>Team</a:t>
            </a:r>
            <a:r>
              <a:rPr lang="en-US" b="1" dirty="0">
                <a:latin typeface="Arial Rounded MT Bold" pitchFamily="34" charset="0"/>
                <a:cs typeface="Courier New" pitchFamily="49" charset="0"/>
                <a:sym typeface="Wingdings" panose="05000000000000000000" pitchFamily="2" charset="2"/>
              </a:rPr>
              <a:t>: </a:t>
            </a:r>
          </a:p>
          <a:p>
            <a:pPr marL="457200" indent="-457200" algn="l">
              <a:buFont typeface="+mj-lt"/>
              <a:buAutoNum type="arabicPeriod"/>
            </a:pPr>
            <a:r>
              <a:rPr lang="en-US" b="1" dirty="0" smtClean="0">
                <a:solidFill>
                  <a:schemeClr val="tx1">
                    <a:lumMod val="85000"/>
                    <a:lumOff val="15000"/>
                  </a:schemeClr>
                </a:solidFill>
                <a:latin typeface="Arial Rounded MT Bold" pitchFamily="34" charset="0"/>
                <a:cs typeface="Courier New" pitchFamily="49" charset="0"/>
              </a:rPr>
              <a:t>Omar </a:t>
            </a:r>
            <a:r>
              <a:rPr lang="en-US" b="1" dirty="0">
                <a:solidFill>
                  <a:schemeClr val="tx1">
                    <a:lumMod val="85000"/>
                    <a:lumOff val="15000"/>
                  </a:schemeClr>
                </a:solidFill>
                <a:latin typeface="Arial Rounded MT Bold" pitchFamily="34" charset="0"/>
                <a:cs typeface="Courier New" pitchFamily="49" charset="0"/>
              </a:rPr>
              <a:t>Ayman Mohamed.</a:t>
            </a:r>
          </a:p>
          <a:p>
            <a:pPr marL="457200" indent="-457200" algn="l">
              <a:buFont typeface="+mj-lt"/>
              <a:buAutoNum type="arabicPeriod"/>
            </a:pPr>
            <a:r>
              <a:rPr lang="en-US" b="1" dirty="0" smtClean="0">
                <a:solidFill>
                  <a:schemeClr val="tx1">
                    <a:lumMod val="85000"/>
                    <a:lumOff val="15000"/>
                  </a:schemeClr>
                </a:solidFill>
                <a:latin typeface="Arial Rounded MT Bold" pitchFamily="34" charset="0"/>
                <a:cs typeface="Courier New" pitchFamily="49" charset="0"/>
              </a:rPr>
              <a:t>Mohamed </a:t>
            </a:r>
            <a:r>
              <a:rPr lang="en-US" b="1" dirty="0" err="1" smtClean="0">
                <a:solidFill>
                  <a:schemeClr val="tx1">
                    <a:lumMod val="85000"/>
                    <a:lumOff val="15000"/>
                  </a:schemeClr>
                </a:solidFill>
                <a:latin typeface="Arial Rounded MT Bold" pitchFamily="34" charset="0"/>
                <a:cs typeface="Courier New" pitchFamily="49" charset="0"/>
              </a:rPr>
              <a:t>Mosad</a:t>
            </a:r>
            <a:r>
              <a:rPr lang="en-US" b="1" dirty="0" smtClean="0">
                <a:solidFill>
                  <a:schemeClr val="tx1">
                    <a:lumMod val="85000"/>
                    <a:lumOff val="15000"/>
                  </a:schemeClr>
                </a:solidFill>
                <a:latin typeface="Arial Rounded MT Bold" pitchFamily="34" charset="0"/>
                <a:cs typeface="Courier New" pitchFamily="49" charset="0"/>
              </a:rPr>
              <a:t> Farouk.</a:t>
            </a:r>
          </a:p>
          <a:p>
            <a:pPr marL="457200" indent="-457200" algn="l">
              <a:buFont typeface="+mj-lt"/>
              <a:buAutoNum type="arabicPeriod"/>
            </a:pPr>
            <a:r>
              <a:rPr lang="en-US" b="1" dirty="0" smtClean="0">
                <a:solidFill>
                  <a:schemeClr val="tx1">
                    <a:lumMod val="85000"/>
                    <a:lumOff val="15000"/>
                  </a:schemeClr>
                </a:solidFill>
                <a:latin typeface="Arial Rounded MT Bold" pitchFamily="34" charset="0"/>
                <a:cs typeface="Courier New" pitchFamily="49" charset="0"/>
              </a:rPr>
              <a:t>Ali </a:t>
            </a:r>
            <a:r>
              <a:rPr lang="en-US" b="1" dirty="0">
                <a:solidFill>
                  <a:schemeClr val="tx1">
                    <a:lumMod val="85000"/>
                    <a:lumOff val="15000"/>
                  </a:schemeClr>
                </a:solidFill>
                <a:latin typeface="Arial Rounded MT Bold" pitchFamily="34" charset="0"/>
                <a:cs typeface="Courier New" pitchFamily="49" charset="0"/>
              </a:rPr>
              <a:t>Taha Nasr</a:t>
            </a:r>
            <a:r>
              <a:rPr lang="en-US" b="1" dirty="0" smtClean="0">
                <a:solidFill>
                  <a:schemeClr val="tx1">
                    <a:lumMod val="85000"/>
                    <a:lumOff val="15000"/>
                  </a:schemeClr>
                </a:solidFill>
                <a:latin typeface="Arial Rounded MT Bold" pitchFamily="34" charset="0"/>
                <a:cs typeface="Courier New" pitchFamily="49" charset="0"/>
              </a:rPr>
              <a:t>.</a:t>
            </a:r>
          </a:p>
          <a:p>
            <a:pPr marL="457200" indent="-457200" algn="l">
              <a:buFont typeface="+mj-lt"/>
              <a:buAutoNum type="arabicPeriod"/>
            </a:pPr>
            <a:r>
              <a:rPr lang="en-US" b="1" dirty="0" smtClean="0">
                <a:solidFill>
                  <a:schemeClr val="tx1">
                    <a:lumMod val="85000"/>
                    <a:lumOff val="15000"/>
                  </a:schemeClr>
                </a:solidFill>
                <a:latin typeface="Arial Rounded MT Bold" pitchFamily="34" charset="0"/>
                <a:cs typeface="Courier New" pitchFamily="49" charset="0"/>
              </a:rPr>
              <a:t>Mohamed </a:t>
            </a:r>
            <a:r>
              <a:rPr lang="en-US" b="1" dirty="0" err="1" smtClean="0">
                <a:solidFill>
                  <a:schemeClr val="tx1">
                    <a:lumMod val="85000"/>
                    <a:lumOff val="15000"/>
                  </a:schemeClr>
                </a:solidFill>
                <a:latin typeface="Arial Rounded MT Bold" pitchFamily="34" charset="0"/>
                <a:cs typeface="Courier New" pitchFamily="49" charset="0"/>
              </a:rPr>
              <a:t>abdalgafar</a:t>
            </a:r>
            <a:r>
              <a:rPr lang="en-US" b="1" dirty="0" smtClean="0">
                <a:solidFill>
                  <a:schemeClr val="tx1">
                    <a:lumMod val="85000"/>
                    <a:lumOff val="15000"/>
                  </a:schemeClr>
                </a:solidFill>
                <a:latin typeface="Arial Rounded MT Bold" pitchFamily="34" charset="0"/>
                <a:cs typeface="Courier New" pitchFamily="49" charset="0"/>
              </a:rPr>
              <a:t> </a:t>
            </a:r>
            <a:r>
              <a:rPr lang="en-US" b="1" dirty="0" err="1" smtClean="0">
                <a:solidFill>
                  <a:schemeClr val="tx1">
                    <a:lumMod val="85000"/>
                    <a:lumOff val="15000"/>
                  </a:schemeClr>
                </a:solidFill>
                <a:latin typeface="Arial Rounded MT Bold" pitchFamily="34" charset="0"/>
                <a:cs typeface="Courier New" pitchFamily="49" charset="0"/>
              </a:rPr>
              <a:t>salem</a:t>
            </a:r>
            <a:r>
              <a:rPr lang="en-US" b="1" dirty="0" smtClean="0">
                <a:solidFill>
                  <a:schemeClr val="tx1">
                    <a:lumMod val="85000"/>
                    <a:lumOff val="15000"/>
                  </a:schemeClr>
                </a:solidFill>
                <a:latin typeface="Arial Rounded MT Bold" pitchFamily="34" charset="0"/>
                <a:cs typeface="Courier New" pitchFamily="49" charset="0"/>
              </a:rPr>
              <a:t> </a:t>
            </a:r>
            <a:r>
              <a:rPr lang="en-US" b="1" dirty="0" err="1" smtClean="0">
                <a:solidFill>
                  <a:schemeClr val="tx1">
                    <a:lumMod val="85000"/>
                    <a:lumOff val="15000"/>
                  </a:schemeClr>
                </a:solidFill>
                <a:latin typeface="Arial Rounded MT Bold" pitchFamily="34" charset="0"/>
                <a:cs typeface="Courier New" pitchFamily="49" charset="0"/>
              </a:rPr>
              <a:t>Badway</a:t>
            </a:r>
            <a:endParaRPr lang="en-US" b="1" dirty="0">
              <a:solidFill>
                <a:schemeClr val="tx1">
                  <a:lumMod val="85000"/>
                  <a:lumOff val="15000"/>
                </a:schemeClr>
              </a:solidFill>
              <a:latin typeface="Arial Rounded MT Bold" pitchFamily="34" charset="0"/>
              <a:cs typeface="Courier New" pitchFamily="49" charset="0"/>
            </a:endParaRPr>
          </a:p>
          <a:p>
            <a:pPr marL="457200" indent="-457200" algn="l">
              <a:buFont typeface="+mj-lt"/>
              <a:buAutoNum type="arabicPeriod"/>
            </a:pPr>
            <a:r>
              <a:rPr lang="en-US" b="1" dirty="0" smtClean="0">
                <a:solidFill>
                  <a:schemeClr val="tx1">
                    <a:lumMod val="85000"/>
                    <a:lumOff val="15000"/>
                  </a:schemeClr>
                </a:solidFill>
                <a:latin typeface="Arial Rounded MT Bold" pitchFamily="34" charset="0"/>
                <a:cs typeface="Courier New" pitchFamily="49" charset="0"/>
              </a:rPr>
              <a:t>Ahmed </a:t>
            </a:r>
            <a:r>
              <a:rPr lang="en-US" b="1" dirty="0" err="1" smtClean="0">
                <a:solidFill>
                  <a:schemeClr val="tx1">
                    <a:lumMod val="85000"/>
                    <a:lumOff val="15000"/>
                  </a:schemeClr>
                </a:solidFill>
                <a:latin typeface="Arial Rounded MT Bold" pitchFamily="34" charset="0"/>
                <a:cs typeface="Courier New" pitchFamily="49" charset="0"/>
              </a:rPr>
              <a:t>sherif</a:t>
            </a:r>
            <a:r>
              <a:rPr lang="en-US" b="1" dirty="0" smtClean="0">
                <a:solidFill>
                  <a:schemeClr val="tx1">
                    <a:lumMod val="85000"/>
                    <a:lumOff val="15000"/>
                  </a:schemeClr>
                </a:solidFill>
                <a:latin typeface="Arial Rounded MT Bold" pitchFamily="34" charset="0"/>
                <a:cs typeface="Courier New" pitchFamily="49" charset="0"/>
              </a:rPr>
              <a:t> Ramadan</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1691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0D7B6173-1D58-48E2-83CF-37350F315F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xmlns="" id="{8B068B58-6F94-4AFF-A8A7-18573884D6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14">
            <a:extLst>
              <a:ext uri="{FF2B5EF4-FFF2-40B4-BE49-F238E27FC236}">
                <a16:creationId xmlns:a16="http://schemas.microsoft.com/office/drawing/2014/main" xmlns="" id="{B0DAC8FB-A162-44E3-A606-C855A03A5B0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xmlns="" id="{21BDEC81-16A7-4451-B893-C15000083B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E5B028C-7535-45E5-9D2C-32C50D0E0E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xmlns="" id="{91396194-2660-4A2D-A126-432080E33456}"/>
              </a:ext>
            </a:extLst>
          </p:cNvPr>
          <p:cNvSpPr>
            <a:spLocks noGrp="1"/>
          </p:cNvSpPr>
          <p:nvPr>
            <p:ph type="title"/>
          </p:nvPr>
        </p:nvSpPr>
        <p:spPr>
          <a:xfrm>
            <a:off x="1191966" y="900622"/>
            <a:ext cx="4997189" cy="1893524"/>
          </a:xfrm>
        </p:spPr>
        <p:txBody>
          <a:bodyPr vert="horz" lIns="91440" tIns="45720" rIns="91440" bIns="45720" rtlCol="0" anchor="b">
            <a:normAutofit/>
          </a:bodyPr>
          <a:lstStyle/>
          <a:p>
            <a:r>
              <a:rPr lang="en-US" sz="4800" dirty="0">
                <a:solidFill>
                  <a:schemeClr val="accent1">
                    <a:lumMod val="75000"/>
                  </a:schemeClr>
                </a:solidFill>
              </a:rPr>
              <a:t>The </a:t>
            </a:r>
            <a:r>
              <a:rPr lang="en-US" sz="4800" b="1" i="1" dirty="0">
                <a:solidFill>
                  <a:schemeClr val="accent1">
                    <a:lumMod val="75000"/>
                  </a:schemeClr>
                </a:solidFill>
              </a:rPr>
              <a:t>Login G.U.I</a:t>
            </a:r>
          </a:p>
        </p:txBody>
      </p:sp>
      <p:sp>
        <p:nvSpPr>
          <p:cNvPr id="6" name="Text Placeholder 5">
            <a:extLst>
              <a:ext uri="{FF2B5EF4-FFF2-40B4-BE49-F238E27FC236}">
                <a16:creationId xmlns:a16="http://schemas.microsoft.com/office/drawing/2014/main" xmlns="" id="{22AE8318-906C-4092-968E-5E033A035FF6}"/>
              </a:ext>
            </a:extLst>
          </p:cNvPr>
          <p:cNvSpPr>
            <a:spLocks noGrp="1"/>
          </p:cNvSpPr>
          <p:nvPr>
            <p:ph type="body" sz="half" idx="2"/>
          </p:nvPr>
        </p:nvSpPr>
        <p:spPr>
          <a:xfrm>
            <a:off x="1191966" y="2965593"/>
            <a:ext cx="4997189" cy="2941544"/>
          </a:xfrm>
        </p:spPr>
        <p:txBody>
          <a:bodyPr vert="horz" lIns="91440" tIns="45720" rIns="91440" bIns="45720" rtlCol="0">
            <a:normAutofit/>
          </a:bodyPr>
          <a:lstStyle/>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b="1" i="1" dirty="0"/>
              <a:t>This is the LOGIN  G.U.I where the admin puts it’s name and it’s password to get into the main project where the main G.U.I is viewed and to make the admin search or insert a data to complete the details or some information about a user.</a:t>
            </a:r>
          </a:p>
          <a:p>
            <a:pPr indent="-228600">
              <a:buFont typeface="Arial" panose="020B0604020202020204" pitchFamily="34" charset="0"/>
              <a:buChar char="•"/>
            </a:pPr>
            <a:endParaRPr lang="en-US" sz="1700" b="1" i="1" dirty="0"/>
          </a:p>
          <a:p>
            <a:pPr indent="-228600">
              <a:buFont typeface="Arial" panose="020B0604020202020204" pitchFamily="34" charset="0"/>
              <a:buChar char="•"/>
            </a:pPr>
            <a:r>
              <a:rPr lang="en-US" sz="1700" b="1" i="1" dirty="0"/>
              <a:t>After putting password and username and click login you will be authorized to see the information of any student or professor signed in the system.</a:t>
            </a:r>
          </a:p>
          <a:p>
            <a:pPr indent="-228600">
              <a:buFont typeface="Arial" panose="020B0604020202020204" pitchFamily="34" charset="0"/>
              <a:buChar char="•"/>
            </a:pPr>
            <a:endParaRPr lang="en-US" sz="1700" dirty="0"/>
          </a:p>
        </p:txBody>
      </p:sp>
      <p:pic>
        <p:nvPicPr>
          <p:cNvPr id="5" name="Content Placeholder 4">
            <a:extLst>
              <a:ext uri="{FF2B5EF4-FFF2-40B4-BE49-F238E27FC236}">
                <a16:creationId xmlns:a16="http://schemas.microsoft.com/office/drawing/2014/main" xmlns="" id="{CF977FAF-7CC5-4F8F-946D-D922833E583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872" b="-4"/>
          <a:stretch/>
        </p:blipFill>
        <p:spPr>
          <a:xfrm>
            <a:off x="6575741" y="895610"/>
            <a:ext cx="4890576" cy="5058020"/>
          </a:xfrm>
          <a:prstGeom prst="rect">
            <a:avLst/>
          </a:prstGeom>
        </p:spPr>
      </p:pic>
    </p:spTree>
    <p:extLst>
      <p:ext uri="{BB962C8B-B14F-4D97-AF65-F5344CB8AC3E}">
        <p14:creationId xmlns:p14="http://schemas.microsoft.com/office/powerpoint/2010/main" val="629565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xmlns="" id="{D7A453D2-15D8-4403-815F-291FA16340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161EA6B-09CA-445B-AB0D-8DF76FA92D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xmlns="" id="{1EA1DAFF-CECA-492F-BFA1-22C64956B8D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xmlns="" id="{5D3D3744-142C-4653-90AB-546FE6B849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0BC69CAC-820B-41BA-BFCA-79B455768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3D205E7A-88AB-4C4B-B8D1-5A76AA878B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0D4286E9-8501-4EBF-874C-74897B4B6F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45586ADC-910E-45C9-BAB4-CB0EFBEE5B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DAB594C5-5BB0-49AE-8AAC-AE40A6F8A3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xmlns="" id="{B8114C98-A349-4111-A123-E8EAB86ABE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xmlns="" id="{670FB431-AE18-414D-92F4-1D12D199115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xmlns="" id="{24467063-D74E-4D42-8790-B9F6D69584B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1D19BAC-1681-47BC-AAF5-92FAFFF6F4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94347C2B-E846-452C-97AA-7E254FC1CE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10EA2B35-7959-4C2A-84AA-FF5D94FEDE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Content Placeholder 5" descr="A picture containing diagram&#10;&#10;Description automatically generated">
            <a:extLst>
              <a:ext uri="{FF2B5EF4-FFF2-40B4-BE49-F238E27FC236}">
                <a16:creationId xmlns:a16="http://schemas.microsoft.com/office/drawing/2014/main" xmlns="" id="{BC1A9FA8-DAC9-4177-8E5F-9B0A785FB918}"/>
              </a:ext>
              <a:ext uri="{C183D7F6-B498-43B3-948B-1728B52AA6E4}">
                <adec:decorative xmlns:adec="http://schemas.microsoft.com/office/drawing/2017/decorative" xmlns="" val="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75" r="1" b="1"/>
          <a:stretch/>
        </p:blipFill>
        <p:spPr>
          <a:xfrm>
            <a:off x="626590" y="317578"/>
            <a:ext cx="10851111" cy="3508437"/>
          </a:xfrm>
          <a:prstGeom prst="rect">
            <a:avLst/>
          </a:prstGeom>
        </p:spPr>
      </p:pic>
      <p:grpSp>
        <p:nvGrpSpPr>
          <p:cNvPr id="31" name="Group 30">
            <a:extLst>
              <a:ext uri="{FF2B5EF4-FFF2-40B4-BE49-F238E27FC236}">
                <a16:creationId xmlns:a16="http://schemas.microsoft.com/office/drawing/2014/main" xmlns="" id="{AF19A774-30A5-488B-9BAF-629C6440294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474192" y="482489"/>
            <a:ext cx="304800" cy="429768"/>
            <a:chOff x="215328" y="-46937"/>
            <a:chExt cx="304800" cy="2773841"/>
          </a:xfrm>
        </p:grpSpPr>
        <p:cxnSp>
          <p:nvCxnSpPr>
            <p:cNvPr id="32" name="Straight Connector 31">
              <a:extLst>
                <a:ext uri="{FF2B5EF4-FFF2-40B4-BE49-F238E27FC236}">
                  <a16:creationId xmlns:a16="http://schemas.microsoft.com/office/drawing/2014/main" xmlns="" id="{291EBF88-5B98-4258-A542-14C3AF2E52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8FBC2D58-9E3C-490D-BD7A-61EF07EA79E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B6CF1BB4-1C1D-4EDE-BA26-0243FCF83BB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00C83729-E02F-4512-AFE7-F4792228BD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xmlns="" id="{E2D3D3F2-ABBB-4453-B1C5-1BEBF7E4DD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8214E4A5-A0D2-42C4-8D14-D2A7E495F04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xmlns="" id="{7494D7A0-6B21-41E8-A7D3-0033BBB791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E141D7D-32B0-448E-A666-EA8703AFCF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8D87E268-6345-420F-8B97-B37ED04100E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5E1622E-7FA6-4760-A2BF-A8105EBF7BB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2759821C-FE5E-4507-884F-B7A8854B111B}"/>
              </a:ext>
            </a:extLst>
          </p:cNvPr>
          <p:cNvSpPr>
            <a:spLocks noGrp="1"/>
          </p:cNvSpPr>
          <p:nvPr>
            <p:ph type="title"/>
          </p:nvPr>
        </p:nvSpPr>
        <p:spPr>
          <a:xfrm>
            <a:off x="630936" y="4018137"/>
            <a:ext cx="4569060" cy="2129586"/>
          </a:xfrm>
          <a:noFill/>
        </p:spPr>
        <p:txBody>
          <a:bodyPr vert="horz" lIns="91440" tIns="45720" rIns="91440" bIns="45720" rtlCol="0" anchor="t">
            <a:normAutofit/>
          </a:bodyPr>
          <a:lstStyle/>
          <a:p>
            <a:r>
              <a:rPr lang="en-US" sz="4800" dirty="0">
                <a:solidFill>
                  <a:schemeClr val="bg1"/>
                </a:solidFill>
              </a:rPr>
              <a:t>The E.R.D of the system</a:t>
            </a:r>
          </a:p>
        </p:txBody>
      </p:sp>
      <p:sp>
        <p:nvSpPr>
          <p:cNvPr id="4" name="Text Placeholder 3">
            <a:extLst>
              <a:ext uri="{FF2B5EF4-FFF2-40B4-BE49-F238E27FC236}">
                <a16:creationId xmlns:a16="http://schemas.microsoft.com/office/drawing/2014/main" xmlns="" id="{97A29777-A3DC-451A-9505-2C55EAE1712C}"/>
              </a:ext>
              <a:ext uri="{C183D7F6-B498-43B3-948B-1728B52AA6E4}">
                <adec:decorative xmlns:adec="http://schemas.microsoft.com/office/drawing/2017/decorative" xmlns="" val="1"/>
              </a:ext>
            </a:extLst>
          </p:cNvPr>
          <p:cNvSpPr>
            <a:spLocks noGrp="1"/>
          </p:cNvSpPr>
          <p:nvPr>
            <p:ph type="body" sz="half" idx="2"/>
          </p:nvPr>
        </p:nvSpPr>
        <p:spPr>
          <a:xfrm>
            <a:off x="5486080" y="4018143"/>
            <a:ext cx="5674105" cy="2129599"/>
          </a:xfrm>
          <a:noFill/>
        </p:spPr>
        <p:txBody>
          <a:bodyPr vert="horz" lIns="91440" tIns="45720" rIns="91440" bIns="45720" rtlCol="0" anchor="t">
            <a:normAutofit/>
          </a:bodyPr>
          <a:lstStyle/>
          <a:p>
            <a:pPr indent="-228600">
              <a:buFont typeface="Arial" panose="020B0604020202020204" pitchFamily="34" charset="0"/>
              <a:buChar char="•"/>
            </a:pPr>
            <a:r>
              <a:rPr lang="en-US" sz="1800" b="1" i="1">
                <a:solidFill>
                  <a:schemeClr val="bg1"/>
                </a:solidFill>
              </a:rPr>
              <a:t>The E.R.D is the most important component between the components of the system .</a:t>
            </a:r>
          </a:p>
          <a:p>
            <a:pPr indent="-228600">
              <a:buFont typeface="Arial" panose="020B0604020202020204" pitchFamily="34" charset="0"/>
              <a:buChar char="•"/>
            </a:pPr>
            <a:r>
              <a:rPr lang="en-US" sz="1800" b="1" i="1">
                <a:solidFill>
                  <a:schemeClr val="bg1"/>
                </a:solidFill>
              </a:rPr>
              <a:t>Why are the E.R.D is the most important component??</a:t>
            </a:r>
          </a:p>
          <a:p>
            <a:pPr marL="285750" indent="-228600">
              <a:buFont typeface="Arial" panose="020B0604020202020204" pitchFamily="34" charset="0"/>
              <a:buChar char="•"/>
            </a:pPr>
            <a:r>
              <a:rPr lang="en-US" sz="1800" i="1">
                <a:solidFill>
                  <a:schemeClr val="bg1"/>
                </a:solidFill>
              </a:rPr>
              <a:t>Simply because it’s consider the base of the system where everything depends on from G.U.I to data base to the connection between them.</a:t>
            </a:r>
          </a:p>
          <a:p>
            <a:pPr indent="-228600">
              <a:buFont typeface="Arial" panose="020B0604020202020204" pitchFamily="34" charset="0"/>
              <a:buChar char="•"/>
            </a:pPr>
            <a:endParaRPr lang="en-US" sz="1800" i="1">
              <a:solidFill>
                <a:schemeClr val="bg1"/>
              </a:solidFill>
            </a:endParaRPr>
          </a:p>
          <a:p>
            <a:pPr indent="-228600">
              <a:buFont typeface="Arial" panose="020B0604020202020204" pitchFamily="34" charset="0"/>
              <a:buChar char="•"/>
            </a:pPr>
            <a:endParaRPr lang="en-US" sz="1800" i="1">
              <a:solidFill>
                <a:schemeClr val="bg1"/>
              </a:solidFill>
            </a:endParaRPr>
          </a:p>
        </p:txBody>
      </p:sp>
    </p:spTree>
    <p:extLst>
      <p:ext uri="{BB962C8B-B14F-4D97-AF65-F5344CB8AC3E}">
        <p14:creationId xmlns:p14="http://schemas.microsoft.com/office/powerpoint/2010/main" val="3957634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EBF87945-A001-489F-9D9B-7D9435F0B9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0983C7D-647B-45DF-ADE0-299A3A3F00E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sz="4400" b="1" i="1" dirty="0">
                <a:solidFill>
                  <a:schemeClr val="bg1"/>
                </a:solidFill>
              </a:rPr>
              <a:t>The Mapping</a:t>
            </a:r>
            <a:r>
              <a:rPr lang="en-US" sz="4400" dirty="0">
                <a:solidFill>
                  <a:schemeClr val="bg1"/>
                </a:solidFill>
              </a:rPr>
              <a:t>.</a:t>
            </a:r>
          </a:p>
        </p:txBody>
      </p:sp>
      <p:pic>
        <p:nvPicPr>
          <p:cNvPr id="12" name="Content Placeholder 11" descr="Diagram&#10;&#10;Description automatically generated">
            <a:extLst>
              <a:ext uri="{FF2B5EF4-FFF2-40B4-BE49-F238E27FC236}">
                <a16:creationId xmlns:a16="http://schemas.microsoft.com/office/drawing/2014/main" xmlns="" id="{84A29B25-D7B6-4C0A-BA60-7DEA7B2788F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3" b="101"/>
          <a:stretch/>
        </p:blipFill>
        <p:spPr>
          <a:xfrm>
            <a:off x="841248" y="2516777"/>
            <a:ext cx="6236208" cy="3660185"/>
          </a:xfrm>
          <a:prstGeom prst="rect">
            <a:avLst/>
          </a:prstGeom>
        </p:spPr>
      </p:pic>
      <p:sp>
        <p:nvSpPr>
          <p:cNvPr id="4" name="Text Placeholder 3">
            <a:extLst>
              <a:ext uri="{FF2B5EF4-FFF2-40B4-BE49-F238E27FC236}">
                <a16:creationId xmlns:a16="http://schemas.microsoft.com/office/drawing/2014/main" xmlns="" id="{41B708DD-4DE0-44E0-B418-5B120B9072C3}"/>
              </a:ext>
            </a:extLst>
          </p:cNvPr>
          <p:cNvSpPr>
            <a:spLocks noGrp="1"/>
          </p:cNvSpPr>
          <p:nvPr>
            <p:ph type="body" sz="half" idx="2"/>
          </p:nvPr>
        </p:nvSpPr>
        <p:spPr>
          <a:xfrm>
            <a:off x="7546848" y="2516777"/>
            <a:ext cx="3803904" cy="3660185"/>
          </a:xfrm>
        </p:spPr>
        <p:txBody>
          <a:bodyPr vert="horz" lIns="91440" tIns="45720" rIns="91440" bIns="45720" rtlCol="0" anchor="ctr">
            <a:normAutofit/>
          </a:bodyPr>
          <a:lstStyle/>
          <a:p>
            <a:pPr indent="-228600">
              <a:buFont typeface="Arial" panose="020B0604020202020204" pitchFamily="34" charset="0"/>
              <a:buChar char="•"/>
            </a:pPr>
            <a:r>
              <a:rPr lang="en-US" sz="2000" b="1" i="1"/>
              <a:t>The mapping always comes after the E.R.D as the mapping is like a clarification of the E.R.D and more understandable than E.R.D .</a:t>
            </a:r>
          </a:p>
          <a:p>
            <a:pPr indent="-228600">
              <a:buFont typeface="Arial" panose="020B0604020202020204" pitchFamily="34" charset="0"/>
              <a:buChar char="•"/>
            </a:pPr>
            <a:endParaRPr lang="en-US" sz="2000" b="1" i="1"/>
          </a:p>
          <a:p>
            <a:pPr indent="-228600">
              <a:buFont typeface="Arial" panose="020B0604020202020204" pitchFamily="34" charset="0"/>
              <a:buChar char="•"/>
            </a:pPr>
            <a:r>
              <a:rPr lang="en-US" sz="2000" b="1" i="1"/>
              <a:t>In the front pic we can see that the sub code connected to the other one in the second entity and the prof_id in the second entity is connected to the id in the third entity.</a:t>
            </a:r>
          </a:p>
        </p:txBody>
      </p:sp>
    </p:spTree>
    <p:extLst>
      <p:ext uri="{BB962C8B-B14F-4D97-AF65-F5344CB8AC3E}">
        <p14:creationId xmlns:p14="http://schemas.microsoft.com/office/powerpoint/2010/main" val="3943955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8CAF8-37E2-4E49-B952-8AF771999A59}"/>
              </a:ext>
            </a:extLst>
          </p:cNvPr>
          <p:cNvSpPr>
            <a:spLocks noGrp="1"/>
          </p:cNvSpPr>
          <p:nvPr>
            <p:ph type="title"/>
          </p:nvPr>
        </p:nvSpPr>
        <p:spPr>
          <a:xfrm>
            <a:off x="0" y="0"/>
            <a:ext cx="12106275" cy="1228725"/>
          </a:xfrm>
        </p:spPr>
        <p:txBody>
          <a:bodyPr/>
          <a:lstStyle/>
          <a:p>
            <a:pPr algn="ctr"/>
            <a:r>
              <a:rPr lang="en-US" b="1" i="1" dirty="0">
                <a:solidFill>
                  <a:schemeClr val="accent1">
                    <a:lumMod val="75000"/>
                  </a:schemeClr>
                </a:solidFill>
              </a:rPr>
              <a:t>The Main G.U.I</a:t>
            </a:r>
          </a:p>
        </p:txBody>
      </p:sp>
      <p:pic>
        <p:nvPicPr>
          <p:cNvPr id="6" name="Content Placeholder 5">
            <a:extLst>
              <a:ext uri="{FF2B5EF4-FFF2-40B4-BE49-F238E27FC236}">
                <a16:creationId xmlns:a16="http://schemas.microsoft.com/office/drawing/2014/main" xmlns="" id="{FCBF2280-ECF6-4103-AADA-B62AE6FC14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96576" y="1642188"/>
            <a:ext cx="7195424" cy="4795933"/>
          </a:xfrm>
        </p:spPr>
      </p:pic>
      <p:sp>
        <p:nvSpPr>
          <p:cNvPr id="4" name="Text Placeholder 3">
            <a:extLst>
              <a:ext uri="{FF2B5EF4-FFF2-40B4-BE49-F238E27FC236}">
                <a16:creationId xmlns:a16="http://schemas.microsoft.com/office/drawing/2014/main" xmlns="" id="{BC33C1C2-83D2-40EC-A22A-4D0235818C51}"/>
              </a:ext>
            </a:extLst>
          </p:cNvPr>
          <p:cNvSpPr>
            <a:spLocks noGrp="1"/>
          </p:cNvSpPr>
          <p:nvPr>
            <p:ph type="body" sz="half" idx="2"/>
          </p:nvPr>
        </p:nvSpPr>
        <p:spPr>
          <a:xfrm>
            <a:off x="457201" y="1981199"/>
            <a:ext cx="4725988" cy="4381499"/>
          </a:xfrm>
        </p:spPr>
        <p:txBody>
          <a:bodyPr>
            <a:normAutofit lnSpcReduction="10000"/>
          </a:bodyPr>
          <a:lstStyle/>
          <a:p>
            <a:r>
              <a:rPr lang="en-US" sz="2000" b="1" i="1" dirty="0">
                <a:latin typeface="Arial" panose="020B0604020202020204" pitchFamily="34" charset="0"/>
                <a:cs typeface="Arial" panose="020B0604020202020204" pitchFamily="34" charset="0"/>
              </a:rPr>
              <a:t>This is the main G.U.I where the user or the admin complete the information in it and to know any information he want to know about any one works in the faculty.</a:t>
            </a:r>
          </a:p>
          <a:p>
            <a:endParaRPr lang="en-US" sz="2000" b="1" i="1"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The admin can insert a new student info. or material or even staff info.</a:t>
            </a:r>
          </a:p>
          <a:p>
            <a:r>
              <a:rPr lang="en-US" sz="2000" b="1" i="1" dirty="0">
                <a:latin typeface="Arial" panose="020B0604020202020204" pitchFamily="34" charset="0"/>
                <a:cs typeface="Arial" panose="020B0604020202020204" pitchFamily="34" charset="0"/>
              </a:rPr>
              <a:t>Like professor or professor assistant.</a:t>
            </a:r>
          </a:p>
          <a:p>
            <a:r>
              <a:rPr lang="en-US" sz="2000" b="1" i="1" dirty="0">
                <a:latin typeface="Arial" panose="020B0604020202020204" pitchFamily="34" charset="0"/>
                <a:cs typeface="Arial" panose="020B0604020202020204" pitchFamily="34" charset="0"/>
              </a:rPr>
              <a:t>The admin can delete or also update the info. Of the students or materials to not make them assigned in the system anymore.</a:t>
            </a:r>
          </a:p>
        </p:txBody>
      </p:sp>
    </p:spTree>
    <p:extLst>
      <p:ext uri="{BB962C8B-B14F-4D97-AF65-F5344CB8AC3E}">
        <p14:creationId xmlns:p14="http://schemas.microsoft.com/office/powerpoint/2010/main" val="2071342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a:xfrm>
            <a:off x="2235200" y="2971800"/>
            <a:ext cx="8940800" cy="1143000"/>
          </a:xfrm>
        </p:spPr>
        <p:txBody>
          <a:bodyPr>
            <a:noAutofit/>
          </a:bodyPr>
          <a:lstStyle/>
          <a:p>
            <a:pPr algn="ctr"/>
            <a:r>
              <a:rPr lang="en-US" altLang="en-US" sz="9600" b="1" dirty="0" smtClean="0">
                <a:solidFill>
                  <a:srgbClr val="0070C0"/>
                </a:solidFill>
              </a:rPr>
              <a:t>Thanks</a:t>
            </a:r>
            <a:endParaRPr lang="en-US" altLang="en-US" sz="8800" b="1" dirty="0" smtClean="0">
              <a:solidFill>
                <a:srgbClr val="0070C0"/>
              </a:solidFill>
            </a:endParaRPr>
          </a:p>
        </p:txBody>
      </p:sp>
    </p:spTree>
    <p:extLst>
      <p:ext uri="{BB962C8B-B14F-4D97-AF65-F5344CB8AC3E}">
        <p14:creationId xmlns:p14="http://schemas.microsoft.com/office/powerpoint/2010/main" val="1410438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302</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Rounded MT Bold</vt:lpstr>
      <vt:lpstr>Calibri</vt:lpstr>
      <vt:lpstr>Calibri Light</vt:lpstr>
      <vt:lpstr>Courier New</vt:lpstr>
      <vt:lpstr>Wingdings</vt:lpstr>
      <vt:lpstr>Office Theme</vt:lpstr>
      <vt:lpstr>Faculty System Management. </vt:lpstr>
      <vt:lpstr>The Login G.U.I</vt:lpstr>
      <vt:lpstr>The E.R.D of the system</vt:lpstr>
      <vt:lpstr>The Mapping.</vt:lpstr>
      <vt:lpstr>The Main G.U.I</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System Management. </dc:title>
  <dc:creator>Omar Ayman</dc:creator>
  <cp:lastModifiedBy>mohamed192488@fci.bu.edu.eg</cp:lastModifiedBy>
  <cp:revision>9</cp:revision>
  <dcterms:created xsi:type="dcterms:W3CDTF">2021-01-09T18:24:01Z</dcterms:created>
  <dcterms:modified xsi:type="dcterms:W3CDTF">2021-01-11T09:54:43Z</dcterms:modified>
</cp:coreProperties>
</file>