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8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6B"/>
    <a:srgbClr val="FDC500"/>
    <a:srgbClr val="00509D"/>
    <a:srgbClr val="FFD500"/>
    <a:srgbClr val="E49B8F"/>
    <a:srgbClr val="003F88"/>
    <a:srgbClr val="353535"/>
    <a:srgbClr val="FFFFFF"/>
    <a:srgbClr val="284B63"/>
    <a:srgbClr val="3C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7009C-9C90-4A89-A984-60A56FFE86B5}" v="71" dt="2024-09-07T19:34:2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352B6-AD77-4799-A19F-58EF67D7074E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703A-592C-4196-895B-31D86E45AD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8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B05B-D621-F7B7-95F4-6BF749918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4B58F-DB4A-ED33-B77D-E32794CEE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87467-DB0F-326E-CE84-02E364B2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82B-C3E0-4C97-A233-F36FB495DD5E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FFB5-CDAD-EEE5-0F7C-F2E4BE82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38AA-E60D-55BF-602B-F58E38C6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8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59AC-5265-4235-B3D6-288A142D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FEB53-F28A-1AA1-3C1B-698AFEC89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B6B5-0666-86D0-B8F6-27AE437F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431B-2C79-48A0-A052-E31FBB2220A2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BF11-E6A2-DE77-5F69-C41CF0EC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BB03-643D-79EE-895C-177D62A1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0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24C4A-9544-43D4-15B1-BD1DBD1F7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0D033-A574-C224-FB90-49F83151A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5D8C-2B07-5F6F-463A-275B2EBB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7ABBF-F40E-422E-8514-09EFAAAC1F98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3684-D46C-A406-73CB-B168BD45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50348-8EFE-00D3-C030-CC45BA94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9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C2D4-69E2-D337-0D0A-FB1A729B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EF2F-C455-54C8-BF73-8B64814A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C783F-3622-46CA-768B-A0074FAA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BC7E-A184-4E87-9318-D043AF481EBD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45161-000D-1E78-8009-F430906A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7384-1338-DD11-89EF-8649B22D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2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CFCA-CAC0-BAD5-3E37-1E2EE3F7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B4DB7-4BD9-963B-CC0D-5C235851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4F8CF-62F1-5AD7-44D7-A35B1634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0A05-45D2-489D-BD09-B4BE68FC3CD6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8854-EE5D-6C67-70CC-7C939F1C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7483-F61C-E956-9B48-99E2EB07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4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C6AA-E4CB-5DF5-73F2-A19E8518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5583-6259-995B-F658-651590C51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1C872-F808-A611-0236-F54075204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B917-A64B-8C1C-5AE2-F0F7621A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90EBF-F1F6-4812-842A-18F74BC34A21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FD2C1-41FD-855E-B4D0-64ED2B49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81D4-1565-91DB-D9A8-2B249429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5439-5B44-9B31-F908-CC3F6992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D33E2-D95D-86C4-38B3-400F32954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23BCF-159A-19E8-BB91-326EE6DBE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727A4-0C3A-0246-A944-49AEA09F9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BBE98-A457-CB15-A0CB-2FDB715ED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EDED0-C8E7-E270-D66B-DCF4CA8B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6D8A-47F5-439C-AFAE-24FC8A8C6009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A3B3A-F634-8647-0101-A5DC0957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4E747-9E58-F0D7-6592-BF21C93D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8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05BC-3CFD-06A3-B96F-79A9656B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AD827-9D45-5CBE-FE61-8933BEF5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8C19-FAD3-48E5-8A2E-544353DCF533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F56B-203A-0A14-065C-3151D350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CE0B6-F7D2-FC0D-E6D4-574FAB89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9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DC1AE-0BFA-10B9-CBE5-288F8514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A419A-BBA6-4003-8951-CBD97D11B8B0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80FC-A836-C057-E514-C95ED8D9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A515A-F798-9C5D-442E-6C231178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E4B9-6387-134B-744D-FD22407D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13DC-B386-C154-FDE3-7117A1D0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1D98C-6FCA-3321-B132-C75A22A17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8D5A-93CC-140B-2BC0-5CE29EBB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4D39B-5B2D-4C7A-ACF4-B9DA732FE59C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21DAF-8522-C8C0-EEB0-480B72F1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B5FD2-BE9E-F290-0B08-C4E477D8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4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1111-2562-02C1-4C79-BAAC9A61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4FCF2-DB66-4D53-9E60-C204709CA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3F0F6-426D-9E74-C401-DAC4A2B85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59C35-42A9-6AFF-7CB2-B574B30B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BBAC-B630-4CA5-9683-34108F0402FA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1BC21-2CAD-FC90-BFD7-E29E4BF3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63ED3-4986-BF4C-C7CB-5F4302AC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4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1D804-735D-85A4-E147-880FBD74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1E3BC-826B-5ED9-2F0E-9590B1FE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CFF8-488C-6320-5310-A9FAC1323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0407-CAC5-4215-AC25-2D9311334D4B}" type="datetime1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2EA5-1A12-019D-9F9F-93A39378D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999B-77F5-8281-4A4A-6645275C1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03D8-E996-48E0-B171-F18CD5D9D5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7B69A-154C-2C41-DFE4-D861B099E761}"/>
              </a:ext>
            </a:extLst>
          </p:cNvPr>
          <p:cNvSpPr txBox="1"/>
          <p:nvPr/>
        </p:nvSpPr>
        <p:spPr>
          <a:xfrm>
            <a:off x="3046828" y="319405"/>
            <a:ext cx="6098344" cy="120032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rtl="1"/>
            <a:r>
              <a:rPr lang="ar-EG" sz="3600" b="1" dirty="0">
                <a:solidFill>
                  <a:srgbClr val="00296B"/>
                </a:solidFill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مدخل تكنولوجيا تعليم لذوي الاحتياجات الخاصة</a:t>
            </a:r>
            <a:endParaRPr lang="en-US" sz="3600" b="1" dirty="0">
              <a:solidFill>
                <a:srgbClr val="00296B"/>
              </a:solidFill>
              <a:latin typeface="Readex Pro SemiBold" pitchFamily="2" charset="-78"/>
              <a:cs typeface="Readex Pro SemiBold" pitchFamily="2" charset="-78"/>
            </a:endParaRPr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96730393-BB5A-46A7-51DE-D237FC53650D}"/>
              </a:ext>
            </a:extLst>
          </p:cNvPr>
          <p:cNvSpPr/>
          <p:nvPr/>
        </p:nvSpPr>
        <p:spPr>
          <a:xfrm>
            <a:off x="4407877" y="2277001"/>
            <a:ext cx="3376246" cy="1055077"/>
          </a:xfrm>
          <a:prstGeom prst="roundRect">
            <a:avLst/>
          </a:prstGeom>
          <a:solidFill>
            <a:srgbClr val="00509D"/>
          </a:solidFill>
          <a:ln w="57150">
            <a:solidFill>
              <a:srgbClr val="FDC5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4000" dirty="0">
                <a:latin typeface="Readex Pro SemiBold" pitchFamily="2" charset="-78"/>
                <a:cs typeface="Readex Pro SemiBold" pitchFamily="2" charset="-78"/>
              </a:rPr>
              <a:t>دخول</a:t>
            </a:r>
            <a:endParaRPr lang="en-US" sz="4000" dirty="0">
              <a:latin typeface="Readex Pro SemiBold" pitchFamily="2" charset="-78"/>
              <a:cs typeface="Readex Pro SemiBold" pitchFamily="2" charset="-7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B69341-372A-62A5-4594-59629626F956}"/>
              </a:ext>
            </a:extLst>
          </p:cNvPr>
          <p:cNvGrpSpPr/>
          <p:nvPr/>
        </p:nvGrpSpPr>
        <p:grpSpPr>
          <a:xfrm>
            <a:off x="1046018" y="4254322"/>
            <a:ext cx="10104439" cy="1200329"/>
            <a:chOff x="622789" y="4254322"/>
            <a:chExt cx="10104439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D6B11F-9BAC-51E1-5CE2-D0512944ACAD}"/>
                </a:ext>
              </a:extLst>
            </p:cNvPr>
            <p:cNvSpPr txBox="1"/>
            <p:nvPr/>
          </p:nvSpPr>
          <p:spPr>
            <a:xfrm>
              <a:off x="622789" y="4254322"/>
              <a:ext cx="4410221" cy="120032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 rtl="1"/>
              <a:r>
                <a:rPr lang="ar-EG" sz="3600" b="1" dirty="0">
                  <a:solidFill>
                    <a:srgbClr val="FF0000"/>
                  </a:solidFill>
                  <a:effectLst/>
                  <a:latin typeface="Readex Pro SemiBold" pitchFamily="2" charset="-78"/>
                  <a:ea typeface="Calibri" panose="020F0502020204030204" pitchFamily="34" charset="0"/>
                  <a:cs typeface="Readex Pro SemiBold" pitchFamily="2" charset="-78"/>
                </a:rPr>
                <a:t>تحت إشراف :</a:t>
              </a:r>
            </a:p>
            <a:p>
              <a:pPr algn="ctr" rtl="1"/>
              <a:r>
                <a:rPr lang="ar-EG" sz="3600" b="1" dirty="0">
                  <a:solidFill>
                    <a:srgbClr val="00296B"/>
                  </a:solidFill>
                  <a:latin typeface="Readex Pro SemiBold" pitchFamily="2" charset="-78"/>
                  <a:cs typeface="Readex Pro SemiBold" pitchFamily="2" charset="-78"/>
                </a:rPr>
                <a:t>د\ســــــحر محـــــمد</a:t>
              </a:r>
              <a:endParaRPr lang="en-US" sz="3600" b="1" dirty="0">
                <a:solidFill>
                  <a:srgbClr val="00296B"/>
                </a:solidFill>
                <a:latin typeface="Readex Pro SemiBold" pitchFamily="2" charset="-78"/>
                <a:cs typeface="Readex Pro SemiBold" pitchFamily="2" charset="-78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CD92D6-D1B6-C181-6667-1EF0328D9E58}"/>
                </a:ext>
              </a:extLst>
            </p:cNvPr>
            <p:cNvSpPr txBox="1"/>
            <p:nvPr/>
          </p:nvSpPr>
          <p:spPr>
            <a:xfrm>
              <a:off x="6317007" y="4254322"/>
              <a:ext cx="4410221" cy="1200329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 anchor="t">
              <a:spAutoFit/>
            </a:bodyPr>
            <a:lstStyle/>
            <a:p>
              <a:pPr algn="ctr" rtl="1"/>
              <a:r>
                <a:rPr lang="ar-EG" sz="3600" b="1" dirty="0">
                  <a:solidFill>
                    <a:srgbClr val="FF0000"/>
                  </a:solidFill>
                  <a:latin typeface="Readex Pro SemiBold" pitchFamily="2" charset="-78"/>
                  <a:ea typeface="Calibri"/>
                  <a:cs typeface="Readex Pro SemiBold"/>
                </a:rPr>
                <a:t>إعداد</a:t>
              </a:r>
              <a:r>
                <a:rPr lang="ar-EG" sz="3600" b="1" dirty="0">
                  <a:solidFill>
                    <a:srgbClr val="FF0000"/>
                  </a:solidFill>
                  <a:effectLst/>
                  <a:latin typeface="Readex Pro SemiBold" pitchFamily="2" charset="-78"/>
                  <a:ea typeface="Calibri"/>
                  <a:cs typeface="Readex Pro SemiBold"/>
                </a:rPr>
                <a:t> :</a:t>
              </a:r>
            </a:p>
            <a:p>
              <a:pPr algn="ctr" rtl="1"/>
              <a:r>
                <a:rPr lang="ar-EG" sz="3600" b="1" dirty="0">
                  <a:solidFill>
                    <a:srgbClr val="00296B"/>
                  </a:solidFill>
                  <a:latin typeface="Readex Pro SemiBold" pitchFamily="2" charset="-78"/>
                  <a:cs typeface="Readex Pro SemiBold"/>
                </a:rPr>
                <a:t>محمد عبدالله</a:t>
              </a:r>
              <a:endParaRPr lang="ar-EG" sz="3600" b="1" dirty="0">
                <a:solidFill>
                  <a:srgbClr val="00296B"/>
                </a:solidFill>
                <a:latin typeface="Readex Pro SemiBold" pitchFamily="2" charset="-78"/>
                <a:cs typeface="Readex Pro SemiBold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646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AA764B5-E91C-93FD-1876-D407F2AE4D63}"/>
              </a:ext>
            </a:extLst>
          </p:cNvPr>
          <p:cNvSpPr/>
          <p:nvPr/>
        </p:nvSpPr>
        <p:spPr>
          <a:xfrm>
            <a:off x="3990995" y="794151"/>
            <a:ext cx="4319573" cy="4319573"/>
          </a:xfrm>
          <a:prstGeom prst="ellipse">
            <a:avLst/>
          </a:prstGeom>
          <a:noFill/>
          <a:ln w="76200">
            <a:solidFill>
              <a:srgbClr val="FDC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1800" b="1" dirty="0">
                <a:solidFill>
                  <a:schemeClr val="tx1"/>
                </a:solidFill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ضرورة الاهتمام بذوي الاحتياجات الخاصة فهي: </a:t>
            </a:r>
            <a:endParaRPr lang="en-US" sz="1400" dirty="0">
              <a:solidFill>
                <a:schemeClr val="tx1"/>
              </a:solidFill>
              <a:latin typeface="Readex Pro SemiBold" pitchFamily="2" charset="-78"/>
              <a:ea typeface="Calibri" panose="020F0502020204030204" pitchFamily="34" charset="0"/>
              <a:cs typeface="Readex Pro SemiBold" pitchFamily="2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F5693E-1DED-0CD4-07D9-E36AE5BE7CC2}"/>
              </a:ext>
            </a:extLst>
          </p:cNvPr>
          <p:cNvGrpSpPr/>
          <p:nvPr/>
        </p:nvGrpSpPr>
        <p:grpSpPr>
          <a:xfrm>
            <a:off x="7331701" y="864136"/>
            <a:ext cx="2965093" cy="933450"/>
            <a:chOff x="7623626" y="872474"/>
            <a:chExt cx="2965093" cy="93345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4D4F530-17B9-94EC-0812-472B44F6762C}"/>
                </a:ext>
              </a:extLst>
            </p:cNvPr>
            <p:cNvGrpSpPr/>
            <p:nvPr/>
          </p:nvGrpSpPr>
          <p:grpSpPr>
            <a:xfrm>
              <a:off x="7623626" y="872474"/>
              <a:ext cx="933450" cy="933450"/>
              <a:chOff x="7715250" y="838200"/>
              <a:chExt cx="933450" cy="93345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A37234-392E-4800-20CA-BD36BED32147}"/>
                  </a:ext>
                </a:extLst>
              </p:cNvPr>
              <p:cNvSpPr/>
              <p:nvPr/>
            </p:nvSpPr>
            <p:spPr>
              <a:xfrm>
                <a:off x="7715250" y="838200"/>
                <a:ext cx="933450" cy="933450"/>
              </a:xfrm>
              <a:prstGeom prst="ellipse">
                <a:avLst/>
              </a:prstGeom>
              <a:solidFill>
                <a:srgbClr val="0050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eadex Pro light" pitchFamily="2" charset="-78"/>
                  <a:cs typeface="Readex Pro light" pitchFamily="2" charset="-78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929636C-A5F2-5965-8C62-59A209C09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4795" y="1007745"/>
                <a:ext cx="594360" cy="594360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3FA809-4C4F-B0B1-FBC5-C3884CD55B65}"/>
                </a:ext>
              </a:extLst>
            </p:cNvPr>
            <p:cNvSpPr txBox="1"/>
            <p:nvPr/>
          </p:nvSpPr>
          <p:spPr>
            <a:xfrm>
              <a:off x="8726621" y="1005999"/>
              <a:ext cx="1862098" cy="6664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مطلب ديني لجميع الأديان</a:t>
              </a:r>
              <a:endParaRPr lang="en-US" sz="1400" dirty="0"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B1A7F7-F047-7F9A-CB35-E8022584F84B}"/>
              </a:ext>
            </a:extLst>
          </p:cNvPr>
          <p:cNvGrpSpPr/>
          <p:nvPr/>
        </p:nvGrpSpPr>
        <p:grpSpPr>
          <a:xfrm>
            <a:off x="7896138" y="2849455"/>
            <a:ext cx="2892292" cy="933450"/>
            <a:chOff x="7884522" y="3171422"/>
            <a:chExt cx="2892292" cy="9334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DC7C895-7E44-F558-3C72-DEC513A801D8}"/>
                </a:ext>
              </a:extLst>
            </p:cNvPr>
            <p:cNvGrpSpPr/>
            <p:nvPr/>
          </p:nvGrpSpPr>
          <p:grpSpPr>
            <a:xfrm>
              <a:off x="7884522" y="3171422"/>
              <a:ext cx="933450" cy="933450"/>
              <a:chOff x="8181975" y="3679422"/>
              <a:chExt cx="933450" cy="93345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A1D1A72-CCF3-3DE4-7666-C41623493787}"/>
                  </a:ext>
                </a:extLst>
              </p:cNvPr>
              <p:cNvSpPr/>
              <p:nvPr/>
            </p:nvSpPr>
            <p:spPr>
              <a:xfrm>
                <a:off x="8181975" y="3679422"/>
                <a:ext cx="933450" cy="933450"/>
              </a:xfrm>
              <a:prstGeom prst="ellipse">
                <a:avLst/>
              </a:prstGeom>
              <a:solidFill>
                <a:srgbClr val="0050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eadex Pro light" pitchFamily="2" charset="-78"/>
                  <a:cs typeface="Readex Pro light" pitchFamily="2" charset="-78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7E1A376-C286-1B93-CD95-371AC0261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51520" y="3848967"/>
                <a:ext cx="594360" cy="594360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46993A-035A-575B-ABC9-6B99882B0CA5}"/>
                </a:ext>
              </a:extLst>
            </p:cNvPr>
            <p:cNvSpPr txBox="1"/>
            <p:nvPr/>
          </p:nvSpPr>
          <p:spPr>
            <a:xfrm>
              <a:off x="9158424" y="3453128"/>
              <a:ext cx="1618390" cy="370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مطلب سياسي </a:t>
              </a:r>
              <a:endParaRPr lang="en-US" sz="1400" dirty="0"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1F2E86-0877-3724-7028-AB1DBB9D8448}"/>
              </a:ext>
            </a:extLst>
          </p:cNvPr>
          <p:cNvGrpSpPr/>
          <p:nvPr/>
        </p:nvGrpSpPr>
        <p:grpSpPr>
          <a:xfrm>
            <a:off x="5109029" y="4585302"/>
            <a:ext cx="1750857" cy="1473033"/>
            <a:chOff x="5068316" y="4871573"/>
            <a:chExt cx="1750857" cy="14730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F101FD-9076-569A-F652-5C19D0958983}"/>
                </a:ext>
              </a:extLst>
            </p:cNvPr>
            <p:cNvGrpSpPr/>
            <p:nvPr/>
          </p:nvGrpSpPr>
          <p:grpSpPr>
            <a:xfrm>
              <a:off x="5513160" y="4871573"/>
              <a:ext cx="933450" cy="933450"/>
              <a:chOff x="5629275" y="5379573"/>
              <a:chExt cx="933450" cy="9334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6C904A1-530C-F72A-8FA1-B3E9D26797A9}"/>
                  </a:ext>
                </a:extLst>
              </p:cNvPr>
              <p:cNvSpPr/>
              <p:nvPr/>
            </p:nvSpPr>
            <p:spPr>
              <a:xfrm>
                <a:off x="5629275" y="5379573"/>
                <a:ext cx="933450" cy="933450"/>
              </a:xfrm>
              <a:prstGeom prst="ellipse">
                <a:avLst/>
              </a:prstGeom>
              <a:solidFill>
                <a:srgbClr val="0050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eadex Pro light" pitchFamily="2" charset="-78"/>
                  <a:cs typeface="Readex Pro light" pitchFamily="2" charset="-78"/>
                </a:endParaRP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1597EFD-14F4-60EA-72E6-88A29DF6E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8820" y="5549118"/>
                <a:ext cx="594360" cy="594360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AABBA0-8A52-5889-AC29-914F01CF27E4}"/>
                </a:ext>
              </a:extLst>
            </p:cNvPr>
            <p:cNvSpPr txBox="1"/>
            <p:nvPr/>
          </p:nvSpPr>
          <p:spPr>
            <a:xfrm>
              <a:off x="5068316" y="5974568"/>
              <a:ext cx="1750857" cy="370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مطلب اقتصادي </a:t>
              </a:r>
              <a:endParaRPr lang="en-US" sz="1400" dirty="0"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84277-DD94-EA16-2DC1-29DBFCC2BF9F}"/>
              </a:ext>
            </a:extLst>
          </p:cNvPr>
          <p:cNvGrpSpPr/>
          <p:nvPr/>
        </p:nvGrpSpPr>
        <p:grpSpPr>
          <a:xfrm>
            <a:off x="1403571" y="2849455"/>
            <a:ext cx="3001854" cy="933450"/>
            <a:chOff x="1260589" y="3171422"/>
            <a:chExt cx="3001854" cy="93345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824451-96A2-35F7-CCAF-3B8827AD86B4}"/>
                </a:ext>
              </a:extLst>
            </p:cNvPr>
            <p:cNvGrpSpPr/>
            <p:nvPr/>
          </p:nvGrpSpPr>
          <p:grpSpPr>
            <a:xfrm>
              <a:off x="3328993" y="3171422"/>
              <a:ext cx="933450" cy="933450"/>
              <a:chOff x="3076576" y="3679422"/>
              <a:chExt cx="933450" cy="93345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C494FAC-8B62-2250-A1E7-F7DDBC458EB7}"/>
                  </a:ext>
                </a:extLst>
              </p:cNvPr>
              <p:cNvSpPr/>
              <p:nvPr/>
            </p:nvSpPr>
            <p:spPr>
              <a:xfrm>
                <a:off x="3076576" y="3679422"/>
                <a:ext cx="933450" cy="933450"/>
              </a:xfrm>
              <a:prstGeom prst="ellipse">
                <a:avLst/>
              </a:prstGeom>
              <a:solidFill>
                <a:srgbClr val="0050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eadex Pro light" pitchFamily="2" charset="-78"/>
                  <a:cs typeface="Readex Pro light" pitchFamily="2" charset="-78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A65A54C1-F89D-7E03-36CD-855C19A70A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6121" y="3848967"/>
                <a:ext cx="594360" cy="59436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9BDC2D-8FE0-256B-4F1C-654BFAA5FA0A}"/>
                </a:ext>
              </a:extLst>
            </p:cNvPr>
            <p:cNvSpPr txBox="1"/>
            <p:nvPr/>
          </p:nvSpPr>
          <p:spPr>
            <a:xfrm>
              <a:off x="1260589" y="3453128"/>
              <a:ext cx="1727952" cy="370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مطلب اجتماعي</a:t>
              </a:r>
              <a:endParaRPr lang="en-US" sz="1400" dirty="0"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D981280-FE65-6A52-DBDE-2DE1D55CF2EC}"/>
              </a:ext>
            </a:extLst>
          </p:cNvPr>
          <p:cNvGrpSpPr/>
          <p:nvPr/>
        </p:nvGrpSpPr>
        <p:grpSpPr>
          <a:xfrm>
            <a:off x="1753044" y="864136"/>
            <a:ext cx="3145465" cy="933450"/>
            <a:chOff x="1502272" y="872474"/>
            <a:chExt cx="3145465" cy="93345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33D39E1-35AD-B732-D114-D54BCC93A469}"/>
                </a:ext>
              </a:extLst>
            </p:cNvPr>
            <p:cNvGrpSpPr/>
            <p:nvPr/>
          </p:nvGrpSpPr>
          <p:grpSpPr>
            <a:xfrm>
              <a:off x="3714287" y="872474"/>
              <a:ext cx="933450" cy="933450"/>
              <a:chOff x="3543301" y="891974"/>
              <a:chExt cx="933450" cy="93345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42ED141-263C-DC07-4534-222249E5A4B3}"/>
                  </a:ext>
                </a:extLst>
              </p:cNvPr>
              <p:cNvSpPr/>
              <p:nvPr/>
            </p:nvSpPr>
            <p:spPr>
              <a:xfrm>
                <a:off x="3543301" y="891974"/>
                <a:ext cx="933450" cy="933450"/>
              </a:xfrm>
              <a:prstGeom prst="ellipse">
                <a:avLst/>
              </a:prstGeom>
              <a:solidFill>
                <a:srgbClr val="0050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eadex Pro light" pitchFamily="2" charset="-78"/>
                  <a:cs typeface="Readex Pro light" pitchFamily="2" charset="-78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08EAA05-9419-1AFE-D6EF-9DAF89BD0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0941" y="1059614"/>
                <a:ext cx="598170" cy="59817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447FCE-C954-621C-4194-C656752E6D50}"/>
                </a:ext>
              </a:extLst>
            </p:cNvPr>
            <p:cNvSpPr txBox="1"/>
            <p:nvPr/>
          </p:nvSpPr>
          <p:spPr>
            <a:xfrm>
              <a:off x="1502272" y="1151423"/>
              <a:ext cx="1826721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مطلب تربوي </a:t>
              </a:r>
              <a:endParaRPr lang="en-US" sz="1400" dirty="0"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29C27-61E3-30B6-CA41-8A936EB4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4668" y="6384486"/>
            <a:ext cx="2743200" cy="365125"/>
          </a:xfrm>
        </p:spPr>
        <p:txBody>
          <a:bodyPr/>
          <a:lstStyle/>
          <a:p>
            <a:fld id="{D2E503D8-E996-48E0-B171-F18CD5D9D534}" type="slidenum">
              <a:rPr lang="en-US" sz="3200" smtClean="0">
                <a:solidFill>
                  <a:srgbClr val="00296B"/>
                </a:solidFill>
                <a:latin typeface="Readex Pro SemiBold" pitchFamily="2" charset="-78"/>
                <a:cs typeface="Readex Pro SemiBold" pitchFamily="2" charset="-78"/>
              </a:rPr>
              <a:t>2</a:t>
            </a:fld>
            <a:endParaRPr lang="en-US" sz="3200" dirty="0">
              <a:solidFill>
                <a:srgbClr val="00296B"/>
              </a:solidFill>
              <a:latin typeface="Readex Pro SemiBold" pitchFamily="2" charset="-78"/>
              <a:cs typeface="Readex Pro S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3378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8F2922-7489-6763-41CC-EE2762688ABA}"/>
              </a:ext>
            </a:extLst>
          </p:cNvPr>
          <p:cNvSpPr/>
          <p:nvPr/>
        </p:nvSpPr>
        <p:spPr>
          <a:xfrm>
            <a:off x="9906795" y="2174037"/>
            <a:ext cx="2031937" cy="2509928"/>
          </a:xfrm>
          <a:prstGeom prst="roundRect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eadex Pro SemiBold" pitchFamily="2" charset="-78"/>
              </a:rPr>
              <a:t>ينقسم مفهوم تكنولوجيا تعليم لذوي الاحتياجات الخاصة  الي شقين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9C061F-13E8-0F47-88D1-69E626F4C27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9392444" y="3429001"/>
            <a:ext cx="514351" cy="0"/>
          </a:xfrm>
          <a:prstGeom prst="line">
            <a:avLst/>
          </a:prstGeom>
          <a:ln w="57150">
            <a:solidFill>
              <a:srgbClr val="FDC5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5040DA-742A-204D-B7C5-D9C1EB521EFE}"/>
              </a:ext>
            </a:extLst>
          </p:cNvPr>
          <p:cNvCxnSpPr>
            <a:cxnSpLocks/>
          </p:cNvCxnSpPr>
          <p:nvPr/>
        </p:nvCxnSpPr>
        <p:spPr>
          <a:xfrm flipV="1">
            <a:off x="9392444" y="2312194"/>
            <a:ext cx="0" cy="1116807"/>
          </a:xfrm>
          <a:prstGeom prst="line">
            <a:avLst/>
          </a:prstGeom>
          <a:ln w="57150">
            <a:solidFill>
              <a:srgbClr val="FDC5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93650B-FF7B-0C82-E6D2-3BC121195626}"/>
              </a:ext>
            </a:extLst>
          </p:cNvPr>
          <p:cNvCxnSpPr>
            <a:cxnSpLocks/>
          </p:cNvCxnSpPr>
          <p:nvPr/>
        </p:nvCxnSpPr>
        <p:spPr>
          <a:xfrm flipV="1">
            <a:off x="9392444" y="3429001"/>
            <a:ext cx="0" cy="1088186"/>
          </a:xfrm>
          <a:prstGeom prst="line">
            <a:avLst/>
          </a:prstGeom>
          <a:ln w="57150">
            <a:solidFill>
              <a:srgbClr val="FDC5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1214162-3891-2271-6CE5-9838BBF1885F}"/>
              </a:ext>
            </a:extLst>
          </p:cNvPr>
          <p:cNvCxnSpPr>
            <a:cxnSpLocks/>
          </p:cNvCxnSpPr>
          <p:nvPr/>
        </p:nvCxnSpPr>
        <p:spPr>
          <a:xfrm flipH="1">
            <a:off x="8887620" y="4517185"/>
            <a:ext cx="534987" cy="1"/>
          </a:xfrm>
          <a:prstGeom prst="line">
            <a:avLst/>
          </a:prstGeom>
          <a:ln w="57150">
            <a:solidFill>
              <a:srgbClr val="FDC5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E85A86-BC62-86E6-230F-55970F4455E6}"/>
              </a:ext>
            </a:extLst>
          </p:cNvPr>
          <p:cNvCxnSpPr>
            <a:cxnSpLocks/>
          </p:cNvCxnSpPr>
          <p:nvPr/>
        </p:nvCxnSpPr>
        <p:spPr>
          <a:xfrm flipH="1" flipV="1">
            <a:off x="8878094" y="2340815"/>
            <a:ext cx="495300" cy="1"/>
          </a:xfrm>
          <a:prstGeom prst="line">
            <a:avLst/>
          </a:prstGeom>
          <a:ln w="57150">
            <a:solidFill>
              <a:srgbClr val="FDC5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47E6F85-90A7-E8EF-2112-1EBB76834DC5}"/>
              </a:ext>
            </a:extLst>
          </p:cNvPr>
          <p:cNvSpPr txBox="1"/>
          <p:nvPr/>
        </p:nvSpPr>
        <p:spPr>
          <a:xfrm>
            <a:off x="962819" y="1807975"/>
            <a:ext cx="6075362" cy="1011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1900" b="1" dirty="0"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rPr>
              <a:t>هو علم التطبيق او علم الأداء و هو النظرية و التطبيق في تصميم و تطوير واستخدام وإدارة وتقويم العمليات و المصادر من اجل العملية التعليمية ومن اجل التعليم</a:t>
            </a:r>
            <a:endParaRPr lang="en-US" sz="1900" dirty="0">
              <a:effectLst/>
              <a:latin typeface="Readex Pro ExtraLight" pitchFamily="2" charset="-78"/>
              <a:ea typeface="Calibri" panose="020F0502020204030204" pitchFamily="34" charset="0"/>
              <a:cs typeface="Readex Pro ExtraLight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3052EE-5910-3FB8-4CF7-12107E9F97C8}"/>
              </a:ext>
            </a:extLst>
          </p:cNvPr>
          <p:cNvSpPr txBox="1"/>
          <p:nvPr/>
        </p:nvSpPr>
        <p:spPr>
          <a:xfrm>
            <a:off x="962819" y="4149007"/>
            <a:ext cx="6096000" cy="1011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1900" b="1" dirty="0"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rPr>
              <a:t>هي فئة من الطلاب يعانون نقص معين سوي كان </a:t>
            </a:r>
            <a:r>
              <a:rPr lang="ar-EG" sz="1900" dirty="0"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rPr>
              <a:t>جسديا</a:t>
            </a:r>
            <a:r>
              <a:rPr lang="ar-EG" sz="1900" b="1" dirty="0"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rPr>
              <a:t> او عقليا او نفسيا او اجتماعيا </a:t>
            </a:r>
            <a:r>
              <a:rPr lang="ar-EG" sz="1900" b="1" dirty="0"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rPr>
              <a:t>يعوق</a:t>
            </a:r>
            <a:r>
              <a:rPr lang="ar-EG" sz="1900" b="1" dirty="0"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rPr>
              <a:t> بينهم وبين تحقيق التوازن والسلوك العادي </a:t>
            </a:r>
            <a:endParaRPr lang="en-US" sz="1900" dirty="0">
              <a:effectLst/>
              <a:latin typeface="Readex Pro ExtraLight" pitchFamily="2" charset="-78"/>
              <a:ea typeface="Calibri" panose="020F0502020204030204" pitchFamily="34" charset="0"/>
              <a:cs typeface="Readex Pro ExtraLight" pitchFamily="2" charset="-78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A1EFA45-DEF5-5C31-365C-C7783D69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4668" y="6384486"/>
            <a:ext cx="2743200" cy="365125"/>
          </a:xfrm>
        </p:spPr>
        <p:txBody>
          <a:bodyPr/>
          <a:lstStyle/>
          <a:p>
            <a:fld id="{D2E503D8-E996-48E0-B171-F18CD5D9D534}" type="slidenum">
              <a:rPr lang="en-US" sz="3200" smtClean="0">
                <a:solidFill>
                  <a:srgbClr val="00296B"/>
                </a:solidFill>
                <a:latin typeface="Readex Pro SemiBold" pitchFamily="2" charset="-78"/>
                <a:cs typeface="Readex Pro SemiBold" pitchFamily="2" charset="-78"/>
              </a:rPr>
              <a:t>3</a:t>
            </a:fld>
            <a:endParaRPr lang="en-US" sz="3200" dirty="0">
              <a:solidFill>
                <a:srgbClr val="00296B"/>
              </a:solidFill>
              <a:latin typeface="Readex Pro SemiBold" pitchFamily="2" charset="-78"/>
              <a:cs typeface="Readex Pro SemiBold" pitchFamily="2" charset="-7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F2F2C5-1652-A2C3-7259-D0DD0A3A3EF6}"/>
              </a:ext>
            </a:extLst>
          </p:cNvPr>
          <p:cNvSpPr/>
          <p:nvPr/>
        </p:nvSpPr>
        <p:spPr>
          <a:xfrm>
            <a:off x="7129440" y="3592475"/>
            <a:ext cx="1849419" cy="1849419"/>
          </a:xfrm>
          <a:prstGeom prst="ellipse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eadex Pro SemiBold" pitchFamily="2" charset="-78"/>
              </a:rPr>
              <a:t>مفهوم ذوى الاحتياجات الخاصة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BB50E5-88FF-6019-B987-9027066665F7}"/>
              </a:ext>
            </a:extLst>
          </p:cNvPr>
          <p:cNvSpPr/>
          <p:nvPr/>
        </p:nvSpPr>
        <p:spPr>
          <a:xfrm>
            <a:off x="7129440" y="1416104"/>
            <a:ext cx="1849419" cy="1849419"/>
          </a:xfrm>
          <a:prstGeom prst="ellipse">
            <a:avLst/>
          </a:prstGeom>
          <a:solidFill>
            <a:srgbClr val="005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eadex Pro SemiBold" pitchFamily="2" charset="-78"/>
              </a:rPr>
              <a:t>مفهوم تكنولوجيا تعليم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70671-413B-C08E-3679-E18A0B0C4036}"/>
              </a:ext>
            </a:extLst>
          </p:cNvPr>
          <p:cNvSpPr txBox="1"/>
          <p:nvPr/>
        </p:nvSpPr>
        <p:spPr>
          <a:xfrm>
            <a:off x="3046828" y="285539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EG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eadex Pro SemiBold" pitchFamily="2" charset="-78"/>
              </a:rPr>
              <a:t>مفهوم تكنولوجيا تعليم لذوي الاحتياجات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100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8" grpId="0"/>
      <p:bldP spid="40" grpId="0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97EA14-158A-77E7-A170-18CDD01957A4}"/>
              </a:ext>
            </a:extLst>
          </p:cNvPr>
          <p:cNvSpPr txBox="1"/>
          <p:nvPr/>
        </p:nvSpPr>
        <p:spPr>
          <a:xfrm>
            <a:off x="3049250" y="902407"/>
            <a:ext cx="6093500" cy="40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2000" b="1" dirty="0"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تصنيف ذوي الاحتياجات الخاصة </a:t>
            </a:r>
            <a:endParaRPr lang="en-US" sz="1600" dirty="0">
              <a:effectLst/>
              <a:latin typeface="Readex Pro SemiBold" pitchFamily="2" charset="-78"/>
              <a:ea typeface="Calibri" panose="020F0502020204030204" pitchFamily="34" charset="0"/>
              <a:cs typeface="Readex Pro SemiBold" pitchFamily="2" charset="-7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E8D84-E8E6-29A8-DD97-63CD689E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mtClean="0">
                <a:solidFill>
                  <a:schemeClr val="bg1"/>
                </a:solidFill>
                <a:latin typeface="Readex Pro ExtraLight" pitchFamily="2" charset="-78"/>
                <a:cs typeface="Readex Pro ExtraLight" pitchFamily="2" charset="-78"/>
              </a:rPr>
              <a:t>4</a:t>
            </a:fld>
            <a:endParaRPr lang="en-US" dirty="0">
              <a:solidFill>
                <a:schemeClr val="bg1"/>
              </a:solidFill>
              <a:latin typeface="Readex Pro ExtraLight" pitchFamily="2" charset="-78"/>
              <a:cs typeface="Readex Pro ExtraLight" pitchFamily="2" charset="-7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282EE5-0BEF-B3FA-DD2A-842FFE5101AE}"/>
              </a:ext>
            </a:extLst>
          </p:cNvPr>
          <p:cNvGrpSpPr/>
          <p:nvPr/>
        </p:nvGrpSpPr>
        <p:grpSpPr>
          <a:xfrm>
            <a:off x="786560" y="3753690"/>
            <a:ext cx="10618880" cy="1492430"/>
            <a:chOff x="812488" y="3970564"/>
            <a:chExt cx="10618880" cy="149243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66B7C49-BDB4-6C22-9E5B-8D0561C8C34F}"/>
                </a:ext>
              </a:extLst>
            </p:cNvPr>
            <p:cNvCxnSpPr>
              <a:stCxn id="9" idx="1"/>
              <a:endCxn id="22" idx="3"/>
            </p:cNvCxnSpPr>
            <p:nvPr/>
          </p:nvCxnSpPr>
          <p:spPr>
            <a:xfrm flipH="1" flipV="1">
              <a:off x="7170910" y="4716779"/>
              <a:ext cx="2162494" cy="8605"/>
            </a:xfrm>
            <a:prstGeom prst="line">
              <a:avLst/>
            </a:prstGeom>
            <a:ln w="57150">
              <a:solidFill>
                <a:srgbClr val="FDC5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A58691-C21F-A922-CCE0-545818619C35}"/>
                </a:ext>
              </a:extLst>
            </p:cNvPr>
            <p:cNvCxnSpPr/>
            <p:nvPr/>
          </p:nvCxnSpPr>
          <p:spPr>
            <a:xfrm flipH="1" flipV="1">
              <a:off x="2910452" y="4716779"/>
              <a:ext cx="2162494" cy="8605"/>
            </a:xfrm>
            <a:prstGeom prst="line">
              <a:avLst/>
            </a:prstGeom>
            <a:ln w="57150">
              <a:solidFill>
                <a:srgbClr val="FDC5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8DBC60-55FC-0E5E-9114-344A54C7D7C5}"/>
                </a:ext>
              </a:extLst>
            </p:cNvPr>
            <p:cNvGrpSpPr/>
            <p:nvPr/>
          </p:nvGrpSpPr>
          <p:grpSpPr>
            <a:xfrm>
              <a:off x="5072946" y="3979169"/>
              <a:ext cx="2097964" cy="1475220"/>
              <a:chOff x="5039373" y="2537266"/>
              <a:chExt cx="2097964" cy="147522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EBFE0D5-37E1-917C-9FCD-9AC83B336504}"/>
                  </a:ext>
                </a:extLst>
              </p:cNvPr>
              <p:cNvSpPr/>
              <p:nvPr/>
            </p:nvSpPr>
            <p:spPr>
              <a:xfrm>
                <a:off x="5039373" y="2537266"/>
                <a:ext cx="2097964" cy="1475220"/>
              </a:xfrm>
              <a:prstGeom prst="roundRect">
                <a:avLst/>
              </a:prstGeom>
              <a:solidFill>
                <a:srgbClr val="00509D"/>
              </a:solidFill>
              <a:ln w="38100">
                <a:solidFill>
                  <a:srgbClr val="FDC5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Readex Pro light" pitchFamily="2" charset="-78"/>
                  <a:cs typeface="Readex Pro light" pitchFamily="2" charset="-7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F0412-0596-AAD2-A735-2748D0F42651}"/>
                  </a:ext>
                </a:extLst>
              </p:cNvPr>
              <p:cNvSpPr txBox="1"/>
              <p:nvPr/>
            </p:nvSpPr>
            <p:spPr>
              <a:xfrm>
                <a:off x="5226650" y="2554563"/>
                <a:ext cx="1723411" cy="409403"/>
              </a:xfrm>
              <a:prstGeom prst="round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ct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ar-EG" sz="1800" b="1" dirty="0">
                    <a:solidFill>
                      <a:schemeClr val="bg1"/>
                    </a:solidFill>
                    <a:effectLst/>
                    <a:latin typeface="Readex Pro light" pitchFamily="2" charset="-78"/>
                    <a:ea typeface="Calibri" panose="020F0502020204030204" pitchFamily="34" charset="0"/>
                    <a:cs typeface="Readex Pro light" pitchFamily="2" charset="-78"/>
                  </a:rPr>
                  <a:t>المعاقين عقليا</a:t>
                </a:r>
                <a:endParaRPr lang="en-US" sz="1600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endParaRP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7A76745-4560-235F-86A6-796CA0A86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2818" y="3024677"/>
                <a:ext cx="831074" cy="831074"/>
              </a:xfrm>
              <a:prstGeom prst="round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02BEA-14D3-10AE-4A0C-3FEBE8F767FE}"/>
                </a:ext>
              </a:extLst>
            </p:cNvPr>
            <p:cNvGrpSpPr/>
            <p:nvPr/>
          </p:nvGrpSpPr>
          <p:grpSpPr>
            <a:xfrm>
              <a:off x="9333404" y="3970564"/>
              <a:ext cx="2097964" cy="1492430"/>
              <a:chOff x="5052602" y="832061"/>
              <a:chExt cx="2097964" cy="149243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6B37C08-5E5F-3CC5-C9AA-DCF2F939519C}"/>
                  </a:ext>
                </a:extLst>
              </p:cNvPr>
              <p:cNvSpPr/>
              <p:nvPr/>
            </p:nvSpPr>
            <p:spPr>
              <a:xfrm>
                <a:off x="5052602" y="849271"/>
                <a:ext cx="2097964" cy="1475220"/>
              </a:xfrm>
              <a:prstGeom prst="roundRect">
                <a:avLst/>
              </a:prstGeom>
              <a:solidFill>
                <a:srgbClr val="00509D"/>
              </a:solidFill>
              <a:ln w="38100">
                <a:solidFill>
                  <a:srgbClr val="FDC5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Readex Pro light" pitchFamily="2" charset="-78"/>
                  <a:cs typeface="Readex Pro light" pitchFamily="2" charset="-78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573EA-6D54-72D3-7DDF-22CE18E7B1B6}"/>
                  </a:ext>
                </a:extLst>
              </p:cNvPr>
              <p:cNvSpPr txBox="1"/>
              <p:nvPr/>
            </p:nvSpPr>
            <p:spPr>
              <a:xfrm>
                <a:off x="5190334" y="832061"/>
                <a:ext cx="1822500" cy="415504"/>
              </a:xfrm>
              <a:prstGeom prst="round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R="0" lvl="0" algn="ct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ar-EG" sz="1800" b="1" dirty="0">
                    <a:solidFill>
                      <a:schemeClr val="bg1"/>
                    </a:solidFill>
                    <a:effectLst/>
                    <a:latin typeface="Readex Pro light" pitchFamily="2" charset="-78"/>
                    <a:ea typeface="Calibri" panose="020F0502020204030204" pitchFamily="34" charset="0"/>
                    <a:cs typeface="Readex Pro light" pitchFamily="2" charset="-78"/>
                  </a:rPr>
                  <a:t>المعاقين بصريا</a:t>
                </a:r>
                <a:endParaRPr lang="en-US" sz="1600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endParaRP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B110639-1FCE-70F8-0EC9-8DC4F9E29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4926" y="1296358"/>
                <a:ext cx="833317" cy="833317"/>
              </a:xfrm>
              <a:prstGeom prst="roundRect">
                <a:avLst/>
              </a:prstGeom>
              <a:ln>
                <a:noFill/>
              </a:ln>
            </p:spPr>
          </p:pic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20015F-EA84-6436-D632-D184FF29EF84}"/>
                </a:ext>
              </a:extLst>
            </p:cNvPr>
            <p:cNvGrpSpPr/>
            <p:nvPr/>
          </p:nvGrpSpPr>
          <p:grpSpPr>
            <a:xfrm>
              <a:off x="812488" y="3979169"/>
              <a:ext cx="2097964" cy="1475220"/>
              <a:chOff x="5052602" y="4211551"/>
              <a:chExt cx="2097964" cy="147522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5E0A23F-1CB1-5034-1404-8C73160BDB88}"/>
                  </a:ext>
                </a:extLst>
              </p:cNvPr>
              <p:cNvSpPr/>
              <p:nvPr/>
            </p:nvSpPr>
            <p:spPr>
              <a:xfrm>
                <a:off x="5052602" y="4211551"/>
                <a:ext cx="2097964" cy="1475220"/>
              </a:xfrm>
              <a:prstGeom prst="roundRect">
                <a:avLst/>
              </a:prstGeom>
              <a:solidFill>
                <a:srgbClr val="00509D"/>
              </a:solidFill>
              <a:ln w="38100">
                <a:solidFill>
                  <a:srgbClr val="FDC5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Readex Pro light" pitchFamily="2" charset="-78"/>
                  <a:cs typeface="Readex Pro light" pitchFamily="2" charset="-78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5A74C0-DA8E-9FE6-7360-3383EA9F20B6}"/>
                  </a:ext>
                </a:extLst>
              </p:cNvPr>
              <p:cNvSpPr txBox="1"/>
              <p:nvPr/>
            </p:nvSpPr>
            <p:spPr>
              <a:xfrm>
                <a:off x="5207484" y="4220156"/>
                <a:ext cx="1786526" cy="370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ctr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ar-EG" sz="1800" b="1" dirty="0">
                    <a:solidFill>
                      <a:schemeClr val="bg1"/>
                    </a:solidFill>
                    <a:effectLst/>
                    <a:latin typeface="Readex Pro light" pitchFamily="2" charset="-78"/>
                    <a:ea typeface="Calibri" panose="020F0502020204030204" pitchFamily="34" charset="0"/>
                    <a:cs typeface="Readex Pro light" pitchFamily="2" charset="-78"/>
                  </a:rPr>
                  <a:t>المعاقين سمعيا</a:t>
                </a:r>
                <a:endParaRPr lang="en-US" sz="1600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1BE136B-23E6-020E-381D-59BC6E017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4926" y="4668554"/>
                <a:ext cx="833317" cy="833317"/>
              </a:xfrm>
              <a:prstGeom prst="rect">
                <a:avLst/>
              </a:prstGeom>
            </p:spPr>
          </p:pic>
        </p:grpSp>
      </p:grp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60350EAC-C66B-A1E3-59D9-EBA4A5AD34F7}"/>
              </a:ext>
            </a:extLst>
          </p:cNvPr>
          <p:cNvSpPr txBox="1">
            <a:spLocks/>
          </p:cNvSpPr>
          <p:nvPr/>
        </p:nvSpPr>
        <p:spPr>
          <a:xfrm>
            <a:off x="8624668" y="63844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E503D8-E996-48E0-B171-F18CD5D9D534}" type="slidenum">
              <a:rPr lang="en-US" sz="3200" smtClean="0">
                <a:solidFill>
                  <a:srgbClr val="00296B"/>
                </a:solidFill>
                <a:latin typeface="Readex Pro SemiBold" pitchFamily="2" charset="-78"/>
                <a:cs typeface="Readex Pro SemiBold" pitchFamily="2" charset="-78"/>
              </a:rPr>
              <a:pPr/>
              <a:t>4</a:t>
            </a:fld>
            <a:endParaRPr lang="en-US" sz="3200" dirty="0">
              <a:solidFill>
                <a:srgbClr val="00296B"/>
              </a:solidFill>
              <a:latin typeface="Readex Pro SemiBold" pitchFamily="2" charset="-78"/>
              <a:cs typeface="Readex Pro SemiBold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1D3D7-21E7-B740-B8EC-A8E56B7E2264}"/>
              </a:ext>
            </a:extLst>
          </p:cNvPr>
          <p:cNvSpPr txBox="1"/>
          <p:nvPr/>
        </p:nvSpPr>
        <p:spPr>
          <a:xfrm>
            <a:off x="3050458" y="1788434"/>
            <a:ext cx="609108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B0F0"/>
              </a:buClr>
            </a:pPr>
            <a:r>
              <a:rPr lang="ar-EG" sz="1800" b="1" dirty="0"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1. المتفوقين او الموهوبين</a:t>
            </a:r>
            <a:endParaRPr lang="en-US" sz="1400" dirty="0">
              <a:effectLst/>
              <a:latin typeface="Readex Pro SemiBold" pitchFamily="2" charset="-78"/>
              <a:ea typeface="Calibri" panose="020F0502020204030204" pitchFamily="34" charset="0"/>
              <a:cs typeface="Readex Pro S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990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4DF3A-9F6A-A0ED-2056-3A3BECE2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03D8-E996-48E0-B171-F18CD5D9D534}" type="slidenum">
              <a:rPr lang="en-US" sz="3200" smtClean="0">
                <a:solidFill>
                  <a:srgbClr val="00296B"/>
                </a:solidFill>
                <a:latin typeface="Readex Pro SemiBold" pitchFamily="2" charset="-78"/>
                <a:cs typeface="Readex Pro SemiBold" pitchFamily="2" charset="-78"/>
              </a:rPr>
              <a:t>5</a:t>
            </a:fld>
            <a:endParaRPr lang="en-US" sz="3200" dirty="0">
              <a:solidFill>
                <a:srgbClr val="00296B"/>
              </a:solidFill>
              <a:latin typeface="Readex Pro SemiBold" pitchFamily="2" charset="-78"/>
              <a:cs typeface="Readex Pro SemiBold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A15AA-6D56-9D0F-B457-CE7A6F18CF02}"/>
              </a:ext>
            </a:extLst>
          </p:cNvPr>
          <p:cNvSpPr txBox="1"/>
          <p:nvPr/>
        </p:nvSpPr>
        <p:spPr>
          <a:xfrm>
            <a:off x="3046828" y="910111"/>
            <a:ext cx="6098344" cy="40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B0F0"/>
              </a:buClr>
            </a:pPr>
            <a:r>
              <a:rPr lang="ar-EG" sz="2000" b="1" dirty="0"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2. المعاقين بدنيا </a:t>
            </a:r>
            <a:endParaRPr lang="en-US" sz="1600" dirty="0">
              <a:effectLst/>
              <a:latin typeface="Readex Pro SemiBold" pitchFamily="2" charset="-78"/>
              <a:ea typeface="Calibri" panose="020F0502020204030204" pitchFamily="34" charset="0"/>
              <a:cs typeface="Readex Pro SemiBold" pitchFamily="2" charset="-7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7BBF6-66D8-0276-F4CA-5FE2582FEC69}"/>
              </a:ext>
            </a:extLst>
          </p:cNvPr>
          <p:cNvCxnSpPr>
            <a:cxnSpLocks/>
          </p:cNvCxnSpPr>
          <p:nvPr/>
        </p:nvCxnSpPr>
        <p:spPr>
          <a:xfrm flipH="1" flipV="1">
            <a:off x="7144982" y="3632155"/>
            <a:ext cx="2162494" cy="4302"/>
          </a:xfrm>
          <a:prstGeom prst="line">
            <a:avLst/>
          </a:prstGeom>
          <a:ln w="57150">
            <a:solidFill>
              <a:srgbClr val="FDC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7B441A-0BA5-8EF8-52CE-F6A9BC21319D}"/>
              </a:ext>
            </a:extLst>
          </p:cNvPr>
          <p:cNvCxnSpPr>
            <a:cxnSpLocks/>
          </p:cNvCxnSpPr>
          <p:nvPr/>
        </p:nvCxnSpPr>
        <p:spPr>
          <a:xfrm flipH="1" flipV="1">
            <a:off x="2884524" y="3630004"/>
            <a:ext cx="2162494" cy="8605"/>
          </a:xfrm>
          <a:prstGeom prst="line">
            <a:avLst/>
          </a:prstGeom>
          <a:ln w="57150">
            <a:solidFill>
              <a:srgbClr val="FDC5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5EF623-9766-9726-0708-1E185C238324}"/>
              </a:ext>
            </a:extLst>
          </p:cNvPr>
          <p:cNvGrpSpPr/>
          <p:nvPr/>
        </p:nvGrpSpPr>
        <p:grpSpPr>
          <a:xfrm>
            <a:off x="5047018" y="2728191"/>
            <a:ext cx="2097964" cy="1812230"/>
            <a:chOff x="5072946" y="3955523"/>
            <a:chExt cx="2097964" cy="181223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EE7901D-9456-6128-1AF9-729109B050F9}"/>
                </a:ext>
              </a:extLst>
            </p:cNvPr>
            <p:cNvSpPr/>
            <p:nvPr/>
          </p:nvSpPr>
          <p:spPr>
            <a:xfrm>
              <a:off x="5072946" y="3970564"/>
              <a:ext cx="2097964" cy="1797189"/>
            </a:xfrm>
            <a:prstGeom prst="roundRect">
              <a:avLst/>
            </a:prstGeom>
            <a:solidFill>
              <a:srgbClr val="00509D"/>
            </a:solidFill>
            <a:ln w="38100">
              <a:solidFill>
                <a:srgbClr val="FDC5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eadex Pro light" pitchFamily="2" charset="-78"/>
                <a:cs typeface="Readex Pro light" pitchFamily="2" charset="-7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28C57B-4EF1-4B4A-A039-D2BDC9FD65CB}"/>
                </a:ext>
              </a:extLst>
            </p:cNvPr>
            <p:cNvSpPr txBox="1"/>
            <p:nvPr/>
          </p:nvSpPr>
          <p:spPr>
            <a:xfrm>
              <a:off x="5260223" y="3955523"/>
              <a:ext cx="1723411" cy="743396"/>
            </a:xfrm>
            <a:prstGeom prst="round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المصابون بشلل المخ</a:t>
              </a:r>
              <a:endParaRPr lang="en-US" sz="1600" dirty="0">
                <a:solidFill>
                  <a:schemeClr val="bg1"/>
                </a:solidFill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83933C6-3D73-6061-5D10-B5515F339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76" y="4694674"/>
              <a:ext cx="832104" cy="83210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57B462-2396-19E3-BA9B-141F8CAE45D0}"/>
              </a:ext>
            </a:extLst>
          </p:cNvPr>
          <p:cNvGrpSpPr/>
          <p:nvPr/>
        </p:nvGrpSpPr>
        <p:grpSpPr>
          <a:xfrm>
            <a:off x="786560" y="2729050"/>
            <a:ext cx="2097964" cy="1810512"/>
            <a:chOff x="812488" y="3996464"/>
            <a:chExt cx="2097964" cy="181051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58E44DB-FB5F-80C5-ABC3-C031FFFEB43B}"/>
                </a:ext>
              </a:extLst>
            </p:cNvPr>
            <p:cNvSpPr/>
            <p:nvPr/>
          </p:nvSpPr>
          <p:spPr>
            <a:xfrm>
              <a:off x="812488" y="3996464"/>
              <a:ext cx="2097964" cy="1810512"/>
            </a:xfrm>
            <a:prstGeom prst="roundRect">
              <a:avLst/>
            </a:prstGeom>
            <a:solidFill>
              <a:srgbClr val="00509D"/>
            </a:solidFill>
            <a:ln w="38100">
              <a:solidFill>
                <a:srgbClr val="FDC5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eadex Pro light" pitchFamily="2" charset="-78"/>
                <a:cs typeface="Readex Pro light" pitchFamily="2" charset="-7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E4AC5C-08C1-E376-D80C-CB675D15CED5}"/>
                </a:ext>
              </a:extLst>
            </p:cNvPr>
            <p:cNvSpPr txBox="1"/>
            <p:nvPr/>
          </p:nvSpPr>
          <p:spPr>
            <a:xfrm>
              <a:off x="968207" y="4139445"/>
              <a:ext cx="1786526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المعاقين حركيا</a:t>
              </a:r>
              <a:endParaRPr lang="en-US" sz="1600" dirty="0">
                <a:solidFill>
                  <a:schemeClr val="bg1"/>
                </a:solidFill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032E5E8-BB4E-B980-B603-38ABF5DD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418" y="4694674"/>
              <a:ext cx="832104" cy="83210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4450D3-9CC8-99D3-BD05-7CA9B76D7F3F}"/>
              </a:ext>
            </a:extLst>
          </p:cNvPr>
          <p:cNvGrpSpPr/>
          <p:nvPr/>
        </p:nvGrpSpPr>
        <p:grpSpPr>
          <a:xfrm>
            <a:off x="9307476" y="2728192"/>
            <a:ext cx="2097964" cy="1812229"/>
            <a:chOff x="9333404" y="3955523"/>
            <a:chExt cx="2097964" cy="181222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3AC1821-955D-F794-6DE5-6C3308F0FEBB}"/>
                </a:ext>
              </a:extLst>
            </p:cNvPr>
            <p:cNvSpPr/>
            <p:nvPr/>
          </p:nvSpPr>
          <p:spPr>
            <a:xfrm>
              <a:off x="9333404" y="3987773"/>
              <a:ext cx="2097964" cy="1779979"/>
            </a:xfrm>
            <a:prstGeom prst="roundRect">
              <a:avLst/>
            </a:prstGeom>
            <a:solidFill>
              <a:srgbClr val="00509D"/>
            </a:solidFill>
            <a:ln w="38100">
              <a:solidFill>
                <a:srgbClr val="FDC5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eadex Pro light" pitchFamily="2" charset="-78"/>
                <a:cs typeface="Readex Pro light" pitchFamily="2" charset="-7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D4D154-B324-1DF6-0CDA-D0C6DD941E98}"/>
                </a:ext>
              </a:extLst>
            </p:cNvPr>
            <p:cNvSpPr txBox="1"/>
            <p:nvPr/>
          </p:nvSpPr>
          <p:spPr>
            <a:xfrm>
              <a:off x="9471136" y="3955523"/>
              <a:ext cx="1822500" cy="743396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المصابون بشلل الأطفال</a:t>
              </a:r>
              <a:endParaRPr lang="en-US" sz="1600" dirty="0">
                <a:solidFill>
                  <a:schemeClr val="bg1"/>
                </a:solidFill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959691F-AF28-15C5-5B3D-085AEF32C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3317" y="4694674"/>
              <a:ext cx="758139" cy="832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10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41096-97FE-9582-5358-351CD910A8E9}"/>
              </a:ext>
            </a:extLst>
          </p:cNvPr>
          <p:cNvSpPr txBox="1"/>
          <p:nvPr/>
        </p:nvSpPr>
        <p:spPr>
          <a:xfrm>
            <a:off x="3046828" y="348378"/>
            <a:ext cx="6098344" cy="730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2000" b="1" dirty="0"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تصنيف الوسائل التكنولوجيا لذوي الاحتياجات الخاصة</a:t>
            </a:r>
            <a:endParaRPr lang="en-US" sz="1600" dirty="0">
              <a:effectLst/>
              <a:latin typeface="Readex Pro SemiBold" pitchFamily="2" charset="-78"/>
              <a:ea typeface="Calibri" panose="020F0502020204030204" pitchFamily="34" charset="0"/>
              <a:cs typeface="Readex Pro SemiBold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6DFB2-2F37-1D8F-B585-3FD3F66DACE9}"/>
              </a:ext>
            </a:extLst>
          </p:cNvPr>
          <p:cNvSpPr txBox="1"/>
          <p:nvPr/>
        </p:nvSpPr>
        <p:spPr>
          <a:xfrm>
            <a:off x="4772465" y="1493313"/>
            <a:ext cx="2647070" cy="666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ar-EG" sz="1800" b="1" dirty="0"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من حيث درجة التكنولوجيا </a:t>
            </a:r>
            <a:endParaRPr lang="en-US" sz="1400" dirty="0">
              <a:effectLst/>
              <a:latin typeface="Readex Pro SemiBold" pitchFamily="2" charset="-78"/>
              <a:ea typeface="Calibri" panose="020F0502020204030204" pitchFamily="34" charset="0"/>
              <a:cs typeface="Readex Pro SemiBold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C73B77-AE33-6DA8-F530-EF6CE22ACD0F}"/>
              </a:ext>
            </a:extLst>
          </p:cNvPr>
          <p:cNvGrpSpPr/>
          <p:nvPr/>
        </p:nvGrpSpPr>
        <p:grpSpPr>
          <a:xfrm>
            <a:off x="9345051" y="3148961"/>
            <a:ext cx="2647070" cy="2013794"/>
            <a:chOff x="9345051" y="3148961"/>
            <a:chExt cx="2647070" cy="20137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A8CE4E-3495-DDB9-8CF4-214F9ADA9999}"/>
                </a:ext>
              </a:extLst>
            </p:cNvPr>
            <p:cNvSpPr txBox="1"/>
            <p:nvPr/>
          </p:nvSpPr>
          <p:spPr>
            <a:xfrm>
              <a:off x="9345051" y="4425460"/>
              <a:ext cx="2647070" cy="737295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100"/>
              </a:pPr>
              <a:r>
                <a:rPr lang="ar-EG" b="1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وسائل معينة مرتفعة التكنولوجيا</a:t>
              </a:r>
              <a:endParaRPr lang="en-US" dirty="0">
                <a:solidFill>
                  <a:schemeClr val="bg1"/>
                </a:solidFill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7D3044A-575D-9AEA-16FC-8C8F8A98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2137" y="3148961"/>
              <a:ext cx="1332898" cy="133289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B58BF9-0D18-EAB8-DA52-4625334D36F7}"/>
              </a:ext>
            </a:extLst>
          </p:cNvPr>
          <p:cNvGrpSpPr/>
          <p:nvPr/>
        </p:nvGrpSpPr>
        <p:grpSpPr>
          <a:xfrm>
            <a:off x="3248270" y="3147898"/>
            <a:ext cx="2647070" cy="2014857"/>
            <a:chOff x="3248270" y="3147898"/>
            <a:chExt cx="2647070" cy="20148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FFE291-C4AA-E7F1-22C4-B1F4A0D9464A}"/>
                </a:ext>
              </a:extLst>
            </p:cNvPr>
            <p:cNvSpPr txBox="1"/>
            <p:nvPr/>
          </p:nvSpPr>
          <p:spPr>
            <a:xfrm>
              <a:off x="3248270" y="4425460"/>
              <a:ext cx="2647070" cy="737295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100"/>
              </a:pPr>
              <a:r>
                <a:rPr lang="ar-EG" b="1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وسائل معينة منخفضة التكنولوجيا</a:t>
              </a:r>
              <a:endParaRPr lang="en-US" dirty="0">
                <a:solidFill>
                  <a:schemeClr val="bg1"/>
                </a:solidFill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40C16B-185A-0F2D-D055-5C0697F4E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4293" y="3147898"/>
              <a:ext cx="1335024" cy="133502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11572-FE8B-9C6A-5200-970A5D470E53}"/>
              </a:ext>
            </a:extLst>
          </p:cNvPr>
          <p:cNvGrpSpPr/>
          <p:nvPr/>
        </p:nvGrpSpPr>
        <p:grpSpPr>
          <a:xfrm>
            <a:off x="6296661" y="3147898"/>
            <a:ext cx="2647070" cy="2014857"/>
            <a:chOff x="6296661" y="3147898"/>
            <a:chExt cx="2647070" cy="20148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566B90-D169-3252-55F4-92B6C561AAC0}"/>
                </a:ext>
              </a:extLst>
            </p:cNvPr>
            <p:cNvSpPr txBox="1"/>
            <p:nvPr/>
          </p:nvSpPr>
          <p:spPr>
            <a:xfrm>
              <a:off x="6296661" y="4425460"/>
              <a:ext cx="2647070" cy="737295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100"/>
              </a:pPr>
              <a:r>
                <a:rPr lang="ar-EG" b="1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وسائل معينة متوسطة التكنولوجيا</a:t>
              </a:r>
              <a:endParaRPr lang="en-US" dirty="0">
                <a:solidFill>
                  <a:schemeClr val="bg1"/>
                </a:solidFill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5DC204C-33CE-89AD-101D-16DB0CFA5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684" y="3147898"/>
              <a:ext cx="1335024" cy="133502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139499-20CC-0433-B3D5-8084B8326FE4}"/>
              </a:ext>
            </a:extLst>
          </p:cNvPr>
          <p:cNvGrpSpPr/>
          <p:nvPr/>
        </p:nvGrpSpPr>
        <p:grpSpPr>
          <a:xfrm>
            <a:off x="199879" y="3063490"/>
            <a:ext cx="2647070" cy="2099265"/>
            <a:chOff x="199879" y="3063490"/>
            <a:chExt cx="2647070" cy="20992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067D2A-34FD-34FE-0D3E-1DFC20ED9699}"/>
                </a:ext>
              </a:extLst>
            </p:cNvPr>
            <p:cNvSpPr txBox="1"/>
            <p:nvPr/>
          </p:nvSpPr>
          <p:spPr>
            <a:xfrm>
              <a:off x="199879" y="4425460"/>
              <a:ext cx="2647070" cy="737295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100"/>
              </a:pPr>
              <a:r>
                <a:rPr lang="ar-EG" b="1" dirty="0">
                  <a:solidFill>
                    <a:schemeClr val="bg1"/>
                  </a:solidFill>
                  <a:effectLst/>
                  <a:latin typeface="Readex Pro light" pitchFamily="2" charset="-78"/>
                  <a:ea typeface="Calibri" panose="020F0502020204030204" pitchFamily="34" charset="0"/>
                  <a:cs typeface="Readex Pro light" pitchFamily="2" charset="-78"/>
                </a:rPr>
                <a:t>وسائل معينة منعدمة التكنولوجيا</a:t>
              </a:r>
              <a:endParaRPr lang="en-US" dirty="0">
                <a:solidFill>
                  <a:schemeClr val="bg1"/>
                </a:solidFill>
                <a:effectLst/>
                <a:latin typeface="Readex Pro light" pitchFamily="2" charset="-78"/>
                <a:ea typeface="Calibri" panose="020F0502020204030204" pitchFamily="34" charset="0"/>
                <a:cs typeface="Readex Pro light" pitchFamily="2" charset="-78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0A0F474-0B76-1B35-CBA9-AD974FB37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902" y="3063490"/>
              <a:ext cx="1335024" cy="1335024"/>
            </a:xfrm>
            <a:prstGeom prst="rect">
              <a:avLst/>
            </a:prstGeom>
          </p:spPr>
        </p:pic>
      </p:grp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498A233-7FA1-F07A-97B6-6C0F43D0ED97}"/>
              </a:ext>
            </a:extLst>
          </p:cNvPr>
          <p:cNvSpPr txBox="1">
            <a:spLocks/>
          </p:cNvSpPr>
          <p:nvPr/>
        </p:nvSpPr>
        <p:spPr>
          <a:xfrm>
            <a:off x="8624668" y="63844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E503D8-E996-48E0-B171-F18CD5D9D534}" type="slidenum">
              <a:rPr lang="en-US" sz="3200" smtClean="0">
                <a:solidFill>
                  <a:srgbClr val="00296B"/>
                </a:solidFill>
                <a:latin typeface="Readex Pro SemiBold" pitchFamily="2" charset="-78"/>
                <a:cs typeface="Readex Pro SemiBold" pitchFamily="2" charset="-78"/>
              </a:rPr>
              <a:pPr/>
              <a:t>6</a:t>
            </a:fld>
            <a:endParaRPr lang="en-US" sz="3200" dirty="0">
              <a:solidFill>
                <a:srgbClr val="00296B"/>
              </a:solidFill>
              <a:latin typeface="Readex Pro SemiBold" pitchFamily="2" charset="-78"/>
              <a:cs typeface="Readex Pro S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90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26542-FB8D-C5EF-359C-4171C3E65A06}"/>
              </a:ext>
            </a:extLst>
          </p:cNvPr>
          <p:cNvSpPr txBox="1"/>
          <p:nvPr/>
        </p:nvSpPr>
        <p:spPr>
          <a:xfrm>
            <a:off x="4717660" y="381966"/>
            <a:ext cx="2756681" cy="40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2000" b="1" dirty="0"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2. من حيث الوسيلة</a:t>
            </a:r>
            <a:endParaRPr lang="en-US" sz="1600" dirty="0">
              <a:effectLst/>
              <a:latin typeface="Readex Pro SemiBold" pitchFamily="2" charset="-78"/>
              <a:ea typeface="Calibri" panose="020F0502020204030204" pitchFamily="34" charset="0"/>
              <a:cs typeface="Readex Pro SemiBold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B9545-9C85-62F8-CDC5-9D50F8598C81}"/>
              </a:ext>
            </a:extLst>
          </p:cNvPr>
          <p:cNvSpPr txBox="1"/>
          <p:nvPr/>
        </p:nvSpPr>
        <p:spPr>
          <a:xfrm>
            <a:off x="4128933" y="2655709"/>
            <a:ext cx="3934134" cy="400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EG" sz="2000" b="1" dirty="0"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3. من حيث سهولة الاستخدام</a:t>
            </a:r>
            <a:endParaRPr lang="en-US" sz="1600" dirty="0">
              <a:effectLst/>
              <a:latin typeface="Readex Pro SemiBold" pitchFamily="2" charset="-78"/>
              <a:ea typeface="Calibri" panose="020F0502020204030204" pitchFamily="34" charset="0"/>
              <a:cs typeface="Readex Pro SemiBold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3E450C-018A-6464-55C1-FC4B71830D2D}"/>
              </a:ext>
            </a:extLst>
          </p:cNvPr>
          <p:cNvGrpSpPr/>
          <p:nvPr/>
        </p:nvGrpSpPr>
        <p:grpSpPr>
          <a:xfrm>
            <a:off x="6833422" y="1116626"/>
            <a:ext cx="3779754" cy="937015"/>
            <a:chOff x="6833422" y="1116626"/>
            <a:chExt cx="3779754" cy="9370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915958-80B2-9DA3-16B2-D5F54673C96F}"/>
                </a:ext>
              </a:extLst>
            </p:cNvPr>
            <p:cNvSpPr txBox="1"/>
            <p:nvPr/>
          </p:nvSpPr>
          <p:spPr>
            <a:xfrm>
              <a:off x="6833422" y="1216486"/>
              <a:ext cx="2409091" cy="737295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900"/>
              </a:pPr>
              <a:r>
                <a:rPr lang="ar-EG" sz="1800" b="1" dirty="0">
                  <a:solidFill>
                    <a:schemeClr val="bg1"/>
                  </a:solidFill>
                  <a:effectLst/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وسيلة تعليمية الكترونية</a:t>
              </a:r>
              <a:endParaRPr lang="en-US" dirty="0">
                <a:solidFill>
                  <a:schemeClr val="bg1"/>
                </a:solidFill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F01F576-FA64-F933-AF94-B6CC3D17D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6161" y="1116626"/>
              <a:ext cx="937015" cy="93701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81D8B88-41EB-BD91-F0CC-4AD8EC43A4A9}"/>
              </a:ext>
            </a:extLst>
          </p:cNvPr>
          <p:cNvGrpSpPr/>
          <p:nvPr/>
        </p:nvGrpSpPr>
        <p:grpSpPr>
          <a:xfrm>
            <a:off x="1473399" y="1114217"/>
            <a:ext cx="3700035" cy="941832"/>
            <a:chOff x="1473399" y="1114217"/>
            <a:chExt cx="3700035" cy="941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1BE300-C9BA-B9EF-668F-D52D86C7AB7A}"/>
                </a:ext>
              </a:extLst>
            </p:cNvPr>
            <p:cNvSpPr txBox="1"/>
            <p:nvPr/>
          </p:nvSpPr>
          <p:spPr>
            <a:xfrm>
              <a:off x="2764343" y="1216486"/>
              <a:ext cx="2409091" cy="737295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900"/>
              </a:pPr>
              <a:r>
                <a:rPr lang="ar-EG" sz="1800" b="1" dirty="0">
                  <a:solidFill>
                    <a:schemeClr val="bg1"/>
                  </a:solidFill>
                  <a:effectLst/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وسيلة تعليمية غير الكترونية</a:t>
              </a:r>
              <a:endParaRPr lang="en-US" sz="1800" dirty="0">
                <a:solidFill>
                  <a:schemeClr val="bg1"/>
                </a:solidFill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11EA757-28C8-7F9E-DB43-8BEE5E8CB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399" y="1114217"/>
              <a:ext cx="941832" cy="941832"/>
            </a:xfrm>
            <a:prstGeom prst="rect">
              <a:avLst/>
            </a:prstGeom>
          </p:spPr>
        </p:pic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A0235197-5A1D-5F0C-527D-A9F5ECE71001}"/>
              </a:ext>
            </a:extLst>
          </p:cNvPr>
          <p:cNvSpPr txBox="1">
            <a:spLocks/>
          </p:cNvSpPr>
          <p:nvPr/>
        </p:nvSpPr>
        <p:spPr>
          <a:xfrm>
            <a:off x="8624668" y="63844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E503D8-E996-48E0-B171-F18CD5D9D534}" type="slidenum">
              <a:rPr lang="en-US" sz="3200" smtClean="0">
                <a:solidFill>
                  <a:srgbClr val="00296B"/>
                </a:solidFill>
                <a:latin typeface="Readex Pro SemiBold" pitchFamily="2" charset="-78"/>
                <a:cs typeface="Readex Pro SemiBold" pitchFamily="2" charset="-78"/>
              </a:rPr>
              <a:pPr/>
              <a:t>7</a:t>
            </a:fld>
            <a:endParaRPr lang="en-US" sz="3200" dirty="0">
              <a:solidFill>
                <a:srgbClr val="00296B"/>
              </a:solidFill>
              <a:latin typeface="Readex Pro SemiBold" pitchFamily="2" charset="-78"/>
              <a:cs typeface="Readex Pro SemiBold" pitchFamily="2" charset="-78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795973-11EC-D3B5-5637-2AC9FFFBC120}"/>
              </a:ext>
            </a:extLst>
          </p:cNvPr>
          <p:cNvGrpSpPr/>
          <p:nvPr/>
        </p:nvGrpSpPr>
        <p:grpSpPr>
          <a:xfrm>
            <a:off x="548274" y="4062909"/>
            <a:ext cx="2212144" cy="1547618"/>
            <a:chOff x="930815" y="4062909"/>
            <a:chExt cx="2212144" cy="15476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B9FE12-FEB0-8D08-9696-A534B679569B}"/>
                </a:ext>
              </a:extLst>
            </p:cNvPr>
            <p:cNvSpPr txBox="1"/>
            <p:nvPr/>
          </p:nvSpPr>
          <p:spPr>
            <a:xfrm>
              <a:off x="930815" y="5195023"/>
              <a:ext cx="2212144" cy="415504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solidFill>
                    <a:schemeClr val="bg1"/>
                  </a:solidFill>
                  <a:effectLst/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شديدة التعقيد</a:t>
              </a:r>
              <a:endParaRPr lang="en-US" sz="1800" dirty="0">
                <a:solidFill>
                  <a:schemeClr val="bg1"/>
                </a:solidFill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C109A36-D0B6-5B3C-BF22-0135116C18F2}"/>
                </a:ext>
              </a:extLst>
            </p:cNvPr>
            <p:cNvGrpSpPr/>
            <p:nvPr/>
          </p:nvGrpSpPr>
          <p:grpSpPr>
            <a:xfrm>
              <a:off x="1470830" y="4062909"/>
              <a:ext cx="1132114" cy="1132114"/>
              <a:chOff x="1470830" y="4062909"/>
              <a:chExt cx="1132114" cy="113211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C67EF1-426E-45A9-81B7-1B02ED8AA2E2}"/>
                  </a:ext>
                </a:extLst>
              </p:cNvPr>
              <p:cNvSpPr/>
              <p:nvPr/>
            </p:nvSpPr>
            <p:spPr>
              <a:xfrm>
                <a:off x="1470830" y="4062909"/>
                <a:ext cx="1132114" cy="1132114"/>
              </a:xfrm>
              <a:prstGeom prst="ellipse">
                <a:avLst/>
              </a:prstGeom>
              <a:solidFill>
                <a:srgbClr val="0050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03702D9-1F27-46EC-AB5B-5D1E026F6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9687" y="4171766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8BB365-E2A5-A44C-AE4A-30BCA24B8370}"/>
              </a:ext>
            </a:extLst>
          </p:cNvPr>
          <p:cNvGrpSpPr/>
          <p:nvPr/>
        </p:nvGrpSpPr>
        <p:grpSpPr>
          <a:xfrm>
            <a:off x="9002687" y="4065960"/>
            <a:ext cx="2641039" cy="1541517"/>
            <a:chOff x="9385228" y="4062909"/>
            <a:chExt cx="2641039" cy="154151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89E853-32BD-8546-57BE-BAD90EEE47FA}"/>
                </a:ext>
              </a:extLst>
            </p:cNvPr>
            <p:cNvSpPr txBox="1"/>
            <p:nvPr/>
          </p:nvSpPr>
          <p:spPr>
            <a:xfrm>
              <a:off x="9385228" y="5195023"/>
              <a:ext cx="2641039" cy="409403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solidFill>
                    <a:schemeClr val="bg1"/>
                  </a:solidFill>
                  <a:effectLst/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بسيطة وسهلة الاستخدام</a:t>
              </a:r>
              <a:endParaRPr lang="en-US" sz="1800" dirty="0">
                <a:solidFill>
                  <a:schemeClr val="bg1"/>
                </a:solidFill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BCD4160-4AC8-0746-BA2E-86D08F423CCE}"/>
                </a:ext>
              </a:extLst>
            </p:cNvPr>
            <p:cNvGrpSpPr/>
            <p:nvPr/>
          </p:nvGrpSpPr>
          <p:grpSpPr>
            <a:xfrm>
              <a:off x="10139691" y="4062909"/>
              <a:ext cx="1132114" cy="1132114"/>
              <a:chOff x="10139691" y="4062909"/>
              <a:chExt cx="1132114" cy="113211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CB9BF4-ED09-25EB-E6A5-CAAE0EDB6471}"/>
                  </a:ext>
                </a:extLst>
              </p:cNvPr>
              <p:cNvSpPr/>
              <p:nvPr/>
            </p:nvSpPr>
            <p:spPr>
              <a:xfrm>
                <a:off x="10139691" y="4062909"/>
                <a:ext cx="1132114" cy="1132114"/>
              </a:xfrm>
              <a:prstGeom prst="ellipse">
                <a:avLst/>
              </a:prstGeom>
              <a:solidFill>
                <a:srgbClr val="0050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587FE24-01C9-EF00-C6E9-62961831A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5725" y="4148943"/>
                <a:ext cx="960047" cy="960047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303B5-090F-6289-4D76-28AC8C061A92}"/>
              </a:ext>
            </a:extLst>
          </p:cNvPr>
          <p:cNvGrpSpPr/>
          <p:nvPr/>
        </p:nvGrpSpPr>
        <p:grpSpPr>
          <a:xfrm>
            <a:off x="3366412" y="4062909"/>
            <a:ext cx="2212144" cy="1547618"/>
            <a:chOff x="3682611" y="4062909"/>
            <a:chExt cx="2212144" cy="15476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969B65-8810-E70D-5044-5C8F3C472275}"/>
                </a:ext>
              </a:extLst>
            </p:cNvPr>
            <p:cNvSpPr txBox="1"/>
            <p:nvPr/>
          </p:nvSpPr>
          <p:spPr>
            <a:xfrm>
              <a:off x="3682611" y="5195023"/>
              <a:ext cx="2212144" cy="415504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solidFill>
                    <a:schemeClr val="bg1"/>
                  </a:solidFill>
                  <a:effectLst/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معقدة الاستخدام</a:t>
              </a:r>
              <a:endParaRPr lang="en-US" sz="1800" dirty="0">
                <a:solidFill>
                  <a:schemeClr val="bg1"/>
                </a:solidFill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A1252E1-D88A-EF0C-23E1-5622810ECB0A}"/>
                </a:ext>
              </a:extLst>
            </p:cNvPr>
            <p:cNvGrpSpPr/>
            <p:nvPr/>
          </p:nvGrpSpPr>
          <p:grpSpPr>
            <a:xfrm>
              <a:off x="4222626" y="4062909"/>
              <a:ext cx="1132114" cy="1132114"/>
              <a:chOff x="4356340" y="4062909"/>
              <a:chExt cx="1132114" cy="113211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A2B3562-B14B-4DF8-E861-DA9E0E95CAE8}"/>
                  </a:ext>
                </a:extLst>
              </p:cNvPr>
              <p:cNvSpPr/>
              <p:nvPr/>
            </p:nvSpPr>
            <p:spPr>
              <a:xfrm>
                <a:off x="4356340" y="4062909"/>
                <a:ext cx="1132114" cy="1132114"/>
              </a:xfrm>
              <a:prstGeom prst="ellipse">
                <a:avLst/>
              </a:prstGeom>
              <a:solidFill>
                <a:srgbClr val="0050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784DF8FD-2289-7765-2360-D59B1AE7A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5197" y="4171766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34F55A-88FC-84B5-C145-1173205C2E74}"/>
              </a:ext>
            </a:extLst>
          </p:cNvPr>
          <p:cNvGrpSpPr/>
          <p:nvPr/>
        </p:nvGrpSpPr>
        <p:grpSpPr>
          <a:xfrm>
            <a:off x="6184550" y="4062909"/>
            <a:ext cx="2212144" cy="1547618"/>
            <a:chOff x="6434407" y="4062909"/>
            <a:chExt cx="2212144" cy="15476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E68E9F-4B0E-B3AE-2734-CF5E23D85D70}"/>
                </a:ext>
              </a:extLst>
            </p:cNvPr>
            <p:cNvSpPr txBox="1"/>
            <p:nvPr/>
          </p:nvSpPr>
          <p:spPr>
            <a:xfrm>
              <a:off x="6434407" y="5195023"/>
              <a:ext cx="2212144" cy="415504"/>
            </a:xfrm>
            <a:prstGeom prst="roundRect">
              <a:avLst/>
            </a:prstGeom>
            <a:solidFill>
              <a:srgbClr val="00509D"/>
            </a:solidFill>
            <a:ln>
              <a:solidFill>
                <a:srgbClr val="FDC500"/>
              </a:solidFill>
            </a:ln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solidFill>
                    <a:schemeClr val="bg1"/>
                  </a:solidFill>
                  <a:effectLst/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متوسطة الاستخدام</a:t>
              </a:r>
              <a:endParaRPr lang="en-US" sz="1800" dirty="0">
                <a:solidFill>
                  <a:schemeClr val="bg1"/>
                </a:solidFill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00941BF-8F12-3415-C548-6AE0CD82E3B8}"/>
                </a:ext>
              </a:extLst>
            </p:cNvPr>
            <p:cNvGrpSpPr/>
            <p:nvPr/>
          </p:nvGrpSpPr>
          <p:grpSpPr>
            <a:xfrm>
              <a:off x="6974422" y="4062909"/>
              <a:ext cx="1132114" cy="1132114"/>
              <a:chOff x="7239434" y="4062909"/>
              <a:chExt cx="1132114" cy="1132114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E468979-54BA-B147-5D40-2F56D3D92EE2}"/>
                  </a:ext>
                </a:extLst>
              </p:cNvPr>
              <p:cNvSpPr/>
              <p:nvPr/>
            </p:nvSpPr>
            <p:spPr>
              <a:xfrm>
                <a:off x="7239434" y="4062909"/>
                <a:ext cx="1132114" cy="1132114"/>
              </a:xfrm>
              <a:prstGeom prst="ellipse">
                <a:avLst/>
              </a:prstGeom>
              <a:solidFill>
                <a:srgbClr val="00509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0CCE1E2-E900-D054-CCD1-194498C89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8291" y="4171766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110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E6CA7-68DD-5F05-FA95-325833501B66}"/>
              </a:ext>
            </a:extLst>
          </p:cNvPr>
          <p:cNvSpPr txBox="1"/>
          <p:nvPr/>
        </p:nvSpPr>
        <p:spPr>
          <a:xfrm>
            <a:off x="4174001" y="534415"/>
            <a:ext cx="3843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EG" sz="2000" b="1" dirty="0">
                <a:effectLst/>
                <a:latin typeface="Readex Pro SemiBold" pitchFamily="2" charset="-78"/>
                <a:ea typeface="Calibri" panose="020F0502020204030204" pitchFamily="34" charset="0"/>
                <a:cs typeface="Readex Pro SemiBold" pitchFamily="2" charset="-78"/>
              </a:rPr>
              <a:t>4. من حيث الفئة التي تخاطبها الوسيلة</a:t>
            </a:r>
            <a:endParaRPr lang="en-US" sz="2000" dirty="0">
              <a:latin typeface="Readex Pro SemiBold" pitchFamily="2" charset="-78"/>
              <a:cs typeface="Readex Pro SemiBold" pitchFamily="2" charset="-78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94E293-AC08-D049-F946-1AD2D16FD62B}"/>
              </a:ext>
            </a:extLst>
          </p:cNvPr>
          <p:cNvGrpSpPr/>
          <p:nvPr/>
        </p:nvGrpSpPr>
        <p:grpSpPr>
          <a:xfrm>
            <a:off x="6056045" y="2068192"/>
            <a:ext cx="2897945" cy="2897945"/>
            <a:chOff x="6123334" y="1661794"/>
            <a:chExt cx="2897945" cy="28979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2BB9F7-C6B6-5318-8DA0-3F4E7085FE43}"/>
                </a:ext>
              </a:extLst>
            </p:cNvPr>
            <p:cNvSpPr txBox="1"/>
            <p:nvPr/>
          </p:nvSpPr>
          <p:spPr>
            <a:xfrm>
              <a:off x="6748887" y="2824094"/>
              <a:ext cx="1646839" cy="3737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b="1" dirty="0"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الموهبيين</a:t>
              </a:r>
              <a:endParaRPr lang="en-US" sz="1600" dirty="0"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6E095A5-B416-62C7-979D-BF9BA80BD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86" y="3304830"/>
              <a:ext cx="1005840" cy="1005840"/>
            </a:xfrm>
            <a:prstGeom prst="rect">
              <a:avLst/>
            </a:prstGeom>
          </p:spPr>
        </p:pic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13731F46-1BA7-29B9-034A-701D91913CEE}"/>
                </a:ext>
              </a:extLst>
            </p:cNvPr>
            <p:cNvSpPr/>
            <p:nvPr/>
          </p:nvSpPr>
          <p:spPr>
            <a:xfrm rot="6275519">
              <a:off x="6123334" y="1661794"/>
              <a:ext cx="2897945" cy="2897945"/>
            </a:xfrm>
            <a:prstGeom prst="arc">
              <a:avLst>
                <a:gd name="adj1" fmla="val 16200000"/>
                <a:gd name="adj2" fmla="val 3479677"/>
              </a:avLst>
            </a:prstGeom>
            <a:ln w="57150">
              <a:solidFill>
                <a:srgbClr val="FDC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eadex Pro ExtraLight" pitchFamily="2" charset="-78"/>
                <a:cs typeface="Readex Pro ExtraLight" pitchFamily="2" charset="-78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9FFF0A-B2AA-CF4A-9F9C-FCCB5583036E}"/>
              </a:ext>
            </a:extLst>
          </p:cNvPr>
          <p:cNvGrpSpPr/>
          <p:nvPr/>
        </p:nvGrpSpPr>
        <p:grpSpPr>
          <a:xfrm>
            <a:off x="8874081" y="2068192"/>
            <a:ext cx="2897945" cy="2897945"/>
            <a:chOff x="8952034" y="2343963"/>
            <a:chExt cx="2897945" cy="28979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7A6744C-CDBF-63E6-6DA4-07FBD30C9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593" y="2565576"/>
              <a:ext cx="1008827" cy="100882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A798EF-073D-6D2F-FD0F-96014CB110B6}"/>
                </a:ext>
              </a:extLst>
            </p:cNvPr>
            <p:cNvSpPr txBox="1"/>
            <p:nvPr/>
          </p:nvSpPr>
          <p:spPr>
            <a:xfrm>
              <a:off x="9577587" y="3696514"/>
              <a:ext cx="1646839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effectLst/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المعاقين سمعيا</a:t>
              </a:r>
              <a:endParaRPr lang="en-US" sz="1600" dirty="0"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385BA7E-FB53-5A62-B4B2-51E64159F3AC}"/>
                </a:ext>
              </a:extLst>
            </p:cNvPr>
            <p:cNvSpPr/>
            <p:nvPr/>
          </p:nvSpPr>
          <p:spPr>
            <a:xfrm rot="17100000">
              <a:off x="8952034" y="2343963"/>
              <a:ext cx="2897945" cy="2897945"/>
            </a:xfrm>
            <a:prstGeom prst="arc">
              <a:avLst>
                <a:gd name="adj1" fmla="val 16200000"/>
                <a:gd name="adj2" fmla="val 3479677"/>
              </a:avLst>
            </a:prstGeom>
            <a:ln w="57150">
              <a:solidFill>
                <a:srgbClr val="005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eadex Pro ExtraLight" pitchFamily="2" charset="-78"/>
                <a:cs typeface="Readex Pro ExtraLight" pitchFamily="2" charset="-78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94FDEB-3784-92BB-A972-0411F81F4306}"/>
              </a:ext>
            </a:extLst>
          </p:cNvPr>
          <p:cNvGrpSpPr/>
          <p:nvPr/>
        </p:nvGrpSpPr>
        <p:grpSpPr>
          <a:xfrm>
            <a:off x="419975" y="2068192"/>
            <a:ext cx="2897945" cy="2897945"/>
            <a:chOff x="497928" y="1792420"/>
            <a:chExt cx="2897945" cy="28979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8DD9F8-796C-A714-2AF7-53D85DB37C43}"/>
                </a:ext>
              </a:extLst>
            </p:cNvPr>
            <p:cNvSpPr txBox="1"/>
            <p:nvPr/>
          </p:nvSpPr>
          <p:spPr>
            <a:xfrm>
              <a:off x="1035650" y="2780238"/>
              <a:ext cx="1822500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effectLst/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المعاقين بصريا</a:t>
              </a:r>
              <a:endParaRPr lang="en-US" sz="1600" dirty="0"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D597C9-15AB-BBEA-F940-8E66B503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487" y="3259482"/>
              <a:ext cx="1008827" cy="1008827"/>
            </a:xfrm>
            <a:prstGeom prst="rect">
              <a:avLst/>
            </a:prstGeom>
          </p:spPr>
        </p:pic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16DD8BD-DD51-3495-7FDC-0545010C8126}"/>
                </a:ext>
              </a:extLst>
            </p:cNvPr>
            <p:cNvSpPr/>
            <p:nvPr/>
          </p:nvSpPr>
          <p:spPr>
            <a:xfrm rot="6275519">
              <a:off x="497928" y="1792420"/>
              <a:ext cx="2897945" cy="2897945"/>
            </a:xfrm>
            <a:prstGeom prst="arc">
              <a:avLst>
                <a:gd name="adj1" fmla="val 16200000"/>
                <a:gd name="adj2" fmla="val 3479677"/>
              </a:avLst>
            </a:prstGeom>
            <a:ln w="57150">
              <a:solidFill>
                <a:srgbClr val="FDC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eadex Pro ExtraLight" pitchFamily="2" charset="-78"/>
                <a:cs typeface="Readex Pro ExtraLight" pitchFamily="2" charset="-7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415F0D-BE5F-8B6F-8012-3374BD3A25CD}"/>
              </a:ext>
            </a:extLst>
          </p:cNvPr>
          <p:cNvGrpSpPr/>
          <p:nvPr/>
        </p:nvGrpSpPr>
        <p:grpSpPr>
          <a:xfrm>
            <a:off x="3238010" y="2068192"/>
            <a:ext cx="2897945" cy="2897945"/>
            <a:chOff x="3326628" y="2474589"/>
            <a:chExt cx="2897945" cy="28979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21079C-BD18-C7F8-4589-F2A523C4FB3F}"/>
                </a:ext>
              </a:extLst>
            </p:cNvPr>
            <p:cNvSpPr txBox="1"/>
            <p:nvPr/>
          </p:nvSpPr>
          <p:spPr>
            <a:xfrm>
              <a:off x="3913895" y="3929849"/>
              <a:ext cx="1723411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ar-EG" sz="1800" b="1" dirty="0">
                  <a:effectLst/>
                  <a:latin typeface="Readex Pro ExtraLight" pitchFamily="2" charset="-78"/>
                  <a:ea typeface="Calibri" panose="020F0502020204030204" pitchFamily="34" charset="0"/>
                  <a:cs typeface="Readex Pro ExtraLight" pitchFamily="2" charset="-78"/>
                </a:rPr>
                <a:t>المعاقين عقليا</a:t>
              </a:r>
              <a:endParaRPr lang="en-US" sz="1600" dirty="0">
                <a:effectLst/>
                <a:latin typeface="Readex Pro ExtraLight" pitchFamily="2" charset="-78"/>
                <a:ea typeface="Calibri" panose="020F0502020204030204" pitchFamily="34" charset="0"/>
                <a:cs typeface="Readex Pro ExtraLight" pitchFamily="2" charset="-78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ED091A3-D1FF-EBAA-542D-F1CBE3B4B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545" y="2800269"/>
              <a:ext cx="1006111" cy="1006111"/>
            </a:xfrm>
            <a:prstGeom prst="rect">
              <a:avLst/>
            </a:prstGeom>
          </p:spPr>
        </p:pic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87AFF13-4DB5-E818-0E14-9A9BF9B6EAAD}"/>
                </a:ext>
              </a:extLst>
            </p:cNvPr>
            <p:cNvSpPr/>
            <p:nvPr/>
          </p:nvSpPr>
          <p:spPr>
            <a:xfrm rot="17100000">
              <a:off x="3326628" y="2474589"/>
              <a:ext cx="2897945" cy="2897945"/>
            </a:xfrm>
            <a:prstGeom prst="arc">
              <a:avLst>
                <a:gd name="adj1" fmla="val 16200000"/>
                <a:gd name="adj2" fmla="val 3479677"/>
              </a:avLst>
            </a:prstGeom>
            <a:ln w="57150">
              <a:solidFill>
                <a:srgbClr val="0050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eadex Pro ExtraLight" pitchFamily="2" charset="-78"/>
                <a:cs typeface="Readex Pro ExtraLight" pitchFamily="2" charset="-78"/>
              </a:endParaRPr>
            </a:p>
          </p:txBody>
        </p:sp>
      </p:grpSp>
      <p:sp>
        <p:nvSpPr>
          <p:cNvPr id="44" name="Slide Number Placeholder 1">
            <a:extLst>
              <a:ext uri="{FF2B5EF4-FFF2-40B4-BE49-F238E27FC236}">
                <a16:creationId xmlns:a16="http://schemas.microsoft.com/office/drawing/2014/main" id="{A1B9E744-EB53-BC83-99B5-D39EC4C0A4EB}"/>
              </a:ext>
            </a:extLst>
          </p:cNvPr>
          <p:cNvSpPr txBox="1">
            <a:spLocks/>
          </p:cNvSpPr>
          <p:nvPr/>
        </p:nvSpPr>
        <p:spPr>
          <a:xfrm>
            <a:off x="8624668" y="63844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E503D8-E996-48E0-B171-F18CD5D9D534}" type="slidenum">
              <a:rPr lang="en-US" sz="3200" smtClean="0">
                <a:solidFill>
                  <a:srgbClr val="00296B"/>
                </a:solidFill>
                <a:latin typeface="Readex Pro SemiBold" pitchFamily="2" charset="-78"/>
                <a:cs typeface="Readex Pro SemiBold" pitchFamily="2" charset="-78"/>
              </a:rPr>
              <a:pPr/>
              <a:t>8</a:t>
            </a:fld>
            <a:endParaRPr lang="en-US" sz="3200" dirty="0">
              <a:solidFill>
                <a:srgbClr val="00296B"/>
              </a:solidFill>
              <a:latin typeface="Readex Pro SemiBold" pitchFamily="2" charset="-78"/>
              <a:cs typeface="Readex Pro Semi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617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hank-you">
            <a:hlinkClick r:id="" action="ppaction://media"/>
            <a:extLst>
              <a:ext uri="{FF2B5EF4-FFF2-40B4-BE49-F238E27FC236}">
                <a16:creationId xmlns:a16="http://schemas.microsoft.com/office/drawing/2014/main" id="{21A8504D-5967-421C-39B1-D648B7F2A6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2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222</Words>
  <Application>Microsoft Office PowerPoint</Application>
  <PresentationFormat>Widescreen</PresentationFormat>
  <Paragraphs>57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redo.lab</dc:creator>
  <cp:lastModifiedBy>redo.lab</cp:lastModifiedBy>
  <cp:revision>107</cp:revision>
  <dcterms:created xsi:type="dcterms:W3CDTF">2024-04-24T18:17:19Z</dcterms:created>
  <dcterms:modified xsi:type="dcterms:W3CDTF">2024-09-07T19:34:34Z</dcterms:modified>
</cp:coreProperties>
</file>