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7" r:id="rId2"/>
    <p:sldId id="441" r:id="rId3"/>
    <p:sldId id="429" r:id="rId4"/>
    <p:sldId id="469" r:id="rId5"/>
    <p:sldId id="401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80" r:id="rId14"/>
    <p:sldId id="481" r:id="rId15"/>
    <p:sldId id="477" r:id="rId16"/>
    <p:sldId id="478" r:id="rId17"/>
    <p:sldId id="482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293" r:id="rId32"/>
  </p:sldIdLst>
  <p:sldSz cx="12192000" cy="6858000"/>
  <p:notesSz cx="6858000" cy="9144000"/>
  <p:embeddedFontLst>
    <p:embeddedFont>
      <p:font typeface="맑은 고딕" panose="020B0503020000020004" pitchFamily="34" charset="-127"/>
      <p:regular r:id="rId35"/>
      <p:bold r:id="rId36"/>
    </p:embeddedFont>
    <p:embeddedFont>
      <p:font typeface="Bebas Neue" panose="020B0606020202050201" pitchFamily="3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ubik Light" charset="-79"/>
      <p:regular r:id="rId42"/>
      <p: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O" initials="M" lastIdx="3" clrIdx="0">
    <p:extLst>
      <p:ext uri="{19B8F6BF-5375-455C-9EA6-DF929625EA0E}">
        <p15:presenceInfo xmlns:p15="http://schemas.microsoft.com/office/powerpoint/2012/main" userId="M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5F5F5"/>
    <a:srgbClr val="FF8823"/>
    <a:srgbClr val="EE5A4E"/>
    <a:srgbClr val="FB9A50"/>
    <a:srgbClr val="F1136B"/>
    <a:srgbClr val="40CEE9"/>
    <a:srgbClr val="FBD965"/>
    <a:srgbClr val="F8BCC7"/>
    <a:srgbClr val="FFD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BB124AE4-C141-45FC-A29E-69535DAA5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AB90058C-9003-4D5F-AEB1-38E91447BD19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2937A-D692-4EC6-A94E-539C08E892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02" y="4193753"/>
            <a:ext cx="476839" cy="2020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45706F-C632-48DE-AFB7-65B8426745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1109221" y="1850740"/>
            <a:ext cx="4515315" cy="2296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A7EDB1-F322-4BF6-89FD-3E26EE29CB6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4845" y="5204199"/>
            <a:ext cx="2297155" cy="16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0950DA-E419-46B5-A57D-1CC40A795D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18" y="0"/>
            <a:ext cx="3050259" cy="1551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F3F8DF-8665-4A23-9097-A0ACBA5721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45857" y="-240846"/>
            <a:ext cx="476839" cy="2020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6E775-15D9-4916-8C96-789C9895D7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7155" cy="1653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8F329-318A-4524-854F-A9BBED7881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23" y="5911890"/>
            <a:ext cx="2997277" cy="946110"/>
          </a:xfrm>
          <a:prstGeom prst="rect">
            <a:avLst/>
          </a:prstGeom>
        </p:spPr>
      </p:pic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B7EC8528-91B7-4E47-90C1-8B4476205C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Graphic 3">
            <a:hlinkClick r:id="rId6"/>
            <a:extLst>
              <a:ext uri="{FF2B5EF4-FFF2-40B4-BE49-F238E27FC236}">
                <a16:creationId xmlns:a16="http://schemas.microsoft.com/office/drawing/2014/main" id="{6685DB24-4634-4EC3-A2D6-0C8EF2A15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97AFDB39-A496-418B-AC4C-107FA0BCED3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31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A393EC0-FB4F-4BE9-807A-73979EE2A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76661" y="5306378"/>
            <a:ext cx="3050259" cy="1551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7B7B2-8F33-4B92-8D02-152731136C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27" y="4295932"/>
            <a:ext cx="476839" cy="2020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C23D86-49F9-4A01-AE76-CF39BA6AC0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17DB14-F56C-4705-B766-F07CD12921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97600" y="4670594"/>
            <a:ext cx="1994400" cy="218740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B4C7FEE-CF81-4EF0-90FE-B2C3731DAD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2D8FC570-E653-4BE5-8D19-130957B13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33B030BC-D3DF-4CED-93FC-7E21A6AFE7B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15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F8FADF-98E2-4092-9206-9823AD40A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3979" y="4625180"/>
            <a:ext cx="3356799" cy="1108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33341-BA53-4D9F-8DC7-764D12B5E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216522" y="0"/>
            <a:ext cx="1975478" cy="2721013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AC589A37-B13F-4C1B-B968-87E844A03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7"/>
            <a:extLst>
              <a:ext uri="{FF2B5EF4-FFF2-40B4-BE49-F238E27FC236}">
                <a16:creationId xmlns:a16="http://schemas.microsoft.com/office/drawing/2014/main" id="{57412E6B-301C-45BA-AB32-3AD674A9B89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011530-60C2-416B-8A25-DCB4780CC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87166" cy="959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6D4EE8-495B-45D4-B762-A32BB29162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BAD757-4719-4168-B0E4-FB4945F7FA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72768" y="4509754"/>
            <a:ext cx="1975478" cy="2721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40878D-698E-44AB-A9DE-FF71C66BE7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5" y="479986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5CEB15D4-01C0-4CF0-97D4-E5D21684E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DB2A5F74-217F-4DA0-A2C1-2C202F8A135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3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5ACA1F-7D65-4679-8644-9341584B6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1" y="5749159"/>
            <a:ext cx="3356799" cy="1108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1E656-3CA0-425E-9232-0B22E89A45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3054" y="-103052"/>
            <a:ext cx="2518691" cy="2724797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DE102D3-AFF8-4536-B5CC-78E9580D8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30A038CC-39DE-4532-A1FB-8FBB77F312E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91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204D9F-1CD3-490B-865F-92E1F37B9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97702" y="6148742"/>
            <a:ext cx="1394298" cy="709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7CAAE3-121B-4F1B-9869-A545E0EA9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B5B52-B16F-4434-B5E6-D5626CD6A0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101C40-3E6B-475C-BF50-4492808290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30" y="4482478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992FE9F3-B6BA-41EC-95F8-DC4750525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7EDCDC0E-6214-4520-A1DE-C528727E44F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E7841D-1792-43AF-A2B2-E9CAB3D3D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3901" y="1"/>
            <a:ext cx="1568098" cy="797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49A3E-87C8-435B-9A01-DDB49FD37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8BCD8-90C9-4731-A231-7613D6B41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673309" y="4133203"/>
            <a:ext cx="2518691" cy="2724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2433" y="5218637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1BB304-9193-4846-946A-FA258C679E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52728" y="-381527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C834570D-9E25-4DB0-9463-6F7414868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B5F8C127-0CF0-4E1A-B696-F78A12BF4A4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65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D114C1-9B62-4939-AF90-5A92BFCCF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967303"/>
            <a:ext cx="1750979" cy="8906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47C5FC-8CB8-44E4-9C39-A2B5E29F3F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3309" y="4133202"/>
            <a:ext cx="2518691" cy="2724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DFE12F-8F76-44E0-8752-6C7D3790C3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8" y="-372767"/>
            <a:ext cx="1975478" cy="2721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B593F3-FD1B-411D-937C-A29309702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41021" y="1"/>
            <a:ext cx="1750979" cy="890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301" y="4367224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755FAE-254A-4998-B278-0FB0A9315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0" y="469885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0112A662-8452-461B-BD3F-0F8DABD39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EB565640-721C-4ACD-B19A-9E5051FC114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8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E0A0E6-EC71-4ADB-9ED4-1059A404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161" y="4520609"/>
            <a:ext cx="476839" cy="20208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D5178F-D960-4DA5-867D-3FE84F1751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503" y="-96503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EDB5AB-07A7-4562-8F23-03951496B7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98B8CAE9-09DD-42EF-A60F-C29635A34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82D9D3BE-B58E-463E-A337-20B194D3F76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7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505EEBA6-FE85-40A4-85AE-BD9B9060D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1EB029F-3930-4651-BC04-AF86100C703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58003AC-7A6F-4001-A92A-CF0B9A41C1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0259" cy="15516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C9F8569-15DF-47D0-BF0E-ECBCD6E11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70594"/>
            <a:ext cx="1994400" cy="21874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32147F-E066-42B7-94D7-AACDF2925E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EEFDC3-9424-4AE8-AF0E-5C19D1CECC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03" y="1193080"/>
            <a:ext cx="476839" cy="20208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3A7262B-5B45-4D73-9C34-37B3368562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59" y="3644029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6"/>
            <a:extLst>
              <a:ext uri="{FF2B5EF4-FFF2-40B4-BE49-F238E27FC236}">
                <a16:creationId xmlns:a16="http://schemas.microsoft.com/office/drawing/2014/main" id="{78A1AE77-55FA-450B-9183-6B16EDA4D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9"/>
            <a:extLst>
              <a:ext uri="{FF2B5EF4-FFF2-40B4-BE49-F238E27FC236}">
                <a16:creationId xmlns:a16="http://schemas.microsoft.com/office/drawing/2014/main" id="{58223C6E-5BC8-481F-8F1B-A16A7DC5314D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92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50C81DC-9020-49CD-90E1-EBE9EF8F8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43B67AD5-C0F9-47E3-BD7D-1EA0E6FD848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CFF5E7A-9E06-41BA-81E1-2B0C158E4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1741" y="5306379"/>
            <a:ext cx="3050259" cy="1551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C8EE67-5EF3-43AD-88EE-44397DD67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35AB1F9A-7353-4B0C-9D88-BA74C004D4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0570" y="856311"/>
            <a:ext cx="3476224" cy="51453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C738B-C7F6-4009-992B-8F7E4A145E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77" y="4517705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5"/>
            <a:extLst>
              <a:ext uri="{FF2B5EF4-FFF2-40B4-BE49-F238E27FC236}">
                <a16:creationId xmlns:a16="http://schemas.microsoft.com/office/drawing/2014/main" id="{C0247199-FB28-47CE-9E63-C43F4409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8"/>
            <a:extLst>
              <a:ext uri="{FF2B5EF4-FFF2-40B4-BE49-F238E27FC236}">
                <a16:creationId xmlns:a16="http://schemas.microsoft.com/office/drawing/2014/main" id="{1C5B6ECC-000D-4BEE-BE92-2A79E44A25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2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9ED4135-FBB1-42C2-AE6A-E5CDEC5BE7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526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7CCF257B-2AB1-47F2-966A-74A9B988D5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280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A9641E81-8D7C-42BD-B780-31FDA98F17A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681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6F9CCE-7583-49D7-ADD9-82B32BB0A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041409-5BA3-42DE-AC0D-CA51D35DC5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34" y="0"/>
            <a:ext cx="2221466" cy="2081442"/>
          </a:xfrm>
          <a:prstGeom prst="rect">
            <a:avLst/>
          </a:prstGeom>
        </p:spPr>
      </p:pic>
      <p:pic>
        <p:nvPicPr>
          <p:cNvPr id="13" name="Graphic 3">
            <a:hlinkClick r:id="rId4"/>
            <a:extLst>
              <a:ext uri="{FF2B5EF4-FFF2-40B4-BE49-F238E27FC236}">
                <a16:creationId xmlns:a16="http://schemas.microsoft.com/office/drawing/2014/main" id="{25E14DDB-F747-45A8-A467-B4D183448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4AD5B3EC-FE7C-4F6E-8619-06A6D205B5A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12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5034022F-4A71-4615-9452-5614BEA0606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93808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9427F937-2ACB-4636-8C07-9081C19E94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51106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5C0444C2-B5E5-4917-95B8-DFCEB51ED9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98674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F7FC5E50-DC68-4C7D-B493-F3E4D0844AD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46241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C19949-1FD2-4DBB-9B70-65572A009A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7AD72E-FAD7-4695-B894-0D32B8A737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987"/>
            <a:ext cx="1975478" cy="2721013"/>
          </a:xfrm>
          <a:prstGeom prst="rect">
            <a:avLst/>
          </a:prstGeom>
        </p:spPr>
      </p:pic>
      <p:pic>
        <p:nvPicPr>
          <p:cNvPr id="11" name="Graphic 3">
            <a:hlinkClick r:id="rId4"/>
            <a:extLst>
              <a:ext uri="{FF2B5EF4-FFF2-40B4-BE49-F238E27FC236}">
                <a16:creationId xmlns:a16="http://schemas.microsoft.com/office/drawing/2014/main" id="{13C7B396-2721-4B85-8ED5-AAA4B5B2BF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1E87FECE-B6F4-4E99-A4D4-2D0F3621650B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65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53C66C6-695F-47DF-8A23-96E95FA6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4845" y="0"/>
            <a:ext cx="2297155" cy="1653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2FDE82-D9CE-4077-B1B3-EB311BE727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800E651-C270-4538-AD7F-8D4FCA0690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461" y="-9461"/>
            <a:ext cx="2054951" cy="20738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E89F9C-981F-4722-95D3-925585964D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49" y="4784127"/>
            <a:ext cx="2054951" cy="2073873"/>
          </a:xfrm>
          <a:prstGeom prst="rect">
            <a:avLst/>
          </a:prstGeom>
        </p:spPr>
      </p:pic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id="{1B031C6C-5AFD-4663-9D13-3BB5FF8DA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B96A661A-5F32-4C3C-9165-940DD310E8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9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622F2E5-5DEC-4744-91A3-81AC45C8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3353" cy="10292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E6DC8A-0EA2-46CD-B8EB-D5DEC160B0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08552-6278-4EBB-B5E9-271E6294B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514624"/>
            <a:ext cx="476839" cy="2020891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3902A6E6-4E42-403E-A09C-11C8C522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id="{C68A7933-5150-4834-81E3-AC39962672F0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82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9B8C5FF-9C6E-4FB5-A8BD-7A01FCF26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776557"/>
            <a:ext cx="2221466" cy="20814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D3E520-0C73-40C8-A460-B186787433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311C13FD-F5E8-4D24-B15D-7CB74DEC5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CE79B145-EE5B-4B25-9669-3C60165BF3D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BC3DCD-03A2-4EE5-A759-17D1ED55E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9446" y="0"/>
            <a:ext cx="3050259" cy="155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4CC834-6C5D-4B1D-BB68-83B72356C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BE9B3B-2B9C-4BD2-8E83-AF8642DB86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963494-3520-40AA-A7B0-69D811ED2C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19" y="1041203"/>
            <a:ext cx="476839" cy="2020891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4A341E82-5F00-4D30-B98E-881240C0DCB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41D1BCDD-4CA2-41C2-8459-AA6CDD910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9"/>
            <a:extLst>
              <a:ext uri="{FF2B5EF4-FFF2-40B4-BE49-F238E27FC236}">
                <a16:creationId xmlns:a16="http://schemas.microsoft.com/office/drawing/2014/main" id="{4D1CFB08-CB16-4D69-99F5-5EF376B5032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1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2eN8uoKa3St-electronic-safe/editel?sharecode=FqLs6J9gJiUj4X0mHEwrs9TCV0AzhH-SObX-uCAqRD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402A81-AFED-4E1D-8539-ABAC57D40E00}"/>
              </a:ext>
            </a:extLst>
          </p:cNvPr>
          <p:cNvSpPr txBox="1"/>
          <p:nvPr/>
        </p:nvSpPr>
        <p:spPr>
          <a:xfrm>
            <a:off x="1981200" y="3429000"/>
            <a:ext cx="587843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Electronic safe</a:t>
            </a:r>
            <a:endParaRPr lang="ko-KR" altLang="en-US" sz="7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0CA36-002F-4E15-82B7-18D3CFF64BEC}"/>
              </a:ext>
            </a:extLst>
          </p:cNvPr>
          <p:cNvSpPr txBox="1"/>
          <p:nvPr/>
        </p:nvSpPr>
        <p:spPr>
          <a:xfrm>
            <a:off x="1981200" y="4475558"/>
            <a:ext cx="587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Team.1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8EF37-2AEE-349F-AB7F-B23535144638}"/>
              </a:ext>
            </a:extLst>
          </p:cNvPr>
          <p:cNvSpPr txBox="1"/>
          <p:nvPr/>
        </p:nvSpPr>
        <p:spPr>
          <a:xfrm>
            <a:off x="1166192" y="783612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882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5400" dirty="0">
              <a:solidFill>
                <a:srgbClr val="FF882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5C9F-B1FD-BDF5-1025-19760123BABF}"/>
              </a:ext>
            </a:extLst>
          </p:cNvPr>
          <p:cNvSpPr txBox="1"/>
          <p:nvPr/>
        </p:nvSpPr>
        <p:spPr>
          <a:xfrm>
            <a:off x="7776416" y="3002856"/>
            <a:ext cx="2591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Jumpers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Resistor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RGB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Buzzer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Potentiometer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Arduino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LCD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</a:rPr>
              <a:t>Keypad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4" name="직사각형 41">
            <a:extLst>
              <a:ext uri="{FF2B5EF4-FFF2-40B4-BE49-F238E27FC236}">
                <a16:creationId xmlns:a16="http://schemas.microsoft.com/office/drawing/2014/main" id="{D3694581-831F-3D70-F1A1-9024525D9B20}"/>
              </a:ext>
            </a:extLst>
          </p:cNvPr>
          <p:cNvSpPr/>
          <p:nvPr/>
        </p:nvSpPr>
        <p:spPr>
          <a:xfrm>
            <a:off x="1824378" y="3464521"/>
            <a:ext cx="259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+mj-lt"/>
              </a:rPr>
              <a:t>components</a:t>
            </a:r>
            <a:endParaRPr lang="ko-KR" altLang="en-US" sz="3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4416E0F4-29BF-6E9A-371E-D8D2F188A746}"/>
              </a:ext>
            </a:extLst>
          </p:cNvPr>
          <p:cNvSpPr/>
          <p:nvPr/>
        </p:nvSpPr>
        <p:spPr>
          <a:xfrm>
            <a:off x="1824378" y="2618136"/>
            <a:ext cx="222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dirty="0">
                <a:solidFill>
                  <a:srgbClr val="FF0000"/>
                </a:solidFill>
                <a:latin typeface="+mj-lt"/>
              </a:rPr>
              <a:t>01.</a:t>
            </a:r>
            <a:endParaRPr lang="ko-KR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3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FDC2C-D98E-7C0F-B00D-9F7F00F21B4F}"/>
              </a:ext>
            </a:extLst>
          </p:cNvPr>
          <p:cNvSpPr txBox="1"/>
          <p:nvPr/>
        </p:nvSpPr>
        <p:spPr>
          <a:xfrm>
            <a:off x="609600" y="297402"/>
            <a:ext cx="9836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keypad</a:t>
            </a:r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is an electronic input device that consists of a grid of buttons or keys.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Each key is assigned a specific function, such as a letter or  number, or a command or action.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Keypads can be found in many electronic devices, including calculators, mobile phones, security systems, and electronic safes.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keypad is a popular method of securing an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electronic safe, and it offers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several benefits over other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locking mechanisms.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F9F0-9FA8-7435-DBD3-C2ED2AC0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70" y="3107184"/>
            <a:ext cx="3889898" cy="3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A99AA-B550-9A06-A98F-D8B11B208127}"/>
              </a:ext>
            </a:extLst>
          </p:cNvPr>
          <p:cNvSpPr txBox="1"/>
          <p:nvPr/>
        </p:nvSpPr>
        <p:spPr>
          <a:xfrm>
            <a:off x="467557" y="363984"/>
            <a:ext cx="10931371" cy="523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are some of the benefits and uses of a keypad in an electronic safe: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Convenience: </a:t>
            </a:r>
            <a:r>
              <a:rPr lang="en-US" sz="1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Keypads are easy to use and do not require a physical key. This means you do not have to carry        around a key that could be lost or stolen. Instead, you only need to remember a unique code to access your safe.</a:t>
            </a:r>
            <a:endParaRPr lang="en-US" sz="1600" kern="1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kern="100" dirty="0">
              <a:solidFill>
                <a:srgbClr val="F5F5F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Security: </a:t>
            </a:r>
            <a:r>
              <a:rPr lang="en-US" sz="1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Keypads offer high levels of security, as the code required to open the safe can be personalized and          difficult to guess. Additionally, electronic safes with keypads often have built-in security features, such as time-delayed  access or lockout periods after incorrect code attempts.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F5F5F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Speed: </a:t>
            </a:r>
            <a:r>
              <a:rPr lang="en-US" sz="1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Keypads allow for quick access to the contents of the safe, as the user can simply input their code to unlock  it.</a:t>
            </a:r>
            <a:endParaRPr lang="en-US" sz="16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kern="100" dirty="0">
              <a:solidFill>
                <a:srgbClr val="F5F5F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Multiple Users: </a:t>
            </a:r>
            <a:r>
              <a:rPr lang="en-US" sz="1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Keypads can be programmed to allow multiple users to access the safe. This is particularly useful      in a  business or family setting where multiple people need access to the contents of the safe.</a:t>
            </a:r>
            <a:endParaRPr lang="en-US" sz="16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kern="100" dirty="0">
              <a:solidFill>
                <a:srgbClr val="F5F5F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5F5F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5- Audit Trail: </a:t>
            </a:r>
            <a:r>
              <a:rPr lang="en-US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Some electronic safes with keypads can track who has accessed the safe and when. This provides an     audit trail and can help to deter theft or unauthorized access.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290E1-1F36-10EE-BF30-BAB6ABCF8FA8}"/>
              </a:ext>
            </a:extLst>
          </p:cNvPr>
          <p:cNvSpPr txBox="1"/>
          <p:nvPr/>
        </p:nvSpPr>
        <p:spPr>
          <a:xfrm>
            <a:off x="1285782" y="5710120"/>
            <a:ext cx="9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Overall, the keypad is a convenient and secure way to lock and unlock an electronic safe. It offers fast and easy access while ensuring the contents of the safe remain secure.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8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CC4DE-738B-C902-B174-9D5BCEA99E7D}"/>
              </a:ext>
            </a:extLst>
          </p:cNvPr>
          <p:cNvSpPr txBox="1"/>
          <p:nvPr/>
        </p:nvSpPr>
        <p:spPr>
          <a:xfrm>
            <a:off x="319596" y="230820"/>
            <a:ext cx="9969623" cy="136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write code for a keypad, you first need to include the appropriate library for your microcontroller or development board</a:t>
            </a:r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Keypad.h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&gt;”.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6EF0D-FB7F-0371-BB37-25D248B62E04}"/>
              </a:ext>
            </a:extLst>
          </p:cNvPr>
          <p:cNvSpPr txBox="1"/>
          <p:nvPr/>
        </p:nvSpPr>
        <p:spPr>
          <a:xfrm>
            <a:off x="319596" y="1816685"/>
            <a:ext cx="11230253" cy="471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you need to define the rows and columns of your keypad using the const                  command ,and create an array of characters to represent the keys                                         on your keypad.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int ROWS = 4; //Number of rows on the keypad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int COLS = 3; //Number of columns on the keypad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 keys[ROWS][COLS] = {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{'1','2','3'},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{'4','5','6'},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{'7','8','9'},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{'*','0','#'}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200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EA74D-C031-01A9-B913-FE8BC09892D5}"/>
              </a:ext>
            </a:extLst>
          </p:cNvPr>
          <p:cNvSpPr txBox="1"/>
          <p:nvPr/>
        </p:nvSpPr>
        <p:spPr>
          <a:xfrm>
            <a:off x="452761" y="284085"/>
            <a:ext cx="9472474" cy="216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Next, you need to assign the row and column pins of your keypad to           Arduino pins on your board.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rowPins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[ROWS] = {Arduino pins}; //connect to the row pinouts of the keypad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colPins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[COLS] = { Arduino pins }; //connect to the column pinouts of the keypad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 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Keypad(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makeKeymap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(keys), 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rowPins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colPins</a:t>
            </a:r>
            <a:r>
              <a:rPr lang="en-US" sz="20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ROWS, COLS);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ACA37-0BB2-6764-7FBE-C6DC6A51AAF8}"/>
              </a:ext>
            </a:extLst>
          </p:cNvPr>
          <p:cNvSpPr txBox="1"/>
          <p:nvPr/>
        </p:nvSpPr>
        <p:spPr>
          <a:xfrm>
            <a:off x="452760" y="2447882"/>
            <a:ext cx="11540971" cy="337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Finally, you can use the Keypad library functions to scan the keypad and detect key presses. This typically involves creating a Keypad object and calling its </a:t>
            </a:r>
            <a:r>
              <a:rPr lang="en-US" sz="24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getKey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function to retrieve    the value of the key that was pressed. You can then use this value to trigger specific actions or functions in your code.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 key = </a:t>
            </a:r>
            <a:r>
              <a:rPr lang="en-US" sz="2000" kern="1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keypad.getKey</a:t>
            </a: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 //get the pressed key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(key) { //if a key is pressed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Serial.println</a:t>
            </a: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(key); //print the key value</a:t>
            </a:r>
          </a:p>
          <a:p>
            <a:r>
              <a:rPr lang="en-US" sz="2000" dirty="0">
                <a:solidFill>
                  <a:srgbClr val="F5F5F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rgbClr val="F5F5F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AE381-A981-465F-6807-FB75319DC446}"/>
              </a:ext>
            </a:extLst>
          </p:cNvPr>
          <p:cNvSpPr txBox="1"/>
          <p:nvPr/>
        </p:nvSpPr>
        <p:spPr>
          <a:xfrm>
            <a:off x="1307974" y="5668037"/>
            <a:ext cx="10431266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Overall, writing code for a keypad involves a few basic steps: including the library, defining the         keypad layout and pins, and using Keypad functions to read key presses. With these tools,                you can create custom keypad applications for a variety of electronic projects.</a:t>
            </a:r>
          </a:p>
        </p:txBody>
      </p:sp>
    </p:spTree>
    <p:extLst>
      <p:ext uri="{BB962C8B-B14F-4D97-AF65-F5344CB8AC3E}">
        <p14:creationId xmlns:p14="http://schemas.microsoft.com/office/powerpoint/2010/main" val="8933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4EB01-8A3C-3FE2-BEC0-BB35BF3EA3FD}"/>
              </a:ext>
            </a:extLst>
          </p:cNvPr>
          <p:cNvSpPr txBox="1"/>
          <p:nvPr/>
        </p:nvSpPr>
        <p:spPr>
          <a:xfrm>
            <a:off x="1166192" y="783612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882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5400" dirty="0">
              <a:solidFill>
                <a:srgbClr val="FF882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0CCDF-E380-9798-D2DA-AB38646F587E}"/>
              </a:ext>
            </a:extLst>
          </p:cNvPr>
          <p:cNvSpPr txBox="1"/>
          <p:nvPr/>
        </p:nvSpPr>
        <p:spPr>
          <a:xfrm>
            <a:off x="7776416" y="3002856"/>
            <a:ext cx="2591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Jumpers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Resistor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RGB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Buzzer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Potentiometer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Arduino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LCD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FCFCFC"/>
                </a:solidFill>
              </a:rPr>
              <a:t>Keypad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</a:rPr>
              <a:t>Servo Motor</a:t>
            </a:r>
          </a:p>
        </p:txBody>
      </p:sp>
      <p:sp>
        <p:nvSpPr>
          <p:cNvPr id="4" name="직사각형 41">
            <a:extLst>
              <a:ext uri="{FF2B5EF4-FFF2-40B4-BE49-F238E27FC236}">
                <a16:creationId xmlns:a16="http://schemas.microsoft.com/office/drawing/2014/main" id="{ADCA83ED-5DC0-9F8E-077F-E7D8FE419E5B}"/>
              </a:ext>
            </a:extLst>
          </p:cNvPr>
          <p:cNvSpPr/>
          <p:nvPr/>
        </p:nvSpPr>
        <p:spPr>
          <a:xfrm>
            <a:off x="1824378" y="3464521"/>
            <a:ext cx="259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+mj-lt"/>
              </a:rPr>
              <a:t>components</a:t>
            </a:r>
            <a:endParaRPr lang="ko-KR" altLang="en-US" sz="3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616D4DA6-1D30-A218-CAB1-D6383F786D8A}"/>
              </a:ext>
            </a:extLst>
          </p:cNvPr>
          <p:cNvSpPr/>
          <p:nvPr/>
        </p:nvSpPr>
        <p:spPr>
          <a:xfrm>
            <a:off x="1824378" y="2618136"/>
            <a:ext cx="222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dirty="0">
                <a:solidFill>
                  <a:srgbClr val="FF0000"/>
                </a:solidFill>
                <a:latin typeface="+mj-lt"/>
              </a:rPr>
              <a:t>01.</a:t>
            </a:r>
            <a:endParaRPr lang="ko-KR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37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0768-4E89-674E-8289-DBEC416750DB}"/>
              </a:ext>
            </a:extLst>
          </p:cNvPr>
          <p:cNvSpPr txBox="1"/>
          <p:nvPr/>
        </p:nvSpPr>
        <p:spPr>
          <a:xfrm>
            <a:off x="825622" y="781235"/>
            <a:ext cx="29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ervo Motor</a:t>
            </a:r>
            <a:r>
              <a:rPr lang="en-US" sz="3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3" name="Picture 2" descr="Circuit design Servo Basico | Tinkercad">
            <a:extLst>
              <a:ext uri="{FF2B5EF4-FFF2-40B4-BE49-F238E27FC236}">
                <a16:creationId xmlns:a16="http://schemas.microsoft.com/office/drawing/2014/main" id="{F004A951-482A-CC1D-7E42-9E814239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2929287"/>
            <a:ext cx="4722921" cy="339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9053D-E7C9-95EF-3FB6-262943675017}"/>
              </a:ext>
            </a:extLst>
          </p:cNvPr>
          <p:cNvSpPr txBox="1"/>
          <p:nvPr/>
        </p:nvSpPr>
        <p:spPr>
          <a:xfrm>
            <a:off x="825622" y="1676518"/>
            <a:ext cx="104223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Servos have integrated gears and a shift that can be precisely controlled standard servos allow the shaft to be positioned at various angle, usually between 0 and 180 degrees.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has many uses, such as elevators, escalators, and robotics.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three wires: power , ground and signal.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power wire is typically red, and should be connected to the 5v pin                                                   on the </a:t>
            </a:r>
            <a:r>
              <a:rPr lang="en-US" sz="20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board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ground wire is typically black or brown should be connected to                                                         a ground pin on the </a:t>
            </a:r>
            <a:r>
              <a:rPr lang="en-US" sz="20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board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signal pin is typically yellow, orange or white and should be                                                                    connected to a </a:t>
            </a:r>
            <a:r>
              <a:rPr lang="en-US" sz="20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digidal</a:t>
            </a: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pin on the </a:t>
            </a:r>
            <a:r>
              <a:rPr lang="en-US" sz="20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en-US" sz="20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board </a:t>
            </a:r>
          </a:p>
          <a:p>
            <a:endParaRPr lang="en-US" sz="2000" dirty="0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6FAC3-7A1F-82CE-FB71-DF8C4FE0CBE6}"/>
              </a:ext>
            </a:extLst>
          </p:cNvPr>
          <p:cNvSpPr txBox="1"/>
          <p:nvPr/>
        </p:nvSpPr>
        <p:spPr>
          <a:xfrm>
            <a:off x="503068" y="219571"/>
            <a:ext cx="5427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 must first include library</a:t>
            </a:r>
          </a:p>
          <a:p>
            <a:r>
              <a:rPr lang="en-US" sz="2400" dirty="0">
                <a:solidFill>
                  <a:srgbClr val="F5F5F5"/>
                </a:solidFill>
              </a:rPr>
              <a:t>	 #include &lt;</a:t>
            </a:r>
            <a:r>
              <a:rPr lang="en-US" sz="2400" dirty="0" err="1">
                <a:solidFill>
                  <a:srgbClr val="F5F5F5"/>
                </a:solidFill>
              </a:rPr>
              <a:t>Servo.h</a:t>
            </a:r>
            <a:r>
              <a:rPr lang="en-US" sz="2400" dirty="0">
                <a:solidFill>
                  <a:srgbClr val="F5F5F5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B8CFE-FC2F-74AE-D1D0-7AD69469B05F}"/>
              </a:ext>
            </a:extLst>
          </p:cNvPr>
          <p:cNvSpPr txBox="1"/>
          <p:nvPr/>
        </p:nvSpPr>
        <p:spPr>
          <a:xfrm>
            <a:off x="503068" y="1363367"/>
            <a:ext cx="634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servo object to control a servo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rgbClr val="FCFCFC"/>
                </a:solidFill>
              </a:rPr>
              <a:t> Servo </a:t>
            </a:r>
            <a:r>
              <a:rPr lang="en-US" sz="2400" dirty="0" err="1">
                <a:solidFill>
                  <a:srgbClr val="FCFCFC"/>
                </a:solidFill>
              </a:rPr>
              <a:t>objectName</a:t>
            </a:r>
            <a:r>
              <a:rPr lang="en-US" sz="2400" dirty="0">
                <a:solidFill>
                  <a:srgbClr val="FCFCFC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5C107-9DE4-A3C6-D013-94D7A2CEC4D6}"/>
              </a:ext>
            </a:extLst>
          </p:cNvPr>
          <p:cNvSpPr txBox="1"/>
          <p:nvPr/>
        </p:nvSpPr>
        <p:spPr>
          <a:xfrm>
            <a:off x="503068" y="2568718"/>
            <a:ext cx="851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Attaches the servo on pin (13) to the servo object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rgbClr val="F5F5F5"/>
                </a:solidFill>
              </a:rPr>
              <a:t> </a:t>
            </a:r>
            <a:r>
              <a:rPr lang="en-US" sz="2400" dirty="0" err="1">
                <a:solidFill>
                  <a:srgbClr val="F5F5F5"/>
                </a:solidFill>
              </a:rPr>
              <a:t>objectName.attach</a:t>
            </a:r>
            <a:r>
              <a:rPr lang="en-US" sz="2400" dirty="0">
                <a:solidFill>
                  <a:srgbClr val="F5F5F5"/>
                </a:solidFill>
              </a:rPr>
              <a:t>(13);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E8B22-2ED1-D0ED-17D7-104838036F0C}"/>
              </a:ext>
            </a:extLst>
          </p:cNvPr>
          <p:cNvSpPr txBox="1"/>
          <p:nvPr/>
        </p:nvSpPr>
        <p:spPr>
          <a:xfrm>
            <a:off x="503069" y="3774069"/>
            <a:ext cx="8516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err="1">
                <a:solidFill>
                  <a:srgbClr val="C00000"/>
                </a:solidFill>
                <a:effectLst/>
                <a:latin typeface="Helvetica Neue"/>
              </a:rPr>
              <a:t>objectName</a:t>
            </a:r>
            <a:r>
              <a:rPr lang="en-US" sz="2800" dirty="0" err="1">
                <a:solidFill>
                  <a:srgbClr val="C00000"/>
                </a:solidFill>
                <a:latin typeface="Helvetica Neue"/>
              </a:rPr>
              <a:t>.write</a:t>
            </a:r>
            <a:r>
              <a:rPr lang="en-US" sz="2800" dirty="0">
                <a:solidFill>
                  <a:srgbClr val="C00000"/>
                </a:solidFill>
                <a:latin typeface="Helvetica Neue"/>
              </a:rPr>
              <a:t>(value);</a:t>
            </a:r>
            <a:endParaRPr lang="en-US" sz="2800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E8EAED"/>
                </a:solidFill>
                <a:effectLst/>
                <a:latin typeface="Helvetica Neue"/>
              </a:rPr>
              <a:t>Writes a value to the servo, controlling the shaft accordingly. On a standard servo, this will set the angle of the shaft           (in degrees), moving the shaft to that 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FEB0F-B87A-81F5-6AC0-65469AAC3BBC}"/>
              </a:ext>
            </a:extLst>
          </p:cNvPr>
          <p:cNvSpPr txBox="1"/>
          <p:nvPr/>
        </p:nvSpPr>
        <p:spPr>
          <a:xfrm>
            <a:off x="1226598" y="5405285"/>
            <a:ext cx="77931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 Neue"/>
              </a:rPr>
              <a:t>Value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CFCFC"/>
                </a:solidFill>
                <a:sym typeface="Wingdings" panose="05000000000000000000" pitchFamily="2" charset="2"/>
              </a:rPr>
              <a:t>Moving the shaft to vertical orientation(Default)</a:t>
            </a:r>
            <a:endParaRPr lang="en-US" sz="2400" dirty="0">
              <a:solidFill>
                <a:srgbClr val="FCFCFC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90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CFCFC"/>
                </a:solidFill>
                <a:sym typeface="Wingdings" panose="05000000000000000000" pitchFamily="2" charset="2"/>
              </a:rPr>
              <a:t>Moving the shaft to horizontal orientation</a:t>
            </a:r>
            <a:endParaRPr lang="en-US" sz="24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5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BC824-A586-B2D5-0B9B-C2BEA50B2392}"/>
              </a:ext>
            </a:extLst>
          </p:cNvPr>
          <p:cNvSpPr txBox="1"/>
          <p:nvPr/>
        </p:nvSpPr>
        <p:spPr>
          <a:xfrm>
            <a:off x="1166192" y="1307394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882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5400" dirty="0">
              <a:solidFill>
                <a:srgbClr val="FF882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직사각형 41">
            <a:extLst>
              <a:ext uri="{FF2B5EF4-FFF2-40B4-BE49-F238E27FC236}">
                <a16:creationId xmlns:a16="http://schemas.microsoft.com/office/drawing/2014/main" id="{DF4A897D-6F7F-67B9-266A-D48787BF476E}"/>
              </a:ext>
            </a:extLst>
          </p:cNvPr>
          <p:cNvSpPr/>
          <p:nvPr/>
        </p:nvSpPr>
        <p:spPr>
          <a:xfrm>
            <a:off x="1824378" y="3988303"/>
            <a:ext cx="259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+mj-lt"/>
              </a:rPr>
              <a:t>code</a:t>
            </a:r>
            <a:endParaRPr lang="ko-KR" altLang="en-US" sz="3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" name="직사각형 42">
            <a:extLst>
              <a:ext uri="{FF2B5EF4-FFF2-40B4-BE49-F238E27FC236}">
                <a16:creationId xmlns:a16="http://schemas.microsoft.com/office/drawing/2014/main" id="{79F529DF-88BA-BB07-11C7-61A0676C6CB2}"/>
              </a:ext>
            </a:extLst>
          </p:cNvPr>
          <p:cNvSpPr/>
          <p:nvPr/>
        </p:nvSpPr>
        <p:spPr>
          <a:xfrm>
            <a:off x="1824378" y="3141918"/>
            <a:ext cx="222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dirty="0">
                <a:solidFill>
                  <a:srgbClr val="FF0000"/>
                </a:solidFill>
                <a:latin typeface="+mj-lt"/>
              </a:rPr>
              <a:t>02.</a:t>
            </a:r>
            <a:endParaRPr lang="ko-KR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19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B9C7-1FA7-7719-E6AD-124C44C95B34}"/>
              </a:ext>
            </a:extLst>
          </p:cNvPr>
          <p:cNvSpPr txBox="1"/>
          <p:nvPr/>
        </p:nvSpPr>
        <p:spPr>
          <a:xfrm>
            <a:off x="1660124" y="1704513"/>
            <a:ext cx="4110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Project Link</a:t>
            </a:r>
          </a:p>
        </p:txBody>
      </p:sp>
      <p:sp>
        <p:nvSpPr>
          <p:cNvPr id="4" name="Oval 3">
            <a:hlinkClick r:id="rId2"/>
            <a:extLst>
              <a:ext uri="{FF2B5EF4-FFF2-40B4-BE49-F238E27FC236}">
                <a16:creationId xmlns:a16="http://schemas.microsoft.com/office/drawing/2014/main" id="{6D1339D6-FF96-DC23-5A09-A0EE4CD28C6B}"/>
              </a:ext>
            </a:extLst>
          </p:cNvPr>
          <p:cNvSpPr/>
          <p:nvPr/>
        </p:nvSpPr>
        <p:spPr>
          <a:xfrm>
            <a:off x="3500020" y="3429000"/>
            <a:ext cx="4540929" cy="15292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+mj-lt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41647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68355-C182-0FCF-9D96-36EFD17EBD07}"/>
              </a:ext>
            </a:extLst>
          </p:cNvPr>
          <p:cNvSpPr txBox="1"/>
          <p:nvPr/>
        </p:nvSpPr>
        <p:spPr>
          <a:xfrm>
            <a:off x="4286907" y="3013501"/>
            <a:ext cx="361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9A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827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F8FB-B445-C6A7-3A4E-B2EE07F6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855433"/>
            <a:ext cx="9153525" cy="3488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96315-25A2-85A6-99B4-FC298822528C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914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0E96C-99F8-5F64-FEC9-44226277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8" y="636973"/>
            <a:ext cx="10431263" cy="558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B07D3-AEA7-FF0D-96E8-0D76EB18FCE9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562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DBBE2-3FB3-5281-81AE-160D442D5CDA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9A2E6-C0CB-EAF7-AAAD-5C83FA2C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3" y="2584211"/>
            <a:ext cx="9701814" cy="16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E59DB-EA8C-4CCF-25B6-46B4A606287E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B7A19-C11E-0525-3C2E-377A401E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995362"/>
            <a:ext cx="9239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BE3C2-4D1D-41FA-CFAF-0EAF2A24B3ED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FFBD89-9D26-84D2-F30A-A53E9B9D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95425"/>
            <a:ext cx="99441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44DA20-CEF7-3B1A-93E3-D43402BD19E9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FC000"/>
                </a:solidFill>
              </a:rPr>
              <a:t>6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09FEB-D4CD-2B01-385C-13F456B3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23950"/>
            <a:ext cx="8877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75373-CBF5-66D8-BCE0-EC9F8689A053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52E70-9CFC-8088-5EB1-BD386C4B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77" y="2105777"/>
            <a:ext cx="7139246" cy="26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E51BF-8F3B-87F0-E7D6-FFFD3F6AE834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74355-DB1B-4462-6408-70FBA784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39698"/>
            <a:ext cx="9772650" cy="57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8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EF252-FEAE-4787-F32D-809FF78C73B5}"/>
              </a:ext>
            </a:extLst>
          </p:cNvPr>
          <p:cNvSpPr txBox="1"/>
          <p:nvPr/>
        </p:nvSpPr>
        <p:spPr>
          <a:xfrm>
            <a:off x="11592757" y="0"/>
            <a:ext cx="599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FC000"/>
                </a:solidFill>
              </a:rPr>
              <a:t>9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4A2D-5EFF-976C-A189-79410235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23950"/>
            <a:ext cx="8877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B7FE7-43A5-B83B-141D-85CF92C55646}"/>
              </a:ext>
            </a:extLst>
          </p:cNvPr>
          <p:cNvSpPr txBox="1"/>
          <p:nvPr/>
        </p:nvSpPr>
        <p:spPr>
          <a:xfrm>
            <a:off x="11338264" y="0"/>
            <a:ext cx="853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0BA0E-98A0-5F8E-B7ED-C7E8D590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97" y="1605489"/>
            <a:ext cx="9121806" cy="36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safe with a combination lock&#10;&#10;Description automatically generated with low confidence">
            <a:extLst>
              <a:ext uri="{FF2B5EF4-FFF2-40B4-BE49-F238E27FC236}">
                <a16:creationId xmlns:a16="http://schemas.microsoft.com/office/drawing/2014/main" id="{DD36C05D-FBF0-0B08-8A4E-D47E0C23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16" y="607921"/>
            <a:ext cx="2911218" cy="3327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2830AF-CFB2-9082-FE57-B8904FDF0940}"/>
              </a:ext>
            </a:extLst>
          </p:cNvPr>
          <p:cNvSpPr txBox="1"/>
          <p:nvPr/>
        </p:nvSpPr>
        <p:spPr>
          <a:xfrm>
            <a:off x="354366" y="2432482"/>
            <a:ext cx="8567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F5F5"/>
                </a:solidFill>
              </a:rPr>
              <a:t>An electronic safe is a certain type of safe with an  electronic lock.</a:t>
            </a:r>
          </a:p>
          <a:p>
            <a:r>
              <a:rPr lang="en-US" sz="2800" dirty="0">
                <a:solidFill>
                  <a:srgbClr val="F5F5F5"/>
                </a:solidFill>
              </a:rPr>
              <a:t>This can be a burglar-resistant safe, a fire-resistant safe or a double-certified safe that offers protection against both.</a:t>
            </a:r>
          </a:p>
          <a:p>
            <a:r>
              <a:rPr lang="en-US" sz="2800" dirty="0">
                <a:solidFill>
                  <a:srgbClr val="F5F5F5"/>
                </a:solidFill>
              </a:rPr>
              <a:t>The electronic lock blocks and unlocks the locking mechanism based on a self-selected pin code that  is entered.</a:t>
            </a:r>
          </a:p>
        </p:txBody>
      </p:sp>
    </p:spTree>
    <p:extLst>
      <p:ext uri="{BB962C8B-B14F-4D97-AF65-F5344CB8AC3E}">
        <p14:creationId xmlns:p14="http://schemas.microsoft.com/office/powerpoint/2010/main" val="2445113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071B4-B124-E962-946A-469EE5E3C711}"/>
              </a:ext>
            </a:extLst>
          </p:cNvPr>
          <p:cNvSpPr txBox="1"/>
          <p:nvPr/>
        </p:nvSpPr>
        <p:spPr>
          <a:xfrm>
            <a:off x="11471429" y="0"/>
            <a:ext cx="72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236AB-2A53-05FE-7B08-CD67BB88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1261760"/>
            <a:ext cx="735432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49BE8D-AE02-4271-B041-25EDB4BB9D32}"/>
              </a:ext>
            </a:extLst>
          </p:cNvPr>
          <p:cNvSpPr txBox="1"/>
          <p:nvPr/>
        </p:nvSpPr>
        <p:spPr>
          <a:xfrm>
            <a:off x="3981651" y="2603545"/>
            <a:ext cx="422869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170A2-B883-D1C6-58D6-8C376428C69B}"/>
              </a:ext>
            </a:extLst>
          </p:cNvPr>
          <p:cNvSpPr txBox="1"/>
          <p:nvPr/>
        </p:nvSpPr>
        <p:spPr>
          <a:xfrm>
            <a:off x="4578658" y="3619208"/>
            <a:ext cx="30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CFCFC"/>
                </a:solidFill>
              </a:rPr>
              <a:t>Any Question?!!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CDADF8EB-0761-7794-ADA2-75CC0D45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670719"/>
            <a:ext cx="10076155" cy="5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1166192" y="783612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882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5400" dirty="0">
              <a:solidFill>
                <a:srgbClr val="FF882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6FE085-8D6C-420D-9E3B-1F21BF36456A}"/>
              </a:ext>
            </a:extLst>
          </p:cNvPr>
          <p:cNvSpPr txBox="1"/>
          <p:nvPr/>
        </p:nvSpPr>
        <p:spPr>
          <a:xfrm>
            <a:off x="7776418" y="3002856"/>
            <a:ext cx="2725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Jumpers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Resistor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RGB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Buzzer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Potentiometer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Arduino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LCD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Keypad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B387E2-D6A4-445A-A408-003AF54F2C32}"/>
              </a:ext>
            </a:extLst>
          </p:cNvPr>
          <p:cNvSpPr/>
          <p:nvPr/>
        </p:nvSpPr>
        <p:spPr>
          <a:xfrm>
            <a:off x="1824378" y="3464521"/>
            <a:ext cx="259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+mj-lt"/>
              </a:rPr>
              <a:t>components</a:t>
            </a:r>
            <a:endParaRPr lang="ko-KR" altLang="en-US" sz="3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73C84B-48B0-47C9-BD64-3DF217DED26B}"/>
              </a:ext>
            </a:extLst>
          </p:cNvPr>
          <p:cNvSpPr/>
          <p:nvPr/>
        </p:nvSpPr>
        <p:spPr>
          <a:xfrm>
            <a:off x="1824378" y="2618136"/>
            <a:ext cx="222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dirty="0">
                <a:solidFill>
                  <a:srgbClr val="FF0000"/>
                </a:solidFill>
                <a:latin typeface="+mj-lt"/>
              </a:rPr>
              <a:t>01.</a:t>
            </a:r>
            <a:endParaRPr lang="ko-KR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55C7F-1C2D-2D23-5D0A-C6243DA21C29}"/>
              </a:ext>
            </a:extLst>
          </p:cNvPr>
          <p:cNvSpPr txBox="1"/>
          <p:nvPr/>
        </p:nvSpPr>
        <p:spPr>
          <a:xfrm>
            <a:off x="1166192" y="783612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882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5400" dirty="0">
              <a:solidFill>
                <a:srgbClr val="FF882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249A2-2FEC-E7B5-5A9E-800EEC97974A}"/>
              </a:ext>
            </a:extLst>
          </p:cNvPr>
          <p:cNvSpPr txBox="1"/>
          <p:nvPr/>
        </p:nvSpPr>
        <p:spPr>
          <a:xfrm>
            <a:off x="7776416" y="3002856"/>
            <a:ext cx="2591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Jumpers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Resistor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RGB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Buzzer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Potentiometer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Arduino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</a:rPr>
              <a:t>LCD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Keypad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4" name="직사각형 41">
            <a:extLst>
              <a:ext uri="{FF2B5EF4-FFF2-40B4-BE49-F238E27FC236}">
                <a16:creationId xmlns:a16="http://schemas.microsoft.com/office/drawing/2014/main" id="{4D8752DF-69B8-42D8-B3D3-7414B80567BC}"/>
              </a:ext>
            </a:extLst>
          </p:cNvPr>
          <p:cNvSpPr/>
          <p:nvPr/>
        </p:nvSpPr>
        <p:spPr>
          <a:xfrm>
            <a:off x="1824378" y="3464521"/>
            <a:ext cx="259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+mj-lt"/>
              </a:rPr>
              <a:t>components</a:t>
            </a:r>
            <a:endParaRPr lang="ko-KR" altLang="en-US" sz="3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0039AEDD-4CEF-627A-68AD-F3A173DF2D8B}"/>
              </a:ext>
            </a:extLst>
          </p:cNvPr>
          <p:cNvSpPr/>
          <p:nvPr/>
        </p:nvSpPr>
        <p:spPr>
          <a:xfrm>
            <a:off x="1824378" y="2618136"/>
            <a:ext cx="222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dirty="0">
                <a:solidFill>
                  <a:srgbClr val="FF0000"/>
                </a:solidFill>
                <a:latin typeface="+mj-lt"/>
              </a:rPr>
              <a:t>01.</a:t>
            </a:r>
            <a:endParaRPr lang="ko-KR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26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FB1B2-2445-4D8A-5B0A-E062E08A8401}"/>
              </a:ext>
            </a:extLst>
          </p:cNvPr>
          <p:cNvSpPr txBox="1"/>
          <p:nvPr/>
        </p:nvSpPr>
        <p:spPr>
          <a:xfrm>
            <a:off x="355106" y="408373"/>
            <a:ext cx="532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LCD(</a:t>
            </a:r>
            <a:r>
              <a:rPr lang="en-US" sz="3200" kern="1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 Crystal Display):</a:t>
            </a:r>
            <a:endParaRPr lang="en-US" sz="32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text, rectangle, screenshot, display&#10;&#10;Description automatically generated">
            <a:extLst>
              <a:ext uri="{FF2B5EF4-FFF2-40B4-BE49-F238E27FC236}">
                <a16:creationId xmlns:a16="http://schemas.microsoft.com/office/drawing/2014/main" id="{777CD3F0-6546-61CD-85A7-9A7C5EBB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1057"/>
            <a:ext cx="5916227" cy="3693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136352-9D00-C8E9-83A0-59B5507ACC5F}"/>
              </a:ext>
            </a:extLst>
          </p:cNvPr>
          <p:cNvSpPr txBox="1"/>
          <p:nvPr/>
        </p:nvSpPr>
        <p:spPr>
          <a:xfrm>
            <a:off x="674701" y="3429000"/>
            <a:ext cx="4687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LCD is a screen that is used to display text, a number, or a symbol.</a:t>
            </a:r>
          </a:p>
        </p:txBody>
      </p:sp>
    </p:spTree>
    <p:extLst>
      <p:ext uri="{BB962C8B-B14F-4D97-AF65-F5344CB8AC3E}">
        <p14:creationId xmlns:p14="http://schemas.microsoft.com/office/powerpoint/2010/main" val="401008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BC507-8849-AF1F-46BB-EE759840C41A}"/>
              </a:ext>
            </a:extLst>
          </p:cNvPr>
          <p:cNvSpPr txBox="1"/>
          <p:nvPr/>
        </p:nvSpPr>
        <p:spPr>
          <a:xfrm>
            <a:off x="754600" y="79899"/>
            <a:ext cx="9392575" cy="625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LCD consists of the display screen, which contains two rows and 16 columns, and consists of 16 pins, as follows: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*VSS(Ground): Connect to the ground of the Arduino.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*VDD(VCC): connected to 5V pin for feeding the (HD 44870) LCD controller.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*Vo: we connect it with a potentiometer to control the brightness.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*RS(Register Selector):has two values 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1-low for COMMON REGISTER which is responsible for the commands that we give to the LCD.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2-High for DATA REGISTER that gives the data we entered.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we connect it with digital pins.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*RW(Read Write): Most of the time we use it in writing ,so we connect it in the ground.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*E(Enable): Enable LCD to work or not.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*D0----</a:t>
            </a: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D7: For screen programming, we mostly do not use the eight pins because it will give a big load on the Arduino, so we mostly use four pins only.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*A (Anode): we connect it to 5v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*K(</a:t>
            </a:r>
            <a:r>
              <a:rPr lang="en-US" sz="2000" kern="1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Cathod</a:t>
            </a:r>
            <a:r>
              <a:rPr lang="en-US" sz="20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we connect it to the ground.</a:t>
            </a:r>
          </a:p>
        </p:txBody>
      </p:sp>
    </p:spTree>
    <p:extLst>
      <p:ext uri="{BB962C8B-B14F-4D97-AF65-F5344CB8AC3E}">
        <p14:creationId xmlns:p14="http://schemas.microsoft.com/office/powerpoint/2010/main" val="331728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EE89C-CFD2-235C-41C7-C5FC9F9416C1}"/>
              </a:ext>
            </a:extLst>
          </p:cNvPr>
          <p:cNvSpPr txBox="1"/>
          <p:nvPr/>
        </p:nvSpPr>
        <p:spPr>
          <a:xfrm>
            <a:off x="1488488" y="363984"/>
            <a:ext cx="92150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To program the LCD, you must first include its own library </a:t>
            </a:r>
          </a:p>
          <a:p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LiquidCrystal.h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8180D-4CEA-80F9-8964-C08B771740B8}"/>
              </a:ext>
            </a:extLst>
          </p:cNvPr>
          <p:cNvSpPr txBox="1"/>
          <p:nvPr/>
        </p:nvSpPr>
        <p:spPr>
          <a:xfrm>
            <a:off x="1488488" y="1514131"/>
            <a:ext cx="7918882" cy="103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Defining LCD pins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</a:t>
            </a:r>
            <a:r>
              <a:rPr lang="en-US" sz="2400" kern="100" dirty="0">
                <a:solidFill>
                  <a:srgbClr val="F5F5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lcd(--6 pins we connect--);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C52BB-884E-58D2-267B-4148DFB492C0}"/>
              </a:ext>
            </a:extLst>
          </p:cNvPr>
          <p:cNvSpPr txBox="1"/>
          <p:nvPr/>
        </p:nvSpPr>
        <p:spPr>
          <a:xfrm>
            <a:off x="1488488" y="2805343"/>
            <a:ext cx="7173157" cy="342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are the most used functions: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lcd.setCursor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(0,0):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 for setting the position of pointer.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lcd.begin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beginning text.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lcd.print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(“TEXT”):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printing the text we need.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lcd.scrollDisplayLeft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Shifting the text to left.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lcd.clear</a:t>
            </a:r>
            <a:r>
              <a:rPr lang="en-US" sz="2400" kern="100" dirty="0">
                <a:solidFill>
                  <a:srgbClr val="FCFCF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clearing the text in lcd.</a:t>
            </a:r>
          </a:p>
          <a:p>
            <a:endParaRPr lang="en-US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0658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Rubik Light">
      <a:majorFont>
        <a:latin typeface="Bebas Neue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1373</Words>
  <Application>Microsoft Office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Wingdings</vt:lpstr>
      <vt:lpstr>Bebas Neue</vt:lpstr>
      <vt:lpstr>맑은 고딕</vt:lpstr>
      <vt:lpstr>Rubik Light</vt:lpstr>
      <vt:lpstr>Helvetica Neue</vt:lpstr>
      <vt:lpstr>Arial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20812021100954</cp:lastModifiedBy>
  <cp:revision>247</cp:revision>
  <dcterms:created xsi:type="dcterms:W3CDTF">2019-04-06T05:20:47Z</dcterms:created>
  <dcterms:modified xsi:type="dcterms:W3CDTF">2023-05-18T15:07:56Z</dcterms:modified>
</cp:coreProperties>
</file>