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8288000" cy="10287000"/>
  <p:notesSz cx="6858000" cy="9144000"/>
  <p:embeddedFontLst>
    <p:embeddedFont>
      <p:font typeface="Trade Gothic Next Heavy" panose="020B0903040303020004" pitchFamily="34" charset="0"/>
      <p:bold r:id="rId11"/>
      <p:boldItalic r:id="rId12"/>
    </p:embeddedFont>
    <p:embeddedFont>
      <p:font typeface="TT Interphases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88068" y="1028700"/>
            <a:ext cx="7571232" cy="8229600"/>
          </a:xfrm>
          <a:custGeom>
            <a:avLst/>
            <a:gdLst/>
            <a:ahLst/>
            <a:cxnLst/>
            <a:rect l="l" t="t" r="r" b="b"/>
            <a:pathLst>
              <a:path w="7571232" h="8229600">
                <a:moveTo>
                  <a:pt x="0" y="0"/>
                </a:moveTo>
                <a:lnTo>
                  <a:pt x="7571232" y="0"/>
                </a:lnTo>
                <a:lnTo>
                  <a:pt x="757123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3912167"/>
            <a:ext cx="6819900" cy="27808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730"/>
              </a:lnSpc>
            </a:pPr>
            <a:r>
              <a:rPr lang="en-US" sz="12334" spc="-604" dirty="0">
                <a:latin typeface="TT Interphases"/>
                <a:ea typeface="TT Interphases"/>
                <a:cs typeface="TT Interphases"/>
                <a:sym typeface="TT Interphases"/>
              </a:rPr>
              <a:t>Sales Analysis</a:t>
            </a:r>
          </a:p>
        </p:txBody>
      </p:sp>
      <p:sp>
        <p:nvSpPr>
          <p:cNvPr id="5" name="Freeform 5"/>
          <p:cNvSpPr/>
          <p:nvPr/>
        </p:nvSpPr>
        <p:spPr>
          <a:xfrm>
            <a:off x="4269296" y="3138067"/>
            <a:ext cx="1543050" cy="1543050"/>
          </a:xfrm>
          <a:custGeom>
            <a:avLst/>
            <a:gdLst/>
            <a:ahLst/>
            <a:cxnLst/>
            <a:rect l="l" t="t" r="r" b="b"/>
            <a:pathLst>
              <a:path w="1543050" h="1543050">
                <a:moveTo>
                  <a:pt x="0" y="0"/>
                </a:moveTo>
                <a:lnTo>
                  <a:pt x="1543050" y="0"/>
                </a:lnTo>
                <a:lnTo>
                  <a:pt x="1543050" y="1543050"/>
                </a:lnTo>
                <a:lnTo>
                  <a:pt x="0" y="1543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C49ED2-A19B-E9B2-2F11-B030CE187ADC}"/>
              </a:ext>
            </a:extLst>
          </p:cNvPr>
          <p:cNvSpPr txBox="1"/>
          <p:nvPr/>
        </p:nvSpPr>
        <p:spPr>
          <a:xfrm>
            <a:off x="940210" y="6763111"/>
            <a:ext cx="9144000" cy="923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93"/>
              </a:lnSpc>
            </a:pPr>
            <a:r>
              <a:rPr lang="en-US" sz="1800" spc="-51" dirty="0">
                <a:solidFill>
                  <a:srgbClr val="000000"/>
                </a:solidFill>
                <a:latin typeface="Trade Gothic Next Heavy" panose="020F0502020204030204" pitchFamily="34" charset="0"/>
                <a:ea typeface="TT Interphases"/>
                <a:cs typeface="TT Interphases"/>
                <a:sym typeface="TT Interphases"/>
              </a:rPr>
              <a:t>Prepared by:</a:t>
            </a:r>
          </a:p>
          <a:p>
            <a:pPr>
              <a:lnSpc>
                <a:spcPts val="2193"/>
              </a:lnSpc>
            </a:pPr>
            <a:endParaRPr lang="en-US" sz="1800" spc="-51" dirty="0">
              <a:solidFill>
                <a:srgbClr val="000000"/>
              </a:solidFill>
              <a:latin typeface="Trade Gothic Next Heavy" panose="020F0502020204030204" pitchFamily="34" charset="0"/>
              <a:ea typeface="TT Interphases"/>
              <a:cs typeface="TT Interphases"/>
              <a:sym typeface="TT Interphases"/>
            </a:endParaRPr>
          </a:p>
          <a:p>
            <a:pPr>
              <a:lnSpc>
                <a:spcPts val="2193"/>
              </a:lnSpc>
            </a:pPr>
            <a:r>
              <a:rPr lang="en-US" sz="1800" spc="-51" dirty="0">
                <a:solidFill>
                  <a:srgbClr val="000000"/>
                </a:solidFill>
                <a:latin typeface="Trade Gothic Next Heavy" panose="020F0502020204030204" pitchFamily="34" charset="0"/>
                <a:ea typeface="TT Interphases"/>
                <a:cs typeface="TT Interphases"/>
                <a:sym typeface="TT Interphases"/>
              </a:rPr>
              <a:t>Mohamed Abdel Tawwab Badr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245076"/>
            <a:ext cx="7548480" cy="7013224"/>
          </a:xfrm>
          <a:custGeom>
            <a:avLst/>
            <a:gdLst/>
            <a:ahLst/>
            <a:cxnLst/>
            <a:rect l="l" t="t" r="r" b="b"/>
            <a:pathLst>
              <a:path w="7548480" h="7013224">
                <a:moveTo>
                  <a:pt x="0" y="0"/>
                </a:moveTo>
                <a:lnTo>
                  <a:pt x="7548480" y="0"/>
                </a:lnTo>
                <a:lnTo>
                  <a:pt x="7548480" y="7013224"/>
                </a:lnTo>
                <a:lnTo>
                  <a:pt x="0" y="70132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035449" y="1028700"/>
            <a:ext cx="1223851" cy="847795"/>
          </a:xfrm>
          <a:custGeom>
            <a:avLst/>
            <a:gdLst/>
            <a:ahLst/>
            <a:cxnLst/>
            <a:rect l="l" t="t" r="r" b="b"/>
            <a:pathLst>
              <a:path w="1223851" h="847795">
                <a:moveTo>
                  <a:pt x="1223851" y="0"/>
                </a:moveTo>
                <a:lnTo>
                  <a:pt x="0" y="0"/>
                </a:lnTo>
                <a:lnTo>
                  <a:pt x="0" y="847795"/>
                </a:lnTo>
                <a:lnTo>
                  <a:pt x="1223851" y="847795"/>
                </a:lnTo>
                <a:lnTo>
                  <a:pt x="12238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52294" y="2750290"/>
            <a:ext cx="7197506" cy="19988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656"/>
              </a:lnSpc>
            </a:pPr>
            <a:r>
              <a:rPr lang="en-US" sz="8800" spc="-43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Pipeline for my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52294" y="5729605"/>
            <a:ext cx="7007006" cy="247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endParaRPr lang="en-US" sz="17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-</a:t>
            </a:r>
            <a:r>
              <a:rPr lang="en-US" sz="2800" spc="-83" dirty="0">
                <a:solidFill>
                  <a:srgbClr val="000000"/>
                </a:solidFill>
                <a:highlight>
                  <a:srgbClr val="808080"/>
                </a:highlight>
                <a:latin typeface="TT Interphases"/>
                <a:ea typeface="TT Interphases"/>
                <a:cs typeface="TT Interphases"/>
                <a:sym typeface="TT Interphases"/>
              </a:rPr>
              <a:t>Data Collection</a:t>
            </a:r>
          </a:p>
          <a:p>
            <a:pPr>
              <a:lnSpc>
                <a:spcPts val="2380"/>
              </a:lnSpc>
            </a:pPr>
            <a:endParaRPr lang="en-US" sz="2800" spc="-83" dirty="0">
              <a:solidFill>
                <a:srgbClr val="000000"/>
              </a:solidFill>
              <a:highlight>
                <a:srgbClr val="808080"/>
              </a:highlight>
              <a:latin typeface="TT Interphases"/>
              <a:ea typeface="TT Interphases"/>
              <a:cs typeface="TT Interphases"/>
              <a:sym typeface="TT Interphases"/>
            </a:endParaRP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highlight>
                  <a:srgbClr val="808080"/>
                </a:highlight>
                <a:latin typeface="TT Interphases"/>
                <a:ea typeface="TT Interphases"/>
                <a:cs typeface="TT Interphases"/>
                <a:sym typeface="TT Interphases"/>
              </a:rPr>
              <a:t>-Exploratory Data Analysis (EDA)</a:t>
            </a:r>
          </a:p>
          <a:p>
            <a:pPr>
              <a:lnSpc>
                <a:spcPts val="2380"/>
              </a:lnSpc>
            </a:pPr>
            <a:endParaRPr lang="en-US" sz="2800" spc="-83" dirty="0">
              <a:solidFill>
                <a:srgbClr val="000000"/>
              </a:solidFill>
              <a:highlight>
                <a:srgbClr val="808080"/>
              </a:highlight>
              <a:latin typeface="TT Interphases"/>
              <a:ea typeface="TT Interphases"/>
              <a:cs typeface="TT Interphases"/>
              <a:sym typeface="TT Interphases"/>
            </a:endParaRP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highlight>
                  <a:srgbClr val="808080"/>
                </a:highlight>
                <a:latin typeface="TT Interphases"/>
                <a:ea typeface="TT Interphases"/>
                <a:cs typeface="TT Interphases"/>
                <a:sym typeface="TT Interphases"/>
              </a:rPr>
              <a:t>-Data Cleaning &amp; Preprocessing</a:t>
            </a:r>
          </a:p>
          <a:p>
            <a:pPr>
              <a:lnSpc>
                <a:spcPts val="2380"/>
              </a:lnSpc>
            </a:pPr>
            <a:endParaRPr lang="en-US" sz="2800" spc="-83" dirty="0">
              <a:solidFill>
                <a:srgbClr val="000000"/>
              </a:solidFill>
              <a:highlight>
                <a:srgbClr val="808080"/>
              </a:highlight>
              <a:latin typeface="TT Interphases"/>
              <a:ea typeface="TT Interphases"/>
              <a:cs typeface="TT Interphases"/>
              <a:sym typeface="TT Interphases"/>
            </a:endParaRP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highlight>
                  <a:srgbClr val="808080"/>
                </a:highlight>
                <a:latin typeface="TT Interphases"/>
                <a:ea typeface="TT Interphases"/>
                <a:cs typeface="TT Interphases"/>
                <a:sym typeface="TT Interphases"/>
              </a:rPr>
              <a:t>-Data Visualization using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1277600" y="4150157"/>
            <a:ext cx="6629326" cy="6111033"/>
          </a:xfrm>
          <a:custGeom>
            <a:avLst/>
            <a:gdLst/>
            <a:ahLst/>
            <a:cxnLst/>
            <a:rect l="l" t="t" r="r" b="b"/>
            <a:pathLst>
              <a:path w="6629326" h="6111033">
                <a:moveTo>
                  <a:pt x="0" y="0"/>
                </a:moveTo>
                <a:lnTo>
                  <a:pt x="6629326" y="0"/>
                </a:lnTo>
                <a:lnTo>
                  <a:pt x="6629326" y="6111033"/>
                </a:lnTo>
                <a:lnTo>
                  <a:pt x="0" y="6111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2734845"/>
            <a:ext cx="9601274" cy="1011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656"/>
              </a:lnSpc>
            </a:pPr>
            <a:r>
              <a:rPr lang="en-US" sz="8800" b="1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.KPIs</a:t>
            </a:r>
            <a:endParaRPr lang="en-US" sz="8800" spc="-431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6024880"/>
            <a:ext cx="9601274" cy="24714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380"/>
              </a:lnSpc>
            </a:pPr>
            <a:r>
              <a:rPr lang="en-US" sz="3200" b="1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What are KPIs?</a:t>
            </a:r>
          </a:p>
          <a:p>
            <a:pPr>
              <a:lnSpc>
                <a:spcPts val="2380"/>
              </a:lnSpc>
            </a:pPr>
            <a:endParaRPr lang="en-US" sz="2800" spc="-83" dirty="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•Key Performance Indicators (KPIs) are measurable values that indicate how effectively an organization is achieving its strategic objectives.</a:t>
            </a: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 </a:t>
            </a:r>
          </a:p>
          <a:p>
            <a:pPr>
              <a:lnSpc>
                <a:spcPts val="2380"/>
              </a:lnSpc>
            </a:pPr>
            <a:r>
              <a:rPr lang="en-US" sz="2800" spc="-83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•They provide clear insights into performance and help guide  decision-making.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B01A198-40AD-356A-3F4E-27E3A1E9D4CB}"/>
              </a:ext>
            </a:extLst>
          </p:cNvPr>
          <p:cNvSpPr/>
          <p:nvPr/>
        </p:nvSpPr>
        <p:spPr>
          <a:xfrm>
            <a:off x="6191865" y="456241"/>
            <a:ext cx="2952135" cy="1905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Total Amount</a:t>
            </a:r>
          </a:p>
          <a:p>
            <a:pPr algn="ctr"/>
            <a:r>
              <a:rPr lang="en-US" sz="2400" dirty="0"/>
              <a:t>44.69M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2A2067-4F5A-86BF-81BC-73592B37EE20}"/>
              </a:ext>
            </a:extLst>
          </p:cNvPr>
          <p:cNvSpPr/>
          <p:nvPr/>
        </p:nvSpPr>
        <p:spPr>
          <a:xfrm>
            <a:off x="7581974" y="3543300"/>
            <a:ext cx="3048000" cy="228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Count of Boxes</a:t>
            </a:r>
          </a:p>
          <a:p>
            <a:pPr algn="ctr"/>
            <a:r>
              <a:rPr lang="en-US" dirty="0"/>
              <a:t>7905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AC402E-AE62-4E51-695A-27B4260FA1C2}"/>
              </a:ext>
            </a:extLst>
          </p:cNvPr>
          <p:cNvSpPr/>
          <p:nvPr/>
        </p:nvSpPr>
        <p:spPr>
          <a:xfrm>
            <a:off x="11506200" y="1538872"/>
            <a:ext cx="3505200" cy="239194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Count Of Product</a:t>
            </a:r>
          </a:p>
          <a:p>
            <a:pPr algn="ctr"/>
            <a:r>
              <a:rPr lang="en-US" dirty="0"/>
              <a:t>22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6143056-FEBE-5C65-7D49-46520418640F}"/>
              </a:ext>
            </a:extLst>
          </p:cNvPr>
          <p:cNvCxnSpPr/>
          <p:nvPr/>
        </p:nvCxnSpPr>
        <p:spPr>
          <a:xfrm flipV="1">
            <a:off x="3962400" y="1790700"/>
            <a:ext cx="2229465" cy="10668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F5BA373-8E16-99E2-FC32-B81F91C8F4FA}"/>
              </a:ext>
            </a:extLst>
          </p:cNvPr>
          <p:cNvCxnSpPr>
            <a:endCxn id="13" idx="2"/>
          </p:cNvCxnSpPr>
          <p:nvPr/>
        </p:nvCxnSpPr>
        <p:spPr>
          <a:xfrm>
            <a:off x="7924800" y="2361241"/>
            <a:ext cx="3581400" cy="3736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F8C2111A-467A-C2DA-1687-C06EB8D381E7}"/>
              </a:ext>
            </a:extLst>
          </p:cNvPr>
          <p:cNvCxnSpPr/>
          <p:nvPr/>
        </p:nvCxnSpPr>
        <p:spPr>
          <a:xfrm rot="10800000" flipV="1">
            <a:off x="10629974" y="3930816"/>
            <a:ext cx="1638226" cy="13650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/>
          <p:cNvSpPr/>
          <p:nvPr/>
        </p:nvSpPr>
        <p:spPr>
          <a:xfrm flipH="1" flipV="1">
            <a:off x="16822619" y="1028700"/>
            <a:ext cx="436681" cy="339023"/>
          </a:xfrm>
          <a:custGeom>
            <a:avLst/>
            <a:gdLst/>
            <a:ahLst/>
            <a:cxnLst/>
            <a:rect l="l" t="t" r="r" b="b"/>
            <a:pathLst>
              <a:path w="436681" h="339023">
                <a:moveTo>
                  <a:pt x="436681" y="339023"/>
                </a:moveTo>
                <a:lnTo>
                  <a:pt x="0" y="339023"/>
                </a:lnTo>
                <a:lnTo>
                  <a:pt x="0" y="0"/>
                </a:lnTo>
                <a:lnTo>
                  <a:pt x="436681" y="0"/>
                </a:lnTo>
                <a:lnTo>
                  <a:pt x="436681" y="33902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23749B-E535-B9E9-8E5F-0A2CFC357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723901"/>
            <a:ext cx="17682700" cy="937260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302E7B2E-7A09-AAFC-7563-A97C87DCA0BE}"/>
              </a:ext>
            </a:extLst>
          </p:cNvPr>
          <p:cNvSpPr/>
          <p:nvPr/>
        </p:nvSpPr>
        <p:spPr>
          <a:xfrm>
            <a:off x="7315200" y="-6145"/>
            <a:ext cx="2971800" cy="990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Model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76AD4D4-48DA-E094-DC42-0A06758E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"/>
          <a:stretch>
            <a:fillRect/>
          </a:stretch>
        </p:blipFill>
        <p:spPr>
          <a:xfrm>
            <a:off x="189309" y="172788"/>
            <a:ext cx="17909382" cy="994142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16BB327-7AA9-4EC5-815F-9D8E6BC5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9309" y="172789"/>
            <a:ext cx="17909382" cy="9941421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F04D7B3-1BCA-DE40-AF82-736A4438B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4300"/>
            <a:ext cx="18059400" cy="98297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graph">
            <a:extLst>
              <a:ext uri="{FF2B5EF4-FFF2-40B4-BE49-F238E27FC236}">
                <a16:creationId xmlns:a16="http://schemas.microsoft.com/office/drawing/2014/main" id="{CBB53121-BB7C-ACC2-DCA5-70B8BAE95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1"/>
            <a:ext cx="18288000" cy="9982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EC40139E-7667-1303-9215-C2C776F1CD13}"/>
              </a:ext>
            </a:extLst>
          </p:cNvPr>
          <p:cNvSpPr/>
          <p:nvPr/>
        </p:nvSpPr>
        <p:spPr>
          <a:xfrm>
            <a:off x="6705600" y="0"/>
            <a:ext cx="5638800" cy="1295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Notes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1EF084-B95C-5517-26C8-B13A5FF067AE}"/>
              </a:ext>
            </a:extLst>
          </p:cNvPr>
          <p:cNvSpPr/>
          <p:nvPr/>
        </p:nvSpPr>
        <p:spPr>
          <a:xfrm>
            <a:off x="382229" y="1301545"/>
            <a:ext cx="60960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drop from 2023 to 2024 is not a real problem  it’s mainly because 2024 data is missing two months.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14C2AB-BB51-3C64-E6FE-92A0EAB01358}"/>
              </a:ext>
            </a:extLst>
          </p:cNvPr>
          <p:cNvSpPr/>
          <p:nvPr/>
        </p:nvSpPr>
        <p:spPr>
          <a:xfrm>
            <a:off x="7734300" y="6814370"/>
            <a:ext cx="28194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 of stock</a:t>
            </a:r>
          </a:p>
          <a:p>
            <a:pPr algn="ctr"/>
            <a:r>
              <a:rPr lang="en-US" dirty="0"/>
              <a:t>Delivery delays</a:t>
            </a:r>
          </a:p>
          <a:p>
            <a:pPr algn="ctr"/>
            <a:r>
              <a:rPr lang="en-US" dirty="0"/>
              <a:t>Extra costs</a:t>
            </a:r>
          </a:p>
          <a:p>
            <a:pPr algn="ctr"/>
            <a:r>
              <a:rPr lang="en-US" dirty="0"/>
              <a:t>Payment issues</a:t>
            </a:r>
          </a:p>
          <a:p>
            <a:pPr algn="ctr"/>
            <a:r>
              <a:rPr lang="en-US" dirty="0"/>
              <a:t>Better offer elsewhere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E0855E-D725-C1AB-D571-C1500D8C3010}"/>
              </a:ext>
            </a:extLst>
          </p:cNvPr>
          <p:cNvSpPr/>
          <p:nvPr/>
        </p:nvSpPr>
        <p:spPr>
          <a:xfrm>
            <a:off x="7772400" y="3805084"/>
            <a:ext cx="2743200" cy="1066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Cancelations &amp;Placed Possible Reasons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457F96-FB1E-6AB6-1099-2ADD8BD911E1}"/>
              </a:ext>
            </a:extLst>
          </p:cNvPr>
          <p:cNvSpPr/>
          <p:nvPr/>
        </p:nvSpPr>
        <p:spPr>
          <a:xfrm>
            <a:off x="2058629" y="7632291"/>
            <a:ext cx="2743200" cy="1905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Taste not popular</a:t>
            </a:r>
          </a:p>
          <a:p>
            <a:pPr algn="ctr"/>
            <a:r>
              <a:rPr lang="en-US" dirty="0"/>
              <a:t>Price is high</a:t>
            </a:r>
          </a:p>
          <a:p>
            <a:pPr algn="ctr"/>
            <a:r>
              <a:rPr lang="en-US" dirty="0"/>
              <a:t>Few promotions</a:t>
            </a:r>
          </a:p>
          <a:p>
            <a:pPr algn="ctr"/>
            <a:r>
              <a:rPr lang="en-US" dirty="0"/>
              <a:t>Not always available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91BB35-3B62-590B-6766-6833D4C19ACB}"/>
              </a:ext>
            </a:extLst>
          </p:cNvPr>
          <p:cNvSpPr/>
          <p:nvPr/>
        </p:nvSpPr>
        <p:spPr>
          <a:xfrm>
            <a:off x="1924050" y="5949131"/>
            <a:ext cx="3238500" cy="1219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Sale Product</a:t>
            </a:r>
          </a:p>
          <a:p>
            <a:pPr algn="ctr"/>
            <a:r>
              <a:rPr lang="en-US" dirty="0"/>
              <a:t>Almond Choco, 50% Dark Bites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5AB72AE-EC79-D04D-3050-347AD38B2FCD}"/>
              </a:ext>
            </a:extLst>
          </p:cNvPr>
          <p:cNvSpPr/>
          <p:nvPr/>
        </p:nvSpPr>
        <p:spPr>
          <a:xfrm>
            <a:off x="14554200" y="1488358"/>
            <a:ext cx="2743200" cy="1066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Lowest Sales </a:t>
            </a:r>
          </a:p>
          <a:p>
            <a:pPr algn="ctr"/>
            <a:r>
              <a:rPr lang="en-US" dirty="0"/>
              <a:t>Team Tempo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D245D4-77AF-BE06-5BB2-D7EE1CF057B1}"/>
              </a:ext>
            </a:extLst>
          </p:cNvPr>
          <p:cNvSpPr/>
          <p:nvPr/>
        </p:nvSpPr>
        <p:spPr>
          <a:xfrm>
            <a:off x="14554200" y="3238500"/>
            <a:ext cx="3276600" cy="16333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Limited product knowledge</a:t>
            </a:r>
          </a:p>
          <a:p>
            <a:pPr algn="ctr"/>
            <a:r>
              <a:rPr lang="en-US" dirty="0"/>
              <a:t>Low customer reach</a:t>
            </a:r>
          </a:p>
          <a:p>
            <a:pPr algn="ctr"/>
            <a:r>
              <a:rPr lang="en-US" dirty="0"/>
              <a:t>Weak Effort</a:t>
            </a:r>
          </a:p>
          <a:p>
            <a:pPr algn="ctr"/>
            <a:r>
              <a:rPr lang="en-US" dirty="0"/>
              <a:t>The company not paid salary</a:t>
            </a:r>
          </a:p>
          <a:p>
            <a:pPr algn="ctr"/>
            <a:r>
              <a:rPr lang="en-US" dirty="0"/>
              <a:t>Team Not matching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028700" y="7718033"/>
            <a:ext cx="228600" cy="22860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49864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791200" y="4021772"/>
            <a:ext cx="7795097" cy="16453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524"/>
              </a:lnSpc>
            </a:pPr>
            <a:r>
              <a:rPr lang="en-US" sz="14395" spc="-705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66219" y="7708508"/>
            <a:ext cx="2411694" cy="26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+201151658683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66219" y="8350245"/>
            <a:ext cx="2790756" cy="266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93"/>
              </a:lnSpc>
            </a:pPr>
            <a:r>
              <a:rPr lang="en-US" sz="1700" spc="-51" dirty="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mo.abood.123.123@gmail.com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028700" y="8373867"/>
            <a:ext cx="228600" cy="22860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79E3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133350"/>
              <a:ext cx="660400" cy="6032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27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182</Words>
  <Application>Microsoft Office PowerPoint</Application>
  <PresentationFormat>Custom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TT Interphases</vt:lpstr>
      <vt:lpstr>Trade Gothic Next Heavy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White Simple Illustrative Data Analytics Presentation</dc:title>
  <dc:creator>Maydoum</dc:creator>
  <cp:lastModifiedBy>Mohamed Abdul tawwab bdr mosherf</cp:lastModifiedBy>
  <cp:revision>4</cp:revision>
  <dcterms:created xsi:type="dcterms:W3CDTF">2006-08-16T00:00:00Z</dcterms:created>
  <dcterms:modified xsi:type="dcterms:W3CDTF">2025-09-26T00:02:00Z</dcterms:modified>
  <dc:identifier>DAGz60OiFq4</dc:identifier>
</cp:coreProperties>
</file>