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9459C-28C5-44F1-B7B0-FBD2E22661B2}"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0EAC028A-9B17-4EDB-AE0C-ACA6B843A2A4}">
      <dgm:prSet/>
      <dgm:spPr/>
      <dgm:t>
        <a:bodyPr/>
        <a:lstStyle/>
        <a:p>
          <a:pPr>
            <a:defRPr cap="all"/>
          </a:pPr>
          <a:r>
            <a:rPr lang="en-GB"/>
            <a:t>Based on the results of the sentiment analysis, it was found that over 60% of the reviews were classified as positive.</a:t>
          </a:r>
          <a:endParaRPr lang="en-US"/>
        </a:p>
      </dgm:t>
    </dgm:pt>
    <dgm:pt modelId="{380FD4CF-DFA2-4FC2-A1BB-439299FF60E3}" type="parTrans" cxnId="{F8AD735F-63ED-47C1-BFF6-8EF86B10CB96}">
      <dgm:prSet/>
      <dgm:spPr/>
      <dgm:t>
        <a:bodyPr/>
        <a:lstStyle/>
        <a:p>
          <a:endParaRPr lang="en-US"/>
        </a:p>
      </dgm:t>
    </dgm:pt>
    <dgm:pt modelId="{7D5952B3-E87B-4669-923D-F89727A05F6F}" type="sibTrans" cxnId="{F8AD735F-63ED-47C1-BFF6-8EF86B10CB96}">
      <dgm:prSet/>
      <dgm:spPr/>
      <dgm:t>
        <a:bodyPr/>
        <a:lstStyle/>
        <a:p>
          <a:endParaRPr lang="en-US"/>
        </a:p>
      </dgm:t>
    </dgm:pt>
    <dgm:pt modelId="{9776C0B1-A21B-4374-A34E-3B2A320B76B2}">
      <dgm:prSet/>
      <dgm:spPr/>
      <dgm:t>
        <a:bodyPr/>
        <a:lstStyle/>
        <a:p>
          <a:pPr>
            <a:defRPr cap="all"/>
          </a:pPr>
          <a:r>
            <a:rPr lang="en-GB"/>
            <a:t>A pie chart was created to visualize the distribution of reviews, categorizing them into positive, negative, and neutral sentiments</a:t>
          </a:r>
          <a:endParaRPr lang="en-US"/>
        </a:p>
      </dgm:t>
    </dgm:pt>
    <dgm:pt modelId="{770734DF-F715-4C53-BB68-45D1C48BFC98}" type="parTrans" cxnId="{986746DF-4C54-4398-B9D7-45161323932D}">
      <dgm:prSet/>
      <dgm:spPr/>
      <dgm:t>
        <a:bodyPr/>
        <a:lstStyle/>
        <a:p>
          <a:endParaRPr lang="en-US"/>
        </a:p>
      </dgm:t>
    </dgm:pt>
    <dgm:pt modelId="{B4B8B72D-31D8-4707-B371-4B7FFF799A12}" type="sibTrans" cxnId="{986746DF-4C54-4398-B9D7-45161323932D}">
      <dgm:prSet/>
      <dgm:spPr/>
      <dgm:t>
        <a:bodyPr/>
        <a:lstStyle/>
        <a:p>
          <a:endParaRPr lang="en-US"/>
        </a:p>
      </dgm:t>
    </dgm:pt>
    <dgm:pt modelId="{E506D5B1-FB36-4AFD-AC65-FE269F599D3A}" type="pres">
      <dgm:prSet presAssocID="{1309459C-28C5-44F1-B7B0-FBD2E22661B2}" presName="vert0" presStyleCnt="0">
        <dgm:presLayoutVars>
          <dgm:dir/>
          <dgm:animOne val="branch"/>
          <dgm:animLvl val="lvl"/>
        </dgm:presLayoutVars>
      </dgm:prSet>
      <dgm:spPr/>
    </dgm:pt>
    <dgm:pt modelId="{9E949E22-6B4C-477C-9375-35E1C70CA3BC}" type="pres">
      <dgm:prSet presAssocID="{0EAC028A-9B17-4EDB-AE0C-ACA6B843A2A4}" presName="thickLine" presStyleLbl="alignNode1" presStyleIdx="0" presStyleCnt="2"/>
      <dgm:spPr/>
    </dgm:pt>
    <dgm:pt modelId="{CD6DFCB6-562F-49DA-8F29-DC21C0901078}" type="pres">
      <dgm:prSet presAssocID="{0EAC028A-9B17-4EDB-AE0C-ACA6B843A2A4}" presName="horz1" presStyleCnt="0"/>
      <dgm:spPr/>
    </dgm:pt>
    <dgm:pt modelId="{1274A1D9-EB45-4846-B4FF-11CE9F57AF0A}" type="pres">
      <dgm:prSet presAssocID="{0EAC028A-9B17-4EDB-AE0C-ACA6B843A2A4}" presName="tx1" presStyleLbl="revTx" presStyleIdx="0" presStyleCnt="2"/>
      <dgm:spPr/>
    </dgm:pt>
    <dgm:pt modelId="{80033FB0-A4FD-4FB9-B245-B10B07E01BDC}" type="pres">
      <dgm:prSet presAssocID="{0EAC028A-9B17-4EDB-AE0C-ACA6B843A2A4}" presName="vert1" presStyleCnt="0"/>
      <dgm:spPr/>
    </dgm:pt>
    <dgm:pt modelId="{46428967-B694-4B95-AF93-AC59CCFBBE4A}" type="pres">
      <dgm:prSet presAssocID="{9776C0B1-A21B-4374-A34E-3B2A320B76B2}" presName="thickLine" presStyleLbl="alignNode1" presStyleIdx="1" presStyleCnt="2"/>
      <dgm:spPr/>
    </dgm:pt>
    <dgm:pt modelId="{3FF207D8-EFA7-47F4-AB0C-376872671A07}" type="pres">
      <dgm:prSet presAssocID="{9776C0B1-A21B-4374-A34E-3B2A320B76B2}" presName="horz1" presStyleCnt="0"/>
      <dgm:spPr/>
    </dgm:pt>
    <dgm:pt modelId="{BADB59AC-1F57-4523-8A08-64BA97FE9946}" type="pres">
      <dgm:prSet presAssocID="{9776C0B1-A21B-4374-A34E-3B2A320B76B2}" presName="tx1" presStyleLbl="revTx" presStyleIdx="1" presStyleCnt="2"/>
      <dgm:spPr/>
    </dgm:pt>
    <dgm:pt modelId="{E1757293-0534-44AB-BB23-79DFC9ACCCED}" type="pres">
      <dgm:prSet presAssocID="{9776C0B1-A21B-4374-A34E-3B2A320B76B2}" presName="vert1" presStyleCnt="0"/>
      <dgm:spPr/>
    </dgm:pt>
  </dgm:ptLst>
  <dgm:cxnLst>
    <dgm:cxn modelId="{F8AD735F-63ED-47C1-BFF6-8EF86B10CB96}" srcId="{1309459C-28C5-44F1-B7B0-FBD2E22661B2}" destId="{0EAC028A-9B17-4EDB-AE0C-ACA6B843A2A4}" srcOrd="0" destOrd="0" parTransId="{380FD4CF-DFA2-4FC2-A1BB-439299FF60E3}" sibTransId="{7D5952B3-E87B-4669-923D-F89727A05F6F}"/>
    <dgm:cxn modelId="{4B197559-2369-4C1D-A258-DDF8B36B790F}" type="presOf" srcId="{1309459C-28C5-44F1-B7B0-FBD2E22661B2}" destId="{E506D5B1-FB36-4AFD-AC65-FE269F599D3A}" srcOrd="0" destOrd="0" presId="urn:microsoft.com/office/officeart/2008/layout/LinedList"/>
    <dgm:cxn modelId="{CD2224C3-8816-4ED5-804C-1A485DEB97DF}" type="presOf" srcId="{0EAC028A-9B17-4EDB-AE0C-ACA6B843A2A4}" destId="{1274A1D9-EB45-4846-B4FF-11CE9F57AF0A}" srcOrd="0" destOrd="0" presId="urn:microsoft.com/office/officeart/2008/layout/LinedList"/>
    <dgm:cxn modelId="{4FE446CA-2F56-4DF8-BB7A-81EABB49AF16}" type="presOf" srcId="{9776C0B1-A21B-4374-A34E-3B2A320B76B2}" destId="{BADB59AC-1F57-4523-8A08-64BA97FE9946}" srcOrd="0" destOrd="0" presId="urn:microsoft.com/office/officeart/2008/layout/LinedList"/>
    <dgm:cxn modelId="{986746DF-4C54-4398-B9D7-45161323932D}" srcId="{1309459C-28C5-44F1-B7B0-FBD2E22661B2}" destId="{9776C0B1-A21B-4374-A34E-3B2A320B76B2}" srcOrd="1" destOrd="0" parTransId="{770734DF-F715-4C53-BB68-45D1C48BFC98}" sibTransId="{B4B8B72D-31D8-4707-B371-4B7FFF799A12}"/>
    <dgm:cxn modelId="{F8DC0564-B06A-432F-8012-7FC6F1157660}" type="presParOf" srcId="{E506D5B1-FB36-4AFD-AC65-FE269F599D3A}" destId="{9E949E22-6B4C-477C-9375-35E1C70CA3BC}" srcOrd="0" destOrd="0" presId="urn:microsoft.com/office/officeart/2008/layout/LinedList"/>
    <dgm:cxn modelId="{019E2212-1807-4928-8737-A494640A8958}" type="presParOf" srcId="{E506D5B1-FB36-4AFD-AC65-FE269F599D3A}" destId="{CD6DFCB6-562F-49DA-8F29-DC21C0901078}" srcOrd="1" destOrd="0" presId="urn:microsoft.com/office/officeart/2008/layout/LinedList"/>
    <dgm:cxn modelId="{4DBE67F4-21DD-4027-970E-C8763ABFFF92}" type="presParOf" srcId="{CD6DFCB6-562F-49DA-8F29-DC21C0901078}" destId="{1274A1D9-EB45-4846-B4FF-11CE9F57AF0A}" srcOrd="0" destOrd="0" presId="urn:microsoft.com/office/officeart/2008/layout/LinedList"/>
    <dgm:cxn modelId="{BE91ED53-7A4F-4EC9-8CCD-E85AD0CF1AB2}" type="presParOf" srcId="{CD6DFCB6-562F-49DA-8F29-DC21C0901078}" destId="{80033FB0-A4FD-4FB9-B245-B10B07E01BDC}" srcOrd="1" destOrd="0" presId="urn:microsoft.com/office/officeart/2008/layout/LinedList"/>
    <dgm:cxn modelId="{0DCC9BAB-34CC-471A-B0D5-3DD33D3B8FF4}" type="presParOf" srcId="{E506D5B1-FB36-4AFD-AC65-FE269F599D3A}" destId="{46428967-B694-4B95-AF93-AC59CCFBBE4A}" srcOrd="2" destOrd="0" presId="urn:microsoft.com/office/officeart/2008/layout/LinedList"/>
    <dgm:cxn modelId="{477E7827-7311-4A7A-88F9-D4DD0E2A308E}" type="presParOf" srcId="{E506D5B1-FB36-4AFD-AC65-FE269F599D3A}" destId="{3FF207D8-EFA7-47F4-AB0C-376872671A07}" srcOrd="3" destOrd="0" presId="urn:microsoft.com/office/officeart/2008/layout/LinedList"/>
    <dgm:cxn modelId="{1765F75C-7E97-46AA-89D8-57AC521DC812}" type="presParOf" srcId="{3FF207D8-EFA7-47F4-AB0C-376872671A07}" destId="{BADB59AC-1F57-4523-8A08-64BA97FE9946}" srcOrd="0" destOrd="0" presId="urn:microsoft.com/office/officeart/2008/layout/LinedList"/>
    <dgm:cxn modelId="{5D81B35C-2CCC-4FB7-8EA5-545F736F172B}" type="presParOf" srcId="{3FF207D8-EFA7-47F4-AB0C-376872671A07}" destId="{E1757293-0534-44AB-BB23-79DFC9ACCCE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49E22-6B4C-477C-9375-35E1C70CA3BC}">
      <dsp:nvSpPr>
        <dsp:cNvPr id="0" name=""/>
        <dsp:cNvSpPr/>
      </dsp:nvSpPr>
      <dsp:spPr>
        <a:xfrm>
          <a:off x="0" y="0"/>
          <a:ext cx="33469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4A1D9-EB45-4846-B4FF-11CE9F57AF0A}">
      <dsp:nvSpPr>
        <dsp:cNvPr id="0" name=""/>
        <dsp:cNvSpPr/>
      </dsp:nvSpPr>
      <dsp:spPr>
        <a:xfrm>
          <a:off x="0" y="0"/>
          <a:ext cx="3346964" cy="172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GB" sz="1800" kern="1200"/>
            <a:t>Based on the results of the sentiment analysis, it was found that over 60% of the reviews were classified as positive.</a:t>
          </a:r>
          <a:endParaRPr lang="en-US" sz="1800" kern="1200"/>
        </a:p>
      </dsp:txBody>
      <dsp:txXfrm>
        <a:off x="0" y="0"/>
        <a:ext cx="3346964" cy="1723916"/>
      </dsp:txXfrm>
    </dsp:sp>
    <dsp:sp modelId="{46428967-B694-4B95-AF93-AC59CCFBBE4A}">
      <dsp:nvSpPr>
        <dsp:cNvPr id="0" name=""/>
        <dsp:cNvSpPr/>
      </dsp:nvSpPr>
      <dsp:spPr>
        <a:xfrm>
          <a:off x="0" y="1723916"/>
          <a:ext cx="334696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B59AC-1F57-4523-8A08-64BA97FE9946}">
      <dsp:nvSpPr>
        <dsp:cNvPr id="0" name=""/>
        <dsp:cNvSpPr/>
      </dsp:nvSpPr>
      <dsp:spPr>
        <a:xfrm>
          <a:off x="0" y="1723916"/>
          <a:ext cx="3346964" cy="172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GB" sz="1800" kern="1200"/>
            <a:t>A pie chart was created to visualize the distribution of reviews, categorizing them into positive, negative, and neutral sentiments</a:t>
          </a:r>
          <a:endParaRPr lang="en-US" sz="1800" kern="1200"/>
        </a:p>
      </dsp:txBody>
      <dsp:txXfrm>
        <a:off x="0" y="1723916"/>
        <a:ext cx="3346964" cy="17239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10/03/2024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10/03/2024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10/03/2024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127208" y="857251"/>
            <a:ext cx="4747280" cy="3098061"/>
          </a:xfrm>
        </p:spPr>
        <p:txBody>
          <a:bodyPr anchor="b">
            <a:normAutofit/>
          </a:bodyPr>
          <a:lstStyle/>
          <a:p>
            <a:pPr algn="l"/>
            <a:r>
              <a:rPr lang="en-GB" sz="4800" dirty="0">
                <a:solidFill>
                  <a:srgbClr val="FFFFFF"/>
                </a:solidFill>
              </a:rPr>
              <a:t>TITLE</a:t>
            </a:r>
          </a:p>
        </p:txBody>
      </p:sp>
      <p:sp>
        <p:nvSpPr>
          <p:cNvPr id="23" name="Rectangle 22">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343EBEF6-9CC3-4453-D1D0-8F9B656F2CE8}"/>
              </a:ext>
            </a:extLst>
          </p:cNvPr>
          <p:cNvSpPr>
            <a:spLocks noGrp="1"/>
          </p:cNvSpPr>
          <p:nvPr>
            <p:ph type="subTitle" idx="1"/>
          </p:nvPr>
        </p:nvSpPr>
        <p:spPr>
          <a:xfrm>
            <a:off x="1127208" y="4756265"/>
            <a:ext cx="5373800" cy="1244483"/>
          </a:xfrm>
        </p:spPr>
        <p:txBody>
          <a:bodyPr anchor="t">
            <a:normAutofit/>
          </a:bodyPr>
          <a:lstStyle/>
          <a:p>
            <a:pPr algn="l"/>
            <a:r>
              <a:rPr lang="en-GB" sz="3600" dirty="0">
                <a:solidFill>
                  <a:srgbClr val="FFFFFF"/>
                </a:solidFill>
              </a:rPr>
              <a:t>Analysis of Verified Skytrax Airline Reviews</a:t>
            </a:r>
          </a:p>
          <a:p>
            <a:pPr algn="l"/>
            <a:endParaRPr lang="en-US" dirty="0">
              <a:solidFill>
                <a:srgbClr val="FFFFFF"/>
              </a:solidFill>
            </a:endParaRPr>
          </a:p>
        </p:txBody>
      </p:sp>
      <p:sp>
        <p:nvSpPr>
          <p:cNvPr id="25" name="Oval 24">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up of a logo&#10;&#10;Description automatically generated">
            <a:extLst>
              <a:ext uri="{FF2B5EF4-FFF2-40B4-BE49-F238E27FC236}">
                <a16:creationId xmlns:a16="http://schemas.microsoft.com/office/drawing/2014/main" id="{17C76CCA-15B5-A5E9-AF3A-8ABE7E729F52}"/>
              </a:ext>
            </a:extLst>
          </p:cNvPr>
          <p:cNvPicPr>
            <a:picLocks noChangeAspect="1"/>
          </p:cNvPicPr>
          <p:nvPr/>
        </p:nvPicPr>
        <p:blipFill>
          <a:blip r:embed="rId2"/>
          <a:stretch>
            <a:fillRect/>
          </a:stretch>
        </p:blipFill>
        <p:spPr>
          <a:xfrm>
            <a:off x="6920559" y="2782140"/>
            <a:ext cx="3737164" cy="1308007"/>
          </a:xfrm>
          <a:prstGeom prst="rect">
            <a:avLst/>
          </a:prstGeom>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76694" y="741391"/>
            <a:ext cx="3549649" cy="1616203"/>
          </a:xfrm>
        </p:spPr>
        <p:txBody>
          <a:bodyPr anchor="b">
            <a:normAutofit/>
          </a:bodyPr>
          <a:lstStyle/>
          <a:p>
            <a:r>
              <a:rPr lang="en-GB" sz="3200" dirty="0"/>
              <a:t>Sentiment Analysis</a:t>
            </a:r>
            <a:br>
              <a:rPr lang="en-GB" sz="3200" dirty="0"/>
            </a:br>
            <a:endParaRPr lang="en-GB" sz="3200" dirty="0"/>
          </a:p>
        </p:txBody>
      </p:sp>
      <p:pic>
        <p:nvPicPr>
          <p:cNvPr id="5" name="Picture 4" descr="A pie chart with numbers and a few negatives&#10;&#10;Description automatically generated with medium confidence">
            <a:extLst>
              <a:ext uri="{FF2B5EF4-FFF2-40B4-BE49-F238E27FC236}">
                <a16:creationId xmlns:a16="http://schemas.microsoft.com/office/drawing/2014/main" id="{0ED0A279-9515-DDBA-86D3-7CFCE50CD5D5}"/>
              </a:ext>
            </a:extLst>
          </p:cNvPr>
          <p:cNvPicPr>
            <a:picLocks noChangeAspect="1"/>
          </p:cNvPicPr>
          <p:nvPr/>
        </p:nvPicPr>
        <p:blipFill rotWithShape="1">
          <a:blip r:embed="rId2"/>
          <a:srcRect l="3177" r="7366"/>
          <a:stretch/>
        </p:blipFill>
        <p:spPr>
          <a:xfrm>
            <a:off x="5089243" y="877413"/>
            <a:ext cx="6222628" cy="5043096"/>
          </a:xfrm>
          <a:prstGeom prst="rect">
            <a:avLst/>
          </a:prstGeom>
        </p:spPr>
      </p:pic>
      <p:grpSp>
        <p:nvGrpSpPr>
          <p:cNvPr id="16" name="Group 15">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7" name="Rectangle 16">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Content Placeholder 2">
            <a:extLst>
              <a:ext uri="{FF2B5EF4-FFF2-40B4-BE49-F238E27FC236}">
                <a16:creationId xmlns:a16="http://schemas.microsoft.com/office/drawing/2014/main" id="{BDF71331-E71D-75B0-47D8-5FC85F483AC5}"/>
              </a:ext>
            </a:extLst>
          </p:cNvPr>
          <p:cNvGraphicFramePr>
            <a:graphicFrameLocks noGrp="1"/>
          </p:cNvGraphicFramePr>
          <p:nvPr>
            <p:ph idx="1"/>
            <p:extLst>
              <p:ext uri="{D42A27DB-BD31-4B8C-83A1-F6EECF244321}">
                <p14:modId xmlns:p14="http://schemas.microsoft.com/office/powerpoint/2010/main" val="1590644537"/>
              </p:ext>
            </p:extLst>
          </p:nvPr>
        </p:nvGraphicFramePr>
        <p:xfrm>
          <a:off x="876693" y="2533476"/>
          <a:ext cx="3346964" cy="3447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E122D8-501B-37A0-A0E0-6FC3F759BB66}"/>
              </a:ext>
            </a:extLst>
          </p:cNvPr>
          <p:cNvSpPr>
            <a:spLocks noGrp="1"/>
          </p:cNvSpPr>
          <p:nvPr>
            <p:ph type="title"/>
          </p:nvPr>
        </p:nvSpPr>
        <p:spPr>
          <a:xfrm>
            <a:off x="1137034" y="609600"/>
            <a:ext cx="4784796" cy="1330840"/>
          </a:xfrm>
        </p:spPr>
        <p:txBody>
          <a:bodyPr>
            <a:normAutofit/>
          </a:bodyPr>
          <a:lstStyle/>
          <a:p>
            <a:r>
              <a:rPr lang="en-US" i="0">
                <a:effectLst/>
                <a:latin typeface="Helvetica Neue"/>
              </a:rPr>
              <a:t>Topic Modeling</a:t>
            </a:r>
            <a:br>
              <a:rPr lang="en-US" i="0">
                <a:effectLst/>
                <a:latin typeface="Helvetica Neue"/>
              </a:rPr>
            </a:br>
            <a:endParaRPr lang="en-US"/>
          </a:p>
        </p:txBody>
      </p:sp>
      <p:sp>
        <p:nvSpPr>
          <p:cNvPr id="3" name="Content Placeholder 2">
            <a:extLst>
              <a:ext uri="{FF2B5EF4-FFF2-40B4-BE49-F238E27FC236}">
                <a16:creationId xmlns:a16="http://schemas.microsoft.com/office/drawing/2014/main" id="{97CC72B3-3487-3819-1734-470BC0BBABFE}"/>
              </a:ext>
            </a:extLst>
          </p:cNvPr>
          <p:cNvSpPr>
            <a:spLocks noGrp="1"/>
          </p:cNvSpPr>
          <p:nvPr>
            <p:ph idx="1"/>
          </p:nvPr>
        </p:nvSpPr>
        <p:spPr>
          <a:xfrm>
            <a:off x="801666" y="2194102"/>
            <a:ext cx="5294334" cy="3908585"/>
          </a:xfrm>
        </p:spPr>
        <p:txBody>
          <a:bodyPr>
            <a:normAutofit lnSpcReduction="10000"/>
          </a:bodyPr>
          <a:lstStyle/>
          <a:p>
            <a:r>
              <a:rPr lang="en-GB" sz="1400" dirty="0"/>
              <a:t>Topic 0: "flight", "</a:t>
            </a:r>
            <a:r>
              <a:rPr lang="en-GB" sz="1400" dirty="0" err="1"/>
              <a:t>ba</a:t>
            </a:r>
            <a:r>
              <a:rPr lang="en-GB" sz="1400" dirty="0"/>
              <a:t>", "good", "time", "crew", "service", "</a:t>
            </a:r>
            <a:r>
              <a:rPr lang="en-GB" sz="1400" dirty="0" err="1"/>
              <a:t>london</a:t>
            </a:r>
            <a:r>
              <a:rPr lang="en-GB" sz="1400" dirty="0"/>
              <a:t>", "cabin", "one", "staff" </a:t>
            </a:r>
          </a:p>
          <a:p>
            <a:pPr marL="0" indent="0">
              <a:buNone/>
            </a:pPr>
            <a:endParaRPr lang="en-GB" sz="1400" dirty="0"/>
          </a:p>
          <a:p>
            <a:r>
              <a:rPr lang="en-GB" sz="1400" dirty="0"/>
              <a:t> Topic 1: "flight", "</a:t>
            </a:r>
            <a:r>
              <a:rPr lang="en-GB" sz="1400" dirty="0" err="1"/>
              <a:t>ba</a:t>
            </a:r>
            <a:r>
              <a:rPr lang="en-GB" sz="1400" dirty="0"/>
              <a:t>", "</a:t>
            </a:r>
            <a:r>
              <a:rPr lang="en-GB" sz="1400" dirty="0" err="1"/>
              <a:t>london</a:t>
            </a:r>
            <a:r>
              <a:rPr lang="en-GB" sz="1400" dirty="0"/>
              <a:t>", "service", "customer", "us", "get", "airport", "</a:t>
            </a:r>
            <a:r>
              <a:rPr lang="en-GB" sz="1400" dirty="0" err="1"/>
              <a:t>british</a:t>
            </a:r>
            <a:r>
              <a:rPr lang="en-GB" sz="1400" dirty="0"/>
              <a:t>", "hours“</a:t>
            </a:r>
          </a:p>
          <a:p>
            <a:endParaRPr lang="en-GB" sz="1400" dirty="0"/>
          </a:p>
          <a:p>
            <a:r>
              <a:rPr lang="en-GB" sz="1400" dirty="0"/>
              <a:t>Topic 2: "flight", "</a:t>
            </a:r>
            <a:r>
              <a:rPr lang="en-GB" sz="1400" dirty="0" err="1"/>
              <a:t>ba</a:t>
            </a:r>
            <a:r>
              <a:rPr lang="en-GB" sz="1400" dirty="0"/>
              <a:t>", "seat", "crew", "food", "good", "service", "seats", "time", "us“</a:t>
            </a:r>
          </a:p>
          <a:p>
            <a:endParaRPr lang="en-GB" sz="1400" dirty="0"/>
          </a:p>
          <a:p>
            <a:r>
              <a:rPr lang="en-GB" sz="1400" dirty="0"/>
              <a:t>Topic 3: "class", "flight", "</a:t>
            </a:r>
            <a:r>
              <a:rPr lang="en-GB" sz="1400" dirty="0" err="1"/>
              <a:t>ba</a:t>
            </a:r>
            <a:r>
              <a:rPr lang="en-GB" sz="1400" dirty="0"/>
              <a:t>", "business", "service", "food", "seat", "cabin", "seats", "time"</a:t>
            </a:r>
          </a:p>
          <a:p>
            <a:endParaRPr lang="en-GB" sz="1400" dirty="0"/>
          </a:p>
          <a:p>
            <a:r>
              <a:rPr lang="en-GB" sz="1400" dirty="0"/>
              <a:t>Topic 4: "</a:t>
            </a:r>
            <a:r>
              <a:rPr lang="en-GB" sz="1400" dirty="0" err="1"/>
              <a:t>ba</a:t>
            </a:r>
            <a:r>
              <a:rPr lang="en-GB" sz="1400" dirty="0"/>
              <a:t>", "flight", "staff", "</a:t>
            </a:r>
            <a:r>
              <a:rPr lang="en-GB" sz="1400" dirty="0" err="1"/>
              <a:t>london</a:t>
            </a:r>
            <a:r>
              <a:rPr lang="en-GB" sz="1400" dirty="0"/>
              <a:t>", "crew", "would", "seat", "service", "one", "</a:t>
            </a:r>
            <a:r>
              <a:rPr lang="en-GB" sz="1400" dirty="0" err="1"/>
              <a:t>british</a:t>
            </a:r>
            <a:r>
              <a:rPr lang="en-GB" sz="1400" dirty="0"/>
              <a:t>"</a:t>
            </a:r>
            <a:br>
              <a:rPr lang="en-US" sz="1300" dirty="0"/>
            </a:br>
            <a:endParaRPr lang="en-US" sz="1300" dirty="0"/>
          </a:p>
        </p:txBody>
      </p:sp>
      <p:pic>
        <p:nvPicPr>
          <p:cNvPr id="6" name="Picture 5" descr="A graph of blue rectangular bars&#10;&#10;Description automatically generated">
            <a:extLst>
              <a:ext uri="{FF2B5EF4-FFF2-40B4-BE49-F238E27FC236}">
                <a16:creationId xmlns:a16="http://schemas.microsoft.com/office/drawing/2014/main" id="{9FD4ADE4-D775-10D9-0292-5B3268AEA25F}"/>
              </a:ext>
            </a:extLst>
          </p:cNvPr>
          <p:cNvPicPr>
            <a:picLocks noChangeAspect="1"/>
          </p:cNvPicPr>
          <p:nvPr/>
        </p:nvPicPr>
        <p:blipFill>
          <a:blip r:embed="rId2"/>
          <a:stretch>
            <a:fillRect/>
          </a:stretch>
        </p:blipFill>
        <p:spPr>
          <a:xfrm>
            <a:off x="6880610" y="1189972"/>
            <a:ext cx="4737650" cy="4083485"/>
          </a:xfrm>
          <a:prstGeom prst="rect">
            <a:avLst/>
          </a:prstGeom>
        </p:spPr>
      </p:pic>
    </p:spTree>
    <p:extLst>
      <p:ext uri="{BB962C8B-B14F-4D97-AF65-F5344CB8AC3E}">
        <p14:creationId xmlns:p14="http://schemas.microsoft.com/office/powerpoint/2010/main" val="159049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A5B0-7748-1F24-C108-8FB47AADBD58}"/>
              </a:ext>
            </a:extLst>
          </p:cNvPr>
          <p:cNvSpPr>
            <a:spLocks noGrp="1"/>
          </p:cNvSpPr>
          <p:nvPr>
            <p:ph type="title"/>
          </p:nvPr>
        </p:nvSpPr>
        <p:spPr/>
        <p:txBody>
          <a:bodyPr>
            <a:normAutofit/>
          </a:bodyPr>
          <a:lstStyle/>
          <a:p>
            <a:r>
              <a:rPr lang="en-US" sz="3600" dirty="0"/>
              <a:t>word cloud </a:t>
            </a:r>
          </a:p>
        </p:txBody>
      </p:sp>
      <p:sp>
        <p:nvSpPr>
          <p:cNvPr id="3" name="Content Placeholder 2">
            <a:extLst>
              <a:ext uri="{FF2B5EF4-FFF2-40B4-BE49-F238E27FC236}">
                <a16:creationId xmlns:a16="http://schemas.microsoft.com/office/drawing/2014/main" id="{221BE6A5-C9F2-800F-EBE9-86FB70D6801D}"/>
              </a:ext>
            </a:extLst>
          </p:cNvPr>
          <p:cNvSpPr>
            <a:spLocks noGrp="1"/>
          </p:cNvSpPr>
          <p:nvPr>
            <p:ph idx="1"/>
          </p:nvPr>
        </p:nvSpPr>
        <p:spPr>
          <a:xfrm>
            <a:off x="838200" y="1399740"/>
            <a:ext cx="11174260" cy="1603375"/>
          </a:xfrm>
        </p:spPr>
        <p:txBody>
          <a:bodyPr>
            <a:normAutofit/>
          </a:bodyPr>
          <a:lstStyle/>
          <a:p>
            <a:r>
              <a:rPr lang="en-US" sz="2000" dirty="0"/>
              <a:t>Finaly </a:t>
            </a:r>
            <a:r>
              <a:rPr lang="en-GB" sz="2000" dirty="0"/>
              <a:t>To visualize the most frequent words used in the reviews, a word cloud was generated. The word cloud provides a visual representation of the words, with their size indicating their frequency of occurrence in the reviews.</a:t>
            </a:r>
            <a:endParaRPr lang="en-US" sz="2000" dirty="0"/>
          </a:p>
        </p:txBody>
      </p:sp>
      <p:pic>
        <p:nvPicPr>
          <p:cNvPr id="5" name="Picture 4">
            <a:extLst>
              <a:ext uri="{FF2B5EF4-FFF2-40B4-BE49-F238E27FC236}">
                <a16:creationId xmlns:a16="http://schemas.microsoft.com/office/drawing/2014/main" id="{F4342877-9343-9E10-8CBE-0AB29973F54B}"/>
              </a:ext>
            </a:extLst>
          </p:cNvPr>
          <p:cNvPicPr>
            <a:picLocks noChangeAspect="1"/>
          </p:cNvPicPr>
          <p:nvPr/>
        </p:nvPicPr>
        <p:blipFill>
          <a:blip r:embed="rId2"/>
          <a:stretch>
            <a:fillRect/>
          </a:stretch>
        </p:blipFill>
        <p:spPr>
          <a:xfrm>
            <a:off x="399789" y="2540000"/>
            <a:ext cx="11174260" cy="3952875"/>
          </a:xfrm>
          <a:prstGeom prst="rect">
            <a:avLst/>
          </a:prstGeom>
        </p:spPr>
      </p:pic>
    </p:spTree>
    <p:extLst>
      <p:ext uri="{BB962C8B-B14F-4D97-AF65-F5344CB8AC3E}">
        <p14:creationId xmlns:p14="http://schemas.microsoft.com/office/powerpoint/2010/main" val="122291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EEEC5-2137-48C2-93C8-1F7CD6211ACE}"/>
              </a:ext>
            </a:extLst>
          </p:cNvPr>
          <p:cNvSpPr>
            <a:spLocks noGrp="1"/>
          </p:cNvSpPr>
          <p:nvPr>
            <p:ph type="title"/>
          </p:nvPr>
        </p:nvSpPr>
        <p:spPr>
          <a:xfrm>
            <a:off x="761803" y="350196"/>
            <a:ext cx="4646904" cy="1624520"/>
          </a:xfrm>
        </p:spPr>
        <p:txBody>
          <a:bodyPr anchor="ctr">
            <a:normAutofit/>
          </a:bodyPr>
          <a:lstStyle/>
          <a:p>
            <a:r>
              <a:rPr lang="en-US" sz="4000" dirty="0"/>
              <a:t>Conclusion </a:t>
            </a:r>
          </a:p>
        </p:txBody>
      </p:sp>
      <p:sp>
        <p:nvSpPr>
          <p:cNvPr id="3" name="Content Placeholder 2">
            <a:extLst>
              <a:ext uri="{FF2B5EF4-FFF2-40B4-BE49-F238E27FC236}">
                <a16:creationId xmlns:a16="http://schemas.microsoft.com/office/drawing/2014/main" id="{E85205DC-F9DA-417F-F95F-14A685FF0213}"/>
              </a:ext>
            </a:extLst>
          </p:cNvPr>
          <p:cNvSpPr>
            <a:spLocks noGrp="1"/>
          </p:cNvSpPr>
          <p:nvPr>
            <p:ph idx="1"/>
          </p:nvPr>
        </p:nvSpPr>
        <p:spPr>
          <a:xfrm>
            <a:off x="761802" y="2743200"/>
            <a:ext cx="4646905" cy="3613149"/>
          </a:xfrm>
        </p:spPr>
        <p:txBody>
          <a:bodyPr anchor="ctr">
            <a:normAutofit/>
          </a:bodyPr>
          <a:lstStyle/>
          <a:p>
            <a:r>
              <a:rPr lang="en-GB" sz="2000"/>
              <a:t>Based on the reviews, the primary areas of focus for reviewers at the airport were the quality of staff service, the waiting time for boarding or departure, the comfort of the seats, the food options, and to a lesser extent, the overall crowd or congestion.</a:t>
            </a:r>
            <a:endParaRPr lang="en-US" sz="2000"/>
          </a:p>
        </p:txBody>
      </p:sp>
      <p:pic>
        <p:nvPicPr>
          <p:cNvPr id="5" name="Picture 4" descr="Plane on tarmac">
            <a:extLst>
              <a:ext uri="{FF2B5EF4-FFF2-40B4-BE49-F238E27FC236}">
                <a16:creationId xmlns:a16="http://schemas.microsoft.com/office/drawing/2014/main" id="{5FD63185-45E7-195F-7D62-4FDDE144CC6D}"/>
              </a:ext>
            </a:extLst>
          </p:cNvPr>
          <p:cNvPicPr>
            <a:picLocks noChangeAspect="1"/>
          </p:cNvPicPr>
          <p:nvPr/>
        </p:nvPicPr>
        <p:blipFill rotWithShape="1">
          <a:blip r:embed="rId2"/>
          <a:srcRect l="29634" r="26316" b="-1"/>
          <a:stretch/>
        </p:blipFill>
        <p:spPr>
          <a:xfrm>
            <a:off x="6096000" y="1"/>
            <a:ext cx="6102825" cy="6858000"/>
          </a:xfrm>
          <a:prstGeom prst="rect">
            <a:avLst/>
          </a:prstGeom>
        </p:spPr>
      </p:pic>
    </p:spTree>
    <p:extLst>
      <p:ext uri="{BB962C8B-B14F-4D97-AF65-F5344CB8AC3E}">
        <p14:creationId xmlns:p14="http://schemas.microsoft.com/office/powerpoint/2010/main" val="185620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322</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TITLE</vt:lpstr>
      <vt:lpstr>Sentiment Analysis </vt:lpstr>
      <vt:lpstr>Topic Modeling </vt:lpstr>
      <vt:lpstr>word cloud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mohamed.ai_0422</cp:lastModifiedBy>
  <cp:revision>2</cp:revision>
  <dcterms:created xsi:type="dcterms:W3CDTF">2022-12-06T11:13:27Z</dcterms:created>
  <dcterms:modified xsi:type="dcterms:W3CDTF">2024-03-10T05:55:58Z</dcterms:modified>
</cp:coreProperties>
</file>