
<file path=[Content_Types].xml><?xml version="1.0" encoding="utf-8"?>
<Types xmlns="http://schemas.openxmlformats.org/package/2006/content-types">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tags/tag49.xml" ContentType="application/vnd.openxmlformats-officedocument.presentationml.tags+xml"/>
  <Override PartName="/ppt/tags/tag78.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tags/tag85.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92.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tags/tag8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Default Extension="xlsx" ContentType="application/vnd.openxmlformats-officedocument.spreadsheetml.sheet"/>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bin" ContentType="application/vnd.openxmlformats-officedocument.oleObject"/>
  <Default Extension="png" ContentType="image/png"/>
  <Override PartName="/ppt/slides/slide26.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tags/tag5.xml" ContentType="application/vnd.openxmlformats-officedocument.presentationml.tags+xml"/>
  <Override PartName="/ppt/tags/tag79.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Default Extension="emf" ContentType="image/x-emf"/>
  <Override PartName="/ppt/tags/tag39.xml" ContentType="application/vnd.openxmlformats-officedocument.presentationml.tags+xml"/>
  <Override PartName="/ppt/tags/tag68.xml" ContentType="application/vnd.openxmlformats-officedocument.presentationml.tags+xml"/>
  <Override PartName="/ppt/tags/tag86.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tags/tag28.xml" ContentType="application/vnd.openxmlformats-officedocument.presentationml.tags+xml"/>
  <Override PartName="/ppt/tags/tag57.xml" ContentType="application/vnd.openxmlformats-officedocument.presentationml.tags+xml"/>
  <Override PartName="/ppt/tags/tag75.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24.xml" ContentType="application/vnd.openxmlformats-officedocument.presentationml.tags+xml"/>
  <Override PartName="/ppt/tags/tag53.xml" ContentType="application/vnd.openxmlformats-officedocument.presentationml.tags+xml"/>
  <Override PartName="/ppt/tags/tag71.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handoutMasters/handoutMaster1.xml" ContentType="application/vnd.openxmlformats-officedocument.presentationml.handoutMaster+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Default Extension="wmf" ContentType="image/x-wmf"/>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charts/chart1.xml" ContentType="application/vnd.openxmlformats-officedocument.drawingml.chart+xml"/>
  <Override PartName="/ppt/slides/slide28.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ags/tag7.xml" ContentType="application/vnd.openxmlformats-officedocument.presentationml.tag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s/slide24.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tags/tag3.xml" ContentType="application/vnd.openxmlformats-officedocument.presentationml.tags+xml"/>
  <Default Extension="jpeg" ContentType="image/jpeg"/>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charts/chart2.xml" ContentType="application/vnd.openxmlformats-officedocument.drawingml.chart+xml"/>
  <Override PartName="/ppt/slides/slide29.xml" ContentType="application/vnd.openxmlformats-officedocument.presentationml.slide+xml"/>
  <Override PartName="/ppt/slideLayouts/slideLayout3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2"/>
  </p:notesMasterIdLst>
  <p:handoutMasterIdLst>
    <p:handoutMasterId r:id="rId33"/>
  </p:handoutMasterIdLst>
  <p:sldIdLst>
    <p:sldId id="256" r:id="rId2"/>
    <p:sldId id="262" r:id="rId3"/>
    <p:sldId id="263" r:id="rId4"/>
    <p:sldId id="264" r:id="rId5"/>
    <p:sldId id="265" r:id="rId6"/>
    <p:sldId id="289" r:id="rId7"/>
    <p:sldId id="266" r:id="rId8"/>
    <p:sldId id="268" r:id="rId9"/>
    <p:sldId id="269" r:id="rId10"/>
    <p:sldId id="290" r:id="rId11"/>
    <p:sldId id="267" r:id="rId12"/>
    <p:sldId id="270" r:id="rId13"/>
    <p:sldId id="271" r:id="rId14"/>
    <p:sldId id="292" r:id="rId15"/>
    <p:sldId id="272" r:id="rId16"/>
    <p:sldId id="273" r:id="rId17"/>
    <p:sldId id="282" r:id="rId18"/>
    <p:sldId id="283" r:id="rId19"/>
    <p:sldId id="285" r:id="rId20"/>
    <p:sldId id="293" r:id="rId21"/>
    <p:sldId id="277" r:id="rId22"/>
    <p:sldId id="278" r:id="rId23"/>
    <p:sldId id="279" r:id="rId24"/>
    <p:sldId id="280" r:id="rId25"/>
    <p:sldId id="286" r:id="rId26"/>
    <p:sldId id="259" r:id="rId27"/>
    <p:sldId id="294" r:id="rId28"/>
    <p:sldId id="284" r:id="rId29"/>
    <p:sldId id="287" r:id="rId30"/>
    <p:sldId id="288" r:id="rId31"/>
  </p:sldIdLst>
  <p:sldSz cx="12192000" cy="6858000"/>
  <p:notesSz cx="9236075" cy="6950075"/>
  <p:custShowLst>
    <p:custShow name="Format Guide Workshop" id="0">
      <p:sldLst/>
    </p:custShow>
  </p:custShowLst>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6" autoAdjust="0"/>
    <p:restoredTop sz="95572" autoAdjust="0"/>
  </p:normalViewPr>
  <p:slideViewPr>
    <p:cSldViewPr snapToGrid="0">
      <p:cViewPr varScale="1">
        <p:scale>
          <a:sx n="102" d="100"/>
          <a:sy n="102" d="100"/>
        </p:scale>
        <p:origin x="-120" y="-234"/>
      </p:cViewPr>
      <p:guideLst>
        <p:guide orient="horz" pos="2160"/>
        <p:guide pos="3840"/>
      </p:guideLst>
    </p:cSldViewPr>
  </p:slideViewPr>
  <p:outlineViewPr>
    <p:cViewPr>
      <p:scale>
        <a:sx n="33" d="100"/>
        <a:sy n="33" d="100"/>
      </p:scale>
      <p:origin x="0" y="-5716"/>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156" d="100"/>
          <a:sy n="156" d="100"/>
        </p:scale>
        <p:origin x="2180" y="10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lang val="de-DE"/>
  <c:style val="3"/>
  <c:chart>
    <c:autoTitleDeleted val="1"/>
    <c:view3D>
      <c:rotX val="30"/>
      <c:rotY val="60"/>
      <c:perspective val="20"/>
    </c:view3D>
    <c:plotArea>
      <c:layout/>
      <c:pie3DChart>
        <c:varyColors val="1"/>
        <c:ser>
          <c:idx val="0"/>
          <c:order val="0"/>
          <c:tx>
            <c:strRef>
              <c:f>Sheet1!$B$1</c:f>
              <c:strCache>
                <c:ptCount val="1"/>
                <c:pt idx="0">
                  <c:v>Churn</c:v>
                </c:pt>
              </c:strCache>
            </c:strRef>
          </c:tx>
          <c:explosion val="25"/>
          <c:cat>
            <c:strRef>
              <c:f>Sheet1!$A$2:$A$3</c:f>
              <c:strCache>
                <c:ptCount val="2"/>
                <c:pt idx="0">
                  <c:v>Churned</c:v>
                </c:pt>
                <c:pt idx="1">
                  <c:v>Remained</c:v>
                </c:pt>
              </c:strCache>
            </c:strRef>
          </c:cat>
          <c:val>
            <c:numRef>
              <c:f>Sheet1!$B$2:$B$3</c:f>
              <c:numCache>
                <c:formatCode>General</c:formatCode>
                <c:ptCount val="2"/>
                <c:pt idx="0">
                  <c:v>11</c:v>
                </c:pt>
                <c:pt idx="1">
                  <c:v>89</c:v>
                </c:pt>
              </c:numCache>
            </c:numRef>
          </c:val>
        </c:ser>
      </c:pie3DChart>
    </c:plotArea>
    <c:legend>
      <c:legendPos val="r"/>
      <c:layout/>
    </c:legend>
    <c:plotVisOnly val="1"/>
  </c:chart>
  <c:txPr>
    <a:bodyPr/>
    <a:lstStyle/>
    <a:p>
      <a:pPr>
        <a:defRPr sz="1800"/>
      </a:pPr>
      <a:endParaRPr lang="de-DE"/>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de-DE"/>
  <c:style val="6"/>
  <c:chart>
    <c:autoTitleDeleted val="1"/>
    <c:plotArea>
      <c:layout/>
      <c:pieChart>
        <c:varyColors val="1"/>
        <c:ser>
          <c:idx val="0"/>
          <c:order val="0"/>
          <c:tx>
            <c:strRef>
              <c:f>Sheet1!$B$1</c:f>
              <c:strCache>
                <c:ptCount val="1"/>
                <c:pt idx="0">
                  <c:v>Column1</c:v>
                </c:pt>
              </c:strCache>
            </c:strRef>
          </c:tx>
          <c:dLbls>
            <c:dLbl>
              <c:idx val="0"/>
              <c:layout>
                <c:manualLayout>
                  <c:x val="5.6607215237776294E-2"/>
                  <c:y val="-0.10264968613683512"/>
                </c:manualLayout>
              </c:layout>
              <c:tx>
                <c:rich>
                  <a:bodyPr/>
                  <a:lstStyle/>
                  <a:p>
                    <a:r>
                      <a:rPr lang="en-US" smtClean="0"/>
                      <a:t>Numerical:27</a:t>
                    </a:r>
                    <a:endParaRPr lang="en-US" dirty="0"/>
                  </a:p>
                </c:rich>
              </c:tx>
              <c:showVal val="1"/>
              <c:showCatName val="1"/>
            </c:dLbl>
            <c:dLbl>
              <c:idx val="1"/>
              <c:layout>
                <c:manualLayout>
                  <c:x val="-3.8817346441799294E-2"/>
                  <c:y val="0.13156042230354639"/>
                </c:manualLayout>
              </c:layout>
              <c:tx>
                <c:rich>
                  <a:bodyPr/>
                  <a:lstStyle/>
                  <a:p>
                    <a:r>
                      <a:rPr lang="en-US" smtClean="0"/>
                      <a:t>Categorial: </a:t>
                    </a:r>
                    <a:r>
                      <a:rPr lang="en-US" dirty="0"/>
                      <a:t>5</a:t>
                    </a:r>
                  </a:p>
                </c:rich>
              </c:tx>
              <c:showVal val="1"/>
              <c:showCatName val="1"/>
            </c:dLbl>
            <c:dLbl>
              <c:idx val="2"/>
              <c:layout>
                <c:manualLayout>
                  <c:x val="-0.12781939529105948"/>
                  <c:y val="8.3043746668821652E-2"/>
                </c:manualLayout>
              </c:layout>
              <c:tx>
                <c:rich>
                  <a:bodyPr/>
                  <a:lstStyle/>
                  <a:p>
                    <a:r>
                      <a:rPr lang="en-US" smtClean="0"/>
                      <a:t>Dates:6</a:t>
                    </a:r>
                    <a:endParaRPr lang="en-US" dirty="0"/>
                  </a:p>
                </c:rich>
              </c:tx>
              <c:showVal val="1"/>
              <c:showCatName val="1"/>
            </c:dLbl>
            <c:dLbl>
              <c:idx val="3"/>
              <c:layout>
                <c:manualLayout>
                  <c:x val="-0.1482730034899534"/>
                  <c:y val="1.1449488226274727E-3"/>
                </c:manualLayout>
              </c:layout>
              <c:tx>
                <c:rich>
                  <a:bodyPr/>
                  <a:lstStyle/>
                  <a:p>
                    <a:r>
                      <a:rPr lang="en-US" smtClean="0"/>
                      <a:t>ID: </a:t>
                    </a:r>
                    <a:r>
                      <a:rPr lang="en-US"/>
                      <a:t>1</a:t>
                    </a:r>
                  </a:p>
                </c:rich>
              </c:tx>
              <c:showVal val="1"/>
              <c:showCatName val="1"/>
            </c:dLbl>
            <c:showVal val="1"/>
            <c:showCatName val="1"/>
            <c:showLeaderLines val="1"/>
          </c:dLbls>
          <c:cat>
            <c:strRef>
              <c:f>Sheet1!$A$2:$A$5</c:f>
              <c:strCache>
                <c:ptCount val="4"/>
                <c:pt idx="0">
                  <c:v>Numerical</c:v>
                </c:pt>
                <c:pt idx="1">
                  <c:v>Categorial</c:v>
                </c:pt>
                <c:pt idx="2">
                  <c:v>Dates</c:v>
                </c:pt>
                <c:pt idx="3">
                  <c:v>ID</c:v>
                </c:pt>
              </c:strCache>
            </c:strRef>
          </c:cat>
          <c:val>
            <c:numRef>
              <c:f>Sheet1!$B$2:$B$5</c:f>
              <c:numCache>
                <c:formatCode>General</c:formatCode>
                <c:ptCount val="4"/>
                <c:pt idx="0">
                  <c:v>27</c:v>
                </c:pt>
                <c:pt idx="1">
                  <c:v>5</c:v>
                </c:pt>
                <c:pt idx="2">
                  <c:v>6</c:v>
                </c:pt>
                <c:pt idx="3">
                  <c:v>1</c:v>
                </c:pt>
              </c:numCache>
            </c:numRef>
          </c:val>
        </c:ser>
        <c:dLbls>
          <c:showVal val="1"/>
          <c:showCatName val="1"/>
        </c:dLbls>
        <c:firstSliceAng val="0"/>
      </c:pieChart>
    </c:plotArea>
    <c:plotVisOnly val="1"/>
  </c:chart>
  <c:txPr>
    <a:bodyPr/>
    <a:lstStyle/>
    <a:p>
      <a:pPr>
        <a:defRPr sz="1800"/>
      </a:pPr>
      <a:endParaRPr lang="de-DE"/>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4002299" cy="348711"/>
          </a:xfrm>
          <a:prstGeom prst="rect">
            <a:avLst/>
          </a:prstGeom>
        </p:spPr>
        <p:txBody>
          <a:bodyPr vert="horz" lIns="92492" tIns="46246" rIns="92492" bIns="46246" rtlCol="0"/>
          <a:lstStyle>
            <a:lvl1pPr algn="l">
              <a:defRPr sz="1200"/>
            </a:lvl1pPr>
          </a:lstStyle>
          <a:p>
            <a:endParaRPr lang="en-US" sz="800"/>
          </a:p>
        </p:txBody>
      </p:sp>
      <p:sp>
        <p:nvSpPr>
          <p:cNvPr id="3" name="Date Placeholder 2"/>
          <p:cNvSpPr>
            <a:spLocks noGrp="1"/>
          </p:cNvSpPr>
          <p:nvPr>
            <p:ph type="dt" sz="quarter" idx="1"/>
          </p:nvPr>
        </p:nvSpPr>
        <p:spPr>
          <a:xfrm>
            <a:off x="5231641" y="2"/>
            <a:ext cx="4002299" cy="348711"/>
          </a:xfrm>
          <a:prstGeom prst="rect">
            <a:avLst/>
          </a:prstGeom>
        </p:spPr>
        <p:txBody>
          <a:bodyPr vert="horz" lIns="92492" tIns="46246" rIns="92492" bIns="46246" rtlCol="0"/>
          <a:lstStyle>
            <a:lvl1pPr algn="r">
              <a:defRPr sz="1200"/>
            </a:lvl1pPr>
          </a:lstStyle>
          <a:p>
            <a:fld id="{57691E93-EF64-46CC-85E2-BBB5BEDB9501}" type="datetimeFigureOut">
              <a:rPr lang="en-US" sz="800"/>
              <a:pPr/>
              <a:t>7/13/2017</a:t>
            </a:fld>
            <a:endParaRPr lang="en-US" sz="800"/>
          </a:p>
        </p:txBody>
      </p:sp>
      <p:sp>
        <p:nvSpPr>
          <p:cNvPr id="4" name="Footer Placeholder 3"/>
          <p:cNvSpPr>
            <a:spLocks noGrp="1"/>
          </p:cNvSpPr>
          <p:nvPr>
            <p:ph type="ftr" sz="quarter" idx="2"/>
          </p:nvPr>
        </p:nvSpPr>
        <p:spPr>
          <a:xfrm>
            <a:off x="2" y="6601367"/>
            <a:ext cx="4002299" cy="348710"/>
          </a:xfrm>
          <a:prstGeom prst="rect">
            <a:avLst/>
          </a:prstGeom>
        </p:spPr>
        <p:txBody>
          <a:bodyPr vert="horz" lIns="92492" tIns="46246" rIns="92492" bIns="46246" rtlCol="0" anchor="b"/>
          <a:lstStyle>
            <a:lvl1pPr algn="l">
              <a:defRPr sz="1200"/>
            </a:lvl1pPr>
          </a:lstStyle>
          <a:p>
            <a:endParaRPr lang="en-US" sz="800"/>
          </a:p>
        </p:txBody>
      </p:sp>
      <p:sp>
        <p:nvSpPr>
          <p:cNvPr id="5" name="Slide Number Placeholder 4"/>
          <p:cNvSpPr>
            <a:spLocks noGrp="1"/>
          </p:cNvSpPr>
          <p:nvPr>
            <p:ph type="sldNum" sz="quarter" idx="3"/>
          </p:nvPr>
        </p:nvSpPr>
        <p:spPr>
          <a:xfrm>
            <a:off x="5231641" y="6601367"/>
            <a:ext cx="4002299" cy="348710"/>
          </a:xfrm>
          <a:prstGeom prst="rect">
            <a:avLst/>
          </a:prstGeom>
        </p:spPr>
        <p:txBody>
          <a:bodyPr vert="horz" lIns="92492" tIns="46246" rIns="92492" bIns="46246" rtlCol="0" anchor="b"/>
          <a:lstStyle>
            <a:lvl1pPr algn="r">
              <a:defRPr sz="1200"/>
            </a:lvl1pPr>
          </a:lstStyle>
          <a:p>
            <a:fld id="{3DCECA85-2A7A-423F-89EA-6868CB52DF19}" type="slidenum">
              <a:rPr lang="en-US" sz="800"/>
              <a:pPr/>
              <a:t>‹#›</a:t>
            </a:fld>
            <a:endParaRPr lang="en-US" sz="800"/>
          </a:p>
        </p:txBody>
      </p:sp>
    </p:spTree>
    <p:extLst>
      <p:ext uri="{BB962C8B-B14F-4D97-AF65-F5344CB8AC3E}">
        <p14:creationId xmlns:p14="http://schemas.microsoft.com/office/powerpoint/2010/main" xmlns=""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5406893"/>
            <a:ext cx="9233938" cy="15431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a:p>
        </p:txBody>
      </p:sp>
      <p:sp>
        <p:nvSpPr>
          <p:cNvPr id="2" name="Header Placeholder 1"/>
          <p:cNvSpPr>
            <a:spLocks noGrp="1"/>
          </p:cNvSpPr>
          <p:nvPr>
            <p:ph type="hdr" sz="quarter"/>
          </p:nvPr>
        </p:nvSpPr>
        <p:spPr>
          <a:xfrm>
            <a:off x="109538" y="2"/>
            <a:ext cx="3892763" cy="348711"/>
          </a:xfrm>
          <a:prstGeom prst="rect">
            <a:avLst/>
          </a:prstGeom>
        </p:spPr>
        <p:txBody>
          <a:bodyPr vert="horz" lIns="92492" tIns="46246" rIns="92492" bIns="46246" rtlCol="0"/>
          <a:lstStyle>
            <a:lvl1pPr algn="l">
              <a:defRPr sz="800"/>
            </a:lvl1pPr>
          </a:lstStyle>
          <a:p>
            <a:endParaRPr lang="en-US"/>
          </a:p>
        </p:txBody>
      </p:sp>
      <p:sp>
        <p:nvSpPr>
          <p:cNvPr id="3" name="Date Placeholder 2"/>
          <p:cNvSpPr>
            <a:spLocks noGrp="1"/>
          </p:cNvSpPr>
          <p:nvPr>
            <p:ph type="dt" idx="1"/>
          </p:nvPr>
        </p:nvSpPr>
        <p:spPr>
          <a:xfrm>
            <a:off x="5231641" y="2"/>
            <a:ext cx="3894897" cy="348711"/>
          </a:xfrm>
          <a:prstGeom prst="rect">
            <a:avLst/>
          </a:prstGeom>
        </p:spPr>
        <p:txBody>
          <a:bodyPr vert="horz" lIns="92492" tIns="46246" rIns="92492" bIns="46246" rtlCol="0"/>
          <a:lstStyle>
            <a:lvl1pPr algn="r">
              <a:defRPr sz="800"/>
            </a:lvl1pPr>
          </a:lstStyle>
          <a:p>
            <a:fld id="{3AD9BDA7-98EF-4344-B91C-30A07E8A84B0}" type="datetimeFigureOut">
              <a:rPr lang="en-US" smtClean="0"/>
              <a:pPr/>
              <a:t>7/13/2017</a:t>
            </a:fld>
            <a:endParaRPr lang="en-US"/>
          </a:p>
        </p:txBody>
      </p:sp>
      <p:sp>
        <p:nvSpPr>
          <p:cNvPr id="4" name="Slide Image Placeholder 3"/>
          <p:cNvSpPr>
            <a:spLocks noGrp="1" noRot="1" noChangeAspect="1"/>
          </p:cNvSpPr>
          <p:nvPr>
            <p:ph type="sldImg" idx="2"/>
          </p:nvPr>
        </p:nvSpPr>
        <p:spPr>
          <a:xfrm>
            <a:off x="109538" y="209550"/>
            <a:ext cx="9017000" cy="5072063"/>
          </a:xfrm>
          <a:prstGeom prst="rect">
            <a:avLst/>
          </a:prstGeom>
          <a:noFill/>
          <a:ln w="9525">
            <a:solidFill>
              <a:schemeClr val="bg2"/>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124053" y="5490869"/>
            <a:ext cx="8987970" cy="674425"/>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09538" y="6601367"/>
            <a:ext cx="3892763" cy="348710"/>
          </a:xfrm>
          <a:prstGeom prst="rect">
            <a:avLst/>
          </a:prstGeom>
        </p:spPr>
        <p:txBody>
          <a:bodyPr vert="horz" lIns="92492" tIns="46246" rIns="92492" bIns="46246" rtlCol="0" anchor="b"/>
          <a:lstStyle>
            <a:lvl1pPr algn="l">
              <a:defRPr sz="800"/>
            </a:lvl1pPr>
          </a:lstStyle>
          <a:p>
            <a:endParaRPr lang="en-US"/>
          </a:p>
        </p:txBody>
      </p:sp>
      <p:sp>
        <p:nvSpPr>
          <p:cNvPr id="7" name="Slide Number Placeholder 6"/>
          <p:cNvSpPr>
            <a:spLocks noGrp="1"/>
          </p:cNvSpPr>
          <p:nvPr>
            <p:ph type="sldNum" sz="quarter" idx="5"/>
          </p:nvPr>
        </p:nvSpPr>
        <p:spPr>
          <a:xfrm>
            <a:off x="5231642" y="6601367"/>
            <a:ext cx="3880382" cy="348710"/>
          </a:xfrm>
          <a:prstGeom prst="rect">
            <a:avLst/>
          </a:prstGeom>
        </p:spPr>
        <p:txBody>
          <a:bodyPr vert="horz" lIns="92492" tIns="46246" rIns="92492" bIns="46246" rtlCol="0" anchor="b"/>
          <a:lstStyle>
            <a:lvl1pPr algn="r">
              <a:defRPr sz="800"/>
            </a:lvl1pPr>
          </a:lstStyle>
          <a:p>
            <a:r>
              <a:rPr lang="en-US"/>
              <a:t>Notes view: </a:t>
            </a:r>
            <a:fld id="{128CEAFE-FA94-43E5-B0FF-D47E1CCDD1B4}" type="slidenum">
              <a:rPr lang="en-US" smtClean="0"/>
              <a:pPr/>
              <a:t>‹#›</a:t>
            </a:fld>
            <a:endParaRPr lang="en-US"/>
          </a:p>
        </p:txBody>
      </p:sp>
    </p:spTree>
    <p:extLst>
      <p:ext uri="{BB962C8B-B14F-4D97-AF65-F5344CB8AC3E}">
        <p14:creationId xmlns:p14="http://schemas.microsoft.com/office/powerpoint/2010/main" xmlns=""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xmlns="">
        <p15:guide id="1" orient="horz" pos="2190" userDrawn="1">
          <p15:clr>
            <a:srgbClr val="F26B43"/>
          </p15:clr>
        </p15:guide>
        <p15:guide id="2" pos="290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0</a:t>
            </a:fld>
            <a:endParaRPr lang="en-US"/>
          </a:p>
        </p:txBody>
      </p:sp>
    </p:spTree>
    <p:extLst>
      <p:ext uri="{BB962C8B-B14F-4D97-AF65-F5344CB8AC3E}">
        <p14:creationId xmlns:p14="http://schemas.microsoft.com/office/powerpoint/2010/main" xmlns="" val="4154259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25</a:t>
            </a:fld>
            <a:endParaRPr lang="en-US"/>
          </a:p>
        </p:txBody>
      </p:sp>
    </p:spTree>
    <p:extLst>
      <p:ext uri="{BB962C8B-B14F-4D97-AF65-F5344CB8AC3E}">
        <p14:creationId xmlns:p14="http://schemas.microsoft.com/office/powerpoint/2010/main" xmlns="" val="282965368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xml"/><Relationship Id="rId7" Type="http://schemas.openxmlformats.org/officeDocument/2006/relationships/image" Target="../media/image3.jpe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4.png"/><Relationship Id="rId2" Type="http://schemas.openxmlformats.org/officeDocument/2006/relationships/tags" Target="../tags/tag19.xml"/><Relationship Id="rId1" Type="http://schemas.openxmlformats.org/officeDocument/2006/relationships/vmlDrawing" Target="../drawings/vmlDrawing10.vml"/><Relationship Id="rId6" Type="http://schemas.openxmlformats.org/officeDocument/2006/relationships/image" Target="../media/image6.png"/><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4.png"/><Relationship Id="rId2" Type="http://schemas.openxmlformats.org/officeDocument/2006/relationships/tags" Target="../tags/tag21.xml"/><Relationship Id="rId1" Type="http://schemas.openxmlformats.org/officeDocument/2006/relationships/vmlDrawing" Target="../drawings/vmlDrawing11.vml"/><Relationship Id="rId6" Type="http://schemas.openxmlformats.org/officeDocument/2006/relationships/image" Target="../media/image5.png"/><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4.png"/><Relationship Id="rId2" Type="http://schemas.openxmlformats.org/officeDocument/2006/relationships/tags" Target="../tags/tag23.xml"/><Relationship Id="rId1" Type="http://schemas.openxmlformats.org/officeDocument/2006/relationships/vmlDrawing" Target="../drawings/vmlDrawing12.vml"/><Relationship Id="rId6" Type="http://schemas.openxmlformats.org/officeDocument/2006/relationships/image" Target="../media/image5.png"/><Relationship Id="rId5" Type="http://schemas.openxmlformats.org/officeDocument/2006/relationships/oleObject" Target="../embeddings/oleObject12.bin"/><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4.png"/><Relationship Id="rId2" Type="http://schemas.openxmlformats.org/officeDocument/2006/relationships/tags" Target="../tags/tag25.xml"/><Relationship Id="rId1" Type="http://schemas.openxmlformats.org/officeDocument/2006/relationships/vmlDrawing" Target="../drawings/vmlDrawing13.vml"/><Relationship Id="rId6" Type="http://schemas.openxmlformats.org/officeDocument/2006/relationships/image" Target="../media/image2.png"/><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4.png"/><Relationship Id="rId2" Type="http://schemas.openxmlformats.org/officeDocument/2006/relationships/tags" Target="../tags/tag27.xml"/><Relationship Id="rId1" Type="http://schemas.openxmlformats.org/officeDocument/2006/relationships/vmlDrawing" Target="../drawings/vmlDrawing14.vml"/><Relationship Id="rId6" Type="http://schemas.openxmlformats.org/officeDocument/2006/relationships/image" Target="../media/image2.png"/><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4.png"/><Relationship Id="rId2" Type="http://schemas.openxmlformats.org/officeDocument/2006/relationships/tags" Target="../tags/tag29.xml"/><Relationship Id="rId1" Type="http://schemas.openxmlformats.org/officeDocument/2006/relationships/vmlDrawing" Target="../drawings/vmlDrawing15.vml"/><Relationship Id="rId6" Type="http://schemas.openxmlformats.org/officeDocument/2006/relationships/image" Target="../media/image2.png"/><Relationship Id="rId5" Type="http://schemas.openxmlformats.org/officeDocument/2006/relationships/oleObject" Target="../embeddings/oleObject15.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vmlDrawing" Target="../drawings/vmlDrawing16.vml"/><Relationship Id="rId6" Type="http://schemas.openxmlformats.org/officeDocument/2006/relationships/image" Target="../media/image4.png"/><Relationship Id="rId5" Type="http://schemas.openxmlformats.org/officeDocument/2006/relationships/oleObject" Target="../embeddings/oleObject16.bin"/><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vmlDrawing" Target="../drawings/vmlDrawing17.vml"/><Relationship Id="rId6" Type="http://schemas.openxmlformats.org/officeDocument/2006/relationships/image" Target="../media/image4.png"/><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vmlDrawing" Target="../drawings/vmlDrawing18.v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oleObject" Target="../embeddings/oleObject18.bin"/></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vmlDrawing" Target="../drawings/vmlDrawing19.vml"/><Relationship Id="rId6" Type="http://schemas.openxmlformats.org/officeDocument/2006/relationships/image" Target="../media/image4.png"/><Relationship Id="rId5" Type="http://schemas.openxmlformats.org/officeDocument/2006/relationships/oleObject" Target="../embeddings/oleObject19.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vmlDrawing" Target="../drawings/vmlDrawing20.vml"/><Relationship Id="rId6" Type="http://schemas.openxmlformats.org/officeDocument/2006/relationships/image" Target="../media/image4.png"/><Relationship Id="rId5" Type="http://schemas.openxmlformats.org/officeDocument/2006/relationships/oleObject" Target="../embeddings/oleObject20.bin"/><Relationship Id="rId4"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vmlDrawing" Target="../drawings/vmlDrawing21.vml"/><Relationship Id="rId6" Type="http://schemas.openxmlformats.org/officeDocument/2006/relationships/image" Target="../media/image4.png"/><Relationship Id="rId5" Type="http://schemas.openxmlformats.org/officeDocument/2006/relationships/oleObject" Target="../embeddings/oleObject21.bin"/><Relationship Id="rId4"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22.vml"/><Relationship Id="rId6" Type="http://schemas.openxmlformats.org/officeDocument/2006/relationships/image" Target="../media/image4.png"/><Relationship Id="rId5" Type="http://schemas.openxmlformats.org/officeDocument/2006/relationships/oleObject" Target="../embeddings/oleObject22.bin"/><Relationship Id="rId4"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4.png"/><Relationship Id="rId2" Type="http://schemas.openxmlformats.org/officeDocument/2006/relationships/tags" Target="../tags/tag44.xml"/><Relationship Id="rId1" Type="http://schemas.openxmlformats.org/officeDocument/2006/relationships/vmlDrawing" Target="../drawings/vmlDrawing23.vml"/><Relationship Id="rId6" Type="http://schemas.openxmlformats.org/officeDocument/2006/relationships/image" Target="../media/image3.jpeg"/><Relationship Id="rId5" Type="http://schemas.openxmlformats.org/officeDocument/2006/relationships/oleObject" Target="../embeddings/oleObject23.bin"/><Relationship Id="rId4"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6.xml"/><Relationship Id="rId1" Type="http://schemas.openxmlformats.org/officeDocument/2006/relationships/vmlDrawing" Target="../drawings/vmlDrawing24.vml"/><Relationship Id="rId5" Type="http://schemas.openxmlformats.org/officeDocument/2006/relationships/image" Target="../media/image4.png"/><Relationship Id="rId4" Type="http://schemas.openxmlformats.org/officeDocument/2006/relationships/oleObject" Target="../embeddings/oleObject24.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7.xml"/><Relationship Id="rId1" Type="http://schemas.openxmlformats.org/officeDocument/2006/relationships/vmlDrawing" Target="../drawings/vmlDrawing25.v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oleObject" Target="../embeddings/oleObject25.bin"/></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vmlDrawing" Target="../drawings/vmlDrawing26.v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vmlDrawing" Target="../drawings/vmlDrawing27.vml"/><Relationship Id="rId6" Type="http://schemas.openxmlformats.org/officeDocument/2006/relationships/image" Target="../media/image4.png"/><Relationship Id="rId5" Type="http://schemas.openxmlformats.org/officeDocument/2006/relationships/oleObject" Target="../embeddings/oleObject27.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vmlDrawing" Target="../drawings/vmlDrawing28.vml"/><Relationship Id="rId6" Type="http://schemas.openxmlformats.org/officeDocument/2006/relationships/image" Target="../media/image4.png"/><Relationship Id="rId5" Type="http://schemas.openxmlformats.org/officeDocument/2006/relationships/oleObject" Target="../embeddings/oleObject28.bin"/><Relationship Id="rId4"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vmlDrawing" Target="../drawings/vmlDrawing29.vml"/><Relationship Id="rId5" Type="http://schemas.openxmlformats.org/officeDocument/2006/relationships/image" Target="../media/image4.png"/><Relationship Id="rId4" Type="http://schemas.openxmlformats.org/officeDocument/2006/relationships/oleObject" Target="../embeddings/oleObject29.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image" Target="../media/image4.png"/><Relationship Id="rId2" Type="http://schemas.openxmlformats.org/officeDocument/2006/relationships/tags" Target="../tags/tag53.xml"/><Relationship Id="rId1" Type="http://schemas.openxmlformats.org/officeDocument/2006/relationships/vmlDrawing" Target="../drawings/vmlDrawing30.vml"/><Relationship Id="rId6" Type="http://schemas.openxmlformats.org/officeDocument/2006/relationships/image" Target="../media/image2.png"/><Relationship Id="rId5" Type="http://schemas.openxmlformats.org/officeDocument/2006/relationships/oleObject" Target="../embeddings/oleObject30.bin"/><Relationship Id="rId4"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4.png"/><Relationship Id="rId2" Type="http://schemas.openxmlformats.org/officeDocument/2006/relationships/tags" Target="../tags/tag55.xml"/><Relationship Id="rId1" Type="http://schemas.openxmlformats.org/officeDocument/2006/relationships/vmlDrawing" Target="../drawings/vmlDrawing31.vml"/><Relationship Id="rId6" Type="http://schemas.openxmlformats.org/officeDocument/2006/relationships/image" Target="../media/image2.png"/><Relationship Id="rId5" Type="http://schemas.openxmlformats.org/officeDocument/2006/relationships/oleObject" Target="../embeddings/oleObject31.bin"/><Relationship Id="rId4"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image" Target="../media/image4.png"/><Relationship Id="rId2" Type="http://schemas.openxmlformats.org/officeDocument/2006/relationships/tags" Target="../tags/tag57.xml"/><Relationship Id="rId1" Type="http://schemas.openxmlformats.org/officeDocument/2006/relationships/vmlDrawing" Target="../drawings/vmlDrawing32.vml"/><Relationship Id="rId6" Type="http://schemas.openxmlformats.org/officeDocument/2006/relationships/image" Target="../media/image2.png"/><Relationship Id="rId5" Type="http://schemas.openxmlformats.org/officeDocument/2006/relationships/oleObject" Target="../embeddings/oleObject32.bin"/><Relationship Id="rId4"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image" Target="../media/image4.png"/><Relationship Id="rId2" Type="http://schemas.openxmlformats.org/officeDocument/2006/relationships/tags" Target="../tags/tag59.xml"/><Relationship Id="rId1" Type="http://schemas.openxmlformats.org/officeDocument/2006/relationships/vmlDrawing" Target="../drawings/vmlDrawing33.vml"/><Relationship Id="rId6" Type="http://schemas.openxmlformats.org/officeDocument/2006/relationships/image" Target="../media/image2.png"/><Relationship Id="rId5" Type="http://schemas.openxmlformats.org/officeDocument/2006/relationships/oleObject" Target="../embeddings/oleObject33.bin"/><Relationship Id="rId4"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62.xml"/><Relationship Id="rId7" Type="http://schemas.openxmlformats.org/officeDocument/2006/relationships/image" Target="../media/image4.png"/><Relationship Id="rId2" Type="http://schemas.openxmlformats.org/officeDocument/2006/relationships/tags" Target="../tags/tag61.xml"/><Relationship Id="rId1" Type="http://schemas.openxmlformats.org/officeDocument/2006/relationships/vmlDrawing" Target="../drawings/vmlDrawing34.vml"/><Relationship Id="rId6" Type="http://schemas.openxmlformats.org/officeDocument/2006/relationships/image" Target="../media/image5.png"/><Relationship Id="rId5" Type="http://schemas.openxmlformats.org/officeDocument/2006/relationships/oleObject" Target="../embeddings/oleObject34.bin"/><Relationship Id="rId4"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image" Target="../media/image4.png"/><Relationship Id="rId2" Type="http://schemas.openxmlformats.org/officeDocument/2006/relationships/tags" Target="../tags/tag63.xml"/><Relationship Id="rId1" Type="http://schemas.openxmlformats.org/officeDocument/2006/relationships/vmlDrawing" Target="../drawings/vmlDrawing35.vml"/><Relationship Id="rId6" Type="http://schemas.openxmlformats.org/officeDocument/2006/relationships/image" Target="../media/image6.png"/><Relationship Id="rId5" Type="http://schemas.openxmlformats.org/officeDocument/2006/relationships/oleObject" Target="../embeddings/oleObject35.bin"/><Relationship Id="rId4"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image" Target="../media/image4.png"/><Relationship Id="rId2" Type="http://schemas.openxmlformats.org/officeDocument/2006/relationships/tags" Target="../tags/tag65.xml"/><Relationship Id="rId1" Type="http://schemas.openxmlformats.org/officeDocument/2006/relationships/vmlDrawing" Target="../drawings/vmlDrawing36.vml"/><Relationship Id="rId6" Type="http://schemas.openxmlformats.org/officeDocument/2006/relationships/image" Target="../media/image5.png"/><Relationship Id="rId5" Type="http://schemas.openxmlformats.org/officeDocument/2006/relationships/oleObject" Target="../embeddings/oleObject36.bin"/><Relationship Id="rId4"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image" Target="../media/image4.png"/><Relationship Id="rId2" Type="http://schemas.openxmlformats.org/officeDocument/2006/relationships/tags" Target="../tags/tag67.xml"/><Relationship Id="rId1" Type="http://schemas.openxmlformats.org/officeDocument/2006/relationships/vmlDrawing" Target="../drawings/vmlDrawing37.vml"/><Relationship Id="rId6" Type="http://schemas.openxmlformats.org/officeDocument/2006/relationships/image" Target="../media/image5.png"/><Relationship Id="rId5" Type="http://schemas.openxmlformats.org/officeDocument/2006/relationships/oleObject" Target="../embeddings/oleObject37.bin"/><Relationship Id="rId4"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4.png"/><Relationship Id="rId2" Type="http://schemas.openxmlformats.org/officeDocument/2006/relationships/tags" Target="../tags/tag69.xml"/><Relationship Id="rId1" Type="http://schemas.openxmlformats.org/officeDocument/2006/relationships/vmlDrawing" Target="../drawings/vmlDrawing38.vml"/><Relationship Id="rId6" Type="http://schemas.openxmlformats.org/officeDocument/2006/relationships/image" Target="../media/image2.png"/><Relationship Id="rId5" Type="http://schemas.openxmlformats.org/officeDocument/2006/relationships/oleObject" Target="../embeddings/oleObject38.bin"/><Relationship Id="rId4"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4.png"/><Relationship Id="rId2" Type="http://schemas.openxmlformats.org/officeDocument/2006/relationships/tags" Target="../tags/tag71.xml"/><Relationship Id="rId1" Type="http://schemas.openxmlformats.org/officeDocument/2006/relationships/vmlDrawing" Target="../drawings/vmlDrawing39.vml"/><Relationship Id="rId6" Type="http://schemas.openxmlformats.org/officeDocument/2006/relationships/image" Target="../media/image2.png"/><Relationship Id="rId5" Type="http://schemas.openxmlformats.org/officeDocument/2006/relationships/oleObject" Target="../embeddings/oleObject39.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4.png"/><Relationship Id="rId2" Type="http://schemas.openxmlformats.org/officeDocument/2006/relationships/tags" Target="../tags/tag73.xml"/><Relationship Id="rId1" Type="http://schemas.openxmlformats.org/officeDocument/2006/relationships/vmlDrawing" Target="../drawings/vmlDrawing40.vml"/><Relationship Id="rId6" Type="http://schemas.openxmlformats.org/officeDocument/2006/relationships/image" Target="../media/image2.png"/><Relationship Id="rId5" Type="http://schemas.openxmlformats.org/officeDocument/2006/relationships/oleObject" Target="../embeddings/oleObject40.bin"/><Relationship Id="rId4"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41.vml"/><Relationship Id="rId6" Type="http://schemas.openxmlformats.org/officeDocument/2006/relationships/image" Target="../media/image4.png"/><Relationship Id="rId5" Type="http://schemas.openxmlformats.org/officeDocument/2006/relationships/oleObject" Target="../embeddings/oleObject41.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vmlDrawing" Target="../drawings/vmlDrawing42.vml"/><Relationship Id="rId6" Type="http://schemas.openxmlformats.org/officeDocument/2006/relationships/image" Target="../media/image4.png"/><Relationship Id="rId5" Type="http://schemas.openxmlformats.org/officeDocument/2006/relationships/oleObject" Target="../embeddings/oleObject42.bin"/><Relationship Id="rId4"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9.xml"/><Relationship Id="rId1" Type="http://schemas.openxmlformats.org/officeDocument/2006/relationships/vmlDrawing" Target="../drawings/vmlDrawing43.v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oleObject" Target="../embeddings/oleObject43.bin"/></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vmlDrawing" Target="../drawings/vmlDrawing44.vml"/><Relationship Id="rId6" Type="http://schemas.openxmlformats.org/officeDocument/2006/relationships/image" Target="../media/image4.png"/><Relationship Id="rId5" Type="http://schemas.openxmlformats.org/officeDocument/2006/relationships/oleObject" Target="../embeddings/oleObject44.bin"/><Relationship Id="rId4"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83.xml"/><Relationship Id="rId7" Type="http://schemas.openxmlformats.org/officeDocument/2006/relationships/image" Target="../media/image4.png"/><Relationship Id="rId2" Type="http://schemas.openxmlformats.org/officeDocument/2006/relationships/tags" Target="../tags/tag82.xml"/><Relationship Id="rId1" Type="http://schemas.openxmlformats.org/officeDocument/2006/relationships/vmlDrawing" Target="../drawings/vmlDrawing45.vml"/><Relationship Id="rId6" Type="http://schemas.openxmlformats.org/officeDocument/2006/relationships/image" Target="../media/image5.png"/><Relationship Id="rId5" Type="http://schemas.openxmlformats.org/officeDocument/2006/relationships/oleObject" Target="../embeddings/oleObject45.bin"/><Relationship Id="rId4"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vmlDrawing" Target="../drawings/vmlDrawing46.vml"/><Relationship Id="rId6" Type="http://schemas.openxmlformats.org/officeDocument/2006/relationships/image" Target="../media/image4.png"/><Relationship Id="rId5" Type="http://schemas.openxmlformats.org/officeDocument/2006/relationships/oleObject" Target="../embeddings/oleObject46.bin"/><Relationship Id="rId4"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vmlDrawing" Target="../drawings/vmlDrawing47.vml"/><Relationship Id="rId6" Type="http://schemas.openxmlformats.org/officeDocument/2006/relationships/image" Target="../media/image4.png"/><Relationship Id="rId5" Type="http://schemas.openxmlformats.org/officeDocument/2006/relationships/oleObject" Target="../embeddings/oleObject47.bin"/><Relationship Id="rId4"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vmlDrawing" Target="../drawings/vmlDrawing48.vml"/><Relationship Id="rId6" Type="http://schemas.openxmlformats.org/officeDocument/2006/relationships/image" Target="../media/image4.png"/><Relationship Id="rId5" Type="http://schemas.openxmlformats.org/officeDocument/2006/relationships/oleObject" Target="../embeddings/oleObject48.bin"/><Relationship Id="rId4"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0.xml"/><Relationship Id="rId1" Type="http://schemas.openxmlformats.org/officeDocument/2006/relationships/vmlDrawing" Target="../drawings/vmlDrawing49.vml"/><Relationship Id="rId5" Type="http://schemas.openxmlformats.org/officeDocument/2006/relationships/image" Target="../media/image3.jpeg"/><Relationship Id="rId4" Type="http://schemas.openxmlformats.org/officeDocument/2006/relationships/oleObject" Target="../embeddings/oleObject49.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5.vml"/><Relationship Id="rId5" Type="http://schemas.openxmlformats.org/officeDocument/2006/relationships/image" Target="../media/image4.png"/><Relationship Id="rId4" Type="http://schemas.openxmlformats.org/officeDocument/2006/relationships/oleObject" Target="../embeddings/oleObject5.bin"/></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1.xml"/><Relationship Id="rId1" Type="http://schemas.openxmlformats.org/officeDocument/2006/relationships/vmlDrawing" Target="../drawings/vmlDrawing50.vml"/><Relationship Id="rId5" Type="http://schemas.openxmlformats.org/officeDocument/2006/relationships/image" Target="../media/image4.png"/><Relationship Id="rId4" Type="http://schemas.openxmlformats.org/officeDocument/2006/relationships/oleObject" Target="../embeddings/oleObject50.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4.png"/><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2.png"/><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4.png"/><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image" Target="../media/image2.png"/><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4.png"/><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image" Target="../media/image2.png"/><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4.png"/><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image" Target="../media/image5.png"/><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3303928734"/>
              </p:ext>
            </p:extLst>
          </p:nvPr>
        </p:nvGraphicFramePr>
        <p:xfrm>
          <a:off x="1588" y="1588"/>
          <a:ext cx="1587" cy="1587"/>
        </p:xfrm>
        <a:graphic>
          <a:graphicData uri="http://schemas.openxmlformats.org/presentationml/2006/ole">
            <p:oleObj spid="_x0000_s4306" name="think-cell Slide" r:id="rId5" imgW="360" imgH="360" progId="">
              <p:embed/>
            </p:oleObj>
          </a:graphicData>
        </a:graphic>
      </p:graphicFrame>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Trebuchet MS" panose="020B0603020202020204" pitchFamily="34" charset="0"/>
              <a:sym typeface="Trebuchet MS" panose="020B0603020202020204" pitchFamily="34" charset="0"/>
            </a:endParaRPr>
          </a:p>
        </p:txBody>
      </p:sp>
      <p:pic>
        <p:nvPicPr>
          <p:cNvPr id="18" name="Picture 17"/>
          <p:cNvPicPr>
            <a:picLocks noChangeAspect="1"/>
          </p:cNvPicPr>
          <p:nvPr userDrawn="1"/>
        </p:nvPicPr>
        <p:blipFill rotWithShape="1">
          <a:blip r:embed="rId6">
            <a:extLst>
              <a:ext uri="{28A0092B-C50C-407E-A947-70E740481C1C}">
                <a14:useLocalDpi xmlns:a14="http://schemas.microsoft.com/office/drawing/2010/main" xmlns="" val="0"/>
              </a:ext>
            </a:extLst>
          </a:blip>
          <a:srcRect l="1731" t="8741" r="102" b="27"/>
          <a:stretch/>
        </p:blipFill>
        <p:spPr>
          <a:xfrm rot="16200000" flipH="1">
            <a:off x="8479064" y="1973272"/>
            <a:ext cx="580573" cy="6858000"/>
          </a:xfrm>
          <a:prstGeom prst="rect">
            <a:avLst/>
          </a:prstGeom>
        </p:spPr>
      </p:pic>
      <p:pic>
        <p:nvPicPr>
          <p:cNvPr id="17" name="Picture 16"/>
          <p:cNvPicPr>
            <a:picLocks noChangeAspect="1"/>
          </p:cNvPicPr>
          <p:nvPr userDrawn="1">
            <p:custDataLst>
              <p:tags r:id="rId2"/>
            </p:custDataLst>
          </p:nvPr>
        </p:nvPicPr>
        <p:blipFill rotWithShape="1">
          <a:blip r:embed="rId7"/>
          <a:srcRect l="1368" t="8949" r="1368" b="27879"/>
          <a:stretch/>
        </p:blipFill>
        <p:spPr>
          <a:xfrm>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Trebuchet MS" panose="020B0603020202020204" pitchFamily="34" charset="0"/>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Trebuchet MS" panose="020B0603020202020204" pitchFamily="34" charset="0"/>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Trebuchet MS" panose="020B0603020202020204" pitchFamily="34" charset="0"/>
                <a:sym typeface="Trebuchet MS" panose="020B0603020202020204" pitchFamily="34" charset="0"/>
              </a:endParaRPr>
            </a:p>
          </p:txBody>
        </p:sp>
      </p:grpSp>
      <p:sp>
        <p:nvSpPr>
          <p:cNvPr id="26" name="Subtitle 2"/>
          <p:cNvSpPr>
            <a:spLocks noGrp="1"/>
          </p:cNvSpPr>
          <p:nvPr>
            <p:ph type="subTitle" idx="1"/>
          </p:nvPr>
        </p:nvSpPr>
        <p:spPr bwMode="white">
          <a:xfrm>
            <a:off x="957600" y="5495706"/>
            <a:ext cx="6868800" cy="436195"/>
          </a:xfrm>
          <a:prstGeom prst="rect">
            <a:avLst/>
          </a:prstGeom>
        </p:spPr>
        <p:txBody>
          <a:bodyPr anchor="ctr"/>
          <a:lstStyle>
            <a:lvl1pPr marL="0" indent="0" algn="l">
              <a:lnSpc>
                <a:spcPct val="110000"/>
              </a:lnSpc>
              <a:buNone/>
              <a:defRPr sz="1600">
                <a:solidFill>
                  <a:schemeClr val="bg1"/>
                </a:solidFill>
                <a:latin typeface="Trebuchet MS" panose="020B0603020202020204" pitchFamily="34" charset="0"/>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7" name="Title 1"/>
          <p:cNvSpPr>
            <a:spLocks noGrp="1"/>
          </p:cNvSpPr>
          <p:nvPr>
            <p:ph type="ctrTitle"/>
          </p:nvPr>
        </p:nvSpPr>
        <p:spPr bwMode="ltGray">
          <a:xfrm>
            <a:off x="957600" y="1886242"/>
            <a:ext cx="6868800" cy="3138423"/>
          </a:xfrm>
          <a:prstGeom prst="rect">
            <a:avLst/>
          </a:prstGeom>
        </p:spPr>
        <p:txBody>
          <a:bodyPr anchor="b">
            <a:normAutofit/>
          </a:bodyPr>
          <a:lstStyle>
            <a:lvl1pPr algn="l">
              <a:lnSpc>
                <a:spcPct val="93000"/>
              </a:lnSpc>
              <a:defRPr sz="5400">
                <a:solidFill>
                  <a:schemeClr val="bg1"/>
                </a:solidFill>
                <a:latin typeface="Trebuchet MS" panose="020B0603020202020204" pitchFamily="34" charset="0"/>
                <a:sym typeface="Trebuchet MS" panose="020B0603020202020204" pitchFamily="34" charset="0"/>
              </a:defRPr>
            </a:lvl1pPr>
          </a:lstStyle>
          <a:p>
            <a:r>
              <a:rPr lang="en-US" smtClean="0"/>
              <a:t>Click to edit Master title style</a:t>
            </a:r>
            <a:endParaRPr lang="en-US" dirty="0"/>
          </a:p>
        </p:txBody>
      </p:sp>
      <p:pic>
        <p:nvPicPr>
          <p:cNvPr id="15" name="Picture 14"/>
          <p:cNvPicPr>
            <a:picLocks noChangeAspect="1"/>
          </p:cNvPicPr>
          <p:nvPr userDrawn="1">
            <p:custDataLst>
              <p:tags r:id="rId3"/>
            </p:custDataLst>
          </p:nvPr>
        </p:nvPicPr>
        <p:blipFill>
          <a:blip r:embed="rId8"/>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151518358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1626462851"/>
              </p:ext>
            </p:extLst>
          </p:nvPr>
        </p:nvGraphicFramePr>
        <p:xfrm>
          <a:off x="1588" y="1588"/>
          <a:ext cx="1587" cy="1587"/>
        </p:xfrm>
        <a:graphic>
          <a:graphicData uri="http://schemas.openxmlformats.org/presentationml/2006/ole">
            <p:oleObj spid="_x0000_s14549" name="think-cell Slide" r:id="rId5" imgW="360" imgH="360" progId="">
              <p:embed/>
            </p:oleObj>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pic>
        <p:nvPicPr>
          <p:cNvPr id="11" name="Picture 2"/>
          <p:cNvPicPr>
            <a:picLocks noChangeAspect="1" noChangeArrowheads="1"/>
          </p:cNvPicPr>
          <p:nvPr userDrawn="1"/>
        </p:nvPicPr>
        <p:blipFill>
          <a:blip r:embed="rId6">
            <a:extLst>
              <a:ext uri="{28A0092B-C50C-407E-A947-70E740481C1C}">
                <a14:useLocalDpi xmlns:a14="http://schemas.microsoft.com/office/drawing/2010/main" xmlns="" val="0"/>
              </a:ext>
            </a:extLst>
          </a:blip>
          <a:srcRect/>
          <a:stretch>
            <a:fillRect/>
          </a:stretch>
        </p:blipFill>
        <p:spPr bwMode="auto">
          <a:xfrm>
            <a:off x="4533900" y="3395662"/>
            <a:ext cx="1298575" cy="3571875"/>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4" name="Title 1"/>
          <p:cNvSpPr>
            <a:spLocks noGrp="1"/>
          </p:cNvSpPr>
          <p:nvPr>
            <p:ph type="title"/>
          </p:nvPr>
        </p:nvSpPr>
        <p:spPr>
          <a:xfrm>
            <a:off x="630000" y="1785600"/>
            <a:ext cx="4062235" cy="3286800"/>
          </a:xfrm>
          <a:prstGeom prst="rect">
            <a:avLst/>
          </a:prstGeom>
        </p:spPr>
        <p:txBody>
          <a:bodyPr anchor="ctr">
            <a:noAutofit/>
          </a:bodyPr>
          <a:lstStyle>
            <a:lvl1pPr>
              <a:defRPr sz="4400" b="0">
                <a:solidFill>
                  <a:schemeClr val="tx2"/>
                </a:solidFill>
                <a:latin typeface="Trebuchet MS" panose="020B0603020202020204" pitchFamily="34" charset="0"/>
                <a:sym typeface="Trebuchet MS" panose="020B0603020202020204" pitchFamily="34" charset="0"/>
              </a:defRPr>
            </a:lvl1pPr>
          </a:lstStyle>
          <a:p>
            <a:r>
              <a:rPr lang="en-US" smtClean="0"/>
              <a:t>Click to edit Master title style</a:t>
            </a:r>
            <a:endParaRPr lang="en-US" dirty="0"/>
          </a:p>
        </p:txBody>
      </p:sp>
      <p:sp>
        <p:nvSpPr>
          <p:cNvPr id="10"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Presentation1</a:t>
            </a:r>
            <a:endParaRPr lang="en-US" sz="700" dirty="0">
              <a:solidFill>
                <a:schemeClr val="bg1"/>
              </a:solidFill>
              <a:latin typeface="Trebuchet MS" panose="020B0603020202020204" pitchFamily="34" charset="0"/>
              <a:sym typeface="Trebuchet MS" panose="020B0603020202020204" pitchFamily="34" charset="0"/>
            </a:endParaRPr>
          </a:p>
        </p:txBody>
      </p:sp>
      <p:pic>
        <p:nvPicPr>
          <p:cNvPr id="15" name="Picture 14"/>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2009208218"/>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2666118350"/>
              </p:ext>
            </p:extLst>
          </p:nvPr>
        </p:nvGraphicFramePr>
        <p:xfrm>
          <a:off x="1588" y="1588"/>
          <a:ext cx="1587" cy="1587"/>
        </p:xfrm>
        <a:graphic>
          <a:graphicData uri="http://schemas.openxmlformats.org/presentationml/2006/ole">
            <p:oleObj spid="_x0000_s15575" name="think-cell Slide" r:id="rId5" imgW="360" imgH="360" progId="">
              <p:embed/>
            </p:oleObj>
          </a:graphicData>
        </a:graphic>
      </p:graphicFrame>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13" name="Picture 2"/>
          <p:cNvPicPr>
            <a:picLocks noChangeAspect="1" noChangeArrowheads="1"/>
          </p:cNvPicPr>
          <p:nvPr userDrawn="1"/>
        </p:nvPicPr>
        <p:blipFill>
          <a:blip r:embed="rId6">
            <a:extLst>
              <a:ext uri="{28A0092B-C50C-407E-A947-70E740481C1C}">
                <a14:useLocalDpi xmlns:a14="http://schemas.microsoft.com/office/drawing/2010/main" xmlns="" val="0"/>
              </a:ext>
            </a:extLst>
          </a:blip>
          <a:srcRect/>
          <a:stretch>
            <a:fillRect/>
          </a:stretch>
        </p:blipFill>
        <p:spPr bwMode="auto">
          <a:xfrm>
            <a:off x="5378758" y="3594368"/>
            <a:ext cx="1365250" cy="3382962"/>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6" name="Title 2"/>
          <p:cNvSpPr>
            <a:spLocks noGrp="1"/>
          </p:cNvSpPr>
          <p:nvPr>
            <p:ph type="title"/>
          </p:nvPr>
        </p:nvSpPr>
        <p:spPr>
          <a:xfrm>
            <a:off x="630000" y="622800"/>
            <a:ext cx="4673646" cy="941796"/>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Trebuchet MS" panose="020B0603020202020204" pitchFamily="34" charset="0"/>
                <a:sym typeface="Trebuchet MS" panose="020B0603020202020204" pitchFamily="34" charset="0"/>
              </a:defRPr>
            </a:lvl1pPr>
          </a:lstStyle>
          <a:p>
            <a:pPr lvl="0"/>
            <a:r>
              <a:rPr lang="en-US" smtClean="0"/>
              <a:t>Click to edit Master title style</a:t>
            </a:r>
            <a:endParaRPr lang="en-US" dirty="0"/>
          </a:p>
        </p:txBody>
      </p:sp>
      <p:sp>
        <p:nvSpPr>
          <p:cNvPr id="10"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Presentation1</a:t>
            </a:r>
            <a:endParaRPr lang="en-US" sz="700" dirty="0">
              <a:solidFill>
                <a:schemeClr val="bg1"/>
              </a:solidFill>
              <a:latin typeface="Trebuchet MS" panose="020B0603020202020204" pitchFamily="34" charset="0"/>
              <a:sym typeface="Trebuchet MS" panose="020B0603020202020204" pitchFamily="34" charset="0"/>
            </a:endParaRPr>
          </a:p>
        </p:txBody>
      </p:sp>
      <p:pic>
        <p:nvPicPr>
          <p:cNvPr id="11" name="Picture 10"/>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369287176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extLst mod="1">
    <p:ext uri="{DCECCB84-F9BA-43D5-87BE-67443E8EF086}">
      <p15:sldGuideLst xmlns:p15="http://schemas.microsoft.com/office/powerpoint/2012/main" xmlns=""/>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2866417359"/>
              </p:ext>
            </p:extLst>
          </p:nvPr>
        </p:nvGraphicFramePr>
        <p:xfrm>
          <a:off x="1588" y="1588"/>
          <a:ext cx="1587" cy="1587"/>
        </p:xfrm>
        <a:graphic>
          <a:graphicData uri="http://schemas.openxmlformats.org/presentationml/2006/ole">
            <p:oleObj spid="_x0000_s16599" name="think-cell Slide" r:id="rId5" imgW="360" imgH="360" progId="">
              <p:embed/>
            </p:oleObj>
          </a:graphicData>
        </a:graphic>
      </p:graphicFrame>
      <p:pic>
        <p:nvPicPr>
          <p:cNvPr id="10" name="Picture 2"/>
          <p:cNvPicPr>
            <a:picLocks noChangeAspect="1" noChangeArrowheads="1"/>
          </p:cNvPicPr>
          <p:nvPr userDrawn="1"/>
        </p:nvPicPr>
        <p:blipFill>
          <a:blip r:embed="rId6">
            <a:extLst>
              <a:ext uri="{28A0092B-C50C-407E-A947-70E740481C1C}">
                <a14:useLocalDpi xmlns:a14="http://schemas.microsoft.com/office/drawing/2010/main" xmlns="" val="0"/>
              </a:ext>
            </a:extLst>
          </a:blip>
          <a:srcRect/>
          <a:stretch>
            <a:fillRect/>
          </a:stretch>
        </p:blipFill>
        <p:spPr bwMode="auto">
          <a:xfrm>
            <a:off x="7490341" y="3594368"/>
            <a:ext cx="1365250" cy="3382962"/>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11" name="Title 3"/>
          <p:cNvSpPr>
            <a:spLocks noGrp="1"/>
          </p:cNvSpPr>
          <p:nvPr>
            <p:ph type="title"/>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Trebuchet MS" panose="020B0603020202020204" pitchFamily="34" charset="0"/>
                <a:sym typeface="Trebuchet MS" panose="020B0603020202020204" pitchFamily="34" charset="0"/>
              </a:defRPr>
            </a:lvl1pPr>
          </a:lstStyle>
          <a:p>
            <a:pPr lvl="0"/>
            <a:r>
              <a:rPr lang="en-US" smtClean="0"/>
              <a:t>Click to edit Master title style</a:t>
            </a:r>
            <a:endParaRPr lang="en-US" dirty="0"/>
          </a:p>
        </p:txBody>
      </p:sp>
      <p:sp>
        <p:nvSpPr>
          <p:cNvPr id="14"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Presentation1</a:t>
            </a:r>
            <a:endParaRPr lang="en-US" sz="700" dirty="0">
              <a:solidFill>
                <a:schemeClr val="bg1"/>
              </a:solidFill>
              <a:latin typeface="Trebuchet MS" panose="020B0603020202020204" pitchFamily="34" charset="0"/>
              <a:sym typeface="Trebuchet MS" panose="020B0603020202020204" pitchFamily="34" charset="0"/>
            </a:endParaRPr>
          </a:p>
        </p:txBody>
      </p:sp>
      <p:pic>
        <p:nvPicPr>
          <p:cNvPr id="16" name="Picture 15"/>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380028018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503499387"/>
              </p:ext>
            </p:extLst>
          </p:nvPr>
        </p:nvGraphicFramePr>
        <p:xfrm>
          <a:off x="1588" y="1588"/>
          <a:ext cx="1587" cy="1587"/>
        </p:xfrm>
        <a:graphic>
          <a:graphicData uri="http://schemas.openxmlformats.org/presentationml/2006/ole">
            <p:oleObj spid="_x0000_s8407" name="think-cell Slide" r:id="rId5" imgW="360" imgH="360" progId="">
              <p:embed/>
            </p:oleObj>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xmlns=""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p:nvPr>
        </p:nvSpPr>
        <p:spPr>
          <a:xfrm>
            <a:off x="630000" y="2681103"/>
            <a:ext cx="3127881" cy="1495794"/>
          </a:xfrm>
          <a:prstGeom prst="rect">
            <a:avLst/>
          </a:prstGeom>
        </p:spPr>
        <p:txBody>
          <a:bodyPr anchor="ctr">
            <a:noAutofit/>
          </a:bodyPr>
          <a:lstStyle>
            <a:lvl1pPr>
              <a:defRPr sz="3200">
                <a:solidFill>
                  <a:schemeClr val="bg1"/>
                </a:solidFill>
                <a:latin typeface="Trebuchet MS" panose="020B0603020202020204" pitchFamily="34" charset="0"/>
                <a:sym typeface="Trebuchet MS" panose="020B0603020202020204" pitchFamily="34" charset="0"/>
              </a:defRPr>
            </a:lvl1pPr>
          </a:lstStyle>
          <a:p>
            <a:r>
              <a:rPr lang="en-US" smtClean="0"/>
              <a:t>Click to edit Master title style</a:t>
            </a:r>
            <a:endParaRPr lang="en-US" dirty="0"/>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Trebuchet MS" panose="020B0603020202020204" pitchFamily="34" charset="0"/>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Trebuchet MS" panose="020B0603020202020204" pitchFamily="34" charset="0"/>
              <a:ea typeface="+mn-ea"/>
              <a:cs typeface="+mn-cs"/>
              <a:sym typeface="Trebuchet MS" panose="020B0603020202020204" pitchFamily="34" charset="0"/>
            </a:endParaRPr>
          </a:p>
        </p:txBody>
      </p:sp>
      <p:sp>
        <p:nvSpPr>
          <p:cNvPr id="14"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Presentation1</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pic>
        <p:nvPicPr>
          <p:cNvPr id="17" name="Picture 16"/>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165149677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3147264860"/>
              </p:ext>
            </p:extLst>
          </p:nvPr>
        </p:nvGraphicFramePr>
        <p:xfrm>
          <a:off x="1588" y="1588"/>
          <a:ext cx="1587" cy="1587"/>
        </p:xfrm>
        <a:graphic>
          <a:graphicData uri="http://schemas.openxmlformats.org/presentationml/2006/ole">
            <p:oleObj spid="_x0000_s9429" name="think-cell Slide" r:id="rId5" imgW="360" imgH="360" progId="">
              <p:embed/>
            </p:oleObj>
          </a:graphicData>
        </a:graphic>
      </p:graphicFrame>
      <p:pic>
        <p:nvPicPr>
          <p:cNvPr id="11" name="Picture 10"/>
          <p:cNvPicPr>
            <a:picLocks noChangeAspect="1"/>
          </p:cNvPicPr>
          <p:nvPr userDrawn="1"/>
        </p:nvPicPr>
        <p:blipFill rotWithShape="1">
          <a:blip r:embed="rId6">
            <a:extLst>
              <a:ext uri="{28A0092B-C50C-407E-A947-70E740481C1C}">
                <a14:useLocalDpi xmlns:a14="http://schemas.microsoft.com/office/drawing/2010/main" xmlns=""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Trebuchet MS" panose="020B0603020202020204" pitchFamily="34" charset="0"/>
                <a:sym typeface="Trebuchet MS" panose="020B0603020202020204" pitchFamily="34" charset="0"/>
              </a:defRPr>
            </a:lvl1pPr>
          </a:lstStyle>
          <a:p>
            <a:r>
              <a:rPr lang="en-US" smtClean="0"/>
              <a:t>Click to edit Master title style</a:t>
            </a:r>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Trebuchet MS" panose="020B0603020202020204" pitchFamily="34" charset="0"/>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7"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Presentation1</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pic>
        <p:nvPicPr>
          <p:cNvPr id="18" name="Picture 17"/>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1923524179"/>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1639735049"/>
              </p:ext>
            </p:extLst>
          </p:nvPr>
        </p:nvGraphicFramePr>
        <p:xfrm>
          <a:off x="1588" y="1588"/>
          <a:ext cx="1587" cy="1587"/>
        </p:xfrm>
        <a:graphic>
          <a:graphicData uri="http://schemas.openxmlformats.org/presentationml/2006/ole">
            <p:oleObj spid="_x0000_s10453" name="think-cell Slide" r:id="rId5" imgW="360" imgH="360" progId="">
              <p:embed/>
            </p:oleObj>
          </a:graphicData>
        </a:graphic>
      </p:graphicFrame>
      <p:pic>
        <p:nvPicPr>
          <p:cNvPr id="9" name="Picture 8"/>
          <p:cNvPicPr>
            <a:picLocks noChangeAspect="1"/>
          </p:cNvPicPr>
          <p:nvPr userDrawn="1"/>
        </p:nvPicPr>
        <p:blipFill rotWithShape="1">
          <a:blip r:embed="rId6">
            <a:extLst>
              <a:ext uri="{28A0092B-C50C-407E-A947-70E740481C1C}">
                <a14:useLocalDpi xmlns:a14="http://schemas.microsoft.com/office/drawing/2010/main" xmlns=""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Trebuchet MS" panose="020B0603020202020204" pitchFamily="34" charset="0"/>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Trebuchet MS" panose="020B0603020202020204" pitchFamily="34" charset="0"/>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Trebuchet MS" panose="020B0603020202020204" pitchFamily="34" charset="0"/>
              <a:ea typeface="+mn-ea"/>
              <a:cs typeface="+mn-cs"/>
              <a:sym typeface="Trebuchet MS" panose="020B0603020202020204" pitchFamily="34" charset="0"/>
            </a:endParaRPr>
          </a:p>
        </p:txBody>
      </p:sp>
      <p:sp>
        <p:nvSpPr>
          <p:cNvPr id="16"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Presentation1</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pic>
        <p:nvPicPr>
          <p:cNvPr id="17" name="Picture 16"/>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63280906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2692949665"/>
              </p:ext>
            </p:extLst>
          </p:nvPr>
        </p:nvGraphicFramePr>
        <p:xfrm>
          <a:off x="1588" y="1588"/>
          <a:ext cx="1587" cy="1587"/>
        </p:xfrm>
        <a:graphic>
          <a:graphicData uri="http://schemas.openxmlformats.org/presentationml/2006/ole">
            <p:oleObj spid="_x0000_s17620" name="think-cell Slide" r:id="rId5" imgW="360" imgH="360" progId="">
              <p:embed/>
            </p:oleObj>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Trebuchet MS" panose="020B0603020202020204" pitchFamily="34" charset="0"/>
                <a:ea typeface="+mn-ea"/>
                <a:cs typeface="Arial" panose="020B0604020202020204" pitchFamily="34" charset="0"/>
                <a:sym typeface="Trebuchet MS" panose="020B0603020202020204" pitchFamily="34" charset="0"/>
              </a:defRPr>
            </a:lvl1pPr>
          </a:lstStyle>
          <a:p>
            <a:r>
              <a:rPr lang="en-US" dirty="0"/>
              <a:t>Click to edit big statement text</a:t>
            </a:r>
          </a:p>
        </p:txBody>
      </p:sp>
      <p:sp>
        <p:nvSpPr>
          <p:cNvPr id="10"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Presentation1</a:t>
            </a:r>
            <a:endParaRPr lang="en-US" sz="700" dirty="0">
              <a:solidFill>
                <a:schemeClr val="bg1"/>
              </a:solidFill>
              <a:latin typeface="Trebuchet MS" panose="020B0603020202020204" pitchFamily="34" charset="0"/>
              <a:sym typeface="Trebuchet MS" panose="020B0603020202020204" pitchFamily="34" charset="0"/>
            </a:endParaRPr>
          </a:p>
        </p:txBody>
      </p:sp>
      <p:pic>
        <p:nvPicPr>
          <p:cNvPr id="11" name="Picture 10"/>
          <p:cNvPicPr>
            <a:picLocks noChangeAspect="1"/>
          </p:cNvPicPr>
          <p:nvPr userDrawn="1">
            <p:custDataLst>
              <p:tags r:id="rId3"/>
            </p:custDataLst>
          </p:nvPr>
        </p:nvPicPr>
        <p:blipFill>
          <a:blip r:embed="rId6"/>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27055804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3216030278"/>
              </p:ext>
            </p:extLst>
          </p:nvPr>
        </p:nvGraphicFramePr>
        <p:xfrm>
          <a:off x="1588" y="1588"/>
          <a:ext cx="1587" cy="1587"/>
        </p:xfrm>
        <a:graphic>
          <a:graphicData uri="http://schemas.openxmlformats.org/presentationml/2006/ole">
            <p:oleObj spid="_x0000_s18645" name="think-cell Slide" r:id="rId5" imgW="360" imgH="360" progId="">
              <p:embed/>
            </p:oleObj>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Trebuchet MS" panose="020B0603020202020204" pitchFamily="34" charset="0"/>
                <a:ea typeface="+mn-ea"/>
                <a:cs typeface="Arial" panose="020B0604020202020204" pitchFamily="34" charset="0"/>
                <a:sym typeface="Trebuchet MS" panose="020B0603020202020204" pitchFamily="34" charset="0"/>
              </a:defRPr>
            </a:lvl1pPr>
          </a:lstStyle>
          <a:p>
            <a:r>
              <a:rPr lang="en-US" dirty="0"/>
              <a:t>Click to edit big statement text</a:t>
            </a:r>
          </a:p>
        </p:txBody>
      </p:sp>
      <p:sp>
        <p:nvSpPr>
          <p:cNvPr id="10"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Presentation1</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pic>
        <p:nvPicPr>
          <p:cNvPr id="8" name="Picture 7"/>
          <p:cNvPicPr>
            <a:picLocks noChangeAspect="1"/>
          </p:cNvPicPr>
          <p:nvPr userDrawn="1">
            <p:custDataLst>
              <p:tags r:id="rId3"/>
            </p:custDataLst>
          </p:nvPr>
        </p:nvPicPr>
        <p:blipFill>
          <a:blip r:embed="rId6"/>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337966267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2341644922"/>
              </p:ext>
            </p:extLst>
          </p:nvPr>
        </p:nvGraphicFramePr>
        <p:xfrm>
          <a:off x="1588" y="1588"/>
          <a:ext cx="1587" cy="1587"/>
        </p:xfrm>
        <a:graphic>
          <a:graphicData uri="http://schemas.openxmlformats.org/presentationml/2006/ole">
            <p:oleObj spid="_x0000_s19665" name="think-cell Slide" r:id="rId4" imgW="360" imgH="360" progId="">
              <p:embed/>
            </p:oleObj>
          </a:graphicData>
        </a:graphic>
      </p:graphicFrame>
      <p:pic>
        <p:nvPicPr>
          <p:cNvPr id="11" name="Picture 10"/>
          <p:cNvPicPr>
            <a:picLocks noChangeAspect="1"/>
          </p:cNvPicPr>
          <p:nvPr/>
        </p:nvPicPr>
        <p:blipFill rotWithShape="1">
          <a:blip r:embed="rId5">
            <a:extLst>
              <a:ext uri="{28A0092B-C50C-407E-A947-70E740481C1C}">
                <a14:useLocalDpi xmlns:a14="http://schemas.microsoft.com/office/drawing/2010/main" xmlns=""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Trebuchet MS" panose="020B0603020202020204" pitchFamily="34" charset="0"/>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7" name="Picture 6"/>
          <p:cNvPicPr>
            <a:picLocks noChangeAspect="1"/>
          </p:cNvPicPr>
          <p:nvPr userDrawn="1">
            <p:custDataLst>
              <p:tags r:id="rId2"/>
            </p:custDataLst>
          </p:nvPr>
        </p:nvPicPr>
        <p:blipFill>
          <a:blip r:embed="rId6"/>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120217922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extLst>
              <p:ext uri="{D42A27DB-BD31-4B8C-83A1-F6EECF244321}">
                <p14:modId xmlns:p14="http://schemas.microsoft.com/office/powerpoint/2010/main" xmlns="" val="2684923618"/>
              </p:ext>
            </p:extLst>
          </p:nvPr>
        </p:nvGraphicFramePr>
        <p:xfrm>
          <a:off x="1588" y="1588"/>
          <a:ext cx="1587" cy="1587"/>
        </p:xfrm>
        <a:graphic>
          <a:graphicData uri="http://schemas.openxmlformats.org/presentationml/2006/ole">
            <p:oleObj spid="_x0000_s20693" name="think-cell Slide" r:id="rId5" imgW="360" imgH="360" progId="">
              <p:embed/>
            </p:oleObj>
          </a:graphicData>
        </a:graphic>
      </p:graphicFrame>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4" name="Title 3"/>
          <p:cNvSpPr>
            <a:spLocks noGrp="1"/>
          </p:cNvSpPr>
          <p:nvPr>
            <p:ph type="title"/>
          </p:nvPr>
        </p:nvSpPr>
        <p:spPr>
          <a:xfrm>
            <a:off x="630000" y="622800"/>
            <a:ext cx="10933200" cy="470898"/>
          </a:xfrm>
        </p:spPr>
        <p:txBody>
          <a:bodyPr/>
          <a:lstStyle>
            <a:lvl1pPr>
              <a:defRPr sz="3400">
                <a:solidFill>
                  <a:schemeClr val="bg1"/>
                </a:solidFill>
                <a:latin typeface="Trebuchet MS" panose="020B0603020202020204" pitchFamily="34" charset="0"/>
                <a:sym typeface="Trebuchet MS" panose="020B0603020202020204" pitchFamily="34" charset="0"/>
              </a:defRPr>
            </a:lvl1pPr>
          </a:lstStyle>
          <a:p>
            <a:r>
              <a:rPr lang="en-US" smtClean="0"/>
              <a:t>Click to edit Master title style</a:t>
            </a:r>
            <a:endParaRPr lang="en-US" dirty="0"/>
          </a:p>
        </p:txBody>
      </p:sp>
      <p:sp>
        <p:nvSpPr>
          <p:cNvPr id="8"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Presentation1</a:t>
            </a:r>
            <a:endParaRPr lang="en-US" sz="700" dirty="0">
              <a:solidFill>
                <a:schemeClr val="bg1"/>
              </a:solidFill>
              <a:latin typeface="Trebuchet MS" panose="020B0603020202020204" pitchFamily="34" charset="0"/>
              <a:sym typeface="Trebuchet MS" panose="020B0603020202020204" pitchFamily="34" charset="0"/>
            </a:endParaRPr>
          </a:p>
        </p:txBody>
      </p:sp>
      <p:pic>
        <p:nvPicPr>
          <p:cNvPr id="9" name="Picture 8"/>
          <p:cNvPicPr>
            <a:picLocks noChangeAspect="1"/>
          </p:cNvPicPr>
          <p:nvPr userDrawn="1">
            <p:custDataLst>
              <p:tags r:id="rId3"/>
            </p:custDataLst>
          </p:nvPr>
        </p:nvPicPr>
        <p:blipFill>
          <a:blip r:embed="rId6"/>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183007393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1917525060"/>
              </p:ext>
            </p:extLst>
          </p:nvPr>
        </p:nvGraphicFramePr>
        <p:xfrm>
          <a:off x="1588" y="1588"/>
          <a:ext cx="1587" cy="1587"/>
        </p:xfrm>
        <a:graphic>
          <a:graphicData uri="http://schemas.openxmlformats.org/presentationml/2006/ole">
            <p:oleObj spid="_x0000_s5337" name="think-cell Slide" r:id="rId5" imgW="360" imgH="360" progId="">
              <p:embed/>
            </p:oleObj>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Trebuchet MS" panose="020B0603020202020204" pitchFamily="34" charset="0"/>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6"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Presentation1</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5" name="Title 4"/>
          <p:cNvSpPr>
            <a:spLocks noGrp="1"/>
          </p:cNvSpPr>
          <p:nvPr>
            <p:ph type="title"/>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Trebuchet MS" panose="020B0603020202020204" pitchFamily="34" charset="0"/>
                <a:sym typeface="Trebuchet MS" panose="020B0603020202020204" pitchFamily="34" charset="0"/>
              </a:defRPr>
            </a:lvl1pPr>
          </a:lstStyle>
          <a:p>
            <a:pPr lvl="0"/>
            <a:r>
              <a:rPr lang="en-US" smtClean="0"/>
              <a:t>Click to edit Master title style</a:t>
            </a:r>
            <a:endParaRPr lang="en-US" dirty="0"/>
          </a:p>
        </p:txBody>
      </p:sp>
      <p:pic>
        <p:nvPicPr>
          <p:cNvPr id="8" name="Picture 7"/>
          <p:cNvPicPr>
            <a:picLocks noChangeAspect="1"/>
          </p:cNvPicPr>
          <p:nvPr userDrawn="1">
            <p:custDataLst>
              <p:tags r:id="rId3"/>
            </p:custDataLst>
          </p:nvPr>
        </p:nvPicPr>
        <p:blipFill>
          <a:blip r:embed="rId6"/>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1657312068"/>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1915845562"/>
              </p:ext>
            </p:extLst>
          </p:nvPr>
        </p:nvGraphicFramePr>
        <p:xfrm>
          <a:off x="1588" y="1588"/>
          <a:ext cx="1587" cy="1587"/>
        </p:xfrm>
        <a:graphic>
          <a:graphicData uri="http://schemas.openxmlformats.org/presentationml/2006/ole">
            <p:oleObj spid="_x0000_s21716" name="think-cell Slide" r:id="rId5" imgW="360" imgH="360" progId="">
              <p:embed/>
            </p:oleObj>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6"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Presentation1</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pic>
        <p:nvPicPr>
          <p:cNvPr id="8" name="Picture 7"/>
          <p:cNvPicPr>
            <a:picLocks noChangeAspect="1"/>
          </p:cNvPicPr>
          <p:nvPr userDrawn="1">
            <p:custDataLst>
              <p:tags r:id="rId3"/>
            </p:custDataLst>
          </p:nvPr>
        </p:nvPicPr>
        <p:blipFill>
          <a:blip r:embed="rId6"/>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3014252063"/>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extLst>
              <p:ext uri="{D42A27DB-BD31-4B8C-83A1-F6EECF244321}">
                <p14:modId xmlns:p14="http://schemas.microsoft.com/office/powerpoint/2010/main" xmlns="" val="3998966196"/>
              </p:ext>
            </p:extLst>
          </p:nvPr>
        </p:nvGraphicFramePr>
        <p:xfrm>
          <a:off x="1588" y="1588"/>
          <a:ext cx="1587" cy="1587"/>
        </p:xfrm>
        <a:graphic>
          <a:graphicData uri="http://schemas.openxmlformats.org/presentationml/2006/ole">
            <p:oleObj spid="_x0000_s22739" name="think-cell Slide" r:id="rId5" imgW="360" imgH="360" progId="">
              <p:embed/>
            </p:oleObj>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8"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Presentation1</a:t>
            </a:r>
            <a:endParaRPr lang="en-US" sz="700" dirty="0">
              <a:solidFill>
                <a:schemeClr val="bg1"/>
              </a:solidFill>
              <a:latin typeface="Trebuchet MS" panose="020B0603020202020204" pitchFamily="34" charset="0"/>
              <a:sym typeface="Trebuchet MS" panose="020B0603020202020204" pitchFamily="34" charset="0"/>
            </a:endParaRPr>
          </a:p>
        </p:txBody>
      </p:sp>
      <p:pic>
        <p:nvPicPr>
          <p:cNvPr id="10" name="Picture 9"/>
          <p:cNvPicPr>
            <a:picLocks noChangeAspect="1"/>
          </p:cNvPicPr>
          <p:nvPr userDrawn="1">
            <p:custDataLst>
              <p:tags r:id="rId3"/>
            </p:custDataLst>
          </p:nvPr>
        </p:nvPicPr>
        <p:blipFill>
          <a:blip r:embed="rId6"/>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290231099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extLst>
              <p:ext uri="{D42A27DB-BD31-4B8C-83A1-F6EECF244321}">
                <p14:modId xmlns:p14="http://schemas.microsoft.com/office/powerpoint/2010/main" xmlns="" val="2234632530"/>
              </p:ext>
            </p:extLst>
          </p:nvPr>
        </p:nvGraphicFramePr>
        <p:xfrm>
          <a:off x="1588" y="1588"/>
          <a:ext cx="1587" cy="1587"/>
        </p:xfrm>
        <a:graphic>
          <a:graphicData uri="http://schemas.openxmlformats.org/presentationml/2006/ole">
            <p:oleObj spid="_x0000_s23765" name="think-cell Slide" r:id="rId5" imgW="360" imgH="360" progId="">
              <p:embed/>
            </p:oleObj>
          </a:graphicData>
        </a:graphic>
      </p:graphicFrame>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Trebuchet MS" panose="020B0603020202020204" pitchFamily="34" charset="0"/>
                <a:sym typeface="Trebuchet MS" panose="020B0603020202020204" pitchFamily="34" charset="0"/>
              </a:rPr>
              <a:t>The services and materials provided by The Boston Consulting Group (BCG) are subject to BCG's Standard Terms </a:t>
            </a:r>
            <a:br>
              <a:rPr lang="en-US" sz="900" b="0" dirty="0">
                <a:latin typeface="Trebuchet MS" panose="020B0603020202020204" pitchFamily="34" charset="0"/>
                <a:sym typeface="Trebuchet MS" panose="020B0603020202020204" pitchFamily="34" charset="0"/>
              </a:rPr>
            </a:br>
            <a:r>
              <a:rPr lang="en-US" sz="900" b="0" dirty="0">
                <a:latin typeface="Trebuchet MS" panose="020B0603020202020204" pitchFamily="34" charset="0"/>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Trebuchet MS" panose="020B0603020202020204" pitchFamily="34" charset="0"/>
                <a:sym typeface="Trebuchet MS" panose="020B0603020202020204" pitchFamily="34" charset="0"/>
              </a:rPr>
            </a:br>
            <a:r>
              <a:rPr lang="en-US" sz="900" b="0" dirty="0">
                <a:latin typeface="Trebuchet MS" panose="020B0603020202020204" pitchFamily="34" charset="0"/>
                <a:sym typeface="Trebuchet MS" panose="020B0603020202020204" pitchFamily="34" charset="0"/>
              </a:rPr>
              <a:t>to update these materials after the date hereof, notwithstanding that such information may become outdated </a:t>
            </a:r>
            <a:br>
              <a:rPr lang="en-US" sz="900" b="0" dirty="0">
                <a:latin typeface="Trebuchet MS" panose="020B0603020202020204" pitchFamily="34" charset="0"/>
                <a:sym typeface="Trebuchet MS" panose="020B0603020202020204" pitchFamily="34" charset="0"/>
              </a:rPr>
            </a:br>
            <a:r>
              <a:rPr lang="en-US" sz="900" b="0" dirty="0">
                <a:latin typeface="Trebuchet MS" panose="020B0603020202020204" pitchFamily="34" charset="0"/>
                <a:sym typeface="Trebuchet MS" panose="020B0603020202020204" pitchFamily="34" charset="0"/>
              </a:rPr>
              <a:t>or inaccurate.</a:t>
            </a:r>
          </a:p>
          <a:p>
            <a:pPr indent="0">
              <a:lnSpc>
                <a:spcPct val="100000"/>
              </a:lnSpc>
            </a:pPr>
            <a:r>
              <a:rPr lang="en-US" sz="900" b="0" dirty="0">
                <a:latin typeface="Trebuchet MS" panose="020B0603020202020204" pitchFamily="34" charset="0"/>
                <a:sym typeface="Trebuchet MS" panose="020B0603020202020204" pitchFamily="34" charset="0"/>
              </a:rPr>
              <a:t> </a:t>
            </a:r>
          </a:p>
          <a:p>
            <a:pPr indent="0">
              <a:lnSpc>
                <a:spcPct val="100000"/>
              </a:lnSpc>
            </a:pPr>
            <a:r>
              <a:rPr lang="en-US" sz="900" b="0" dirty="0">
                <a:latin typeface="Trebuchet MS" panose="020B0603020202020204" pitchFamily="34" charset="0"/>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Trebuchet MS" panose="020B0603020202020204" pitchFamily="34" charset="0"/>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Trebuchet MS" panose="020B0603020202020204" pitchFamily="34" charset="0"/>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Trebuchet MS" panose="020B0603020202020204" pitchFamily="34" charset="0"/>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1"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Presentation1</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pic>
        <p:nvPicPr>
          <p:cNvPr id="12" name="Picture 11"/>
          <p:cNvPicPr>
            <a:picLocks noChangeAspect="1"/>
          </p:cNvPicPr>
          <p:nvPr userDrawn="1">
            <p:custDataLst>
              <p:tags r:id="rId3"/>
            </p:custDataLst>
          </p:nvPr>
        </p:nvPicPr>
        <p:blipFill>
          <a:blip r:embed="rId6"/>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824906963"/>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3755518458"/>
              </p:ext>
            </p:extLst>
          </p:nvPr>
        </p:nvGraphicFramePr>
        <p:xfrm>
          <a:off x="1588" y="1588"/>
          <a:ext cx="1587" cy="1587"/>
        </p:xfrm>
        <a:graphic>
          <a:graphicData uri="http://schemas.openxmlformats.org/presentationml/2006/ole">
            <p:oleObj spid="_x0000_s24786" name="think-cell Slide" r:id="rId5" imgW="360" imgH="360" progId="">
              <p:embed/>
            </p:oleObj>
          </a:graphicData>
        </a:graphic>
      </p:graphicFrame>
      <p:pic>
        <p:nvPicPr>
          <p:cNvPr id="16" name="Picture 15"/>
          <p:cNvPicPr>
            <a:picLocks noChangeAspect="1"/>
          </p:cNvPicPr>
          <p:nvPr userDrawn="1">
            <p:custDataLst>
              <p:tags r:id="rId2"/>
            </p:custDataLst>
          </p:nvPr>
        </p:nvPicPr>
        <p:blipFill rotWithShape="1">
          <a:blip r:embed="rId6"/>
          <a:srcRect l="1368" t="8950" r="1368" b="8950"/>
          <a:stretch/>
        </p:blipFill>
        <p:spPr>
          <a:xfrm>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Trebuchet MS" panose="020B0603020202020204" pitchFamily="34" charset="0"/>
              <a:sym typeface="Trebuchet MS" panose="020B0603020202020204" pitchFamily="34" charset="0"/>
            </a:endParaRPr>
          </a:p>
        </p:txBody>
      </p:sp>
      <p:grpSp>
        <p:nvGrpSpPr>
          <p:cNvPr id="12" name="Group 4"/>
          <p:cNvGrpSpPr>
            <a:grpSpLocks noChangeAspect="1"/>
          </p:cNvGrpSpPr>
          <p:nvPr userDrawn="1"/>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Trebuchet MS" panose="020B0603020202020204" pitchFamily="34" charset="0"/>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Trebuchet MS" panose="020B0603020202020204" pitchFamily="34" charset="0"/>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Trebuchet MS" panose="020B0603020202020204" pitchFamily="34" charset="0"/>
                <a:sym typeface="Trebuchet MS" panose="020B0603020202020204" pitchFamily="34" charset="0"/>
              </a:rPr>
              <a:t>bcg.com</a:t>
            </a:r>
          </a:p>
        </p:txBody>
      </p:sp>
      <p:pic>
        <p:nvPicPr>
          <p:cNvPr id="9" name="Picture 8"/>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366124750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extLst/>
          </p:nvPr>
        </p:nvGraphicFramePr>
        <p:xfrm>
          <a:off x="1588" y="1588"/>
          <a:ext cx="1587" cy="1587"/>
        </p:xfrm>
        <a:graphic>
          <a:graphicData uri="http://schemas.openxmlformats.org/presentationml/2006/ole">
            <p:oleObj spid="_x0000_s54334" name="think-cell Slide" r:id="rId4" imgW="360" imgH="360" progId="">
              <p:embed/>
            </p:oleObj>
          </a:graphicData>
        </a:graphic>
      </p:graphicFrame>
      <p:sp>
        <p:nvSpPr>
          <p:cNvPr id="2" name="Date Placeholder 1"/>
          <p:cNvSpPr>
            <a:spLocks noGrp="1"/>
          </p:cNvSpPr>
          <p:nvPr>
            <p:ph type="dt" sz="half" idx="10"/>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55" name="FooterSimple"/>
          <p:cNvSpPr txBox="1"/>
          <p:nvPr userDrawn="1"/>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Multimode.pptx</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51" name="Baselines / anchors"/>
            <p:cNvGrpSpPr/>
            <p:nvPr/>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Trebuchet MS"/>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8" name="Five column measure"/>
            <p:cNvGrpSpPr/>
            <p:nvPr/>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lumMod val="65000"/>
                    </a:prstClr>
                  </a:solidFill>
                  <a:effectLst/>
                  <a:uLnTx/>
                  <a:uFillTx/>
                  <a:latin typeface="Trebuchet MS" panose="020B0603020202020204" pitchFamily="34" charset="0"/>
                  <a:ea typeface="+mn-ea"/>
                  <a:cs typeface="+mn-cs"/>
                  <a:sym typeface="Trebuchet MS" panose="020B0603020202020204" pitchFamily="34" charset="0"/>
                </a:rPr>
                <a:t>1. </a:t>
              </a:r>
              <a:r>
                <a:rPr kumimoji="0" lang="en-US" sz="1000" b="0" i="0" u="none" strike="noStrike" kern="1200" cap="none" spc="0" normalizeH="0" baseline="0" noProof="0" dirty="0" err="1">
                  <a:ln>
                    <a:noFill/>
                  </a:ln>
                  <a:solidFill>
                    <a:prstClr val="white">
                      <a:lumMod val="65000"/>
                    </a:prstClr>
                  </a:solidFill>
                  <a:effectLst/>
                  <a:uLnTx/>
                  <a:uFillTx/>
                  <a:latin typeface="Trebuchet MS" panose="020B0603020202020204" pitchFamily="34" charset="0"/>
                  <a:ea typeface="+mn-ea"/>
                  <a:cs typeface="+mn-cs"/>
                  <a:sym typeface="Trebuchet MS" panose="020B0603020202020204" pitchFamily="34" charset="0"/>
                </a:rPr>
                <a:t>xxxx</a:t>
              </a:r>
              <a:r>
                <a:rPr kumimoji="0" lang="en-US" sz="1000" b="0" i="0" u="none" strike="noStrike" kern="1200" cap="none" spc="0" normalizeH="0" baseline="0" noProof="0" dirty="0">
                  <a:ln>
                    <a:noFill/>
                  </a:ln>
                  <a:solidFill>
                    <a:prstClr val="white">
                      <a:lumMod val="65000"/>
                    </a:prstClr>
                  </a:solidFill>
                  <a:effectLst/>
                  <a:uLnTx/>
                  <a:uFillTx/>
                  <a:latin typeface="Trebuchet MS" panose="020B0603020202020204" pitchFamily="34" charset="0"/>
                  <a:ea typeface="+mn-ea"/>
                  <a:cs typeface="+mn-cs"/>
                  <a:sym typeface="Trebuchet MS" panose="020B0603020202020204" pitchFamily="34" charset="0"/>
                </a:rPr>
                <a:t>  2. </a:t>
              </a:r>
              <a:r>
                <a:rPr kumimoji="0" lang="en-US" sz="1000" b="0" i="0" u="none" strike="noStrike" kern="1200" cap="none" spc="0" normalizeH="0" baseline="0" noProof="0" dirty="0" err="1">
                  <a:ln>
                    <a:noFill/>
                  </a:ln>
                  <a:solidFill>
                    <a:prstClr val="white">
                      <a:lumMod val="65000"/>
                    </a:prstClr>
                  </a:solidFill>
                  <a:effectLst/>
                  <a:uLnTx/>
                  <a:uFillTx/>
                  <a:latin typeface="Trebuchet MS" panose="020B0603020202020204" pitchFamily="34" charset="0"/>
                  <a:ea typeface="+mn-ea"/>
                  <a:cs typeface="+mn-cs"/>
                  <a:sym typeface="Trebuchet MS" panose="020B0603020202020204" pitchFamily="34" charset="0"/>
                </a:rPr>
                <a:t>xxxx</a:t>
              </a:r>
              <a:r>
                <a:rPr kumimoji="0" lang="en-US" sz="1000" b="0" i="0" u="none" strike="noStrike" kern="1200" cap="none" spc="0" normalizeH="0" baseline="0" noProof="0" dirty="0">
                  <a:ln>
                    <a:noFill/>
                  </a:ln>
                  <a:solidFill>
                    <a:prstClr val="white">
                      <a:lumMod val="65000"/>
                    </a:prstClr>
                  </a:solidFill>
                  <a:effectLst/>
                  <a:uLnTx/>
                  <a:uFillTx/>
                  <a:latin typeface="Trebuchet MS" panose="020B0603020202020204" pitchFamily="34" charset="0"/>
                  <a:ea typeface="+mn-ea"/>
                  <a:cs typeface="+mn-cs"/>
                  <a:sym typeface="Trebuchet MS" panose="020B0603020202020204" pitchFamily="34" charset="0"/>
                </a:rPr>
                <a:t>  3. </a:t>
              </a:r>
              <a:r>
                <a:rPr kumimoji="0" lang="en-US" sz="1000" b="0" i="0" u="none" strike="noStrike" kern="1200" cap="none" spc="0" normalizeH="0" baseline="0" noProof="0" dirty="0" err="1">
                  <a:ln>
                    <a:noFill/>
                  </a:ln>
                  <a:solidFill>
                    <a:prstClr val="white">
                      <a:lumMod val="65000"/>
                    </a:prstClr>
                  </a:solidFill>
                  <a:effectLst/>
                  <a:uLnTx/>
                  <a:uFillTx/>
                  <a:latin typeface="Trebuchet MS" panose="020B0603020202020204" pitchFamily="34" charset="0"/>
                  <a:ea typeface="+mn-ea"/>
                  <a:cs typeface="+mn-cs"/>
                  <a:sym typeface="Trebuchet MS" panose="020B0603020202020204" pitchFamily="34" charset="0"/>
                </a:rPr>
                <a:t>xxxx</a:t>
              </a:r>
              <a:endParaRPr kumimoji="0" lang="en-US" sz="1000" b="0" i="0" u="none" strike="noStrike" kern="1200" cap="none" spc="0" normalizeH="0" baseline="0" noProof="0" dirty="0">
                <a:ln>
                  <a:noFill/>
                </a:ln>
                <a:solidFill>
                  <a:prstClr val="white">
                    <a:lumMod val="65000"/>
                  </a:prstClr>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lumMod val="65000"/>
                    </a:prstClr>
                  </a:solidFill>
                  <a:effectLst/>
                  <a:uLnTx/>
                  <a:uFillTx/>
                  <a:latin typeface="Trebuchet MS" panose="020B0603020202020204" pitchFamily="34" charset="0"/>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lumMod val="65000"/>
                    </a:prstClr>
                  </a:solidFill>
                  <a:effectLst/>
                  <a:uLnTx/>
                  <a:uFillTx/>
                  <a:latin typeface="Trebuchet MS" panose="020B0603020202020204" pitchFamily="34" charset="0"/>
                  <a:ea typeface="+mn-ea"/>
                  <a:cs typeface="+mn-cs"/>
                  <a:sym typeface="Trebuchet MS" panose="020B0603020202020204" pitchFamily="34" charset="0"/>
                </a:rPr>
                <a:t>Source: Include a source for every chart that you use. Separate sources with a semicolon; BCG-related sources go at the end</a:t>
              </a:r>
            </a:p>
          </p:txBody>
        </p:sp>
      </p:grpSp>
      <p:pic>
        <p:nvPicPr>
          <p:cNvPr id="93" name="Picture 92"/>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3695993763"/>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2988680610"/>
              </p:ext>
            </p:extLst>
          </p:nvPr>
        </p:nvGraphicFramePr>
        <p:xfrm>
          <a:off x="1588" y="1588"/>
          <a:ext cx="1587" cy="1587"/>
        </p:xfrm>
        <a:graphic>
          <a:graphicData uri="http://schemas.openxmlformats.org/presentationml/2006/ole">
            <p:oleObj spid="_x0000_s52338" name="think-cell Slide" r:id="rId4" imgW="360" imgH="360" progId="">
              <p:embed/>
            </p:oleObj>
          </a:graphicData>
        </a:graphic>
      </p:graphicFrame>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Trebuchet MS" panose="020B0603020202020204" pitchFamily="34" charset="0"/>
              <a:sym typeface="Trebuchet MS" panose="020B0603020202020204" pitchFamily="34" charset="0"/>
            </a:endParaRPr>
          </a:p>
        </p:txBody>
      </p:sp>
      <p:pic>
        <p:nvPicPr>
          <p:cNvPr id="18" name="Picture 17"/>
          <p:cNvPicPr>
            <a:picLocks noChangeAspect="1"/>
          </p:cNvPicPr>
          <p:nvPr userDrawn="1"/>
        </p:nvPicPr>
        <p:blipFill rotWithShape="1">
          <a:blip r:embed="rId5">
            <a:extLst>
              <a:ext uri="{28A0092B-C50C-407E-A947-70E740481C1C}">
                <a14:useLocalDpi xmlns:a14="http://schemas.microsoft.com/office/drawing/2010/main" xmlns="" val="0"/>
              </a:ext>
            </a:extLst>
          </a:blip>
          <a:srcRect l="1731" t="8741" r="102" b="27"/>
          <a:stretch/>
        </p:blipFill>
        <p:spPr>
          <a:xfrm rot="16200000" flipH="1">
            <a:off x="8479064" y="1973272"/>
            <a:ext cx="580573" cy="6858000"/>
          </a:xfrm>
          <a:prstGeom prst="rect">
            <a:avLst/>
          </a:prstGeom>
        </p:spPr>
      </p:pic>
      <p:pic>
        <p:nvPicPr>
          <p:cNvPr id="17" name="Picture 16"/>
          <p:cNvPicPr>
            <a:picLocks noChangeAspect="1"/>
          </p:cNvPicPr>
          <p:nvPr userDrawn="1">
            <p:custDataLst>
              <p:tags r:id="rId2"/>
            </p:custDataLst>
          </p:nvPr>
        </p:nvPicPr>
        <p:blipFill rotWithShape="1">
          <a:blip r:embed="rId6"/>
          <a:srcRect l="1368" t="8949" r="1368" b="27879"/>
          <a:stretch/>
        </p:blipFill>
        <p:spPr>
          <a:xfrm>
            <a:off x="0" y="0"/>
            <a:ext cx="12192000" cy="5276850"/>
          </a:xfrm>
          <a:prstGeom prst="rect">
            <a:avLst/>
          </a:prstGeom>
        </p:spPr>
      </p:pic>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latin typeface="Trebuchet MS" panose="020B0603020202020204" pitchFamily="34" charset="0"/>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Trebuchet MS" panose="020B0603020202020204" pitchFamily="34" charset="0"/>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sym typeface="Trebuchet MS" panose="020B0603020202020204" pitchFamily="34" charset="0"/>
              </a:endParaRPr>
            </a:p>
          </p:txBody>
        </p:sp>
      </p:grpSp>
      <p:sp>
        <p:nvSpPr>
          <p:cNvPr id="26" name="Subtitle 2"/>
          <p:cNvSpPr>
            <a:spLocks noGrp="1"/>
          </p:cNvSpPr>
          <p:nvPr>
            <p:ph type="subTitle" idx="1"/>
          </p:nvPr>
        </p:nvSpPr>
        <p:spPr bwMode="white">
          <a:xfrm>
            <a:off x="957600" y="5495706"/>
            <a:ext cx="6868800" cy="436195"/>
          </a:xfrm>
          <a:prstGeom prst="rect">
            <a:avLst/>
          </a:prstGeom>
        </p:spPr>
        <p:txBody>
          <a:bodyPr anchor="ctr"/>
          <a:lstStyle>
            <a:lvl1pPr marL="0" indent="0" algn="l">
              <a:lnSpc>
                <a:spcPct val="110000"/>
              </a:lnSpc>
              <a:buNone/>
              <a:defRPr sz="1600">
                <a:solidFill>
                  <a:schemeClr val="bg1"/>
                </a:solidFill>
                <a:latin typeface="Trebuchet MS" panose="020B0603020202020204" pitchFamily="34" charset="0"/>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7" name="Title 1"/>
          <p:cNvSpPr>
            <a:spLocks noGrp="1"/>
          </p:cNvSpPr>
          <p:nvPr>
            <p:ph type="ctrTitle"/>
          </p:nvPr>
        </p:nvSpPr>
        <p:spPr bwMode="ltGray">
          <a:xfrm>
            <a:off x="957600" y="1886242"/>
            <a:ext cx="6868800" cy="3138423"/>
          </a:xfrm>
        </p:spPr>
        <p:txBody>
          <a:bodyPr anchor="b">
            <a:normAutofit/>
          </a:bodyPr>
          <a:lstStyle>
            <a:lvl1pPr algn="l">
              <a:lnSpc>
                <a:spcPct val="93000"/>
              </a:lnSpc>
              <a:defRPr sz="5400">
                <a:solidFill>
                  <a:schemeClr val="bg1"/>
                </a:solidFill>
                <a:latin typeface="Trebuchet MS" panose="020B0603020202020204" pitchFamily="34" charset="0"/>
                <a:sym typeface="Trebuchet MS" panose="020B0603020202020204" pitchFamily="34" charset="0"/>
              </a:defRPr>
            </a:lvl1pPr>
          </a:lstStyle>
          <a:p>
            <a:r>
              <a:rPr lang="en-US" smtClean="0"/>
              <a:t>Click to edit Master title style</a:t>
            </a:r>
            <a:endParaRPr lang="en-US" dirty="0"/>
          </a:p>
        </p:txBody>
      </p:sp>
    </p:spTree>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extLst mod="1">
    <p:ext uri="{DCECCB84-F9BA-43D5-87BE-67443E8EF086}">
      <p15:sldGuideLst xmlns:p15="http://schemas.microsoft.com/office/powerpoint/2012/main" xmlns=""/>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503025467"/>
              </p:ext>
            </p:extLst>
          </p:nvPr>
        </p:nvGraphicFramePr>
        <p:xfrm>
          <a:off x="1588" y="1588"/>
          <a:ext cx="1587" cy="1587"/>
        </p:xfrm>
        <a:graphic>
          <a:graphicData uri="http://schemas.openxmlformats.org/presentationml/2006/ole">
            <p:oleObj spid="_x0000_s27864" name="think-cell Slide" r:id="rId3" imgW="360" imgH="360" progId="">
              <p:embed/>
            </p:oleObj>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p>
        </p:txBody>
      </p:sp>
      <p:sp>
        <p:nvSpPr>
          <p:cNvPr id="8" name="Title 7"/>
          <p:cNvSpPr>
            <a:spLocks noGrp="1"/>
          </p:cNvSpPr>
          <p:nvPr>
            <p:ph type="title"/>
          </p:nvPr>
        </p:nvSpPr>
        <p:spPr>
          <a:xfrm>
            <a:off x="630000" y="622800"/>
            <a:ext cx="10933350" cy="332399"/>
          </a:xfrm>
        </p:spPr>
        <p:txBody>
          <a:bodyPr/>
          <a:lstStyle>
            <a:lvl1pPr>
              <a:defRPr>
                <a:latin typeface="Trebuchet MS" panose="020B0603020202020204" pitchFamily="34" charset="0"/>
                <a:sym typeface="Trebuchet MS" panose="020B0603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xmlns="" val="2220698565"/>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extLst mod="1">
    <p:ext uri="{DCECCB84-F9BA-43D5-87BE-67443E8EF086}">
      <p15:sldGuideLst xmlns:p15="http://schemas.microsoft.com/office/powerpoint/2012/main" xmlns="">
        <p15:guide id="1" orient="horz" pos="432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1230483492"/>
              </p:ext>
            </p:extLst>
          </p:nvPr>
        </p:nvGraphicFramePr>
        <p:xfrm>
          <a:off x="1588" y="1588"/>
          <a:ext cx="1587" cy="1587"/>
        </p:xfrm>
        <a:graphic>
          <a:graphicData uri="http://schemas.openxmlformats.org/presentationml/2006/ole">
            <p:oleObj spid="_x0000_s28889" name="think-cell Slide" r:id="rId5" imgW="360" imgH="360" progId="">
              <p:embed/>
            </p:oleObj>
          </a:graphicData>
        </a:graphic>
      </p:graphicFrame>
      <p:sp>
        <p:nvSpPr>
          <p:cNvPr id="4" name="Date Placeholder 3"/>
          <p:cNvSpPr>
            <a:spLocks noGrp="1"/>
          </p:cNvSpPr>
          <p:nvPr>
            <p:ph type="dt" sz="half" idx="14"/>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Trebuchet MS" panose="020B0603020202020204" pitchFamily="34" charset="0"/>
              <a:sym typeface="Trebuchet MS" panose="020B0603020202020204" pitchFamily="34" charset="0"/>
            </a:endParaRPr>
          </a:p>
        </p:txBody>
      </p:sp>
      <p:sp>
        <p:nvSpPr>
          <p:cNvPr id="8" name="Subtitle 2"/>
          <p:cNvSpPr>
            <a:spLocks noGrp="1"/>
          </p:cNvSpPr>
          <p:nvPr>
            <p:ph type="subTitle" idx="13"/>
          </p:nvPr>
        </p:nvSpPr>
        <p:spPr>
          <a:xfrm>
            <a:off x="630000" y="2158987"/>
            <a:ext cx="3744000" cy="541687"/>
          </a:xfrm>
          <a:prstGeom prst="rect">
            <a:avLst/>
          </a:prstGeom>
        </p:spPr>
        <p:txBody>
          <a:bodyPr>
            <a:noAutofit/>
          </a:bodyPr>
          <a:lstStyle>
            <a:lvl1pPr marL="0" indent="0" algn="l">
              <a:buNone/>
              <a:defRPr sz="1600">
                <a:solidFill>
                  <a:schemeClr val="tx2"/>
                </a:solidFill>
                <a:latin typeface="Trebuchet MS" panose="020B0603020202020204" pitchFamily="34" charset="0"/>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9" name="Title 4"/>
          <p:cNvSpPr>
            <a:spLocks noGrp="1"/>
          </p:cNvSpPr>
          <p:nvPr>
            <p:ph type="title"/>
          </p:nvPr>
        </p:nvSpPr>
        <p:spPr>
          <a:xfrm>
            <a:off x="630000" y="1227048"/>
            <a:ext cx="3744000" cy="664797"/>
          </a:xfrm>
        </p:spPr>
        <p:txBody>
          <a:bodyPr anchor="t">
            <a:noAutofit/>
          </a:bodyPr>
          <a:lstStyle>
            <a:lvl1pPr>
              <a:defRPr sz="2400">
                <a:solidFill>
                  <a:schemeClr val="tx2"/>
                </a:solidFill>
                <a:latin typeface="Trebuchet MS" panose="020B0603020202020204" pitchFamily="34" charset="0"/>
                <a:sym typeface="Trebuchet MS" panose="020B0603020202020204" pitchFamily="34" charset="0"/>
              </a:defRPr>
            </a:lvl1pPr>
          </a:lstStyle>
          <a:p>
            <a:r>
              <a:rPr lang="en-US" smtClean="0"/>
              <a:t>Click to edit Master title style</a:t>
            </a:r>
            <a:endParaRPr lang="en-US" dirty="0"/>
          </a:p>
        </p:txBody>
      </p:sp>
      <p:sp>
        <p:nvSpPr>
          <p:cNvPr id="10"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Presentation1</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pic>
        <p:nvPicPr>
          <p:cNvPr id="12" name="Picture 11"/>
          <p:cNvPicPr>
            <a:picLocks noChangeAspect="1"/>
          </p:cNvPicPr>
          <p:nvPr userDrawn="1">
            <p:custDataLst>
              <p:tags r:id="rId3"/>
            </p:custDataLst>
          </p:nvPr>
        </p:nvPicPr>
        <p:blipFill>
          <a:blip r:embed="rId6"/>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390075308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2488900685"/>
              </p:ext>
            </p:extLst>
          </p:nvPr>
        </p:nvGraphicFramePr>
        <p:xfrm>
          <a:off x="1588" y="1588"/>
          <a:ext cx="1587" cy="1587"/>
        </p:xfrm>
        <a:graphic>
          <a:graphicData uri="http://schemas.openxmlformats.org/presentationml/2006/ole">
            <p:oleObj spid="_x0000_s29908" name="think-cell Slide" r:id="rId5" imgW="360" imgH="360" progId="">
              <p:embed/>
            </p:oleObj>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xmlns=""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Trebuchet MS" panose="020B0603020202020204" pitchFamily="34" charset="0"/>
                <a:ea typeface="+mn-ea"/>
                <a:cs typeface="Arial" panose="020B0604020202020204" pitchFamily="34" charset="0"/>
                <a:sym typeface="Trebuchet MS" panose="020B0603020202020204" pitchFamily="34" charset="0"/>
              </a:defRPr>
            </a:lvl1pPr>
          </a:lstStyle>
          <a:p>
            <a:r>
              <a:rPr lang="en-US" dirty="0"/>
              <a:t>Click to edit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Trebuchet MS" panose="020B0603020202020204" pitchFamily="34" charset="0"/>
              <a:sym typeface="Trebuchet MS" panose="020B0603020202020204" pitchFamily="34" charset="0"/>
            </a:endParaRPr>
          </a:p>
        </p:txBody>
      </p:sp>
      <p:sp>
        <p:nvSpPr>
          <p:cNvPr id="10"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Presentation1</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pic>
        <p:nvPicPr>
          <p:cNvPr id="13" name="Picture 12"/>
          <p:cNvPicPr>
            <a:picLocks noChangeAspect="1"/>
          </p:cNvPicPr>
          <p:nvPr userDrawn="1">
            <p:custDataLst>
              <p:tags r:id="rId3"/>
            </p:custDataLst>
          </p:nvPr>
        </p:nvPicPr>
        <p:blipFill>
          <a:blip r:embed="rId6"/>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281990472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2012994707"/>
              </p:ext>
            </p:extLst>
          </p:nvPr>
        </p:nvGraphicFramePr>
        <p:xfrm>
          <a:off x="1588" y="1588"/>
          <a:ext cx="1587" cy="1587"/>
        </p:xfrm>
        <a:graphic>
          <a:graphicData uri="http://schemas.openxmlformats.org/presentationml/2006/ole">
            <p:oleObj spid="_x0000_s30931" name="think-cell Slide" r:id="rId4" imgW="360" imgH="360" progId="">
              <p:embed/>
            </p:oleObj>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Trebuchet MS" panose="020B0603020202020204" pitchFamily="34" charset="0"/>
                <a:sym typeface="Trebuchet MS" panose="020B0603020202020204" pitchFamily="34" charset="0"/>
              </a:defRPr>
            </a:lvl1pPr>
          </a:lstStyle>
          <a:p>
            <a:r>
              <a:rPr lang="en-US" dirty="0"/>
              <a:t>Click to edit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580523903"/>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Trebuchet MS" panose="020B0603020202020204" pitchFamily="34" charset="0"/>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9" name="Title 1"/>
          <p:cNvSpPr>
            <a:spLocks noGrp="1"/>
          </p:cNvSpPr>
          <p:nvPr>
            <p:ph type="title"/>
          </p:nvPr>
        </p:nvSpPr>
        <p:spPr bwMode="ltGray">
          <a:xfrm>
            <a:off x="630000" y="1544274"/>
            <a:ext cx="3452400" cy="1495794"/>
          </a:xfrm>
          <a:noFill/>
        </p:spPr>
        <p:txBody>
          <a:bodyPr wrap="square" lIns="0" tIns="0" rIns="320040" bIns="0" anchor="b">
            <a:noAutofit/>
          </a:bodyPr>
          <a:lstStyle>
            <a:lvl1pPr>
              <a:defRPr sz="3200">
                <a:solidFill>
                  <a:schemeClr val="tx2"/>
                </a:solidFill>
              </a:defRPr>
            </a:lvl1pPr>
          </a:lstStyle>
          <a:p>
            <a:r>
              <a:rPr lang="en-US" smtClean="0"/>
              <a:t>Click to edit Master title style</a:t>
            </a:r>
            <a:endParaRPr lang="en-US" dirty="0"/>
          </a:p>
        </p:txBody>
      </p:sp>
      <p:sp>
        <p:nvSpPr>
          <p:cNvPr id="10" name="FooterSimple"/>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Presentation1</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pic>
        <p:nvPicPr>
          <p:cNvPr id="11" name="Picture 10"/>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205271040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1966508607"/>
              </p:ext>
            </p:extLst>
          </p:nvPr>
        </p:nvGraphicFramePr>
        <p:xfrm>
          <a:off x="1588" y="1588"/>
          <a:ext cx="1587" cy="1587"/>
        </p:xfrm>
        <a:graphic>
          <a:graphicData uri="http://schemas.openxmlformats.org/presentationml/2006/ole">
            <p:oleObj spid="_x0000_s39124" name="think-cell Slide" r:id="rId5" imgW="360" imgH="360" progId="">
              <p:embed/>
            </p:oleObj>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xmlns=""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Trebuchet MS" panose="020B0603020202020204" pitchFamily="34" charset="0"/>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Trebuchet MS" panose="020B0603020202020204" pitchFamily="34" charset="0"/>
              <a:sym typeface="Trebuchet MS" panose="020B0603020202020204" pitchFamily="34" charset="0"/>
            </a:endParaRPr>
          </a:p>
        </p:txBody>
      </p:sp>
      <p:sp>
        <p:nvSpPr>
          <p:cNvPr id="25" name="Title 4"/>
          <p:cNvSpPr>
            <a:spLocks noGrp="1"/>
          </p:cNvSpPr>
          <p:nvPr>
            <p:ph type="title"/>
          </p:nvPr>
        </p:nvSpPr>
        <p:spPr>
          <a:xfrm>
            <a:off x="630000" y="2681103"/>
            <a:ext cx="3127881" cy="1495794"/>
          </a:xfrm>
          <a:prstGeom prst="rect">
            <a:avLst/>
          </a:prstGeom>
        </p:spPr>
        <p:txBody>
          <a:bodyPr anchor="ctr">
            <a:noAutofit/>
          </a:bodyPr>
          <a:lstStyle>
            <a:lvl1pPr>
              <a:defRPr sz="2400">
                <a:solidFill>
                  <a:schemeClr val="tx2"/>
                </a:solidFill>
                <a:latin typeface="Trebuchet MS" panose="020B0603020202020204" pitchFamily="34" charset="0"/>
                <a:sym typeface="Trebuchet MS" panose="020B0603020202020204" pitchFamily="34" charset="0"/>
              </a:defRPr>
            </a:lvl1pPr>
          </a:lstStyle>
          <a:p>
            <a:r>
              <a:rPr lang="en-US" smtClean="0"/>
              <a:t>Click to edit Master title style</a:t>
            </a:r>
            <a:endParaRPr lang="en-US" dirty="0"/>
          </a:p>
        </p:txBody>
      </p:sp>
      <p:sp>
        <p:nvSpPr>
          <p:cNvPr id="12"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Presentation1</a:t>
            </a:r>
            <a:endParaRPr lang="en-US" sz="700" dirty="0">
              <a:solidFill>
                <a:schemeClr val="bg1"/>
              </a:solidFill>
              <a:latin typeface="Trebuchet MS" panose="020B0603020202020204" pitchFamily="34" charset="0"/>
              <a:sym typeface="Trebuchet MS" panose="020B0603020202020204" pitchFamily="34" charset="0"/>
            </a:endParaRPr>
          </a:p>
        </p:txBody>
      </p:sp>
      <p:pic>
        <p:nvPicPr>
          <p:cNvPr id="11" name="Picture 10"/>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2522366464"/>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extLst>
              <p:ext uri="{D42A27DB-BD31-4B8C-83A1-F6EECF244321}">
                <p14:modId xmlns:p14="http://schemas.microsoft.com/office/powerpoint/2010/main" xmlns="" val="2075936268"/>
              </p:ext>
            </p:extLst>
          </p:nvPr>
        </p:nvGraphicFramePr>
        <p:xfrm>
          <a:off x="1588" y="1588"/>
          <a:ext cx="1587" cy="1587"/>
        </p:xfrm>
        <a:graphic>
          <a:graphicData uri="http://schemas.openxmlformats.org/presentationml/2006/ole">
            <p:oleObj spid="_x0000_s40150" name="think-cell Slide" r:id="rId5" imgW="360" imgH="360" progId="">
              <p:embed/>
            </p:oleObj>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xmlns=""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Trebuchet MS" panose="020B0603020202020204" pitchFamily="34" charset="0"/>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2" name="Title 1"/>
          <p:cNvSpPr>
            <a:spLocks noGrp="1"/>
          </p:cNvSpPr>
          <p:nvPr>
            <p:ph type="title"/>
          </p:nvPr>
        </p:nvSpPr>
        <p:spPr>
          <a:xfrm>
            <a:off x="630000" y="622800"/>
            <a:ext cx="6276529" cy="332399"/>
          </a:xfrm>
          <a:prstGeom prst="rect">
            <a:avLst/>
          </a:prstGeom>
        </p:spPr>
        <p:txBody>
          <a:bodyPr/>
          <a:lstStyle>
            <a:lvl1pPr>
              <a:defRPr>
                <a:latin typeface="Trebuchet MS" panose="020B0603020202020204" pitchFamily="34" charset="0"/>
                <a:sym typeface="Trebuchet MS" panose="020B0603020202020204" pitchFamily="34" charset="0"/>
              </a:defRPr>
            </a:lvl1pPr>
          </a:lstStyle>
          <a:p>
            <a:r>
              <a:rPr lang="en-US" smtClean="0"/>
              <a:t>Click to edit Master title style</a:t>
            </a:r>
            <a:endParaRPr lang="en-US" dirty="0"/>
          </a:p>
        </p:txBody>
      </p:sp>
      <p:sp>
        <p:nvSpPr>
          <p:cNvPr id="12"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Presentation1</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62" name="Text Placeholder 4"/>
          <p:cNvSpPr>
            <a:spLocks noGrp="1"/>
          </p:cNvSpPr>
          <p:nvPr>
            <p:ph type="body" sz="quarter" idx="11"/>
          </p:nvPr>
        </p:nvSpPr>
        <p:spPr>
          <a:xfrm>
            <a:off x="629400" y="2085628"/>
            <a:ext cx="6256800" cy="3491160"/>
          </a:xfrm>
        </p:spPr>
        <p:txBody>
          <a:bodyPr/>
          <a:lstStyle>
            <a:lvl1pPr>
              <a:defRPr sz="1200"/>
            </a:lvl1pPr>
            <a:lvl2pPr>
              <a:defRPr sz="1200"/>
            </a:lvl2pPr>
            <a:lvl3pPr>
              <a:defRPr sz="12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Picture 10"/>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3933306352"/>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extLst>
              <p:ext uri="{D42A27DB-BD31-4B8C-83A1-F6EECF244321}">
                <p14:modId xmlns:p14="http://schemas.microsoft.com/office/powerpoint/2010/main" xmlns="" val="859128567"/>
              </p:ext>
            </p:extLst>
          </p:nvPr>
        </p:nvGraphicFramePr>
        <p:xfrm>
          <a:off x="1588" y="1588"/>
          <a:ext cx="1587" cy="1587"/>
        </p:xfrm>
        <a:graphic>
          <a:graphicData uri="http://schemas.openxmlformats.org/presentationml/2006/ole">
            <p:oleObj spid="_x0000_s57351" name="think-cell Slide" r:id="rId5" imgW="360" imgH="360" progId="">
              <p:embed/>
            </p:oleObj>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xmlns=""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Trebuchet MS" panose="020B0603020202020204" pitchFamily="34" charset="0"/>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2" name="Title 1"/>
          <p:cNvSpPr>
            <a:spLocks noGrp="1"/>
          </p:cNvSpPr>
          <p:nvPr>
            <p:ph type="title"/>
          </p:nvPr>
        </p:nvSpPr>
        <p:spPr>
          <a:xfrm>
            <a:off x="630000" y="622800"/>
            <a:ext cx="6276529" cy="332399"/>
          </a:xfrm>
          <a:prstGeom prst="rect">
            <a:avLst/>
          </a:prstGeom>
        </p:spPr>
        <p:txBody>
          <a:bodyPr/>
          <a:lstStyle>
            <a:lvl1pPr>
              <a:defRPr>
                <a:latin typeface="Trebuchet MS" panose="020B0603020202020204" pitchFamily="34" charset="0"/>
                <a:sym typeface="Trebuchet MS" panose="020B0603020202020204" pitchFamily="34" charset="0"/>
              </a:defRPr>
            </a:lvl1pPr>
          </a:lstStyle>
          <a:p>
            <a:r>
              <a:rPr lang="en-US" smtClean="0"/>
              <a:t>Click to edit Master title style</a:t>
            </a:r>
            <a:endParaRPr lang="en-US" dirty="0"/>
          </a:p>
        </p:txBody>
      </p:sp>
      <p:sp>
        <p:nvSpPr>
          <p:cNvPr id="12"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Presentation1</a:t>
            </a:r>
            <a:endParaRPr lang="en-US" sz="700" dirty="0">
              <a:solidFill>
                <a:schemeClr val="bg1"/>
              </a:solidFill>
              <a:latin typeface="Trebuchet MS" panose="020B0603020202020204" pitchFamily="34" charset="0"/>
              <a:sym typeface="Trebuchet MS" panose="020B0603020202020204" pitchFamily="34" charset="0"/>
            </a:endParaRPr>
          </a:p>
        </p:txBody>
      </p:sp>
      <p:pic>
        <p:nvPicPr>
          <p:cNvPr id="11" name="Picture 10"/>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3482945632"/>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extLst>
              <p:ext uri="{D42A27DB-BD31-4B8C-83A1-F6EECF244321}">
                <p14:modId xmlns:p14="http://schemas.microsoft.com/office/powerpoint/2010/main" xmlns="" val="3602659985"/>
              </p:ext>
            </p:extLst>
          </p:nvPr>
        </p:nvGraphicFramePr>
        <p:xfrm>
          <a:off x="1588" y="1588"/>
          <a:ext cx="1587" cy="1587"/>
        </p:xfrm>
        <a:graphic>
          <a:graphicData uri="http://schemas.openxmlformats.org/presentationml/2006/ole">
            <p:oleObj spid="_x0000_s41173" name="think-cell Slide" r:id="rId5" imgW="360" imgH="360" progId="">
              <p:embed/>
            </p:oleObj>
          </a:graphicData>
        </a:graphic>
      </p:graphicFrame>
      <p:pic>
        <p:nvPicPr>
          <p:cNvPr id="16" name="Picture 15"/>
          <p:cNvPicPr>
            <a:picLocks noChangeAspect="1"/>
          </p:cNvPicPr>
          <p:nvPr userDrawn="1"/>
        </p:nvPicPr>
        <p:blipFill rotWithShape="1">
          <a:blip r:embed="rId6">
            <a:extLst>
              <a:ext uri="{28A0092B-C50C-407E-A947-70E740481C1C}">
                <a14:useLocalDpi xmlns:a14="http://schemas.microsoft.com/office/drawing/2010/main" xmlns=""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Trebuchet MS" panose="020B0603020202020204" pitchFamily="34" charset="0"/>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Trebuchet MS" panose="020B0603020202020204" pitchFamily="34" charset="0"/>
              <a:ea typeface="+mn-ea"/>
              <a:cs typeface="+mn-cs"/>
              <a:sym typeface="Trebuchet MS" panose="020B0603020202020204" pitchFamily="34" charset="0"/>
            </a:endParaRPr>
          </a:p>
        </p:txBody>
      </p:sp>
      <p:sp>
        <p:nvSpPr>
          <p:cNvPr id="2" name="Title 1"/>
          <p:cNvSpPr>
            <a:spLocks noGrp="1"/>
          </p:cNvSpPr>
          <p:nvPr>
            <p:ph type="title"/>
          </p:nvPr>
        </p:nvSpPr>
        <p:spPr>
          <a:xfrm>
            <a:off x="630000" y="622800"/>
            <a:ext cx="8101584" cy="332399"/>
          </a:xfrm>
          <a:prstGeom prst="rect">
            <a:avLst/>
          </a:prstGeom>
        </p:spPr>
        <p:txBody>
          <a:bodyPr/>
          <a:lstStyle>
            <a:lvl1pPr>
              <a:defRPr>
                <a:latin typeface="Trebuchet MS" panose="020B0603020202020204" pitchFamily="34" charset="0"/>
                <a:sym typeface="Trebuchet MS" panose="020B0603020202020204" pitchFamily="34" charset="0"/>
              </a:defRPr>
            </a:lvl1pPr>
          </a:lstStyle>
          <a:p>
            <a:r>
              <a:rPr lang="en-US" smtClean="0"/>
              <a:t>Click to edit Master title style</a:t>
            </a:r>
            <a:endParaRPr lang="en-US" dirty="0"/>
          </a:p>
        </p:txBody>
      </p:sp>
      <p:sp>
        <p:nvSpPr>
          <p:cNvPr id="12"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Presentation1</a:t>
            </a:r>
            <a:endParaRPr lang="en-US" sz="700" dirty="0">
              <a:solidFill>
                <a:schemeClr val="bg1"/>
              </a:solidFill>
              <a:latin typeface="Trebuchet MS" panose="020B0603020202020204" pitchFamily="34" charset="0"/>
              <a:sym typeface="Trebuchet MS" panose="020B0603020202020204" pitchFamily="34" charset="0"/>
            </a:endParaRPr>
          </a:p>
        </p:txBody>
      </p:sp>
      <p:pic>
        <p:nvPicPr>
          <p:cNvPr id="11" name="Picture 10"/>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379392254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1532500955"/>
              </p:ext>
            </p:extLst>
          </p:nvPr>
        </p:nvGraphicFramePr>
        <p:xfrm>
          <a:off x="1588" y="1588"/>
          <a:ext cx="1587" cy="1587"/>
        </p:xfrm>
        <a:graphic>
          <a:graphicData uri="http://schemas.openxmlformats.org/presentationml/2006/ole">
            <p:oleObj spid="_x0000_s35028" name="think-cell Slide" r:id="rId5" imgW="360" imgH="360" progId="">
              <p:embed/>
            </p:oleObj>
          </a:graphicData>
        </a:graphic>
      </p:graphicFrame>
      <p:pic>
        <p:nvPicPr>
          <p:cNvPr id="9" name="Picture 2"/>
          <p:cNvPicPr>
            <a:picLocks noChangeAspect="1" noChangeArrowheads="1"/>
          </p:cNvPicPr>
          <p:nvPr userDrawn="1"/>
        </p:nvPicPr>
        <p:blipFill>
          <a:blip r:embed="rId6">
            <a:extLst>
              <a:ext uri="{28A0092B-C50C-407E-A947-70E740481C1C}">
                <a14:useLocalDpi xmlns:a14="http://schemas.microsoft.com/office/drawing/2010/main" xmlns=""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Trebuchet MS" panose="020B0603020202020204" pitchFamily="34" charset="0"/>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Trebuchet MS" panose="020B0603020202020204" pitchFamily="34" charset="0"/>
                <a:sym typeface="Trebuchet MS" panose="020B0603020202020204" pitchFamily="34" charset="0"/>
              </a:defRPr>
            </a:lvl1pPr>
          </a:lstStyle>
          <a:p>
            <a:r>
              <a:rPr lang="en-US" dirty="0">
                <a:solidFill>
                  <a:schemeClr val="tx2"/>
                </a:solidFill>
              </a:rPr>
              <a:t>Click to edit </a:t>
            </a:r>
            <a:br>
              <a:rPr lang="en-US" dirty="0">
                <a:solidFill>
                  <a:schemeClr val="tx2"/>
                </a:solidFill>
              </a:rPr>
            </a:br>
            <a:r>
              <a:rPr lang="en-US" dirty="0">
                <a:solidFill>
                  <a:schemeClr val="tx2"/>
                </a:solidFill>
              </a:rPr>
              <a:t>Master title style</a:t>
            </a:r>
          </a:p>
        </p:txBody>
      </p:sp>
      <p:sp>
        <p:nvSpPr>
          <p:cNvPr id="14"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Presentation1</a:t>
            </a:r>
            <a:endParaRPr lang="en-US" sz="700" dirty="0">
              <a:solidFill>
                <a:schemeClr val="bg1"/>
              </a:solidFill>
              <a:latin typeface="Trebuchet MS" panose="020B0603020202020204" pitchFamily="34" charset="0"/>
              <a:sym typeface="Trebuchet MS" panose="020B0603020202020204" pitchFamily="34" charset="0"/>
            </a:endParaRPr>
          </a:p>
        </p:txBody>
      </p:sp>
      <p:pic>
        <p:nvPicPr>
          <p:cNvPr id="12" name="Picture 11"/>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294232159"/>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3483573274"/>
              </p:ext>
            </p:extLst>
          </p:nvPr>
        </p:nvGraphicFramePr>
        <p:xfrm>
          <a:off x="1588" y="1588"/>
          <a:ext cx="1587" cy="1587"/>
        </p:xfrm>
        <a:graphic>
          <a:graphicData uri="http://schemas.openxmlformats.org/presentationml/2006/ole">
            <p:oleObj spid="_x0000_s36051" name="think-cell Slide" r:id="rId5" imgW="360" imgH="360" progId="">
              <p:embed/>
            </p:oleObj>
          </a:graphicData>
        </a:graphic>
      </p:graphicFrame>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Trebuchet MS" panose="020B0603020202020204" pitchFamily="34" charset="0"/>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pic>
        <p:nvPicPr>
          <p:cNvPr id="18" name="Picture 2"/>
          <p:cNvPicPr>
            <a:picLocks noChangeAspect="1" noChangeArrowheads="1"/>
          </p:cNvPicPr>
          <p:nvPr userDrawn="1"/>
        </p:nvPicPr>
        <p:blipFill>
          <a:blip r:embed="rId6">
            <a:extLst>
              <a:ext uri="{28A0092B-C50C-407E-A947-70E740481C1C}">
                <a14:useLocalDpi xmlns:a14="http://schemas.microsoft.com/office/drawing/2010/main" xmlns="" val="0"/>
              </a:ext>
            </a:extLst>
          </a:blip>
          <a:srcRect/>
          <a:stretch>
            <a:fillRect/>
          </a:stretch>
        </p:blipFill>
        <p:spPr bwMode="auto">
          <a:xfrm>
            <a:off x="4533900" y="3395662"/>
            <a:ext cx="1298575" cy="3571875"/>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Trebuchet MS" panose="020B0603020202020204" pitchFamily="34" charset="0"/>
              <a:sym typeface="Trebuchet MS" panose="020B0603020202020204" pitchFamily="34" charset="0"/>
            </a:endParaRPr>
          </a:p>
        </p:txBody>
      </p:sp>
      <p:sp>
        <p:nvSpPr>
          <p:cNvPr id="20" name="Title 1"/>
          <p:cNvSpPr>
            <a:spLocks noGrp="1"/>
          </p:cNvSpPr>
          <p:nvPr>
            <p:ph type="title"/>
          </p:nvPr>
        </p:nvSpPr>
        <p:spPr>
          <a:xfrm>
            <a:off x="630000" y="1785600"/>
            <a:ext cx="4062235" cy="3286800"/>
          </a:xfrm>
          <a:prstGeom prst="rect">
            <a:avLst/>
          </a:prstGeom>
        </p:spPr>
        <p:txBody>
          <a:bodyPr anchor="ctr">
            <a:noAutofit/>
          </a:bodyPr>
          <a:lstStyle>
            <a:lvl1pPr>
              <a:defRPr sz="4400" b="0">
                <a:solidFill>
                  <a:schemeClr val="tx2"/>
                </a:solidFill>
                <a:latin typeface="Trebuchet MS" panose="020B0603020202020204" pitchFamily="34" charset="0"/>
                <a:sym typeface="Trebuchet MS" panose="020B0603020202020204" pitchFamily="34" charset="0"/>
              </a:defRPr>
            </a:lvl1pPr>
          </a:lstStyle>
          <a:p>
            <a:r>
              <a:rPr lang="en-US" smtClean="0"/>
              <a:t>Click to edit Master title style</a:t>
            </a:r>
            <a:endParaRPr lang="en-US" dirty="0"/>
          </a:p>
        </p:txBody>
      </p:sp>
      <p:sp>
        <p:nvSpPr>
          <p:cNvPr id="12"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Presentation1</a:t>
            </a:r>
            <a:endParaRPr lang="en-US" sz="700" dirty="0">
              <a:solidFill>
                <a:schemeClr val="bg1"/>
              </a:solidFill>
              <a:latin typeface="Trebuchet MS" panose="020B0603020202020204" pitchFamily="34" charset="0"/>
              <a:sym typeface="Trebuchet MS" panose="020B0603020202020204" pitchFamily="34" charset="0"/>
            </a:endParaRPr>
          </a:p>
        </p:txBody>
      </p:sp>
      <p:pic>
        <p:nvPicPr>
          <p:cNvPr id="11" name="Picture 10"/>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2037699224"/>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1934228390"/>
              </p:ext>
            </p:extLst>
          </p:nvPr>
        </p:nvGraphicFramePr>
        <p:xfrm>
          <a:off x="1588" y="1588"/>
          <a:ext cx="1587" cy="1587"/>
        </p:xfrm>
        <a:graphic>
          <a:graphicData uri="http://schemas.openxmlformats.org/presentationml/2006/ole">
            <p:oleObj spid="_x0000_s37076" name="think-cell Slide" r:id="rId5" imgW="360" imgH="360" progId="">
              <p:embed/>
            </p:oleObj>
          </a:graphicData>
        </a:graphic>
      </p:graphicFrame>
      <p:pic>
        <p:nvPicPr>
          <p:cNvPr id="11"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5378758" y="3594368"/>
            <a:ext cx="1365250" cy="3382962"/>
          </a:xfrm>
          <a:prstGeom prst="rect">
            <a:avLst/>
          </a:prstGeom>
          <a:noFill/>
          <a:extLst>
            <a:ext uri="{909E8E84-426E-40DD-AFC4-6F175D3DCCD1}">
              <a14:hiddenFill xmlns:a14="http://schemas.microsoft.com/office/drawing/2010/main" xmlns="">
                <a:solidFill>
                  <a:srgbClr val="FFFFFF"/>
                </a:solidFill>
              </a14:hiddenFill>
            </a:ext>
          </a:extLst>
        </p:spPr>
      </p:pic>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Trebuchet MS" panose="020B0603020202020204" pitchFamily="34" charset="0"/>
              <a:sym typeface="Trebuchet MS" panose="020B0603020202020204" pitchFamily="34" charset="0"/>
            </a:endParaRPr>
          </a:p>
        </p:txBody>
      </p:sp>
      <p:sp>
        <p:nvSpPr>
          <p:cNvPr id="3" name="Title 2"/>
          <p:cNvSpPr>
            <a:spLocks noGrp="1"/>
          </p:cNvSpPr>
          <p:nvPr>
            <p:ph type="title"/>
          </p:nvPr>
        </p:nvSpPr>
        <p:spPr>
          <a:xfrm>
            <a:off x="630000" y="622800"/>
            <a:ext cx="4747822" cy="332399"/>
          </a:xfrm>
          <a:prstGeom prst="rect">
            <a:avLst/>
          </a:prstGeom>
        </p:spPr>
        <p:txBody>
          <a:bodyPr/>
          <a:lstStyle>
            <a:lvl1pPr>
              <a:defRPr>
                <a:latin typeface="Trebuchet MS" panose="020B0603020202020204" pitchFamily="34" charset="0"/>
                <a:sym typeface="Trebuchet MS" panose="020B0603020202020204" pitchFamily="34" charset="0"/>
              </a:defRPr>
            </a:lvl1pPr>
          </a:lstStyle>
          <a:p>
            <a:r>
              <a:rPr lang="en-US" smtClean="0"/>
              <a:t>Click to edit Master title style</a:t>
            </a:r>
            <a:endParaRPr lang="en-US" dirty="0"/>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Trebuchet MS" panose="020B0603020202020204" pitchFamily="34" charset="0"/>
              <a:ea typeface="+mn-ea"/>
              <a:cs typeface="+mn-cs"/>
              <a:sym typeface="Trebuchet MS" panose="020B0603020202020204" pitchFamily="34" charset="0"/>
            </a:endParaRPr>
          </a:p>
        </p:txBody>
      </p:sp>
      <p:sp>
        <p:nvSpPr>
          <p:cNvPr id="12"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Presentation1</a:t>
            </a:r>
            <a:endParaRPr lang="en-US" sz="700" dirty="0">
              <a:solidFill>
                <a:schemeClr val="bg1"/>
              </a:solidFill>
              <a:latin typeface="Trebuchet MS" panose="020B0603020202020204" pitchFamily="34" charset="0"/>
              <a:sym typeface="Trebuchet MS" panose="020B0603020202020204" pitchFamily="34" charset="0"/>
            </a:endParaRPr>
          </a:p>
        </p:txBody>
      </p:sp>
      <p:pic>
        <p:nvPicPr>
          <p:cNvPr id="10" name="Picture 9"/>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56980954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extLst>
              <p:ext uri="{D42A27DB-BD31-4B8C-83A1-F6EECF244321}">
                <p14:modId xmlns:p14="http://schemas.microsoft.com/office/powerpoint/2010/main" xmlns="" val="1577057502"/>
              </p:ext>
            </p:extLst>
          </p:nvPr>
        </p:nvGraphicFramePr>
        <p:xfrm>
          <a:off x="1588" y="1588"/>
          <a:ext cx="1587" cy="1587"/>
        </p:xfrm>
        <a:graphic>
          <a:graphicData uri="http://schemas.openxmlformats.org/presentationml/2006/ole">
            <p:oleObj spid="_x0000_s38100" name="think-cell Slide" r:id="rId5" imgW="360" imgH="360" progId="">
              <p:embed/>
            </p:oleObj>
          </a:graphicData>
        </a:graphic>
      </p:graphicFrame>
      <p:pic>
        <p:nvPicPr>
          <p:cNvPr id="10" name="Picture 2"/>
          <p:cNvPicPr>
            <a:picLocks noChangeAspect="1" noChangeArrowheads="1"/>
          </p:cNvPicPr>
          <p:nvPr userDrawn="1"/>
        </p:nvPicPr>
        <p:blipFill>
          <a:blip r:embed="rId6">
            <a:extLst>
              <a:ext uri="{28A0092B-C50C-407E-A947-70E740481C1C}">
                <a14:useLocalDpi xmlns:a14="http://schemas.microsoft.com/office/drawing/2010/main" xmlns="" val="0"/>
              </a:ext>
            </a:extLst>
          </a:blip>
          <a:srcRect/>
          <a:stretch>
            <a:fillRect/>
          </a:stretch>
        </p:blipFill>
        <p:spPr bwMode="auto">
          <a:xfrm>
            <a:off x="7490341" y="3594368"/>
            <a:ext cx="1365250" cy="3382962"/>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Trebuchet MS" panose="020B0603020202020204" pitchFamily="34" charset="0"/>
              <a:ea typeface="+mn-ea"/>
              <a:cs typeface="+mn-cs"/>
              <a:sym typeface="Trebuchet MS" panose="020B0603020202020204" pitchFamily="34" charset="0"/>
            </a:endParaRPr>
          </a:p>
        </p:txBody>
      </p:sp>
      <p:sp>
        <p:nvSpPr>
          <p:cNvPr id="2" name="Title 1"/>
          <p:cNvSpPr>
            <a:spLocks noGrp="1"/>
          </p:cNvSpPr>
          <p:nvPr>
            <p:ph type="title"/>
          </p:nvPr>
        </p:nvSpPr>
        <p:spPr>
          <a:xfrm>
            <a:off x="630000" y="622800"/>
            <a:ext cx="6254496" cy="332399"/>
          </a:xfrm>
          <a:prstGeom prst="rect">
            <a:avLst/>
          </a:prstGeom>
        </p:spPr>
        <p:txBody>
          <a:bodyPr/>
          <a:lstStyle>
            <a:lvl1pPr>
              <a:defRPr>
                <a:latin typeface="Trebuchet MS" panose="020B0603020202020204" pitchFamily="34" charset="0"/>
                <a:sym typeface="Trebuchet MS" panose="020B0603020202020204" pitchFamily="34" charset="0"/>
              </a:defRPr>
            </a:lvl1pPr>
          </a:lstStyle>
          <a:p>
            <a:r>
              <a:rPr lang="en-US" smtClean="0"/>
              <a:t>Click to edit Master title style</a:t>
            </a:r>
            <a:endParaRPr lang="en-US" dirty="0"/>
          </a:p>
        </p:txBody>
      </p:sp>
      <p:sp>
        <p:nvSpPr>
          <p:cNvPr id="14"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Presentation1</a:t>
            </a:r>
            <a:endParaRPr lang="en-US" sz="700" dirty="0">
              <a:solidFill>
                <a:schemeClr val="bg1"/>
              </a:solidFill>
              <a:latin typeface="Trebuchet MS" panose="020B0603020202020204" pitchFamily="34" charset="0"/>
              <a:sym typeface="Trebuchet MS" panose="020B0603020202020204" pitchFamily="34" charset="0"/>
            </a:endParaRPr>
          </a:p>
        </p:txBody>
      </p:sp>
      <p:pic>
        <p:nvPicPr>
          <p:cNvPr id="11" name="Picture 10"/>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12568364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652032093"/>
              </p:ext>
            </p:extLst>
          </p:nvPr>
        </p:nvGraphicFramePr>
        <p:xfrm>
          <a:off x="1588" y="1588"/>
          <a:ext cx="1587" cy="1587"/>
        </p:xfrm>
        <a:graphic>
          <a:graphicData uri="http://schemas.openxmlformats.org/presentationml/2006/ole">
            <p:oleObj spid="_x0000_s31957" name="think-cell Slide" r:id="rId5" imgW="360" imgH="360" progId="">
              <p:embed/>
            </p:oleObj>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xmlns=""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p:nvPr>
        </p:nvSpPr>
        <p:spPr>
          <a:xfrm>
            <a:off x="630000" y="2681103"/>
            <a:ext cx="3127881" cy="1495794"/>
          </a:xfrm>
          <a:prstGeom prst="rect">
            <a:avLst/>
          </a:prstGeom>
        </p:spPr>
        <p:txBody>
          <a:bodyPr anchor="ctr">
            <a:noAutofit/>
          </a:bodyPr>
          <a:lstStyle>
            <a:lvl1pPr>
              <a:defRPr sz="2400">
                <a:solidFill>
                  <a:schemeClr val="bg1"/>
                </a:solidFill>
                <a:latin typeface="Trebuchet MS" panose="020B0603020202020204" pitchFamily="34" charset="0"/>
                <a:sym typeface="Trebuchet MS" panose="020B0603020202020204" pitchFamily="34" charset="0"/>
              </a:defRPr>
            </a:lvl1pPr>
          </a:lstStyle>
          <a:p>
            <a:r>
              <a:rPr lang="en-US" smtClean="0"/>
              <a:t>Click to edit Master title style</a:t>
            </a:r>
            <a:endParaRPr lang="en-US" dirty="0"/>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Trebuchet MS" panose="020B0603020202020204" pitchFamily="34" charset="0"/>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Trebuchet MS" panose="020B0603020202020204" pitchFamily="34" charset="0"/>
              <a:ea typeface="+mn-ea"/>
              <a:cs typeface="+mn-cs"/>
              <a:sym typeface="Trebuchet MS" panose="020B0603020202020204" pitchFamily="34" charset="0"/>
            </a:endParaRPr>
          </a:p>
        </p:txBody>
      </p:sp>
      <p:sp>
        <p:nvSpPr>
          <p:cNvPr id="11"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Presentation1</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pic>
        <p:nvPicPr>
          <p:cNvPr id="10" name="Picture 9"/>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306045207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2574107237"/>
              </p:ext>
            </p:extLst>
          </p:nvPr>
        </p:nvGraphicFramePr>
        <p:xfrm>
          <a:off x="1588" y="1588"/>
          <a:ext cx="1587" cy="1587"/>
        </p:xfrm>
        <a:graphic>
          <a:graphicData uri="http://schemas.openxmlformats.org/presentationml/2006/ole">
            <p:oleObj spid="_x0000_s32983" name="think-cell Slide" r:id="rId5" imgW="360" imgH="360" progId="">
              <p:embed/>
            </p:oleObj>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xmlns=""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Trebuchet MS" panose="020B0603020202020204" pitchFamily="34" charset="0"/>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Trebuchet MS" panose="020B0603020202020204" pitchFamily="34" charset="0"/>
                <a:sym typeface="Trebuchet MS" panose="020B0603020202020204" pitchFamily="34" charset="0"/>
              </a:defRPr>
            </a:lvl1pPr>
          </a:lstStyle>
          <a:p>
            <a:r>
              <a:rPr lang="en-US" smtClean="0"/>
              <a:t>Click to edit Master title style</a:t>
            </a:r>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Trebuchet MS" panose="020B0603020202020204" pitchFamily="34" charset="0"/>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8"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Presentation1</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pic>
        <p:nvPicPr>
          <p:cNvPr id="16" name="Picture 15"/>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193016598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extLst>
              <p:ext uri="{D42A27DB-BD31-4B8C-83A1-F6EECF244321}">
                <p14:modId xmlns:p14="http://schemas.microsoft.com/office/powerpoint/2010/main" xmlns="" val="199704774"/>
              </p:ext>
            </p:extLst>
          </p:nvPr>
        </p:nvGraphicFramePr>
        <p:xfrm>
          <a:off x="1588" y="1588"/>
          <a:ext cx="1587" cy="1587"/>
        </p:xfrm>
        <a:graphic>
          <a:graphicData uri="http://schemas.openxmlformats.org/presentationml/2006/ole">
            <p:oleObj spid="_x0000_s6358" name="think-cell Slide" r:id="rId5" imgW="360" imgH="360" progId="">
              <p:embed/>
            </p:oleObj>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Trebuchet MS" panose="020B0603020202020204" pitchFamily="34" charset="0"/>
                <a:ea typeface="+mn-ea"/>
                <a:cs typeface="Arial" panose="020B0604020202020204" pitchFamily="34" charset="0"/>
                <a:sym typeface="Trebuchet MS" panose="020B0603020202020204" pitchFamily="34" charset="0"/>
              </a:defRPr>
            </a:lvl1pPr>
          </a:lstStyle>
          <a:p>
            <a:r>
              <a:rPr lang="en-US" dirty="0"/>
              <a:t>Click to edit section title</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9"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Presentation1</a:t>
            </a:r>
            <a:endParaRPr lang="en-US" sz="700" dirty="0">
              <a:solidFill>
                <a:schemeClr val="bg1"/>
              </a:solidFill>
              <a:latin typeface="Trebuchet MS" panose="020B0603020202020204" pitchFamily="34" charset="0"/>
              <a:sym typeface="Trebuchet MS" panose="020B0603020202020204" pitchFamily="34" charset="0"/>
            </a:endParaRPr>
          </a:p>
        </p:txBody>
      </p:sp>
      <p:pic>
        <p:nvPicPr>
          <p:cNvPr id="10" name="Picture 9"/>
          <p:cNvPicPr>
            <a:picLocks noChangeAspect="1"/>
          </p:cNvPicPr>
          <p:nvPr userDrawn="1">
            <p:custDataLst>
              <p:tags r:id="rId3"/>
            </p:custDataLst>
          </p:nvPr>
        </p:nvPicPr>
        <p:blipFill>
          <a:blip r:embed="rId6"/>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712323402"/>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2371933364"/>
              </p:ext>
            </p:extLst>
          </p:nvPr>
        </p:nvGraphicFramePr>
        <p:xfrm>
          <a:off x="1588" y="1588"/>
          <a:ext cx="1587" cy="1587"/>
        </p:xfrm>
        <a:graphic>
          <a:graphicData uri="http://schemas.openxmlformats.org/presentationml/2006/ole">
            <p:oleObj spid="_x0000_s34006" name="think-cell Slide" r:id="rId5" imgW="360" imgH="360" progId="">
              <p:embed/>
            </p:oleObj>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xmlns=""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Trebuchet MS" panose="020B0603020202020204" pitchFamily="34" charset="0"/>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Trebuchet MS" panose="020B0603020202020204" pitchFamily="34" charset="0"/>
                <a:sym typeface="Trebuchet MS" panose="020B0603020202020204" pitchFamily="34" charset="0"/>
              </a:defRPr>
            </a:lvl1pPr>
          </a:lstStyle>
          <a:p>
            <a:r>
              <a:rPr lang="en-US" dirty="0"/>
              <a:t>Click to edit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Trebuchet MS" panose="020B0603020202020204" pitchFamily="34" charset="0"/>
              <a:ea typeface="+mn-ea"/>
              <a:cs typeface="+mn-cs"/>
              <a:sym typeface="Trebuchet MS" panose="020B0603020202020204" pitchFamily="34" charset="0"/>
            </a:endParaRPr>
          </a:p>
        </p:txBody>
      </p:sp>
      <p:sp>
        <p:nvSpPr>
          <p:cNvPr id="16"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Presentation1</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pic>
        <p:nvPicPr>
          <p:cNvPr id="17" name="Picture 16"/>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329057896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2832794437"/>
              </p:ext>
            </p:extLst>
          </p:nvPr>
        </p:nvGraphicFramePr>
        <p:xfrm>
          <a:off x="1588" y="1588"/>
          <a:ext cx="1587" cy="1587"/>
        </p:xfrm>
        <a:graphic>
          <a:graphicData uri="http://schemas.openxmlformats.org/presentationml/2006/ole">
            <p:oleObj spid="_x0000_s42196" name="think-cell Slide" r:id="rId5" imgW="360" imgH="360" progId="">
              <p:embed/>
            </p:oleObj>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Trebuchet MS" panose="020B0603020202020204" pitchFamily="34" charset="0"/>
                <a:ea typeface="+mn-ea"/>
                <a:cs typeface="Arial" panose="020B0604020202020204" pitchFamily="34" charset="0"/>
                <a:sym typeface="Trebuchet MS" panose="020B0603020202020204" pitchFamily="34" charset="0"/>
              </a:defRPr>
            </a:lvl1pPr>
          </a:lstStyle>
          <a:p>
            <a:r>
              <a:rPr lang="en-US" dirty="0"/>
              <a:t>Click to edit big statement text</a:t>
            </a:r>
          </a:p>
        </p:txBody>
      </p:sp>
      <p:sp>
        <p:nvSpPr>
          <p:cNvPr id="8"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Presentation1</a:t>
            </a:r>
            <a:endParaRPr lang="en-US" sz="700" dirty="0">
              <a:solidFill>
                <a:schemeClr val="bg1"/>
              </a:solidFill>
              <a:latin typeface="Trebuchet MS" panose="020B0603020202020204" pitchFamily="34" charset="0"/>
              <a:sym typeface="Trebuchet MS" panose="020B0603020202020204" pitchFamily="34" charset="0"/>
            </a:endParaRPr>
          </a:p>
        </p:txBody>
      </p:sp>
      <p:pic>
        <p:nvPicPr>
          <p:cNvPr id="12" name="Picture 11"/>
          <p:cNvPicPr>
            <a:picLocks noChangeAspect="1"/>
          </p:cNvPicPr>
          <p:nvPr userDrawn="1">
            <p:custDataLst>
              <p:tags r:id="rId3"/>
            </p:custDataLst>
          </p:nvPr>
        </p:nvPicPr>
        <p:blipFill>
          <a:blip r:embed="rId6"/>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58507585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3613801978"/>
              </p:ext>
            </p:extLst>
          </p:nvPr>
        </p:nvGraphicFramePr>
        <p:xfrm>
          <a:off x="1588" y="1588"/>
          <a:ext cx="1587" cy="1587"/>
        </p:xfrm>
        <a:graphic>
          <a:graphicData uri="http://schemas.openxmlformats.org/presentationml/2006/ole">
            <p:oleObj spid="_x0000_s43220" name="think-cell Slide" r:id="rId5" imgW="360" imgH="360" progId="">
              <p:embed/>
            </p:oleObj>
          </a:graphicData>
        </a:graphic>
      </p:graphicFrame>
      <p:sp>
        <p:nvSpPr>
          <p:cNvPr id="8" name="Date Placeholder 7"/>
          <p:cNvSpPr>
            <a:spLocks noGrp="1"/>
          </p:cNvSpPr>
          <p:nvPr>
            <p:ph type="dt" sz="half" idx="10"/>
          </p:nvPr>
        </p:nvSpPr>
        <p:spPr/>
        <p:txBody>
          <a:bodyPr/>
          <a:lstStyle>
            <a:lvl1pPr>
              <a:defRPr>
                <a:latin typeface="Trebuchet MS" panose="020B0603020202020204" pitchFamily="34" charset="0"/>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Trebuchet MS" panose="020B0603020202020204" pitchFamily="34" charset="0"/>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Trebuchet MS" panose="020B0603020202020204" pitchFamily="34" charset="0"/>
                <a:ea typeface="+mn-ea"/>
                <a:cs typeface="Arial" panose="020B0604020202020204" pitchFamily="34" charset="0"/>
                <a:sym typeface="Trebuchet MS" panose="020B0603020202020204" pitchFamily="34" charset="0"/>
              </a:defRPr>
            </a:lvl1pPr>
          </a:lstStyle>
          <a:p>
            <a:r>
              <a:rPr lang="en-US" dirty="0"/>
              <a:t>Click to edit big statement text</a:t>
            </a:r>
          </a:p>
        </p:txBody>
      </p:sp>
      <p:sp>
        <p:nvSpPr>
          <p:cNvPr id="9"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Presentation1</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pic>
        <p:nvPicPr>
          <p:cNvPr id="10" name="Picture 9"/>
          <p:cNvPicPr>
            <a:picLocks noChangeAspect="1"/>
          </p:cNvPicPr>
          <p:nvPr userDrawn="1">
            <p:custDataLst>
              <p:tags r:id="rId3"/>
            </p:custDataLst>
          </p:nvPr>
        </p:nvPicPr>
        <p:blipFill>
          <a:blip r:embed="rId6"/>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393619210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extLst>
              <p:ext uri="{D42A27DB-BD31-4B8C-83A1-F6EECF244321}">
                <p14:modId xmlns:p14="http://schemas.microsoft.com/office/powerpoint/2010/main" xmlns="" val="115635978"/>
              </p:ext>
            </p:extLst>
          </p:nvPr>
        </p:nvGraphicFramePr>
        <p:xfrm>
          <a:off x="1588" y="1588"/>
          <a:ext cx="1587" cy="1587"/>
        </p:xfrm>
        <a:graphic>
          <a:graphicData uri="http://schemas.openxmlformats.org/presentationml/2006/ole">
            <p:oleObj spid="_x0000_s44241" name="think-cell Slide" r:id="rId4" imgW="360" imgH="360" progId="">
              <p:embed/>
            </p:oleObj>
          </a:graphicData>
        </a:graphic>
      </p:graphicFrame>
      <p:pic>
        <p:nvPicPr>
          <p:cNvPr id="11" name="Picture 10"/>
          <p:cNvPicPr>
            <a:picLocks noChangeAspect="1"/>
          </p:cNvPicPr>
          <p:nvPr/>
        </p:nvPicPr>
        <p:blipFill rotWithShape="1">
          <a:blip r:embed="rId5">
            <a:extLst>
              <a:ext uri="{28A0092B-C50C-407E-A947-70E740481C1C}">
                <a14:useLocalDpi xmlns:a14="http://schemas.microsoft.com/office/drawing/2010/main" xmlns=""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a:latin typeface="Trebuchet MS" panose="020B0603020202020204" pitchFamily="34" charset="0"/>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p>
        </p:txBody>
      </p:sp>
      <p:pic>
        <p:nvPicPr>
          <p:cNvPr id="7" name="Picture 6"/>
          <p:cNvPicPr>
            <a:picLocks noChangeAspect="1"/>
          </p:cNvPicPr>
          <p:nvPr userDrawn="1">
            <p:custDataLst>
              <p:tags r:id="rId2"/>
            </p:custDataLst>
          </p:nvPr>
        </p:nvPicPr>
        <p:blipFill>
          <a:blip r:embed="rId6"/>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374194137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extLst>
              <p:ext uri="{D42A27DB-BD31-4B8C-83A1-F6EECF244321}">
                <p14:modId xmlns:p14="http://schemas.microsoft.com/office/powerpoint/2010/main" xmlns="" val="3726969372"/>
              </p:ext>
            </p:extLst>
          </p:nvPr>
        </p:nvGraphicFramePr>
        <p:xfrm>
          <a:off x="1588" y="1588"/>
          <a:ext cx="1587" cy="1587"/>
        </p:xfrm>
        <a:graphic>
          <a:graphicData uri="http://schemas.openxmlformats.org/presentationml/2006/ole">
            <p:oleObj spid="_x0000_s45269" name="think-cell Slide" r:id="rId5" imgW="360" imgH="360" progId="">
              <p:embed/>
            </p:oleObj>
          </a:graphicData>
        </a:graphic>
      </p:graphicFrame>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Trebuchet MS" panose="020B0603020202020204" pitchFamily="34" charset="0"/>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2" name="Title 1"/>
          <p:cNvSpPr>
            <a:spLocks noGrp="1"/>
          </p:cNvSpPr>
          <p:nvPr>
            <p:ph type="title"/>
          </p:nvPr>
        </p:nvSpPr>
        <p:spPr>
          <a:xfrm>
            <a:off x="630000" y="622800"/>
            <a:ext cx="10933200" cy="332399"/>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r>
              <a:rPr lang="en-US" smtClean="0"/>
              <a:t>Click to edit Master title style</a:t>
            </a:r>
            <a:endParaRPr lang="en-US" dirty="0"/>
          </a:p>
        </p:txBody>
      </p:sp>
      <p:sp>
        <p:nvSpPr>
          <p:cNvPr id="8"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Presentation1</a:t>
            </a:r>
            <a:endParaRPr lang="en-US" sz="700" dirty="0">
              <a:solidFill>
                <a:schemeClr val="bg1"/>
              </a:solidFill>
              <a:latin typeface="Trebuchet MS" panose="020B0603020202020204" pitchFamily="34" charset="0"/>
              <a:sym typeface="Trebuchet MS" panose="020B0603020202020204" pitchFamily="34" charset="0"/>
            </a:endParaRPr>
          </a:p>
        </p:txBody>
      </p:sp>
      <p:pic>
        <p:nvPicPr>
          <p:cNvPr id="9" name="Picture 8"/>
          <p:cNvPicPr>
            <a:picLocks noChangeAspect="1"/>
          </p:cNvPicPr>
          <p:nvPr userDrawn="1">
            <p:custDataLst>
              <p:tags r:id="rId3"/>
            </p:custDataLst>
          </p:nvPr>
        </p:nvPicPr>
        <p:blipFill>
          <a:blip r:embed="rId6"/>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254837553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137559795"/>
              </p:ext>
            </p:extLst>
          </p:nvPr>
        </p:nvGraphicFramePr>
        <p:xfrm>
          <a:off x="1588" y="1588"/>
          <a:ext cx="1587" cy="1587"/>
        </p:xfrm>
        <a:graphic>
          <a:graphicData uri="http://schemas.openxmlformats.org/presentationml/2006/ole">
            <p:oleObj spid="_x0000_s46291" name="think-cell Slide" r:id="rId5" imgW="360" imgH="360" progId="">
              <p:embed/>
            </p:oleObj>
          </a:graphicData>
        </a:graphic>
      </p:graphicFrame>
      <p:pic>
        <p:nvPicPr>
          <p:cNvPr id="12"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14"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Presentation1</a:t>
            </a:r>
            <a:endParaRPr lang="en-US" sz="700" dirty="0">
              <a:solidFill>
                <a:schemeClr val="bg1"/>
              </a:solidFill>
              <a:latin typeface="Trebuchet MS" panose="020B0603020202020204" pitchFamily="34" charset="0"/>
              <a:sym typeface="Trebuchet MS" panose="020B0603020202020204" pitchFamily="34" charset="0"/>
            </a:endParaRPr>
          </a:p>
        </p:txBody>
      </p:sp>
      <p:pic>
        <p:nvPicPr>
          <p:cNvPr id="11" name="Picture 10"/>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302390906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2934060065"/>
              </p:ext>
            </p:extLst>
          </p:nvPr>
        </p:nvGraphicFramePr>
        <p:xfrm>
          <a:off x="1588" y="1588"/>
          <a:ext cx="1587" cy="1587"/>
        </p:xfrm>
        <a:graphic>
          <a:graphicData uri="http://schemas.openxmlformats.org/presentationml/2006/ole">
            <p:oleObj spid="_x0000_s47315" name="think-cell Slide" r:id="rId5" imgW="360" imgH="360" progId="">
              <p:embed/>
            </p:oleObj>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Trebuchet MS" panose="020B0603020202020204" pitchFamily="34" charset="0"/>
              <a:ea typeface="+mn-ea"/>
              <a:cs typeface="+mn-cs"/>
              <a:sym typeface="Trebuchet MS" panose="020B0603020202020204" pitchFamily="34" charset="0"/>
            </a:endParaRPr>
          </a:p>
        </p:txBody>
      </p:sp>
      <p:sp>
        <p:nvSpPr>
          <p:cNvPr id="8"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Presentation1</a:t>
            </a:r>
            <a:endParaRPr lang="en-US" sz="700" dirty="0">
              <a:solidFill>
                <a:schemeClr val="bg1"/>
              </a:solidFill>
              <a:latin typeface="Trebuchet MS" panose="020B0603020202020204" pitchFamily="34" charset="0"/>
              <a:sym typeface="Trebuchet MS" panose="020B0603020202020204" pitchFamily="34" charset="0"/>
            </a:endParaRPr>
          </a:p>
        </p:txBody>
      </p:sp>
      <p:pic>
        <p:nvPicPr>
          <p:cNvPr id="7" name="Picture 6"/>
          <p:cNvPicPr>
            <a:picLocks noChangeAspect="1"/>
          </p:cNvPicPr>
          <p:nvPr userDrawn="1">
            <p:custDataLst>
              <p:tags r:id="rId3"/>
            </p:custDataLst>
          </p:nvPr>
        </p:nvPicPr>
        <p:blipFill>
          <a:blip r:embed="rId6"/>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1640827684"/>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761946908"/>
              </p:ext>
            </p:extLst>
          </p:nvPr>
        </p:nvGraphicFramePr>
        <p:xfrm>
          <a:off x="1588" y="1588"/>
          <a:ext cx="1587" cy="1587"/>
        </p:xfrm>
        <a:graphic>
          <a:graphicData uri="http://schemas.openxmlformats.org/presentationml/2006/ole">
            <p:oleObj spid="_x0000_s48339" name="think-cell Slide" r:id="rId5" imgW="360" imgH="360" progId="">
              <p:embed/>
            </p:oleObj>
          </a:graphicData>
        </a:graphic>
      </p:graphicFrame>
      <p:sp>
        <p:nvSpPr>
          <p:cNvPr id="7" name="Date Placeholder 6"/>
          <p:cNvSpPr>
            <a:spLocks noGrp="1"/>
          </p:cNvSpPr>
          <p:nvPr>
            <p:ph type="dt" sz="half" idx="10"/>
          </p:nvPr>
        </p:nvSpPr>
        <p:spPr/>
        <p:txBody>
          <a:bodyPr/>
          <a:lstStyle>
            <a:lvl1pPr>
              <a:defRPr>
                <a:latin typeface="Trebuchet MS" panose="020B0603020202020204" pitchFamily="34" charset="0"/>
                <a:sym typeface="Trebuchet MS" panose="020B0603020202020204" pitchFamily="34" charset="0"/>
              </a:defRPr>
            </a:lvl1pPr>
          </a:lstStyle>
          <a:p>
            <a:endParaRPr lang="en-US"/>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6"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Presentation1</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pic>
        <p:nvPicPr>
          <p:cNvPr id="8" name="Picture 7"/>
          <p:cNvPicPr>
            <a:picLocks noChangeAspect="1"/>
          </p:cNvPicPr>
          <p:nvPr userDrawn="1">
            <p:custDataLst>
              <p:tags r:id="rId3"/>
            </p:custDataLst>
          </p:nvPr>
        </p:nvPicPr>
        <p:blipFill>
          <a:blip r:embed="rId6"/>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1571185308"/>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3780418814"/>
              </p:ext>
            </p:extLst>
          </p:nvPr>
        </p:nvGraphicFramePr>
        <p:xfrm>
          <a:off x="1588" y="1588"/>
          <a:ext cx="1587" cy="1587"/>
        </p:xfrm>
        <a:graphic>
          <a:graphicData uri="http://schemas.openxmlformats.org/presentationml/2006/ole">
            <p:oleObj spid="_x0000_s49363" name="think-cell Slide" r:id="rId5" imgW="360" imgH="360" progId="">
              <p:embed/>
            </p:oleObj>
          </a:graphicData>
        </a:graphic>
      </p:graphicFrame>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Trebuchet MS" panose="020B0603020202020204" pitchFamily="34" charset="0"/>
                <a:sym typeface="Trebuchet MS" panose="020B0603020202020204" pitchFamily="34" charset="0"/>
              </a:rPr>
              <a:t>The services and materials provided by The Boston Consulting Group (BCG) are subject to BCG's Standard Terms </a:t>
            </a:r>
            <a:br>
              <a:rPr lang="en-US" sz="900" b="0" dirty="0">
                <a:latin typeface="Trebuchet MS" panose="020B0603020202020204" pitchFamily="34" charset="0"/>
                <a:sym typeface="Trebuchet MS" panose="020B0603020202020204" pitchFamily="34" charset="0"/>
              </a:rPr>
            </a:br>
            <a:r>
              <a:rPr lang="en-US" sz="900" b="0" dirty="0">
                <a:latin typeface="Trebuchet MS" panose="020B0603020202020204" pitchFamily="34" charset="0"/>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Trebuchet MS" panose="020B0603020202020204" pitchFamily="34" charset="0"/>
                <a:sym typeface="Trebuchet MS" panose="020B0603020202020204" pitchFamily="34" charset="0"/>
              </a:rPr>
            </a:br>
            <a:r>
              <a:rPr lang="en-US" sz="900" b="0" dirty="0">
                <a:latin typeface="Trebuchet MS" panose="020B0603020202020204" pitchFamily="34" charset="0"/>
                <a:sym typeface="Trebuchet MS" panose="020B0603020202020204" pitchFamily="34" charset="0"/>
              </a:rPr>
              <a:t>to update these materials after the date hereof, notwithstanding that such information may become outdated </a:t>
            </a:r>
            <a:br>
              <a:rPr lang="en-US" sz="900" b="0" dirty="0">
                <a:latin typeface="Trebuchet MS" panose="020B0603020202020204" pitchFamily="34" charset="0"/>
                <a:sym typeface="Trebuchet MS" panose="020B0603020202020204" pitchFamily="34" charset="0"/>
              </a:rPr>
            </a:br>
            <a:r>
              <a:rPr lang="en-US" sz="900" b="0" dirty="0">
                <a:latin typeface="Trebuchet MS" panose="020B0603020202020204" pitchFamily="34" charset="0"/>
                <a:sym typeface="Trebuchet MS" panose="020B0603020202020204" pitchFamily="34" charset="0"/>
              </a:rPr>
              <a:t>or inaccurate.</a:t>
            </a:r>
          </a:p>
          <a:p>
            <a:pPr indent="0">
              <a:lnSpc>
                <a:spcPct val="100000"/>
              </a:lnSpc>
            </a:pPr>
            <a:r>
              <a:rPr lang="en-US" sz="900" b="0" dirty="0">
                <a:latin typeface="Trebuchet MS" panose="020B0603020202020204" pitchFamily="34" charset="0"/>
                <a:sym typeface="Trebuchet MS" panose="020B0603020202020204" pitchFamily="34" charset="0"/>
              </a:rPr>
              <a:t> </a:t>
            </a:r>
          </a:p>
          <a:p>
            <a:pPr indent="0">
              <a:lnSpc>
                <a:spcPct val="100000"/>
              </a:lnSpc>
            </a:pPr>
            <a:r>
              <a:rPr lang="en-US" sz="900" b="0" dirty="0">
                <a:latin typeface="Trebuchet MS" panose="020B0603020202020204" pitchFamily="34" charset="0"/>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Trebuchet MS" panose="020B0603020202020204" pitchFamily="34" charset="0"/>
                <a:sym typeface="Trebuchet MS" panose="020B0603020202020204" pitchFamily="34" charset="0"/>
              </a:rPr>
            </a:br>
            <a:r>
              <a:rPr lang="en-US" sz="900" b="0" dirty="0">
                <a:latin typeface="Trebuchet MS" panose="020B0603020202020204" pitchFamily="34" charset="0"/>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Trebuchet MS" panose="020B0603020202020204" pitchFamily="34" charset="0"/>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Trebuchet MS" panose="020B0603020202020204" pitchFamily="34" charset="0"/>
                <a:sym typeface="Trebuchet MS" panose="020B0603020202020204" pitchFamily="34" charset="0"/>
              </a:rPr>
              <a:t>BCG does not provide fairness opinions or valuations of market transactions, and these materials should not be relied </a:t>
            </a:r>
            <a:br>
              <a:rPr lang="en-US" sz="900" b="0" dirty="0">
                <a:latin typeface="Trebuchet MS" panose="020B0603020202020204" pitchFamily="34" charset="0"/>
                <a:sym typeface="Trebuchet MS" panose="020B0603020202020204" pitchFamily="34" charset="0"/>
              </a:rPr>
            </a:br>
            <a:r>
              <a:rPr lang="en-US" sz="900" b="0" dirty="0">
                <a:latin typeface="Trebuchet MS" panose="020B0603020202020204" pitchFamily="34" charset="0"/>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Trebuchet MS" panose="020B0603020202020204" pitchFamily="34" charset="0"/>
                <a:sym typeface="Trebuchet MS" panose="020B0603020202020204" pitchFamily="34" charset="0"/>
              </a:rPr>
            </a:br>
            <a:r>
              <a:rPr lang="en-US" sz="900" b="0" dirty="0">
                <a:latin typeface="Trebuchet MS" panose="020B0603020202020204" pitchFamily="34" charset="0"/>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Trebuchet MS" panose="020B0603020202020204" pitchFamily="34" charset="0"/>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Trebuchet MS" panose="020B0603020202020204" pitchFamily="34" charset="0"/>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1"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Presentation1</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pic>
        <p:nvPicPr>
          <p:cNvPr id="12" name="Picture 11"/>
          <p:cNvPicPr>
            <a:picLocks noChangeAspect="1"/>
          </p:cNvPicPr>
          <p:nvPr userDrawn="1">
            <p:custDataLst>
              <p:tags r:id="rId3"/>
            </p:custDataLst>
          </p:nvPr>
        </p:nvPicPr>
        <p:blipFill>
          <a:blip r:embed="rId6"/>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2413221188"/>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899114117"/>
              </p:ext>
            </p:extLst>
          </p:nvPr>
        </p:nvGraphicFramePr>
        <p:xfrm>
          <a:off x="1588" y="1588"/>
          <a:ext cx="1587" cy="1587"/>
        </p:xfrm>
        <a:graphic>
          <a:graphicData uri="http://schemas.openxmlformats.org/presentationml/2006/ole">
            <p:oleObj spid="_x0000_s50386" name="think-cell Slide" r:id="rId4" imgW="360" imgH="360" progId="">
              <p:embed/>
            </p:oleObj>
          </a:graphicData>
        </a:graphic>
      </p:graphicFrame>
      <p:pic>
        <p:nvPicPr>
          <p:cNvPr id="16" name="Picture 15"/>
          <p:cNvPicPr>
            <a:picLocks noChangeAspect="1"/>
          </p:cNvPicPr>
          <p:nvPr userDrawn="1">
            <p:custDataLst>
              <p:tags r:id="rId2"/>
            </p:custDataLst>
          </p:nvPr>
        </p:nvPicPr>
        <p:blipFill rotWithShape="1">
          <a:blip r:embed="rId5"/>
          <a:srcRect l="1368" t="8950" r="1368" b="8950"/>
          <a:stretch/>
        </p:blipFill>
        <p:spPr>
          <a:xfrm>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latin typeface="Trebuchet MS" panose="020B0603020202020204" pitchFamily="34" charset="0"/>
              <a:sym typeface="Trebuchet MS" panose="020B0603020202020204" pitchFamily="34" charset="0"/>
            </a:endParaRPr>
          </a:p>
        </p:txBody>
      </p:sp>
      <p:grpSp>
        <p:nvGrpSpPr>
          <p:cNvPr id="12" name="Group 4"/>
          <p:cNvGrpSpPr>
            <a:grpSpLocks noChangeAspect="1"/>
          </p:cNvGrpSpPr>
          <p:nvPr/>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E6F73"/>
                </a:solidFill>
                <a:latin typeface="Trebuchet MS" panose="020B0603020202020204" pitchFamily="34" charset="0"/>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E6F73"/>
                </a:solidFill>
                <a:latin typeface="Trebuchet MS" panose="020B0603020202020204" pitchFamily="34" charset="0"/>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Trebuchet MS" panose="020B0603020202020204" pitchFamily="34" charset="0"/>
                <a:sym typeface="Trebuchet MS" panose="020B0603020202020204" pitchFamily="34" charset="0"/>
              </a:rPr>
              <a:t>bcg.com</a:t>
            </a:r>
          </a:p>
        </p:txBody>
      </p:sp>
    </p:spTree>
    <p:extLst>
      <p:ext uri="{BB962C8B-B14F-4D97-AF65-F5344CB8AC3E}">
        <p14:creationId xmlns:p14="http://schemas.microsoft.com/office/powerpoint/2010/main" xmlns="" val="2351621893"/>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2822365644"/>
              </p:ext>
            </p:extLst>
          </p:nvPr>
        </p:nvGraphicFramePr>
        <p:xfrm>
          <a:off x="1588" y="1588"/>
          <a:ext cx="1587" cy="1587"/>
        </p:xfrm>
        <a:graphic>
          <a:graphicData uri="http://schemas.openxmlformats.org/presentationml/2006/ole">
            <p:oleObj spid="_x0000_s7380" name="think-cell Slide" r:id="rId4" imgW="360" imgH="360" progId="">
              <p:embed/>
            </p:oleObj>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Trebuchet MS" panose="020B0603020202020204" pitchFamily="34" charset="0"/>
                <a:sym typeface="Trebuchet MS" panose="020B0603020202020204" pitchFamily="34" charset="0"/>
              </a:defRPr>
            </a:lvl1pPr>
          </a:lstStyle>
          <a:p>
            <a:r>
              <a:rPr lang="en-US" dirty="0"/>
              <a:t>Click to edit section title</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240505854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extLst/>
          </p:nvPr>
        </p:nvGraphicFramePr>
        <p:xfrm>
          <a:off x="1588" y="1588"/>
          <a:ext cx="1587" cy="1587"/>
        </p:xfrm>
        <a:graphic>
          <a:graphicData uri="http://schemas.openxmlformats.org/presentationml/2006/ole">
            <p:oleObj spid="_x0000_s55359" name="think-cell Slide" r:id="rId4" imgW="360" imgH="360" progId="">
              <p:embed/>
            </p:oleObj>
          </a:graphicData>
        </a:graphic>
      </p:graphicFrame>
      <p:sp>
        <p:nvSpPr>
          <p:cNvPr id="2" name="Date Placeholder 1"/>
          <p:cNvSpPr>
            <a:spLocks noGrp="1"/>
          </p:cNvSpPr>
          <p:nvPr>
            <p:ph type="dt" sz="half" idx="10"/>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55" name="FooterSimple"/>
          <p:cNvSpPr txBox="1"/>
          <p:nvPr userDrawn="1"/>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Multimode.pptx</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51" name="Baselines / anchors"/>
            <p:cNvGrpSpPr/>
            <p:nvPr/>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Trebuchet MS"/>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8" name="Five column measure"/>
            <p:cNvGrpSpPr/>
            <p:nvPr/>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lumMod val="65000"/>
                    </a:prstClr>
                  </a:solidFill>
                  <a:effectLst/>
                  <a:uLnTx/>
                  <a:uFillTx/>
                  <a:latin typeface="Trebuchet MS" panose="020B0603020202020204" pitchFamily="34" charset="0"/>
                  <a:ea typeface="+mn-ea"/>
                  <a:cs typeface="+mn-cs"/>
                  <a:sym typeface="Trebuchet MS" panose="020B0603020202020204" pitchFamily="34" charset="0"/>
                </a:rPr>
                <a:t>1. </a:t>
              </a:r>
              <a:r>
                <a:rPr kumimoji="0" lang="en-US" sz="1000" b="0" i="0" u="none" strike="noStrike" kern="1200" cap="none" spc="0" normalizeH="0" baseline="0" noProof="0" dirty="0" err="1">
                  <a:ln>
                    <a:noFill/>
                  </a:ln>
                  <a:solidFill>
                    <a:prstClr val="white">
                      <a:lumMod val="65000"/>
                    </a:prstClr>
                  </a:solidFill>
                  <a:effectLst/>
                  <a:uLnTx/>
                  <a:uFillTx/>
                  <a:latin typeface="Trebuchet MS" panose="020B0603020202020204" pitchFamily="34" charset="0"/>
                  <a:ea typeface="+mn-ea"/>
                  <a:cs typeface="+mn-cs"/>
                  <a:sym typeface="Trebuchet MS" panose="020B0603020202020204" pitchFamily="34" charset="0"/>
                </a:rPr>
                <a:t>xxxx</a:t>
              </a:r>
              <a:r>
                <a:rPr kumimoji="0" lang="en-US" sz="1000" b="0" i="0" u="none" strike="noStrike" kern="1200" cap="none" spc="0" normalizeH="0" baseline="0" noProof="0" dirty="0">
                  <a:ln>
                    <a:noFill/>
                  </a:ln>
                  <a:solidFill>
                    <a:prstClr val="white">
                      <a:lumMod val="65000"/>
                    </a:prstClr>
                  </a:solidFill>
                  <a:effectLst/>
                  <a:uLnTx/>
                  <a:uFillTx/>
                  <a:latin typeface="Trebuchet MS" panose="020B0603020202020204" pitchFamily="34" charset="0"/>
                  <a:ea typeface="+mn-ea"/>
                  <a:cs typeface="+mn-cs"/>
                  <a:sym typeface="Trebuchet MS" panose="020B0603020202020204" pitchFamily="34" charset="0"/>
                </a:rPr>
                <a:t>  2. </a:t>
              </a:r>
              <a:r>
                <a:rPr kumimoji="0" lang="en-US" sz="1000" b="0" i="0" u="none" strike="noStrike" kern="1200" cap="none" spc="0" normalizeH="0" baseline="0" noProof="0" dirty="0" err="1">
                  <a:ln>
                    <a:noFill/>
                  </a:ln>
                  <a:solidFill>
                    <a:prstClr val="white">
                      <a:lumMod val="65000"/>
                    </a:prstClr>
                  </a:solidFill>
                  <a:effectLst/>
                  <a:uLnTx/>
                  <a:uFillTx/>
                  <a:latin typeface="Trebuchet MS" panose="020B0603020202020204" pitchFamily="34" charset="0"/>
                  <a:ea typeface="+mn-ea"/>
                  <a:cs typeface="+mn-cs"/>
                  <a:sym typeface="Trebuchet MS" panose="020B0603020202020204" pitchFamily="34" charset="0"/>
                </a:rPr>
                <a:t>xxxx</a:t>
              </a:r>
              <a:r>
                <a:rPr kumimoji="0" lang="en-US" sz="1000" b="0" i="0" u="none" strike="noStrike" kern="1200" cap="none" spc="0" normalizeH="0" baseline="0" noProof="0" dirty="0">
                  <a:ln>
                    <a:noFill/>
                  </a:ln>
                  <a:solidFill>
                    <a:prstClr val="white">
                      <a:lumMod val="65000"/>
                    </a:prstClr>
                  </a:solidFill>
                  <a:effectLst/>
                  <a:uLnTx/>
                  <a:uFillTx/>
                  <a:latin typeface="Trebuchet MS" panose="020B0603020202020204" pitchFamily="34" charset="0"/>
                  <a:ea typeface="+mn-ea"/>
                  <a:cs typeface="+mn-cs"/>
                  <a:sym typeface="Trebuchet MS" panose="020B0603020202020204" pitchFamily="34" charset="0"/>
                </a:rPr>
                <a:t>  3. </a:t>
              </a:r>
              <a:r>
                <a:rPr kumimoji="0" lang="en-US" sz="1000" b="0" i="0" u="none" strike="noStrike" kern="1200" cap="none" spc="0" normalizeH="0" baseline="0" noProof="0" dirty="0" err="1">
                  <a:ln>
                    <a:noFill/>
                  </a:ln>
                  <a:solidFill>
                    <a:prstClr val="white">
                      <a:lumMod val="65000"/>
                    </a:prstClr>
                  </a:solidFill>
                  <a:effectLst/>
                  <a:uLnTx/>
                  <a:uFillTx/>
                  <a:latin typeface="Trebuchet MS" panose="020B0603020202020204" pitchFamily="34" charset="0"/>
                  <a:ea typeface="+mn-ea"/>
                  <a:cs typeface="+mn-cs"/>
                  <a:sym typeface="Trebuchet MS" panose="020B0603020202020204" pitchFamily="34" charset="0"/>
                </a:rPr>
                <a:t>xxxx</a:t>
              </a:r>
              <a:endParaRPr kumimoji="0" lang="en-US" sz="1000" b="0" i="0" u="none" strike="noStrike" kern="1200" cap="none" spc="0" normalizeH="0" baseline="0" noProof="0" dirty="0">
                <a:ln>
                  <a:noFill/>
                </a:ln>
                <a:solidFill>
                  <a:prstClr val="white">
                    <a:lumMod val="65000"/>
                  </a:prstClr>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lumMod val="65000"/>
                    </a:prstClr>
                  </a:solidFill>
                  <a:effectLst/>
                  <a:uLnTx/>
                  <a:uFillTx/>
                  <a:latin typeface="Trebuchet MS" panose="020B0603020202020204" pitchFamily="34" charset="0"/>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lumMod val="65000"/>
                    </a:prstClr>
                  </a:solidFill>
                  <a:effectLst/>
                  <a:uLnTx/>
                  <a:uFillTx/>
                  <a:latin typeface="Trebuchet MS" panose="020B0603020202020204" pitchFamily="34" charset="0"/>
                  <a:ea typeface="+mn-ea"/>
                  <a:cs typeface="+mn-cs"/>
                  <a:sym typeface="Trebuchet MS" panose="020B0603020202020204" pitchFamily="34" charset="0"/>
                </a:rPr>
                <a:t>Source: Include a source for every chart that you use. Separate sources with a semicolon; BCG-related sources go at the end</a:t>
              </a:r>
            </a:p>
          </p:txBody>
        </p:sp>
      </p:grpSp>
      <p:pic>
        <p:nvPicPr>
          <p:cNvPr id="93" name="Picture 92"/>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3818754075"/>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1569272759"/>
              </p:ext>
            </p:extLst>
          </p:nvPr>
        </p:nvGraphicFramePr>
        <p:xfrm>
          <a:off x="1588" y="1588"/>
          <a:ext cx="1587" cy="1587"/>
        </p:xfrm>
        <a:graphic>
          <a:graphicData uri="http://schemas.openxmlformats.org/presentationml/2006/ole">
            <p:oleObj spid="_x0000_s11478" name="think-cell Slide" r:id="rId5" imgW="360" imgH="360" progId="">
              <p:embed/>
            </p:oleObj>
          </a:graphicData>
        </a:graphic>
      </p:graphicFrame>
      <p:pic>
        <p:nvPicPr>
          <p:cNvPr id="16" name="Picture 15"/>
          <p:cNvPicPr>
            <a:picLocks noChangeAspect="1"/>
          </p:cNvPicPr>
          <p:nvPr userDrawn="1"/>
        </p:nvPicPr>
        <p:blipFill rotWithShape="1">
          <a:blip r:embed="rId6">
            <a:extLst>
              <a:ext uri="{28A0092B-C50C-407E-A947-70E740481C1C}">
                <a14:useLocalDpi xmlns:a14="http://schemas.microsoft.com/office/drawing/2010/main" xmlns=""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Trebuchet MS" panose="020B0603020202020204" pitchFamily="34" charset="0"/>
              <a:sym typeface="Trebuchet MS" panose="020B0603020202020204" pitchFamily="34" charset="0"/>
            </a:endParaRPr>
          </a:p>
        </p:txBody>
      </p:sp>
      <p:sp>
        <p:nvSpPr>
          <p:cNvPr id="27" name="Title 4"/>
          <p:cNvSpPr>
            <a:spLocks noGrp="1"/>
          </p:cNvSpPr>
          <p:nvPr>
            <p:ph type="title"/>
          </p:nvPr>
        </p:nvSpPr>
        <p:spPr>
          <a:xfrm>
            <a:off x="630000" y="2681103"/>
            <a:ext cx="3127881" cy="1495794"/>
          </a:xfrm>
          <a:prstGeom prst="rect">
            <a:avLst/>
          </a:prstGeom>
        </p:spPr>
        <p:txBody>
          <a:bodyPr anchor="ctr">
            <a:noAutofit/>
          </a:bodyPr>
          <a:lstStyle>
            <a:lvl1pPr>
              <a:defRPr sz="3200">
                <a:solidFill>
                  <a:schemeClr val="tx2"/>
                </a:solidFill>
                <a:latin typeface="Trebuchet MS" panose="020B0603020202020204" pitchFamily="34" charset="0"/>
                <a:sym typeface="Trebuchet MS" panose="020B0603020202020204" pitchFamily="34" charset="0"/>
              </a:defRPr>
            </a:lvl1pPr>
          </a:lstStyle>
          <a:p>
            <a:r>
              <a:rPr lang="en-US" smtClean="0"/>
              <a:t>Click to edit Master title style</a:t>
            </a:r>
            <a:endParaRPr lang="en-US" dirty="0"/>
          </a:p>
        </p:txBody>
      </p:sp>
      <p:sp>
        <p:nvSpPr>
          <p:cNvPr id="11"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Presentation1</a:t>
            </a:r>
            <a:endParaRPr lang="en-US" sz="700" dirty="0">
              <a:solidFill>
                <a:schemeClr val="bg1"/>
              </a:solidFill>
              <a:latin typeface="Trebuchet MS" panose="020B0603020202020204" pitchFamily="34" charset="0"/>
              <a:sym typeface="Trebuchet MS" panose="020B0603020202020204" pitchFamily="34" charset="0"/>
            </a:endParaRPr>
          </a:p>
        </p:txBody>
      </p:sp>
      <p:pic>
        <p:nvPicPr>
          <p:cNvPr id="10" name="Picture 9"/>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388427764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3535684004"/>
              </p:ext>
            </p:extLst>
          </p:nvPr>
        </p:nvGraphicFramePr>
        <p:xfrm>
          <a:off x="1588" y="1588"/>
          <a:ext cx="1587" cy="1587"/>
        </p:xfrm>
        <a:graphic>
          <a:graphicData uri="http://schemas.openxmlformats.org/presentationml/2006/ole">
            <p:oleObj spid="_x0000_s12504" name="think-cell Slide" r:id="rId5" imgW="360" imgH="360" progId="">
              <p:embed/>
            </p:oleObj>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xmlns=""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Trebuchet MS" panose="020B0603020202020204" pitchFamily="34" charset="0"/>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23" name="Title 3"/>
          <p:cNvSpPr>
            <a:spLocks noGrp="1"/>
          </p:cNvSpPr>
          <p:nvPr>
            <p:ph type="title"/>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Trebuchet MS" panose="020B0603020202020204" pitchFamily="34" charset="0"/>
                <a:sym typeface="Trebuchet MS" panose="020B0603020202020204" pitchFamily="34" charset="0"/>
              </a:defRPr>
            </a:lvl1pPr>
          </a:lstStyle>
          <a:p>
            <a:pPr lvl="0"/>
            <a:r>
              <a:rPr lang="en-US" smtClean="0"/>
              <a:t>Click to edit Master title style</a:t>
            </a:r>
            <a:endParaRPr lang="en-US" dirty="0"/>
          </a:p>
        </p:txBody>
      </p:sp>
      <p:sp>
        <p:nvSpPr>
          <p:cNvPr id="11"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Presentation1</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4" name="Text Placeholder 3"/>
          <p:cNvSpPr>
            <a:spLocks noGrp="1"/>
          </p:cNvSpPr>
          <p:nvPr>
            <p:ph type="body" sz="quarter" idx="12"/>
          </p:nvPr>
        </p:nvSpPr>
        <p:spPr>
          <a:xfrm>
            <a:off x="629400" y="2085628"/>
            <a:ext cx="6256800" cy="3491160"/>
          </a:xfrm>
        </p:spPr>
        <p:txBody>
          <a:bodyPr/>
          <a:lstStyle>
            <a:lvl1pPr>
              <a:defRPr sz="2400" baseline="0"/>
            </a:lvl1pPr>
            <a:lvl2pPr>
              <a:defRPr sz="2400" baseline="0"/>
            </a:lvl2pPr>
            <a:lvl3pPr>
              <a:defRPr sz="2400" baseline="0"/>
            </a:lvl3pPr>
            <a:lvl4pPr>
              <a:defRPr sz="2800" baseline="0"/>
            </a:lvl4pPr>
            <a:lvl5pPr>
              <a:defRPr sz="28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2" name="Picture 11"/>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49382882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2481323168"/>
              </p:ext>
            </p:extLst>
          </p:nvPr>
        </p:nvGraphicFramePr>
        <p:xfrm>
          <a:off x="1588" y="1588"/>
          <a:ext cx="1587" cy="1587"/>
        </p:xfrm>
        <a:graphic>
          <a:graphicData uri="http://schemas.openxmlformats.org/presentationml/2006/ole">
            <p:oleObj spid="_x0000_s56327" name="think-cell Slide" r:id="rId5" imgW="360" imgH="360" progId="">
              <p:embed/>
            </p:oleObj>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xmlns=""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Trebuchet MS" panose="020B0603020202020204" pitchFamily="34" charset="0"/>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23" name="Title 3"/>
          <p:cNvSpPr>
            <a:spLocks noGrp="1"/>
          </p:cNvSpPr>
          <p:nvPr>
            <p:ph type="title"/>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Trebuchet MS" panose="020B0603020202020204" pitchFamily="34" charset="0"/>
                <a:sym typeface="Trebuchet MS" panose="020B0603020202020204" pitchFamily="34" charset="0"/>
              </a:defRPr>
            </a:lvl1pPr>
          </a:lstStyle>
          <a:p>
            <a:pPr lvl="0"/>
            <a:r>
              <a:rPr lang="en-US" smtClean="0"/>
              <a:t>Click to edit Master title style</a:t>
            </a:r>
            <a:endParaRPr lang="en-US" dirty="0"/>
          </a:p>
        </p:txBody>
      </p:sp>
      <p:sp>
        <p:nvSpPr>
          <p:cNvPr id="11"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Presentation1</a:t>
            </a:r>
            <a:endParaRPr lang="en-US" sz="700" dirty="0">
              <a:solidFill>
                <a:schemeClr val="bg1"/>
              </a:solidFill>
              <a:latin typeface="Trebuchet MS" panose="020B0603020202020204" pitchFamily="34" charset="0"/>
              <a:sym typeface="Trebuchet MS" panose="020B0603020202020204" pitchFamily="34" charset="0"/>
            </a:endParaRPr>
          </a:p>
        </p:txBody>
      </p:sp>
      <p:pic>
        <p:nvPicPr>
          <p:cNvPr id="12" name="Picture 11"/>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359226384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1478468135"/>
              </p:ext>
            </p:extLst>
          </p:nvPr>
        </p:nvGraphicFramePr>
        <p:xfrm>
          <a:off x="1588" y="1588"/>
          <a:ext cx="1587" cy="1587"/>
        </p:xfrm>
        <a:graphic>
          <a:graphicData uri="http://schemas.openxmlformats.org/presentationml/2006/ole">
            <p:oleObj spid="_x0000_s13525" name="think-cell Slide" r:id="rId5" imgW="360" imgH="360" progId="">
              <p:embed/>
            </p:oleObj>
          </a:graphicData>
        </a:graphic>
      </p:graphicFrame>
      <p:pic>
        <p:nvPicPr>
          <p:cNvPr id="15" name="Picture 2"/>
          <p:cNvPicPr>
            <a:picLocks noChangeAspect="1" noChangeArrowheads="1"/>
          </p:cNvPicPr>
          <p:nvPr userDrawn="1"/>
        </p:nvPicPr>
        <p:blipFill>
          <a:blip r:embed="rId6">
            <a:extLst>
              <a:ext uri="{28A0092B-C50C-407E-A947-70E740481C1C}">
                <a14:useLocalDpi xmlns:a14="http://schemas.microsoft.com/office/drawing/2010/main" xmlns=""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xmlns="">
                <a:solidFill>
                  <a:srgbClr val="FFFFFF"/>
                </a:solidFill>
              </a14:hiddenFill>
            </a:ext>
          </a:extLst>
        </p:spPr>
      </p:pic>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a:solidFill>
                  <a:schemeClr val="tx2"/>
                </a:solidFill>
                <a:latin typeface="Trebuchet MS" panose="020B0603020202020204" pitchFamily="34" charset="0"/>
                <a:sym typeface="Trebuchet MS" panose="020B0603020202020204" pitchFamily="34" charset="0"/>
              </a:defRPr>
            </a:lvl1pPr>
          </a:lstStyle>
          <a:p>
            <a:r>
              <a:rPr lang="en-US" dirty="0">
                <a:solidFill>
                  <a:schemeClr val="tx2"/>
                </a:solidFill>
              </a:rPr>
              <a:t>Click to edit </a:t>
            </a:r>
            <a:br>
              <a:rPr lang="en-US" dirty="0">
                <a:solidFill>
                  <a:schemeClr val="tx2"/>
                </a:solidFill>
              </a:rPr>
            </a:br>
            <a:r>
              <a:rPr lang="en-US" dirty="0">
                <a:solidFill>
                  <a:schemeClr val="tx2"/>
                </a:solidFill>
              </a:rPr>
              <a:t>Master title style</a:t>
            </a:r>
          </a:p>
        </p:txBody>
      </p:sp>
      <p:sp>
        <p:nvSpPr>
          <p:cNvPr id="10" name="FooterSimple"/>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Presentation1</a:t>
            </a:r>
            <a:endParaRPr lang="en-US" sz="700" dirty="0">
              <a:solidFill>
                <a:schemeClr val="bg1"/>
              </a:solidFill>
              <a:latin typeface="Trebuchet MS" panose="020B0603020202020204" pitchFamily="34" charset="0"/>
              <a:sym typeface="Trebuchet MS" panose="020B0603020202020204" pitchFamily="34" charset="0"/>
            </a:endParaRPr>
          </a:p>
        </p:txBody>
      </p:sp>
      <p:pic>
        <p:nvPicPr>
          <p:cNvPr id="11" name="Picture 10"/>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xmlns="" val="4167257739"/>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1632249613"/>
              </p:ext>
            </p:extLst>
          </p:nvPr>
        </p:nvGraphicFramePr>
        <p:xfrm>
          <a:off x="1588" y="1588"/>
          <a:ext cx="1587" cy="1587"/>
        </p:xfrm>
        <a:graphic>
          <a:graphicData uri="http://schemas.openxmlformats.org/presentationml/2006/ole">
            <p:oleObj spid="_x0000_s2287" name="think-cell Slide" r:id="rId53" imgW="360" imgH="360" progId="">
              <p:embed/>
            </p:oleObj>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Trebuchet MS" panose="020B0603020202020204" pitchFamily="34" charset="0"/>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630000" y="1825625"/>
            <a:ext cx="1072380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xmlns=""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58" r:id="rId3"/>
    <p:sldLayoutId id="2147485113" r:id="rId4"/>
    <p:sldLayoutId id="2147485114" r:id="rId5"/>
    <p:sldLayoutId id="2147485154" r:id="rId6"/>
    <p:sldLayoutId id="2147485150" r:id="rId7"/>
    <p:sldLayoutId id="2147485162" r:id="rId8"/>
    <p:sldLayoutId id="2147485155" r:id="rId9"/>
    <p:sldLayoutId id="2147485109" r:id="rId10"/>
    <p:sldLayoutId id="2147485110" r:id="rId11"/>
    <p:sldLayoutId id="2147485156" r:id="rId12"/>
    <p:sldLayoutId id="2147485149" r:id="rId13"/>
    <p:sldLayoutId id="2147485087" r:id="rId14"/>
    <p:sldLayoutId id="2147485112" r:id="rId15"/>
    <p:sldLayoutId id="2147485108" r:id="rId16"/>
    <p:sldLayoutId id="2147485107" r:id="rId17"/>
    <p:sldLayoutId id="2147485106" r:id="rId18"/>
    <p:sldLayoutId id="2147485090" r:id="rId19"/>
    <p:sldLayoutId id="2147485091" r:id="rId20"/>
    <p:sldLayoutId id="2147485092" r:id="rId21"/>
    <p:sldLayoutId id="2147485093" r:id="rId22"/>
    <p:sldLayoutId id="2147485116" r:id="rId23"/>
    <p:sldLayoutId id="2147485161" r:id="rId24"/>
    <p:sldLayoutId id="2147485159" r:id="rId25"/>
    <p:sldLayoutId id="2147485119" r:id="rId26"/>
    <p:sldLayoutId id="2147485137" r:id="rId27"/>
    <p:sldLayoutId id="2147485120" r:id="rId28"/>
    <p:sldLayoutId id="2147485121" r:id="rId29"/>
    <p:sldLayoutId id="2147485141" r:id="rId30"/>
    <p:sldLayoutId id="2147485138" r:id="rId31"/>
    <p:sldLayoutId id="2147485163" r:id="rId32"/>
    <p:sldLayoutId id="2147485139" r:id="rId33"/>
    <p:sldLayoutId id="2147485151" r:id="rId34"/>
    <p:sldLayoutId id="2147485127" r:id="rId35"/>
    <p:sldLayoutId id="2147485126" r:id="rId36"/>
    <p:sldLayoutId id="2147485153" r:id="rId37"/>
    <p:sldLayoutId id="2147485140" r:id="rId38"/>
    <p:sldLayoutId id="2147485122" r:id="rId39"/>
    <p:sldLayoutId id="2147485123" r:id="rId40"/>
    <p:sldLayoutId id="2147485128" r:id="rId41"/>
    <p:sldLayoutId id="2147485129" r:id="rId42"/>
    <p:sldLayoutId id="2147485130" r:id="rId43"/>
    <p:sldLayoutId id="2147485131" r:id="rId44"/>
    <p:sldLayoutId id="2147485145" r:id="rId45"/>
    <p:sldLayoutId id="2147485133" r:id="rId46"/>
    <p:sldLayoutId id="2147485144" r:id="rId47"/>
    <p:sldLayoutId id="2147485134" r:id="rId48"/>
    <p:sldLayoutId id="2147485146" r:id="rId49"/>
    <p:sldLayoutId id="2147485160" r:id="rId50"/>
  </p:sldLayoutIdLst>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Trebuchet MS" panose="020B0603020202020204" pitchFamily="34" charset="0"/>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Trebuchet MS" panose="020B0603020202020204" pitchFamily="34" charset="0"/>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Trebuchet MS" panose="020B0603020202020204" pitchFamily="34" charset="0"/>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Trebuchet MS" panose="020B0603020202020204" pitchFamily="34" charset="0"/>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Trebuchet MS" panose="020B0603020202020204" pitchFamily="34" charset="0"/>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Trebuchet MS" panose="020B0603020202020204" pitchFamily="34" charset="0"/>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6.xml"/><Relationship Id="rId1" Type="http://schemas.openxmlformats.org/officeDocument/2006/relationships/vmlDrawing" Target="../drawings/vmlDrawing51.vml"/><Relationship Id="rId4" Type="http://schemas.openxmlformats.org/officeDocument/2006/relationships/oleObject" Target="../embeddings/oleObject51.bin"/></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9.xml"/><Relationship Id="rId1" Type="http://schemas.openxmlformats.org/officeDocument/2006/relationships/tags" Target="../tags/tag9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4294967295"/>
          </p:nvPr>
        </p:nvSpPr>
        <p:spPr>
          <a:xfrm>
            <a:off x="9366561" y="5570642"/>
            <a:ext cx="1867935" cy="896833"/>
          </a:xfrm>
        </p:spPr>
      </p:sp>
      <p:sp>
        <p:nvSpPr>
          <p:cNvPr id="4" name="Text Placeholder 3"/>
          <p:cNvSpPr>
            <a:spLocks noGrp="1"/>
          </p:cNvSpPr>
          <p:nvPr>
            <p:ph type="body" sz="quarter" idx="12"/>
          </p:nvPr>
        </p:nvSpPr>
        <p:spPr/>
        <p:txBody>
          <a:bodyPr/>
          <a:lstStyle/>
          <a:p>
            <a:r>
              <a:rPr lang="en-US" dirty="0" smtClean="0"/>
              <a:t>14 July 2017, Munich</a:t>
            </a:r>
            <a:endParaRPr lang="en-US" dirty="0"/>
          </a:p>
        </p:txBody>
      </p:sp>
      <p:sp>
        <p:nvSpPr>
          <p:cNvPr id="3" name="Subtitle 2"/>
          <p:cNvSpPr>
            <a:spLocks noGrp="1"/>
          </p:cNvSpPr>
          <p:nvPr>
            <p:ph type="subTitle" idx="1"/>
          </p:nvPr>
        </p:nvSpPr>
        <p:spPr/>
        <p:txBody>
          <a:bodyPr/>
          <a:lstStyle/>
          <a:p>
            <a:r>
              <a:rPr lang="en-US" dirty="0" smtClean="0"/>
              <a:t>Mohamed Ibrahim, PhD</a:t>
            </a:r>
            <a:endParaRPr lang="en-US" dirty="0"/>
          </a:p>
        </p:txBody>
      </p:sp>
      <p:sp>
        <p:nvSpPr>
          <p:cNvPr id="2" name="Title 1"/>
          <p:cNvSpPr>
            <a:spLocks noGrp="1"/>
          </p:cNvSpPr>
          <p:nvPr>
            <p:ph type="ctrTitle"/>
          </p:nvPr>
        </p:nvSpPr>
        <p:spPr>
          <a:xfrm>
            <a:off x="929890" y="2244436"/>
            <a:ext cx="6868800" cy="1782701"/>
          </a:xfrm>
        </p:spPr>
        <p:txBody>
          <a:bodyPr/>
          <a:lstStyle/>
          <a:p>
            <a:r>
              <a:rPr lang="en-US" dirty="0" smtClean="0"/>
              <a:t>Gamma case: PowerCO</a:t>
            </a:r>
            <a:endParaRPr lang="en-US" dirty="0"/>
          </a:p>
        </p:txBody>
      </p:sp>
    </p:spTree>
    <p:extLst>
      <p:ext uri="{BB962C8B-B14F-4D97-AF65-F5344CB8AC3E}">
        <p14:creationId xmlns:p14="http://schemas.microsoft.com/office/powerpoint/2010/main" xmlns="" val="2077783639"/>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38114" y="2843486"/>
            <a:ext cx="10933350" cy="498598"/>
          </a:xfrm>
        </p:spPr>
        <p:txBody>
          <a:bodyPr/>
          <a:lstStyle/>
          <a:p>
            <a:pPr algn="ctr"/>
            <a:r>
              <a:rPr lang="de-DE" sz="3600" dirty="0" smtClean="0"/>
              <a:t>3. Descriptive Statistics</a:t>
            </a:r>
            <a:endParaRPr lang="de-DE" sz="3600" dirty="0"/>
          </a:p>
        </p:txBody>
      </p:sp>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 y="249382"/>
            <a:ext cx="10933350" cy="332399"/>
          </a:xfrm>
        </p:spPr>
        <p:txBody>
          <a:bodyPr/>
          <a:lstStyle/>
          <a:p>
            <a:r>
              <a:rPr lang="de-DE" dirty="0" smtClean="0"/>
              <a:t>3. </a:t>
            </a:r>
            <a:r>
              <a:rPr lang="de-DE" dirty="0" smtClean="0">
                <a:solidFill>
                  <a:schemeClr val="accent1">
                    <a:lumMod val="75000"/>
                    <a:lumOff val="25000"/>
                  </a:schemeClr>
                </a:solidFill>
                <a:latin typeface="Henderson BCG Serif"/>
                <a:cs typeface="Times New Roman" pitchFamily="18" charset="0"/>
              </a:rPr>
              <a:t>Descriptive statistics</a:t>
            </a:r>
            <a:r>
              <a:rPr lang="de-DE" dirty="0" smtClean="0"/>
              <a:t>: Churn correlations</a:t>
            </a:r>
            <a:endParaRPr lang="de-DE" dirty="0"/>
          </a:p>
        </p:txBody>
      </p:sp>
      <p:sp>
        <p:nvSpPr>
          <p:cNvPr id="5" name="TextBox 4"/>
          <p:cNvSpPr txBox="1"/>
          <p:nvPr/>
        </p:nvSpPr>
        <p:spPr>
          <a:xfrm>
            <a:off x="110840" y="1011385"/>
            <a:ext cx="6276108" cy="5416868"/>
          </a:xfrm>
          <a:prstGeom prst="rect">
            <a:avLst/>
          </a:prstGeom>
          <a:noFill/>
        </p:spPr>
        <p:txBody>
          <a:bodyPr wrap="square" lIns="0" tIns="0" rIns="0" bIns="0" rtlCol="0" anchor="t">
            <a:spAutoFit/>
          </a:bodyPr>
          <a:lstStyle/>
          <a:p>
            <a:pPr marL="263525" indent="-263525">
              <a:lnSpc>
                <a:spcPct val="150000"/>
              </a:lnSpc>
              <a:spcAft>
                <a:spcPts val="600"/>
              </a:spcAft>
              <a:buFont typeface="Arial" pitchFamily="34" charset="0"/>
              <a:buChar char="•"/>
            </a:pPr>
            <a:r>
              <a:rPr lang="de-DE" sz="1600" dirty="0" smtClean="0"/>
              <a:t>Churns from 2015 have been cross correlated with all the features.</a:t>
            </a:r>
          </a:p>
          <a:p>
            <a:pPr marL="263525" indent="-263525">
              <a:lnSpc>
                <a:spcPct val="150000"/>
              </a:lnSpc>
              <a:spcAft>
                <a:spcPts val="600"/>
              </a:spcAft>
              <a:buFont typeface="Arial" pitchFamily="34" charset="0"/>
              <a:buChar char="•"/>
            </a:pPr>
            <a:r>
              <a:rPr lang="de-DE" sz="1600" dirty="0" smtClean="0"/>
              <a:t>A csv file containing the correlation coefficient to each feature is generated. (</a:t>
            </a:r>
            <a:r>
              <a:rPr lang="de-DE" sz="1600" i="1" dirty="0" smtClean="0"/>
              <a:t>Correlations_churn.csv</a:t>
            </a:r>
            <a:r>
              <a:rPr lang="de-DE" sz="1600" dirty="0" smtClean="0"/>
              <a:t>)</a:t>
            </a:r>
          </a:p>
          <a:p>
            <a:pPr marL="263525" indent="-263525">
              <a:lnSpc>
                <a:spcPct val="150000"/>
              </a:lnSpc>
              <a:spcAft>
                <a:spcPts val="600"/>
              </a:spcAft>
              <a:buFont typeface="Arial" pitchFamily="34" charset="0"/>
              <a:buChar char="•"/>
            </a:pPr>
            <a:r>
              <a:rPr lang="de-DE" sz="1600" dirty="0" smtClean="0"/>
              <a:t>The figure shows the </a:t>
            </a:r>
            <a:r>
              <a:rPr lang="de-DE" sz="1600" dirty="0" smtClean="0">
                <a:solidFill>
                  <a:schemeClr val="accent1">
                    <a:lumMod val="75000"/>
                    <a:lumOff val="25000"/>
                  </a:schemeClr>
                </a:solidFill>
              </a:rPr>
              <a:t>top 4 </a:t>
            </a:r>
            <a:r>
              <a:rPr lang="de-DE" sz="1600" dirty="0" smtClean="0"/>
              <a:t>correlated features in terms of absolute value</a:t>
            </a:r>
          </a:p>
          <a:p>
            <a:pPr marL="263525" indent="-263525">
              <a:lnSpc>
                <a:spcPct val="150000"/>
              </a:lnSpc>
              <a:spcAft>
                <a:spcPts val="600"/>
              </a:spcAft>
              <a:buFont typeface="Arial" pitchFamily="34" charset="0"/>
              <a:buChar char="•"/>
            </a:pPr>
            <a:r>
              <a:rPr lang="de-DE" sz="1600" dirty="0" smtClean="0"/>
              <a:t>Similar features are dropped: for e.g. Actual consumption and forecast.</a:t>
            </a:r>
          </a:p>
          <a:p>
            <a:pPr marL="263525" indent="-263525">
              <a:lnSpc>
                <a:spcPct val="150000"/>
              </a:lnSpc>
              <a:spcAft>
                <a:spcPts val="600"/>
              </a:spcAft>
              <a:buFont typeface="Arial" pitchFamily="34" charset="0"/>
              <a:buChar char="•"/>
            </a:pPr>
            <a:r>
              <a:rPr lang="de-DE" sz="1600" dirty="0" smtClean="0">
                <a:solidFill>
                  <a:schemeClr val="tx2">
                    <a:lumMod val="75000"/>
                  </a:schemeClr>
                </a:solidFill>
              </a:rPr>
              <a:t>Conclusions</a:t>
            </a:r>
            <a:r>
              <a:rPr lang="de-DE" sz="1600" dirty="0" smtClean="0"/>
              <a:t>:</a:t>
            </a:r>
          </a:p>
          <a:p>
            <a:pPr marL="800100" lvl="1" indent="-342900">
              <a:lnSpc>
                <a:spcPct val="150000"/>
              </a:lnSpc>
              <a:spcAft>
                <a:spcPts val="600"/>
              </a:spcAft>
              <a:buFont typeface="+mj-lt"/>
              <a:buAutoNum type="arabicPeriod"/>
            </a:pPr>
            <a:r>
              <a:rPr lang="de-DE" sz="1600" dirty="0" smtClean="0"/>
              <a:t>Customers with high margins tend to churn: </a:t>
            </a:r>
            <a:r>
              <a:rPr lang="de-DE" sz="1600" dirty="0" smtClean="0">
                <a:solidFill>
                  <a:schemeClr val="accent1">
                    <a:lumMod val="75000"/>
                    <a:lumOff val="25000"/>
                  </a:schemeClr>
                </a:solidFill>
              </a:rPr>
              <a:t>Pricing</a:t>
            </a:r>
          </a:p>
          <a:p>
            <a:pPr marL="800100" lvl="1" indent="-342900">
              <a:lnSpc>
                <a:spcPct val="150000"/>
              </a:lnSpc>
              <a:spcAft>
                <a:spcPts val="600"/>
              </a:spcAft>
              <a:buFont typeface="+mj-lt"/>
              <a:buAutoNum type="arabicPeriod"/>
            </a:pPr>
            <a:r>
              <a:rPr lang="de-DE" sz="1600" dirty="0" smtClean="0"/>
              <a:t>New users churn: </a:t>
            </a:r>
            <a:r>
              <a:rPr lang="de-DE" sz="1600" dirty="0" smtClean="0">
                <a:solidFill>
                  <a:schemeClr val="accent1">
                    <a:lumMod val="75000"/>
                    <a:lumOff val="25000"/>
                  </a:schemeClr>
                </a:solidFill>
              </a:rPr>
              <a:t>Expectation</a:t>
            </a:r>
          </a:p>
          <a:p>
            <a:pPr marL="800100" lvl="1" indent="-342900">
              <a:lnSpc>
                <a:spcPct val="150000"/>
              </a:lnSpc>
              <a:spcAft>
                <a:spcPts val="600"/>
              </a:spcAft>
              <a:buFont typeface="+mj-lt"/>
              <a:buAutoNum type="arabicPeriod"/>
            </a:pPr>
            <a:r>
              <a:rPr lang="de-DE" sz="1600" dirty="0" smtClean="0"/>
              <a:t>Low consumption customers churn: </a:t>
            </a:r>
            <a:r>
              <a:rPr lang="de-DE" sz="1600" dirty="0" smtClean="0">
                <a:solidFill>
                  <a:schemeClr val="accent1">
                    <a:lumMod val="75000"/>
                    <a:lumOff val="25000"/>
                  </a:schemeClr>
                </a:solidFill>
              </a:rPr>
              <a:t>Large base price</a:t>
            </a:r>
          </a:p>
          <a:p>
            <a:pPr marL="800100" lvl="1" indent="-342900">
              <a:lnSpc>
                <a:spcPct val="150000"/>
              </a:lnSpc>
              <a:spcAft>
                <a:spcPts val="600"/>
              </a:spcAft>
              <a:buFont typeface="+mj-lt"/>
              <a:buAutoNum type="arabicPeriod"/>
            </a:pPr>
            <a:r>
              <a:rPr lang="de-DE" sz="1600" dirty="0" smtClean="0"/>
              <a:t>Customers who modify contract churn: </a:t>
            </a:r>
            <a:r>
              <a:rPr lang="de-DE" sz="1600" dirty="0" smtClean="0">
                <a:solidFill>
                  <a:schemeClr val="accent1">
                    <a:lumMod val="75000"/>
                    <a:lumOff val="25000"/>
                  </a:schemeClr>
                </a:solidFill>
              </a:rPr>
              <a:t>Expectation</a:t>
            </a:r>
          </a:p>
        </p:txBody>
      </p:sp>
      <p:pic>
        <p:nvPicPr>
          <p:cNvPr id="67587" name="Picture 3" descr="C:\Users\Moh2\Desktop\BCG case\ml_case_data\best\churns_top_four.png"/>
          <p:cNvPicPr>
            <a:picLocks noChangeAspect="1" noChangeArrowheads="1"/>
          </p:cNvPicPr>
          <p:nvPr/>
        </p:nvPicPr>
        <p:blipFill>
          <a:blip r:embed="rId2"/>
          <a:srcRect/>
          <a:stretch>
            <a:fillRect/>
          </a:stretch>
        </p:blipFill>
        <p:spPr bwMode="auto">
          <a:xfrm>
            <a:off x="6428395" y="792831"/>
            <a:ext cx="5583594" cy="4167096"/>
          </a:xfrm>
          <a:prstGeom prst="rect">
            <a:avLst/>
          </a:prstGeom>
          <a:noFill/>
        </p:spPr>
      </p:pic>
      <p:sp>
        <p:nvSpPr>
          <p:cNvPr id="8" name="Rectangle 7"/>
          <p:cNvSpPr/>
          <p:nvPr/>
        </p:nvSpPr>
        <p:spPr>
          <a:xfrm>
            <a:off x="0" y="4267200"/>
            <a:ext cx="6331527" cy="2396836"/>
          </a:xfrm>
          <a:prstGeom prst="rect">
            <a:avLst/>
          </a:prstGeom>
          <a:no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de-DE" sz="1200" dirty="0" smtClean="0">
              <a:solidFill>
                <a:srgbClr val="FFFFFF"/>
              </a:solidFill>
            </a:endParaRPr>
          </a:p>
        </p:txBody>
      </p:sp>
      <p:sp>
        <p:nvSpPr>
          <p:cNvPr id="9" name="Rectangle 8"/>
          <p:cNvSpPr/>
          <p:nvPr/>
        </p:nvSpPr>
        <p:spPr>
          <a:xfrm>
            <a:off x="7847045" y="5111970"/>
            <a:ext cx="252000" cy="252000"/>
          </a:xfrm>
          <a:prstGeom prst="rect">
            <a:avLst/>
          </a:prstGeom>
          <a:solidFill>
            <a:srgbClr val="0000FF"/>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de-DE" sz="1200" dirty="0" smtClean="0">
              <a:solidFill>
                <a:srgbClr val="FFFFFF"/>
              </a:solidFill>
            </a:endParaRPr>
          </a:p>
        </p:txBody>
      </p:sp>
      <p:sp>
        <p:nvSpPr>
          <p:cNvPr id="10" name="Rectangle 9"/>
          <p:cNvSpPr/>
          <p:nvPr/>
        </p:nvSpPr>
        <p:spPr>
          <a:xfrm>
            <a:off x="7859487" y="5637603"/>
            <a:ext cx="252000" cy="252000"/>
          </a:xfrm>
          <a:prstGeom prst="rect">
            <a:avLst/>
          </a:prstGeom>
          <a:solidFill>
            <a:srgbClr val="FF0000"/>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de-DE" sz="1200" dirty="0" smtClean="0">
              <a:solidFill>
                <a:srgbClr val="FFFFFF"/>
              </a:solidFill>
            </a:endParaRPr>
          </a:p>
        </p:txBody>
      </p:sp>
      <p:sp>
        <p:nvSpPr>
          <p:cNvPr id="11" name="TextBox 10"/>
          <p:cNvSpPr txBox="1"/>
          <p:nvPr/>
        </p:nvSpPr>
        <p:spPr>
          <a:xfrm>
            <a:off x="8248263" y="5127171"/>
            <a:ext cx="3321697" cy="221599"/>
          </a:xfrm>
          <a:prstGeom prst="rect">
            <a:avLst/>
          </a:prstGeom>
          <a:noFill/>
        </p:spPr>
        <p:txBody>
          <a:bodyPr wrap="square" lIns="0" tIns="0" rIns="0" bIns="0" rtlCol="0" anchor="t">
            <a:spAutoFit/>
          </a:bodyPr>
          <a:lstStyle/>
          <a:p>
            <a:pPr>
              <a:lnSpc>
                <a:spcPct val="90000"/>
              </a:lnSpc>
              <a:spcAft>
                <a:spcPts val="600"/>
              </a:spcAft>
            </a:pPr>
            <a:r>
              <a:rPr lang="de-DE" sz="1600" dirty="0" smtClean="0"/>
              <a:t>Positive correlation</a:t>
            </a:r>
          </a:p>
        </p:txBody>
      </p:sp>
      <p:sp>
        <p:nvSpPr>
          <p:cNvPr id="12" name="TextBox 11"/>
          <p:cNvSpPr txBox="1"/>
          <p:nvPr/>
        </p:nvSpPr>
        <p:spPr>
          <a:xfrm>
            <a:off x="8260698" y="5652804"/>
            <a:ext cx="3321697" cy="221599"/>
          </a:xfrm>
          <a:prstGeom prst="rect">
            <a:avLst/>
          </a:prstGeom>
          <a:noFill/>
        </p:spPr>
        <p:txBody>
          <a:bodyPr wrap="square" lIns="0" tIns="0" rIns="0" bIns="0" rtlCol="0" anchor="t">
            <a:spAutoFit/>
          </a:bodyPr>
          <a:lstStyle/>
          <a:p>
            <a:pPr>
              <a:lnSpc>
                <a:spcPct val="90000"/>
              </a:lnSpc>
              <a:spcAft>
                <a:spcPts val="600"/>
              </a:spcAft>
            </a:pPr>
            <a:r>
              <a:rPr lang="de-DE" sz="1600" dirty="0" smtClean="0"/>
              <a:t>Negative correlation</a:t>
            </a:r>
          </a:p>
        </p:txBody>
      </p:sp>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 y="249382"/>
            <a:ext cx="10933350" cy="332399"/>
          </a:xfrm>
        </p:spPr>
        <p:txBody>
          <a:bodyPr/>
          <a:lstStyle/>
          <a:p>
            <a:r>
              <a:rPr lang="de-DE" dirty="0" smtClean="0"/>
              <a:t>3. </a:t>
            </a:r>
            <a:r>
              <a:rPr lang="de-DE" dirty="0" smtClean="0">
                <a:solidFill>
                  <a:schemeClr val="accent1">
                    <a:lumMod val="75000"/>
                    <a:lumOff val="25000"/>
                  </a:schemeClr>
                </a:solidFill>
                <a:latin typeface="Henderson BCG Serif"/>
                <a:cs typeface="Times New Roman" pitchFamily="18" charset="0"/>
              </a:rPr>
              <a:t>Descriptive statistics</a:t>
            </a:r>
            <a:r>
              <a:rPr lang="de-DE" dirty="0" smtClean="0"/>
              <a:t>: Sales channel - Churn correlations</a:t>
            </a:r>
            <a:endParaRPr lang="de-DE" dirty="0"/>
          </a:p>
        </p:txBody>
      </p:sp>
      <p:sp>
        <p:nvSpPr>
          <p:cNvPr id="5" name="TextBox 4"/>
          <p:cNvSpPr txBox="1"/>
          <p:nvPr/>
        </p:nvSpPr>
        <p:spPr>
          <a:xfrm>
            <a:off x="110840" y="1011385"/>
            <a:ext cx="6276108" cy="3708708"/>
          </a:xfrm>
          <a:prstGeom prst="rect">
            <a:avLst/>
          </a:prstGeom>
          <a:noFill/>
        </p:spPr>
        <p:txBody>
          <a:bodyPr wrap="square" lIns="0" tIns="0" rIns="0" bIns="0" rtlCol="0" anchor="t">
            <a:spAutoFit/>
          </a:bodyPr>
          <a:lstStyle/>
          <a:p>
            <a:pPr marL="263525" indent="-263525">
              <a:lnSpc>
                <a:spcPct val="150000"/>
              </a:lnSpc>
              <a:spcAft>
                <a:spcPts val="600"/>
              </a:spcAft>
              <a:buFont typeface="Arial" pitchFamily="34" charset="0"/>
              <a:buChar char="•"/>
            </a:pPr>
            <a:r>
              <a:rPr lang="de-DE" sz="1600" dirty="0" smtClean="0"/>
              <a:t>Sales channels are subdivided to </a:t>
            </a:r>
            <a:r>
              <a:rPr lang="de-DE" sz="1600" dirty="0" smtClean="0">
                <a:solidFill>
                  <a:schemeClr val="accent1">
                    <a:lumMod val="75000"/>
                    <a:lumOff val="25000"/>
                  </a:schemeClr>
                </a:solidFill>
              </a:rPr>
              <a:t>top 4 </a:t>
            </a:r>
            <a:r>
              <a:rPr lang="de-DE" sz="1600" dirty="0" smtClean="0"/>
              <a:t>in terms of churn contribution</a:t>
            </a:r>
          </a:p>
          <a:p>
            <a:pPr marL="263525" indent="-263525">
              <a:lnSpc>
                <a:spcPct val="150000"/>
              </a:lnSpc>
              <a:spcAft>
                <a:spcPts val="600"/>
              </a:spcAft>
              <a:buFont typeface="Arial" pitchFamily="34" charset="0"/>
              <a:buChar char="•"/>
            </a:pPr>
            <a:r>
              <a:rPr lang="de-DE" sz="1600" dirty="0" smtClean="0"/>
              <a:t>As shown, our largest </a:t>
            </a:r>
            <a:r>
              <a:rPr lang="de-DE" sz="1600" dirty="0" smtClean="0">
                <a:solidFill>
                  <a:schemeClr val="accent1">
                    <a:lumMod val="75000"/>
                    <a:lumOff val="25000"/>
                  </a:schemeClr>
                </a:solidFill>
              </a:rPr>
              <a:t>channel B </a:t>
            </a:r>
            <a:r>
              <a:rPr lang="de-DE" sz="1600" dirty="0" smtClean="0"/>
              <a:t>exhibits worst churn rate of around </a:t>
            </a:r>
            <a:r>
              <a:rPr lang="de-DE" sz="1600" dirty="0" smtClean="0">
                <a:solidFill>
                  <a:schemeClr val="accent1">
                    <a:lumMod val="75000"/>
                    <a:lumOff val="25000"/>
                  </a:schemeClr>
                </a:solidFill>
              </a:rPr>
              <a:t>11%</a:t>
            </a:r>
            <a:r>
              <a:rPr lang="de-DE" sz="1600" dirty="0" smtClean="0"/>
              <a:t>.</a:t>
            </a:r>
          </a:p>
          <a:p>
            <a:pPr marL="263525" indent="-263525">
              <a:lnSpc>
                <a:spcPct val="150000"/>
              </a:lnSpc>
              <a:spcAft>
                <a:spcPts val="600"/>
              </a:spcAft>
              <a:buFont typeface="Arial" pitchFamily="34" charset="0"/>
              <a:buChar char="•"/>
            </a:pPr>
            <a:r>
              <a:rPr lang="de-DE" sz="1600" dirty="0" smtClean="0"/>
              <a:t>Our second largest sales channel </a:t>
            </a:r>
            <a:r>
              <a:rPr lang="de-DE" sz="1600" dirty="0" smtClean="0">
                <a:solidFill>
                  <a:schemeClr val="accent1">
                    <a:lumMod val="75000"/>
                    <a:lumOff val="25000"/>
                  </a:schemeClr>
                </a:solidFill>
              </a:rPr>
              <a:t>Channel C </a:t>
            </a:r>
            <a:r>
              <a:rPr lang="de-DE" sz="1600" dirty="0" smtClean="0"/>
              <a:t>gives the lowest churn rate.</a:t>
            </a:r>
          </a:p>
          <a:p>
            <a:pPr marL="263525" indent="-263525">
              <a:lnSpc>
                <a:spcPct val="150000"/>
              </a:lnSpc>
              <a:spcAft>
                <a:spcPts val="600"/>
              </a:spcAft>
              <a:buFont typeface="Arial" pitchFamily="34" charset="0"/>
              <a:buChar char="•"/>
            </a:pPr>
            <a:r>
              <a:rPr lang="de-DE" sz="1600" dirty="0" smtClean="0">
                <a:solidFill>
                  <a:schemeClr val="accent1">
                    <a:lumMod val="75000"/>
                    <a:lumOff val="25000"/>
                  </a:schemeClr>
                </a:solidFill>
              </a:rPr>
              <a:t>Conclusions:</a:t>
            </a:r>
          </a:p>
          <a:p>
            <a:pPr marL="800100" lvl="1" indent="-342900">
              <a:lnSpc>
                <a:spcPct val="150000"/>
              </a:lnSpc>
              <a:spcAft>
                <a:spcPts val="600"/>
              </a:spcAft>
              <a:buFont typeface="+mj-lt"/>
              <a:buAutoNum type="arabicPeriod"/>
            </a:pPr>
            <a:r>
              <a:rPr lang="de-DE" sz="1600" dirty="0" smtClean="0"/>
              <a:t>Channel B should be thoroughly investigated.</a:t>
            </a:r>
            <a:endParaRPr lang="de-DE" sz="1600" dirty="0" smtClean="0">
              <a:solidFill>
                <a:schemeClr val="accent1">
                  <a:lumMod val="75000"/>
                  <a:lumOff val="25000"/>
                </a:schemeClr>
              </a:solidFill>
            </a:endParaRPr>
          </a:p>
          <a:p>
            <a:pPr marL="800100" lvl="1" indent="-342900">
              <a:lnSpc>
                <a:spcPct val="150000"/>
              </a:lnSpc>
              <a:spcAft>
                <a:spcPts val="600"/>
              </a:spcAft>
              <a:buFont typeface="+mj-lt"/>
              <a:buAutoNum type="arabicPeriod"/>
            </a:pPr>
            <a:r>
              <a:rPr lang="de-DE" sz="1600" dirty="0" smtClean="0"/>
              <a:t>More sales force to sales channel C.</a:t>
            </a:r>
            <a:endParaRPr lang="de-DE" sz="1600" dirty="0" smtClean="0">
              <a:solidFill>
                <a:schemeClr val="accent1">
                  <a:lumMod val="75000"/>
                  <a:lumOff val="25000"/>
                </a:schemeClr>
              </a:solidFill>
            </a:endParaRPr>
          </a:p>
        </p:txBody>
      </p:sp>
      <p:sp>
        <p:nvSpPr>
          <p:cNvPr id="6" name="TextBox 5"/>
          <p:cNvSpPr txBox="1"/>
          <p:nvPr/>
        </p:nvSpPr>
        <p:spPr>
          <a:xfrm>
            <a:off x="7994073" y="5361709"/>
            <a:ext cx="3491345" cy="193899"/>
          </a:xfrm>
          <a:prstGeom prst="rect">
            <a:avLst/>
          </a:prstGeom>
          <a:noFill/>
        </p:spPr>
        <p:txBody>
          <a:bodyPr wrap="square" lIns="0" tIns="0" rIns="0" bIns="0" rtlCol="0" anchor="t">
            <a:spAutoFit/>
          </a:bodyPr>
          <a:lstStyle/>
          <a:p>
            <a:pPr>
              <a:lnSpc>
                <a:spcPct val="90000"/>
              </a:lnSpc>
              <a:spcAft>
                <a:spcPts val="600"/>
              </a:spcAft>
            </a:pPr>
            <a:r>
              <a:rPr lang="de-DE" sz="1400" dirty="0" smtClean="0"/>
              <a:t>Fig. 4: Sales channel churn relationship</a:t>
            </a:r>
          </a:p>
        </p:txBody>
      </p:sp>
      <p:pic>
        <p:nvPicPr>
          <p:cNvPr id="68610" name="Picture 2" descr="C:\Users\Moh2\Desktop\BCG case\ml_case_data\best\Sales_channel_correlation.png"/>
          <p:cNvPicPr>
            <a:picLocks noChangeAspect="1" noChangeArrowheads="1"/>
          </p:cNvPicPr>
          <p:nvPr/>
        </p:nvPicPr>
        <p:blipFill>
          <a:blip r:embed="rId2"/>
          <a:srcRect l="4555" t="4573" r="8134" b="5337"/>
          <a:stretch>
            <a:fillRect/>
          </a:stretch>
        </p:blipFill>
        <p:spPr bwMode="auto">
          <a:xfrm>
            <a:off x="6470073" y="955962"/>
            <a:ext cx="5307462" cy="4087091"/>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 y="249382"/>
            <a:ext cx="10933350" cy="332399"/>
          </a:xfrm>
        </p:spPr>
        <p:txBody>
          <a:bodyPr/>
          <a:lstStyle/>
          <a:p>
            <a:r>
              <a:rPr lang="de-DE" dirty="0" smtClean="0"/>
              <a:t>3. </a:t>
            </a:r>
            <a:r>
              <a:rPr lang="de-DE" dirty="0" smtClean="0">
                <a:solidFill>
                  <a:schemeClr val="accent1">
                    <a:lumMod val="75000"/>
                    <a:lumOff val="25000"/>
                  </a:schemeClr>
                </a:solidFill>
                <a:latin typeface="Henderson BCG Serif"/>
                <a:cs typeface="Times New Roman" pitchFamily="18" charset="0"/>
              </a:rPr>
              <a:t>Descriptive statistics</a:t>
            </a:r>
            <a:r>
              <a:rPr lang="de-DE" dirty="0" smtClean="0"/>
              <a:t>: Subscribed power- consumption correlations</a:t>
            </a:r>
            <a:endParaRPr lang="de-DE" dirty="0"/>
          </a:p>
        </p:txBody>
      </p:sp>
      <p:sp>
        <p:nvSpPr>
          <p:cNvPr id="5" name="TextBox 4"/>
          <p:cNvSpPr txBox="1"/>
          <p:nvPr/>
        </p:nvSpPr>
        <p:spPr>
          <a:xfrm>
            <a:off x="110840" y="796771"/>
            <a:ext cx="6373087" cy="1554272"/>
          </a:xfrm>
          <a:prstGeom prst="rect">
            <a:avLst/>
          </a:prstGeom>
          <a:noFill/>
        </p:spPr>
        <p:txBody>
          <a:bodyPr wrap="square" lIns="0" tIns="0" rIns="0" bIns="0" rtlCol="0" anchor="t">
            <a:spAutoFit/>
          </a:bodyPr>
          <a:lstStyle/>
          <a:p>
            <a:pPr marL="263525" indent="-263525">
              <a:lnSpc>
                <a:spcPct val="200000"/>
              </a:lnSpc>
              <a:spcAft>
                <a:spcPts val="600"/>
              </a:spcAft>
              <a:buFont typeface="Arial" pitchFamily="34" charset="0"/>
              <a:buChar char="•"/>
            </a:pPr>
            <a:r>
              <a:rPr lang="de-DE" sz="1600" dirty="0" smtClean="0">
                <a:solidFill>
                  <a:schemeClr val="accent1">
                    <a:lumMod val="75000"/>
                    <a:lumOff val="25000"/>
                  </a:schemeClr>
                </a:solidFill>
              </a:rPr>
              <a:t>Covariance matrix </a:t>
            </a:r>
            <a:r>
              <a:rPr lang="de-DE" sz="1600" dirty="0" smtClean="0"/>
              <a:t>is computed for all features. (Correlations.csv)</a:t>
            </a:r>
          </a:p>
          <a:p>
            <a:pPr marL="263525" indent="-263525">
              <a:lnSpc>
                <a:spcPct val="200000"/>
              </a:lnSpc>
              <a:spcAft>
                <a:spcPts val="600"/>
              </a:spcAft>
              <a:buFont typeface="Arial" pitchFamily="34" charset="0"/>
              <a:buChar char="•"/>
            </a:pPr>
            <a:r>
              <a:rPr lang="de-DE" sz="1600" dirty="0" smtClean="0"/>
              <a:t>Subscribed power and consumption exhibit a </a:t>
            </a:r>
            <a:r>
              <a:rPr lang="de-DE" sz="1600" dirty="0" smtClean="0">
                <a:solidFill>
                  <a:schemeClr val="accent1">
                    <a:lumMod val="75000"/>
                    <a:lumOff val="25000"/>
                  </a:schemeClr>
                </a:solidFill>
              </a:rPr>
              <a:t>relatively low</a:t>
            </a:r>
            <a:r>
              <a:rPr lang="de-DE" sz="1600" dirty="0" smtClean="0"/>
              <a:t> positive correlation: </a:t>
            </a:r>
            <a:r>
              <a:rPr lang="de-DE" sz="1600" dirty="0" smtClean="0">
                <a:solidFill>
                  <a:schemeClr val="accent1">
                    <a:lumMod val="75000"/>
                    <a:lumOff val="25000"/>
                  </a:schemeClr>
                </a:solidFill>
              </a:rPr>
              <a:t>0.102257</a:t>
            </a:r>
          </a:p>
        </p:txBody>
      </p:sp>
      <p:sp>
        <p:nvSpPr>
          <p:cNvPr id="6" name="TextBox 5"/>
          <p:cNvSpPr txBox="1"/>
          <p:nvPr/>
        </p:nvSpPr>
        <p:spPr>
          <a:xfrm>
            <a:off x="7938371" y="5440945"/>
            <a:ext cx="3491345" cy="387798"/>
          </a:xfrm>
          <a:prstGeom prst="rect">
            <a:avLst/>
          </a:prstGeom>
          <a:noFill/>
        </p:spPr>
        <p:txBody>
          <a:bodyPr wrap="square" lIns="0" tIns="0" rIns="0" bIns="0" rtlCol="0" anchor="t">
            <a:spAutoFit/>
          </a:bodyPr>
          <a:lstStyle/>
          <a:p>
            <a:pPr algn="ctr">
              <a:lnSpc>
                <a:spcPct val="90000"/>
              </a:lnSpc>
              <a:spcAft>
                <a:spcPts val="600"/>
              </a:spcAft>
            </a:pPr>
            <a:r>
              <a:rPr lang="de-DE" sz="1400" dirty="0" smtClean="0"/>
              <a:t>Scatter plot of subscribed vs consumed power</a:t>
            </a:r>
          </a:p>
        </p:txBody>
      </p:sp>
      <p:pic>
        <p:nvPicPr>
          <p:cNvPr id="69634" name="Picture 2" descr="C:\Users\Moh2\Desktop\BCG case\ml_case_data\best\subscribed_vs_consumed.png"/>
          <p:cNvPicPr>
            <a:picLocks noChangeAspect="1" noChangeArrowheads="1"/>
          </p:cNvPicPr>
          <p:nvPr/>
        </p:nvPicPr>
        <p:blipFill>
          <a:blip r:embed="rId2"/>
          <a:srcRect l="3967" t="6601" r="7586" b="1533"/>
          <a:stretch>
            <a:fillRect/>
          </a:stretch>
        </p:blipFill>
        <p:spPr bwMode="auto">
          <a:xfrm>
            <a:off x="6608618" y="806952"/>
            <a:ext cx="5583382" cy="4328017"/>
          </a:xfrm>
          <a:prstGeom prst="rect">
            <a:avLst/>
          </a:prstGeom>
          <a:noFill/>
        </p:spPr>
      </p:pic>
      <p:pic>
        <p:nvPicPr>
          <p:cNvPr id="69635" name="Picture 3" descr="C:\Users\Moh2\Desktop\BCG case\ml_case_data\best\Correlations_scatter.png"/>
          <p:cNvPicPr>
            <a:picLocks noChangeAspect="1" noChangeArrowheads="1"/>
          </p:cNvPicPr>
          <p:nvPr/>
        </p:nvPicPr>
        <p:blipFill>
          <a:blip r:embed="rId3"/>
          <a:srcRect l="8136" t="8367" r="8531" b="5097"/>
          <a:stretch>
            <a:fillRect/>
          </a:stretch>
        </p:blipFill>
        <p:spPr bwMode="auto">
          <a:xfrm>
            <a:off x="540313" y="2454506"/>
            <a:ext cx="5077021" cy="3934691"/>
          </a:xfrm>
          <a:prstGeom prst="rect">
            <a:avLst/>
          </a:prstGeom>
          <a:noFill/>
        </p:spPr>
      </p:pic>
      <p:sp>
        <p:nvSpPr>
          <p:cNvPr id="13" name="TextBox 12"/>
          <p:cNvSpPr txBox="1"/>
          <p:nvPr/>
        </p:nvSpPr>
        <p:spPr>
          <a:xfrm rot="16200000">
            <a:off x="-1454741" y="4394207"/>
            <a:ext cx="3491345" cy="193899"/>
          </a:xfrm>
          <a:prstGeom prst="rect">
            <a:avLst/>
          </a:prstGeom>
          <a:noFill/>
        </p:spPr>
        <p:txBody>
          <a:bodyPr wrap="square" lIns="0" tIns="0" rIns="0" bIns="0" rtlCol="0" anchor="t">
            <a:spAutoFit/>
          </a:bodyPr>
          <a:lstStyle/>
          <a:p>
            <a:pPr algn="ctr">
              <a:lnSpc>
                <a:spcPct val="90000"/>
              </a:lnSpc>
              <a:spcAft>
                <a:spcPts val="600"/>
              </a:spcAft>
            </a:pPr>
            <a:r>
              <a:rPr lang="de-DE" sz="1400" b="1" dirty="0" smtClean="0"/>
              <a:t>Feature ID</a:t>
            </a:r>
          </a:p>
        </p:txBody>
      </p:sp>
      <p:sp>
        <p:nvSpPr>
          <p:cNvPr id="14" name="TextBox 13"/>
          <p:cNvSpPr txBox="1"/>
          <p:nvPr/>
        </p:nvSpPr>
        <p:spPr>
          <a:xfrm>
            <a:off x="1316165" y="6403116"/>
            <a:ext cx="3491345" cy="193899"/>
          </a:xfrm>
          <a:prstGeom prst="rect">
            <a:avLst/>
          </a:prstGeom>
          <a:noFill/>
        </p:spPr>
        <p:txBody>
          <a:bodyPr wrap="square" lIns="0" tIns="0" rIns="0" bIns="0" rtlCol="0" anchor="t">
            <a:spAutoFit/>
          </a:bodyPr>
          <a:lstStyle/>
          <a:p>
            <a:pPr algn="ctr">
              <a:lnSpc>
                <a:spcPct val="90000"/>
              </a:lnSpc>
              <a:spcAft>
                <a:spcPts val="600"/>
              </a:spcAft>
            </a:pPr>
            <a:r>
              <a:rPr lang="de-DE" sz="1400" b="1" dirty="0" smtClean="0"/>
              <a:t>Feature ID</a:t>
            </a:r>
          </a:p>
        </p:txBody>
      </p:sp>
      <p:sp>
        <p:nvSpPr>
          <p:cNvPr id="15" name="TextBox 14"/>
          <p:cNvSpPr txBox="1"/>
          <p:nvPr/>
        </p:nvSpPr>
        <p:spPr>
          <a:xfrm>
            <a:off x="5525916" y="5858008"/>
            <a:ext cx="3491345" cy="193899"/>
          </a:xfrm>
          <a:prstGeom prst="rect">
            <a:avLst/>
          </a:prstGeom>
          <a:noFill/>
        </p:spPr>
        <p:txBody>
          <a:bodyPr wrap="square" lIns="0" tIns="0" rIns="0" bIns="0" rtlCol="0" anchor="t">
            <a:spAutoFit/>
          </a:bodyPr>
          <a:lstStyle/>
          <a:p>
            <a:pPr algn="ctr">
              <a:lnSpc>
                <a:spcPct val="90000"/>
              </a:lnSpc>
              <a:spcAft>
                <a:spcPts val="600"/>
              </a:spcAft>
            </a:pPr>
            <a:r>
              <a:rPr lang="de-DE" sz="1400" dirty="0" smtClean="0"/>
              <a:t>Feature covariance matrix</a:t>
            </a:r>
          </a:p>
        </p:txBody>
      </p:sp>
      <p:cxnSp>
        <p:nvCxnSpPr>
          <p:cNvPr id="20" name="Straight Arrow Connector 19"/>
          <p:cNvCxnSpPr/>
          <p:nvPr/>
        </p:nvCxnSpPr>
        <p:spPr>
          <a:xfrm flipH="1" flipV="1">
            <a:off x="9666514" y="5187818"/>
            <a:ext cx="0" cy="243796"/>
          </a:xfrm>
          <a:prstGeom prst="straightConnector1">
            <a:avLst/>
          </a:prstGeom>
          <a:ln w="9525">
            <a:solidFill>
              <a:schemeClr val="tx1">
                <a:lumMod val="60000"/>
                <a:lumOff val="40000"/>
              </a:schemeClr>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5701004" y="5934269"/>
            <a:ext cx="382555" cy="0"/>
          </a:xfrm>
          <a:prstGeom prst="straightConnector1">
            <a:avLst/>
          </a:prstGeom>
          <a:ln w="9525">
            <a:solidFill>
              <a:schemeClr val="tx1">
                <a:lumMod val="60000"/>
                <a:lumOff val="40000"/>
              </a:schemeClr>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707502" y="5962253"/>
            <a:ext cx="139960" cy="180000"/>
          </a:xfrm>
          <a:prstGeom prst="ellipse">
            <a:avLst/>
          </a:prstGeom>
          <a:noFill/>
          <a:ln w="9525">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de-DE" sz="1200" dirty="0" smtClean="0">
              <a:solidFill>
                <a:srgbClr val="FFFFFF"/>
              </a:solidFill>
            </a:endParaRPr>
          </a:p>
        </p:txBody>
      </p:sp>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38114" y="2843486"/>
            <a:ext cx="10933350" cy="498598"/>
          </a:xfrm>
        </p:spPr>
        <p:txBody>
          <a:bodyPr/>
          <a:lstStyle/>
          <a:p>
            <a:pPr algn="ctr"/>
            <a:r>
              <a:rPr lang="de-DE" sz="3600" dirty="0" smtClean="0"/>
              <a:t>4. Model Development</a:t>
            </a:r>
            <a:endParaRPr lang="de-DE" sz="3600" dirty="0"/>
          </a:p>
        </p:txBody>
      </p:sp>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218" y="345709"/>
            <a:ext cx="10933350" cy="332399"/>
          </a:xfrm>
        </p:spPr>
        <p:txBody>
          <a:bodyPr/>
          <a:lstStyle/>
          <a:p>
            <a:r>
              <a:rPr lang="de-DE" dirty="0" smtClean="0"/>
              <a:t>4. Model development: Feature importance</a:t>
            </a:r>
            <a:endParaRPr lang="de-DE" dirty="0"/>
          </a:p>
        </p:txBody>
      </p:sp>
      <p:sp>
        <p:nvSpPr>
          <p:cNvPr id="3" name="TextBox 2"/>
          <p:cNvSpPr txBox="1"/>
          <p:nvPr/>
        </p:nvSpPr>
        <p:spPr>
          <a:xfrm>
            <a:off x="181246" y="1283111"/>
            <a:ext cx="5181599" cy="4555093"/>
          </a:xfrm>
          <a:prstGeom prst="rect">
            <a:avLst/>
          </a:prstGeom>
          <a:noFill/>
        </p:spPr>
        <p:txBody>
          <a:bodyPr wrap="square" lIns="0" tIns="0" rIns="0" bIns="0" rtlCol="0" anchor="t">
            <a:spAutoFit/>
          </a:bodyPr>
          <a:lstStyle/>
          <a:p>
            <a:pPr marL="263525" indent="-263525">
              <a:spcAft>
                <a:spcPts val="600"/>
              </a:spcAft>
              <a:buFont typeface="Arial" pitchFamily="34" charset="0"/>
              <a:buChar char="•"/>
            </a:pPr>
            <a:r>
              <a:rPr lang="de-DE" sz="1600" dirty="0" smtClean="0"/>
              <a:t>As a first step, we would like to understand how many features would the model need to predict customer churn.</a:t>
            </a:r>
          </a:p>
          <a:p>
            <a:pPr marL="263525" indent="-263525">
              <a:spcAft>
                <a:spcPts val="600"/>
              </a:spcAft>
              <a:buFont typeface="Arial" pitchFamily="34" charset="0"/>
              <a:buChar char="•"/>
            </a:pPr>
            <a:endParaRPr lang="de-DE" sz="1600" dirty="0" smtClean="0"/>
          </a:p>
          <a:p>
            <a:pPr marL="263525" indent="-263525">
              <a:spcAft>
                <a:spcPts val="600"/>
              </a:spcAft>
              <a:buFont typeface="Arial" pitchFamily="34" charset="0"/>
              <a:buChar char="•"/>
            </a:pPr>
            <a:r>
              <a:rPr lang="de-DE" sz="1600" dirty="0" smtClean="0"/>
              <a:t>Some features are </a:t>
            </a:r>
            <a:r>
              <a:rPr lang="de-DE" sz="1600" dirty="0" smtClean="0">
                <a:solidFill>
                  <a:schemeClr val="accent1">
                    <a:lumMod val="75000"/>
                    <a:lumOff val="25000"/>
                  </a:schemeClr>
                </a:solidFill>
              </a:rPr>
              <a:t>highly correlated </a:t>
            </a:r>
            <a:r>
              <a:rPr lang="de-DE" sz="1600" dirty="0" smtClean="0"/>
              <a:t>to each other. For e.g.: Actual consumption and forecast consumption.</a:t>
            </a:r>
          </a:p>
          <a:p>
            <a:pPr marL="263525" indent="-263525">
              <a:spcAft>
                <a:spcPts val="600"/>
              </a:spcAft>
              <a:buFont typeface="Arial" pitchFamily="34" charset="0"/>
              <a:buChar char="•"/>
            </a:pPr>
            <a:endParaRPr lang="de-DE" sz="1600" dirty="0" smtClean="0"/>
          </a:p>
          <a:p>
            <a:pPr marL="263525" indent="-263525">
              <a:spcAft>
                <a:spcPts val="600"/>
              </a:spcAft>
              <a:buFont typeface="Arial" pitchFamily="34" charset="0"/>
              <a:buChar char="•"/>
            </a:pPr>
            <a:r>
              <a:rPr lang="de-DE" sz="1600" dirty="0" smtClean="0"/>
              <a:t>The </a:t>
            </a:r>
            <a:r>
              <a:rPr lang="de-DE" sz="1600" dirty="0" smtClean="0">
                <a:solidFill>
                  <a:schemeClr val="accent1">
                    <a:lumMod val="75000"/>
                    <a:lumOff val="25000"/>
                  </a:schemeClr>
                </a:solidFill>
              </a:rPr>
              <a:t>Recursive Feature Elimination with Cross Validation(RFECV)</a:t>
            </a:r>
            <a:r>
              <a:rPr lang="de-DE" sz="1600" dirty="0" smtClean="0"/>
              <a:t> technique is used to:</a:t>
            </a:r>
          </a:p>
          <a:p>
            <a:pPr marL="800100" lvl="1" indent="-342900">
              <a:spcAft>
                <a:spcPts val="600"/>
              </a:spcAft>
              <a:buFont typeface="+mj-lt"/>
              <a:buAutoNum type="arabicPeriod"/>
            </a:pPr>
            <a:r>
              <a:rPr lang="de-DE" sz="1600" dirty="0" smtClean="0"/>
              <a:t>Get a feeling </a:t>
            </a:r>
            <a:r>
              <a:rPr lang="de-DE" sz="1600" dirty="0" smtClean="0">
                <a:solidFill>
                  <a:schemeClr val="accent1">
                    <a:lumMod val="75000"/>
                    <a:lumOff val="25000"/>
                  </a:schemeClr>
                </a:solidFill>
              </a:rPr>
              <a:t>how many </a:t>
            </a:r>
            <a:r>
              <a:rPr lang="de-DE" sz="1600" dirty="0" smtClean="0"/>
              <a:t>features do we need.</a:t>
            </a:r>
          </a:p>
          <a:p>
            <a:pPr marL="800100" lvl="1" indent="-342900">
              <a:spcAft>
                <a:spcPts val="600"/>
              </a:spcAft>
              <a:buFont typeface="+mj-lt"/>
              <a:buAutoNum type="arabicPeriod"/>
            </a:pPr>
            <a:r>
              <a:rPr lang="de-DE" sz="1600" dirty="0" smtClean="0">
                <a:solidFill>
                  <a:schemeClr val="accent1">
                    <a:lumMod val="75000"/>
                    <a:lumOff val="25000"/>
                  </a:schemeClr>
                </a:solidFill>
              </a:rPr>
              <a:t>Rank</a:t>
            </a:r>
            <a:r>
              <a:rPr lang="de-DE" sz="1600" dirty="0" smtClean="0"/>
              <a:t> the features in terms of their importance</a:t>
            </a:r>
          </a:p>
          <a:p>
            <a:pPr marL="800100" lvl="1" indent="-342900">
              <a:spcAft>
                <a:spcPts val="600"/>
              </a:spcAft>
            </a:pPr>
            <a:r>
              <a:rPr lang="de-DE" sz="1600" dirty="0" smtClean="0"/>
              <a:t> </a:t>
            </a:r>
          </a:p>
          <a:p>
            <a:pPr marL="342900" indent="-342900">
              <a:spcAft>
                <a:spcPts val="600"/>
              </a:spcAft>
              <a:buFont typeface="Arial" pitchFamily="34" charset="0"/>
              <a:buChar char="•"/>
            </a:pPr>
            <a:r>
              <a:rPr lang="de-DE" sz="1600" dirty="0" smtClean="0"/>
              <a:t>Curves show that starting around </a:t>
            </a:r>
            <a:r>
              <a:rPr lang="de-DE" sz="1600" dirty="0" smtClean="0">
                <a:solidFill>
                  <a:schemeClr val="accent1">
                    <a:lumMod val="75000"/>
                    <a:lumOff val="25000"/>
                  </a:schemeClr>
                </a:solidFill>
              </a:rPr>
              <a:t>10 features</a:t>
            </a:r>
            <a:r>
              <a:rPr lang="de-DE" sz="1600" dirty="0" smtClean="0"/>
              <a:t>, the model can already exceed a </a:t>
            </a:r>
            <a:r>
              <a:rPr lang="de-DE" sz="1600" dirty="0" smtClean="0">
                <a:solidFill>
                  <a:schemeClr val="accent1">
                    <a:lumMod val="75000"/>
                    <a:lumOff val="25000"/>
                  </a:schemeClr>
                </a:solidFill>
              </a:rPr>
              <a:t>90% </a:t>
            </a:r>
            <a:r>
              <a:rPr lang="de-DE" sz="1600" dirty="0" smtClean="0"/>
              <a:t>accuracy in churn detection.</a:t>
            </a:r>
          </a:p>
        </p:txBody>
      </p:sp>
      <p:pic>
        <p:nvPicPr>
          <p:cNvPr id="71682" name="Picture 2"/>
          <p:cNvPicPr>
            <a:picLocks noChangeAspect="1" noChangeArrowheads="1"/>
          </p:cNvPicPr>
          <p:nvPr/>
        </p:nvPicPr>
        <p:blipFill>
          <a:blip r:embed="rId2"/>
          <a:srcRect/>
          <a:stretch>
            <a:fillRect/>
          </a:stretch>
        </p:blipFill>
        <p:spPr bwMode="auto">
          <a:xfrm>
            <a:off x="5756705" y="1343608"/>
            <a:ext cx="5815460" cy="4240582"/>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86654" y="234873"/>
            <a:ext cx="10933350" cy="332399"/>
          </a:xfrm>
          <a:prstGeom prst="rect">
            <a:avLst/>
          </a:prstGeom>
        </p:spPr>
        <p:txBody>
          <a:bodyPr vert="horz" wrap="square" lIns="0" tIns="0" rIns="0" bIns="0" rtlCol="0" anchor="t">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de-DE" sz="2400" b="0" i="0" u="none" strike="noStrike" kern="1200" cap="none" spc="0" normalizeH="0" baseline="0" noProof="0" dirty="0" smtClean="0">
                <a:ln>
                  <a:noFill/>
                </a:ln>
                <a:solidFill>
                  <a:schemeClr val="tx2"/>
                </a:solidFill>
                <a:effectLst/>
                <a:uLnTx/>
                <a:uFillTx/>
                <a:latin typeface="Trebuchet MS" panose="020B0603020202020204" pitchFamily="34" charset="0"/>
                <a:ea typeface="+mj-ea"/>
                <a:cs typeface="+mj-cs"/>
                <a:sym typeface="Trebuchet MS" panose="020B0603020202020204" pitchFamily="34" charset="0"/>
              </a:rPr>
              <a:t>4. Model development: ROC</a:t>
            </a:r>
            <a:endParaRPr kumimoji="0" lang="de-DE" sz="2400" b="0" i="0" u="none" strike="noStrike" kern="1200" cap="none" spc="0" normalizeH="0" baseline="0" noProof="0" dirty="0">
              <a:ln>
                <a:noFill/>
              </a:ln>
              <a:solidFill>
                <a:schemeClr val="tx2"/>
              </a:solidFill>
              <a:effectLst/>
              <a:uLnTx/>
              <a:uFillTx/>
              <a:latin typeface="Trebuchet MS" panose="020B0603020202020204" pitchFamily="34" charset="0"/>
              <a:ea typeface="+mj-ea"/>
              <a:cs typeface="+mj-cs"/>
              <a:sym typeface="Trebuchet MS" panose="020B0603020202020204" pitchFamily="34" charset="0"/>
            </a:endParaRPr>
          </a:p>
        </p:txBody>
      </p:sp>
      <p:sp>
        <p:nvSpPr>
          <p:cNvPr id="5" name="TextBox 4"/>
          <p:cNvSpPr txBox="1"/>
          <p:nvPr/>
        </p:nvSpPr>
        <p:spPr>
          <a:xfrm>
            <a:off x="110840" y="1399324"/>
            <a:ext cx="4932216" cy="1384995"/>
          </a:xfrm>
          <a:prstGeom prst="rect">
            <a:avLst/>
          </a:prstGeom>
          <a:noFill/>
        </p:spPr>
        <p:txBody>
          <a:bodyPr wrap="square" lIns="0" tIns="0" rIns="0" bIns="0" rtlCol="0" anchor="t">
            <a:spAutoFit/>
          </a:bodyPr>
          <a:lstStyle/>
          <a:p>
            <a:pPr marL="263525" indent="-263525">
              <a:spcAft>
                <a:spcPts val="600"/>
              </a:spcAft>
              <a:buFont typeface="Arial" pitchFamily="34" charset="0"/>
              <a:buChar char="•"/>
            </a:pPr>
            <a:r>
              <a:rPr lang="de-DE" sz="1600" dirty="0" smtClean="0">
                <a:solidFill>
                  <a:schemeClr val="accent1">
                    <a:lumMod val="75000"/>
                    <a:lumOff val="25000"/>
                  </a:schemeClr>
                </a:solidFill>
              </a:rPr>
              <a:t>7</a:t>
            </a:r>
            <a:r>
              <a:rPr lang="de-DE" sz="1600" dirty="0" smtClean="0"/>
              <a:t> algorithms have bee trained on the training set.</a:t>
            </a:r>
          </a:p>
          <a:p>
            <a:pPr marL="263525" indent="-263525">
              <a:spcAft>
                <a:spcPts val="600"/>
              </a:spcAft>
              <a:buFont typeface="Arial" pitchFamily="34" charset="0"/>
              <a:buChar char="•"/>
            </a:pPr>
            <a:r>
              <a:rPr lang="de-DE" sz="1600" dirty="0" smtClean="0"/>
              <a:t>Cross validation with a 20% test data size.</a:t>
            </a:r>
          </a:p>
          <a:p>
            <a:pPr marL="263525" indent="-263525">
              <a:spcAft>
                <a:spcPts val="600"/>
              </a:spcAft>
              <a:buFont typeface="Arial" pitchFamily="34" charset="0"/>
              <a:buChar char="•"/>
            </a:pPr>
            <a:r>
              <a:rPr lang="de-DE" sz="1600" dirty="0" smtClean="0"/>
              <a:t>As shown, </a:t>
            </a:r>
            <a:r>
              <a:rPr lang="de-DE" sz="1600" dirty="0" smtClean="0">
                <a:solidFill>
                  <a:schemeClr val="accent1">
                    <a:lumMod val="75000"/>
                    <a:lumOff val="25000"/>
                  </a:schemeClr>
                </a:solidFill>
              </a:rPr>
              <a:t>Random Forest</a:t>
            </a:r>
            <a:r>
              <a:rPr lang="de-DE" sz="1600" dirty="0" smtClean="0"/>
              <a:t>, </a:t>
            </a:r>
            <a:r>
              <a:rPr lang="de-DE" sz="1600" dirty="0" smtClean="0">
                <a:solidFill>
                  <a:schemeClr val="accent1">
                    <a:lumMod val="75000"/>
                    <a:lumOff val="25000"/>
                  </a:schemeClr>
                </a:solidFill>
              </a:rPr>
              <a:t>Neural Network</a:t>
            </a:r>
            <a:r>
              <a:rPr lang="de-DE" sz="1600" dirty="0" smtClean="0"/>
              <a:t>, </a:t>
            </a:r>
            <a:r>
              <a:rPr lang="de-DE" sz="1600" dirty="0" smtClean="0">
                <a:solidFill>
                  <a:schemeClr val="accent1">
                    <a:lumMod val="75000"/>
                    <a:lumOff val="25000"/>
                  </a:schemeClr>
                </a:solidFill>
              </a:rPr>
              <a:t>Logistic Regression</a:t>
            </a:r>
            <a:r>
              <a:rPr lang="de-DE" sz="1600" dirty="0" smtClean="0"/>
              <a:t>, </a:t>
            </a:r>
            <a:r>
              <a:rPr lang="de-DE" sz="1600" dirty="0" smtClean="0">
                <a:solidFill>
                  <a:schemeClr val="accent1">
                    <a:lumMod val="75000"/>
                    <a:lumOff val="25000"/>
                  </a:schemeClr>
                </a:solidFill>
              </a:rPr>
              <a:t>SVM</a:t>
            </a:r>
            <a:r>
              <a:rPr lang="de-DE" sz="1600" dirty="0" smtClean="0"/>
              <a:t> have had the top ROC areas.</a:t>
            </a:r>
          </a:p>
        </p:txBody>
      </p:sp>
      <p:pic>
        <p:nvPicPr>
          <p:cNvPr id="72706" name="Picture 2"/>
          <p:cNvPicPr>
            <a:picLocks noChangeAspect="1" noChangeArrowheads="1"/>
          </p:cNvPicPr>
          <p:nvPr/>
        </p:nvPicPr>
        <p:blipFill>
          <a:blip r:embed="rId3"/>
          <a:srcRect/>
          <a:stretch>
            <a:fillRect/>
          </a:stretch>
        </p:blipFill>
        <p:spPr bwMode="auto">
          <a:xfrm>
            <a:off x="5278764" y="1073023"/>
            <a:ext cx="6459736" cy="5061733"/>
          </a:xfrm>
          <a:prstGeom prst="rect">
            <a:avLst/>
          </a:prstGeom>
          <a:noFill/>
          <a:ln w="9525">
            <a:noFill/>
            <a:miter lim="800000"/>
            <a:headEnd/>
            <a:tailEnd/>
          </a:ln>
        </p:spPr>
      </p:pic>
      <p:graphicFrame>
        <p:nvGraphicFramePr>
          <p:cNvPr id="8" name="Table 7"/>
          <p:cNvGraphicFramePr>
            <a:graphicFrameLocks noGrp="1"/>
          </p:cNvGraphicFramePr>
          <p:nvPr/>
        </p:nvGraphicFramePr>
        <p:xfrm>
          <a:off x="193962" y="2977915"/>
          <a:ext cx="4704610" cy="1398144"/>
        </p:xfrm>
        <a:graphic>
          <a:graphicData uri="http://schemas.openxmlformats.org/drawingml/2006/table">
            <a:tbl>
              <a:tblPr firstRow="1" bandRow="1">
                <a:tableStyleId>{5C22544A-7EE6-4342-B048-85BDC9FD1C3A}</a:tableStyleId>
              </a:tblPr>
              <a:tblGrid>
                <a:gridCol w="940922"/>
                <a:gridCol w="940922"/>
                <a:gridCol w="940922"/>
                <a:gridCol w="940922"/>
                <a:gridCol w="940922"/>
              </a:tblGrid>
              <a:tr h="349536">
                <a:tc>
                  <a:txBody>
                    <a:bodyPr/>
                    <a:lstStyle/>
                    <a:p>
                      <a:pPr algn="ctr"/>
                      <a:r>
                        <a:rPr lang="de-DE" sz="1600" dirty="0" smtClean="0"/>
                        <a:t>Algo</a:t>
                      </a:r>
                      <a:endParaRPr lang="de-DE" sz="1600" dirty="0"/>
                    </a:p>
                  </a:txBody>
                  <a:tcPr/>
                </a:tc>
                <a:tc>
                  <a:txBody>
                    <a:bodyPr/>
                    <a:lstStyle/>
                    <a:p>
                      <a:pPr algn="ctr"/>
                      <a:r>
                        <a:rPr lang="de-DE" sz="1600" dirty="0" smtClean="0"/>
                        <a:t>RF</a:t>
                      </a:r>
                      <a:endParaRPr lang="de-DE" sz="1600" dirty="0"/>
                    </a:p>
                  </a:txBody>
                  <a:tcPr/>
                </a:tc>
                <a:tc>
                  <a:txBody>
                    <a:bodyPr/>
                    <a:lstStyle/>
                    <a:p>
                      <a:pPr algn="ctr"/>
                      <a:r>
                        <a:rPr lang="de-DE" sz="1600" dirty="0" smtClean="0"/>
                        <a:t>NN</a:t>
                      </a:r>
                      <a:endParaRPr lang="de-DE" sz="1600" dirty="0"/>
                    </a:p>
                  </a:txBody>
                  <a:tcPr/>
                </a:tc>
                <a:tc>
                  <a:txBody>
                    <a:bodyPr/>
                    <a:lstStyle/>
                    <a:p>
                      <a:pPr algn="ctr"/>
                      <a:r>
                        <a:rPr lang="de-DE" sz="1600" dirty="0" smtClean="0"/>
                        <a:t>SVM</a:t>
                      </a:r>
                      <a:endParaRPr lang="de-DE" sz="1600" dirty="0"/>
                    </a:p>
                  </a:txBody>
                  <a:tcPr/>
                </a:tc>
                <a:tc>
                  <a:txBody>
                    <a:bodyPr/>
                    <a:lstStyle/>
                    <a:p>
                      <a:pPr algn="ctr"/>
                      <a:r>
                        <a:rPr lang="de-DE" sz="1600" dirty="0" smtClean="0"/>
                        <a:t>LR</a:t>
                      </a:r>
                      <a:endParaRPr lang="de-DE" sz="1600" dirty="0"/>
                    </a:p>
                  </a:txBody>
                  <a:tcPr/>
                </a:tc>
              </a:tr>
              <a:tr h="349536">
                <a:tc>
                  <a:txBody>
                    <a:bodyPr/>
                    <a:lstStyle/>
                    <a:p>
                      <a:pPr algn="ctr"/>
                      <a:r>
                        <a:rPr lang="de-DE" sz="1600" dirty="0" smtClean="0"/>
                        <a:t>Acc.[%]</a:t>
                      </a:r>
                      <a:endParaRPr lang="de-DE" sz="1600" dirty="0"/>
                    </a:p>
                  </a:txBody>
                  <a:tcPr/>
                </a:tc>
                <a:tc>
                  <a:txBody>
                    <a:bodyPr/>
                    <a:lstStyle/>
                    <a:p>
                      <a:pPr algn="ctr"/>
                      <a:r>
                        <a:rPr lang="de-DE" sz="1600" dirty="0" smtClean="0"/>
                        <a:t>90.68</a:t>
                      </a:r>
                      <a:endParaRPr lang="de-DE" sz="1600" dirty="0"/>
                    </a:p>
                  </a:txBody>
                  <a:tcPr/>
                </a:tc>
                <a:tc>
                  <a:txBody>
                    <a:bodyPr/>
                    <a:lstStyle/>
                    <a:p>
                      <a:pPr algn="ctr"/>
                      <a:r>
                        <a:rPr lang="de-DE" sz="1600" dirty="0" smtClean="0"/>
                        <a:t>90.07</a:t>
                      </a:r>
                      <a:endParaRPr lang="de-DE" sz="1600" dirty="0"/>
                    </a:p>
                  </a:txBody>
                  <a:tcPr/>
                </a:tc>
                <a:tc>
                  <a:txBody>
                    <a:bodyPr/>
                    <a:lstStyle/>
                    <a:p>
                      <a:pPr algn="ctr"/>
                      <a:r>
                        <a:rPr lang="de-DE" sz="1600" dirty="0" smtClean="0"/>
                        <a:t>90.05</a:t>
                      </a:r>
                      <a:endParaRPr lang="de-DE" sz="1600" dirty="0"/>
                    </a:p>
                  </a:txBody>
                  <a:tcPr/>
                </a:tc>
                <a:tc>
                  <a:txBody>
                    <a:bodyPr/>
                    <a:lstStyle/>
                    <a:p>
                      <a:pPr algn="ctr"/>
                      <a:r>
                        <a:rPr lang="de-DE" sz="1600" dirty="0" smtClean="0"/>
                        <a:t>90.03</a:t>
                      </a:r>
                      <a:endParaRPr lang="de-DE" sz="1600" dirty="0"/>
                    </a:p>
                  </a:txBody>
                  <a:tcPr/>
                </a:tc>
              </a:tr>
              <a:tr h="349536">
                <a:tc>
                  <a:txBody>
                    <a:bodyPr/>
                    <a:lstStyle/>
                    <a:p>
                      <a:pPr algn="ctr"/>
                      <a:r>
                        <a:rPr lang="de-DE" sz="1600" dirty="0" smtClean="0"/>
                        <a:t>ROC</a:t>
                      </a:r>
                      <a:endParaRPr lang="de-DE" sz="1600" dirty="0"/>
                    </a:p>
                  </a:txBody>
                  <a:tcPr/>
                </a:tc>
                <a:tc>
                  <a:txBody>
                    <a:bodyPr/>
                    <a:lstStyle/>
                    <a:p>
                      <a:pPr algn="ctr"/>
                      <a:r>
                        <a:rPr lang="de-DE" sz="1600" dirty="0" smtClean="0"/>
                        <a:t>0.72</a:t>
                      </a:r>
                      <a:endParaRPr lang="de-DE" sz="1600" dirty="0"/>
                    </a:p>
                  </a:txBody>
                  <a:tcPr/>
                </a:tc>
                <a:tc>
                  <a:txBody>
                    <a:bodyPr/>
                    <a:lstStyle/>
                    <a:p>
                      <a:pPr algn="ctr"/>
                      <a:r>
                        <a:rPr lang="de-DE" sz="1600" dirty="0" smtClean="0"/>
                        <a:t>0.66</a:t>
                      </a:r>
                      <a:endParaRPr lang="de-DE" sz="1600" dirty="0"/>
                    </a:p>
                  </a:txBody>
                  <a:tcPr/>
                </a:tc>
                <a:tc>
                  <a:txBody>
                    <a:bodyPr/>
                    <a:lstStyle/>
                    <a:p>
                      <a:pPr algn="ctr"/>
                      <a:r>
                        <a:rPr lang="de-DE" sz="1600" dirty="0" smtClean="0"/>
                        <a:t>0.63</a:t>
                      </a:r>
                      <a:endParaRPr lang="de-DE" sz="1600" dirty="0"/>
                    </a:p>
                  </a:txBody>
                  <a:tcPr/>
                </a:tc>
                <a:tc>
                  <a:txBody>
                    <a:bodyPr/>
                    <a:lstStyle/>
                    <a:p>
                      <a:pPr algn="ctr"/>
                      <a:r>
                        <a:rPr lang="de-DE" sz="1600" dirty="0" smtClean="0"/>
                        <a:t>0.62</a:t>
                      </a:r>
                      <a:endParaRPr lang="de-DE" sz="1600" dirty="0"/>
                    </a:p>
                  </a:txBody>
                  <a:tcPr/>
                </a:tc>
              </a:tr>
              <a:tr h="349536">
                <a:tc>
                  <a:txBody>
                    <a:bodyPr/>
                    <a:lstStyle/>
                    <a:p>
                      <a:pPr algn="ctr"/>
                      <a:r>
                        <a:rPr lang="de-DE" sz="1600" dirty="0" smtClean="0"/>
                        <a:t>Brier</a:t>
                      </a:r>
                      <a:endParaRPr lang="de-DE" sz="1600" dirty="0"/>
                    </a:p>
                  </a:txBody>
                  <a:tcPr/>
                </a:tc>
                <a:tc>
                  <a:txBody>
                    <a:bodyPr/>
                    <a:lstStyle/>
                    <a:p>
                      <a:pPr algn="ctr"/>
                      <a:r>
                        <a:rPr lang="de-DE" sz="1600" dirty="0" smtClean="0"/>
                        <a:t>0.0931</a:t>
                      </a:r>
                      <a:endParaRPr lang="de-DE" sz="1600" dirty="0"/>
                    </a:p>
                  </a:txBody>
                  <a:tcPr/>
                </a:tc>
                <a:tc>
                  <a:txBody>
                    <a:bodyPr/>
                    <a:lstStyle/>
                    <a:p>
                      <a:pPr algn="ctr"/>
                      <a:r>
                        <a:rPr lang="de-DE" sz="1600" dirty="0" smtClean="0"/>
                        <a:t>0.0992</a:t>
                      </a:r>
                      <a:endParaRPr lang="de-DE" sz="1600" dirty="0"/>
                    </a:p>
                  </a:txBody>
                  <a:tcPr/>
                </a:tc>
                <a:tc>
                  <a:txBody>
                    <a:bodyPr/>
                    <a:lstStyle/>
                    <a:p>
                      <a:pPr algn="ctr"/>
                      <a:r>
                        <a:rPr lang="de-DE" sz="1600" dirty="0" smtClean="0"/>
                        <a:t>0.0994</a:t>
                      </a:r>
                      <a:endParaRPr lang="de-DE" sz="1600" dirty="0"/>
                    </a:p>
                  </a:txBody>
                  <a:tcPr/>
                </a:tc>
                <a:tc>
                  <a:txBody>
                    <a:bodyPr/>
                    <a:lstStyle/>
                    <a:p>
                      <a:pPr algn="ctr"/>
                      <a:r>
                        <a:rPr lang="de-DE" sz="1600" dirty="0" smtClean="0"/>
                        <a:t>0.0997</a:t>
                      </a:r>
                      <a:endParaRPr lang="de-DE" sz="1600" dirty="0"/>
                    </a:p>
                  </a:txBody>
                  <a:tcPr/>
                </a:tc>
              </a:tr>
            </a:tbl>
          </a:graphicData>
        </a:graphic>
      </p:graphicFrame>
      <p:graphicFrame>
        <p:nvGraphicFramePr>
          <p:cNvPr id="9" name="Object 8"/>
          <p:cNvGraphicFramePr>
            <a:graphicFrameLocks noChangeAspect="1"/>
          </p:cNvGraphicFramePr>
          <p:nvPr/>
        </p:nvGraphicFramePr>
        <p:xfrm>
          <a:off x="634838" y="5438713"/>
          <a:ext cx="4075708" cy="653905"/>
        </p:xfrm>
        <a:graphic>
          <a:graphicData uri="http://schemas.openxmlformats.org/presentationml/2006/ole">
            <p:oleObj spid="_x0000_s72707" name="Equation" r:id="rId4" imgW="2501640" imgH="431640" progId="Equation.3">
              <p:embed/>
            </p:oleObj>
          </a:graphicData>
        </a:graphic>
      </p:graphicFrame>
      <p:sp>
        <p:nvSpPr>
          <p:cNvPr id="10" name="Rectangle 9"/>
          <p:cNvSpPr/>
          <p:nvPr/>
        </p:nvSpPr>
        <p:spPr>
          <a:xfrm>
            <a:off x="471051" y="5344475"/>
            <a:ext cx="4447309" cy="845128"/>
          </a:xfrm>
          <a:prstGeom prst="rect">
            <a:avLst/>
          </a:prstGeom>
          <a:noFill/>
          <a:ln w="2540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de-DE" sz="1200" dirty="0" smtClean="0">
              <a:solidFill>
                <a:srgbClr val="FFFFFF"/>
              </a:solidFill>
            </a:endParaRPr>
          </a:p>
        </p:txBody>
      </p:sp>
      <p:sp>
        <p:nvSpPr>
          <p:cNvPr id="11" name="TextBox 10"/>
          <p:cNvSpPr txBox="1"/>
          <p:nvPr/>
        </p:nvSpPr>
        <p:spPr>
          <a:xfrm>
            <a:off x="138550" y="4765964"/>
            <a:ext cx="5095923" cy="443198"/>
          </a:xfrm>
          <a:prstGeom prst="rect">
            <a:avLst/>
          </a:prstGeom>
          <a:noFill/>
        </p:spPr>
        <p:txBody>
          <a:bodyPr wrap="square" lIns="0" tIns="0" rIns="0" bIns="0" rtlCol="0" anchor="t">
            <a:spAutoFit/>
          </a:bodyPr>
          <a:lstStyle/>
          <a:p>
            <a:pPr marL="263525" indent="-263525">
              <a:lnSpc>
                <a:spcPct val="90000"/>
              </a:lnSpc>
              <a:spcAft>
                <a:spcPts val="600"/>
              </a:spcAft>
              <a:buFont typeface="Arial" pitchFamily="34" charset="0"/>
              <a:buChar char="•"/>
            </a:pPr>
            <a:r>
              <a:rPr lang="de-DE" sz="1600" dirty="0" smtClean="0"/>
              <a:t>To increase sales the model must satisy this relationship</a:t>
            </a:r>
          </a:p>
        </p:txBody>
      </p:sp>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86654" y="234873"/>
            <a:ext cx="10933350" cy="332399"/>
          </a:xfrm>
          <a:prstGeom prst="rect">
            <a:avLst/>
          </a:prstGeom>
        </p:spPr>
        <p:txBody>
          <a:bodyPr vert="horz" wrap="square" lIns="0" tIns="0" rIns="0" bIns="0" rtlCol="0" anchor="t">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de-DE" sz="2400" b="0" i="0" u="none" strike="noStrike" kern="1200" cap="none" spc="0" normalizeH="0" baseline="0" noProof="0" dirty="0" smtClean="0">
                <a:ln>
                  <a:noFill/>
                </a:ln>
                <a:solidFill>
                  <a:schemeClr val="tx2"/>
                </a:solidFill>
                <a:effectLst/>
                <a:uLnTx/>
                <a:uFillTx/>
                <a:latin typeface="Trebuchet MS" panose="020B0603020202020204" pitchFamily="34" charset="0"/>
                <a:ea typeface="+mj-ea"/>
                <a:cs typeface="+mj-cs"/>
                <a:sym typeface="Trebuchet MS" panose="020B0603020202020204" pitchFamily="34" charset="0"/>
              </a:rPr>
              <a:t>4. Model development: Choosing the threshold using F1 score</a:t>
            </a:r>
            <a:endParaRPr kumimoji="0" lang="de-DE" sz="2400" b="0" i="0" u="none" strike="noStrike" kern="1200" cap="none" spc="0" normalizeH="0" baseline="0" noProof="0" dirty="0">
              <a:ln>
                <a:noFill/>
              </a:ln>
              <a:solidFill>
                <a:schemeClr val="tx2"/>
              </a:solidFill>
              <a:effectLst/>
              <a:uLnTx/>
              <a:uFillTx/>
              <a:latin typeface="Trebuchet MS" panose="020B0603020202020204" pitchFamily="34" charset="0"/>
              <a:ea typeface="+mj-ea"/>
              <a:cs typeface="+mj-cs"/>
              <a:sym typeface="Trebuchet MS" panose="020B0603020202020204" pitchFamily="34" charset="0"/>
            </a:endParaRPr>
          </a:p>
        </p:txBody>
      </p:sp>
      <p:sp>
        <p:nvSpPr>
          <p:cNvPr id="5" name="TextBox 4"/>
          <p:cNvSpPr txBox="1"/>
          <p:nvPr/>
        </p:nvSpPr>
        <p:spPr>
          <a:xfrm>
            <a:off x="180109" y="1288488"/>
            <a:ext cx="5043055" cy="4555093"/>
          </a:xfrm>
          <a:prstGeom prst="rect">
            <a:avLst/>
          </a:prstGeom>
          <a:noFill/>
        </p:spPr>
        <p:txBody>
          <a:bodyPr wrap="square" lIns="0" tIns="0" rIns="0" bIns="0" rtlCol="0" anchor="t">
            <a:spAutoFit/>
          </a:bodyPr>
          <a:lstStyle/>
          <a:p>
            <a:pPr marL="263525" indent="-263525">
              <a:spcAft>
                <a:spcPts val="600"/>
              </a:spcAft>
              <a:buFont typeface="Arial" pitchFamily="34" charset="0"/>
              <a:buChar char="•"/>
            </a:pPr>
            <a:r>
              <a:rPr lang="de-DE" sz="1600" dirty="0" smtClean="0"/>
              <a:t>We need a </a:t>
            </a:r>
            <a:r>
              <a:rPr lang="de-DE" sz="1600" dirty="0" smtClean="0">
                <a:solidFill>
                  <a:schemeClr val="accent1">
                    <a:lumMod val="75000"/>
                    <a:lumOff val="25000"/>
                  </a:schemeClr>
                </a:solidFill>
              </a:rPr>
              <a:t>threshold</a:t>
            </a:r>
            <a:r>
              <a:rPr lang="de-DE" sz="1600" dirty="0" smtClean="0"/>
              <a:t> to decide whether the user should be labled as churn or not.</a:t>
            </a:r>
          </a:p>
          <a:p>
            <a:pPr marL="263525" indent="-263525">
              <a:spcAft>
                <a:spcPts val="600"/>
              </a:spcAft>
              <a:buFont typeface="Arial" pitchFamily="34" charset="0"/>
              <a:buChar char="•"/>
            </a:pPr>
            <a:endParaRPr lang="de-DE" sz="1600" dirty="0" smtClean="0"/>
          </a:p>
          <a:p>
            <a:pPr marL="263525" indent="-263525">
              <a:spcAft>
                <a:spcPts val="600"/>
              </a:spcAft>
              <a:buFont typeface="Arial" pitchFamily="34" charset="0"/>
              <a:buChar char="•"/>
            </a:pPr>
            <a:r>
              <a:rPr lang="de-DE" sz="1600" dirty="0" smtClean="0"/>
              <a:t>Since our parameter to estimate is </a:t>
            </a:r>
            <a:r>
              <a:rPr lang="de-DE" sz="1600" dirty="0" smtClean="0">
                <a:solidFill>
                  <a:schemeClr val="accent1">
                    <a:lumMod val="75000"/>
                    <a:lumOff val="25000"/>
                  </a:schemeClr>
                </a:solidFill>
              </a:rPr>
              <a:t>skewed</a:t>
            </a:r>
            <a:r>
              <a:rPr lang="de-DE" sz="1600" dirty="0" smtClean="0"/>
              <a:t> (most users do not churn), it would be useful to use a metric more suited to skewnwss rather than the accuracy of cross validation.</a:t>
            </a:r>
          </a:p>
          <a:p>
            <a:pPr marL="263525" indent="-263525">
              <a:spcAft>
                <a:spcPts val="600"/>
              </a:spcAft>
              <a:buFont typeface="Arial" pitchFamily="34" charset="0"/>
              <a:buChar char="•"/>
            </a:pPr>
            <a:endParaRPr lang="de-DE" sz="1600" dirty="0" smtClean="0"/>
          </a:p>
          <a:p>
            <a:pPr marL="263525" indent="-263525">
              <a:spcAft>
                <a:spcPts val="600"/>
              </a:spcAft>
              <a:buFont typeface="Arial" pitchFamily="34" charset="0"/>
              <a:buChar char="•"/>
            </a:pPr>
            <a:r>
              <a:rPr lang="de-DE" sz="1600" dirty="0" smtClean="0"/>
              <a:t>The </a:t>
            </a:r>
            <a:r>
              <a:rPr lang="de-DE" sz="1600" dirty="0" smtClean="0">
                <a:solidFill>
                  <a:schemeClr val="accent1">
                    <a:lumMod val="75000"/>
                    <a:lumOff val="25000"/>
                  </a:schemeClr>
                </a:solidFill>
              </a:rPr>
              <a:t>F1 score </a:t>
            </a:r>
            <a:r>
              <a:rPr lang="de-DE" sz="1600" dirty="0" smtClean="0"/>
              <a:t>is chosen, </a:t>
            </a:r>
            <a:r>
              <a:rPr lang="de-DE" sz="1600" dirty="0" smtClean="0"/>
              <a:t>since it </a:t>
            </a:r>
            <a:r>
              <a:rPr lang="de-DE" sz="1600" dirty="0" smtClean="0"/>
              <a:t>gives a metric </a:t>
            </a:r>
            <a:r>
              <a:rPr lang="de-DE" sz="1600" dirty="0" smtClean="0"/>
              <a:t>proportional </a:t>
            </a:r>
            <a:r>
              <a:rPr lang="de-DE" sz="1600" dirty="0" smtClean="0"/>
              <a:t>to the average of </a:t>
            </a:r>
            <a:r>
              <a:rPr lang="de-DE" sz="1600" dirty="0" smtClean="0">
                <a:solidFill>
                  <a:schemeClr val="accent1">
                    <a:lumMod val="75000"/>
                    <a:lumOff val="25000"/>
                  </a:schemeClr>
                </a:solidFill>
              </a:rPr>
              <a:t>precision</a:t>
            </a:r>
            <a:r>
              <a:rPr lang="de-DE" sz="1600" dirty="0" smtClean="0"/>
              <a:t> and </a:t>
            </a:r>
            <a:r>
              <a:rPr lang="de-DE" sz="1600" dirty="0" smtClean="0">
                <a:solidFill>
                  <a:schemeClr val="accent1">
                    <a:lumMod val="75000"/>
                    <a:lumOff val="25000"/>
                  </a:schemeClr>
                </a:solidFill>
              </a:rPr>
              <a:t>recall</a:t>
            </a:r>
            <a:r>
              <a:rPr lang="de-DE" sz="1600" dirty="0" smtClean="0"/>
              <a:t>.</a:t>
            </a:r>
          </a:p>
          <a:p>
            <a:pPr marL="263525" indent="-263525">
              <a:spcAft>
                <a:spcPts val="600"/>
              </a:spcAft>
              <a:buFont typeface="Arial" pitchFamily="34" charset="0"/>
              <a:buChar char="•"/>
            </a:pPr>
            <a:endParaRPr lang="de-DE" sz="1600" dirty="0" smtClean="0"/>
          </a:p>
          <a:p>
            <a:pPr marL="263525" indent="-263525">
              <a:spcAft>
                <a:spcPts val="600"/>
              </a:spcAft>
              <a:buFont typeface="Arial" pitchFamily="34" charset="0"/>
              <a:buChar char="•"/>
            </a:pPr>
            <a:r>
              <a:rPr lang="de-DE" sz="1600" dirty="0" smtClean="0"/>
              <a:t>The figure shows that Random Forest, with a threshold of </a:t>
            </a:r>
            <a:r>
              <a:rPr lang="de-DE" sz="1600" dirty="0" smtClean="0">
                <a:solidFill>
                  <a:schemeClr val="accent1">
                    <a:lumMod val="75000"/>
                    <a:lumOff val="25000"/>
                  </a:schemeClr>
                </a:solidFill>
              </a:rPr>
              <a:t>0.263</a:t>
            </a:r>
            <a:r>
              <a:rPr lang="de-DE" sz="1600" dirty="0" smtClean="0"/>
              <a:t>, provides the best </a:t>
            </a:r>
            <a:r>
              <a:rPr lang="de-DE" sz="1600" dirty="0" smtClean="0">
                <a:solidFill>
                  <a:schemeClr val="accent1">
                    <a:lumMod val="75000"/>
                    <a:lumOff val="25000"/>
                  </a:schemeClr>
                </a:solidFill>
              </a:rPr>
              <a:t>F1 score</a:t>
            </a:r>
            <a:r>
              <a:rPr lang="de-DE" sz="1600" dirty="0" smtClean="0"/>
              <a:t>.</a:t>
            </a:r>
          </a:p>
          <a:p>
            <a:pPr marL="263525" indent="-263525">
              <a:spcAft>
                <a:spcPts val="600"/>
              </a:spcAft>
              <a:buFont typeface="Arial" pitchFamily="34" charset="0"/>
              <a:buChar char="•"/>
            </a:pPr>
            <a:endParaRPr lang="de-DE" sz="1600" dirty="0" smtClean="0"/>
          </a:p>
          <a:p>
            <a:pPr marL="263525" indent="-263525">
              <a:spcAft>
                <a:spcPts val="600"/>
              </a:spcAft>
              <a:buFont typeface="Arial" pitchFamily="34" charset="0"/>
              <a:buChar char="•"/>
            </a:pPr>
            <a:r>
              <a:rPr lang="de-DE" sz="1600" dirty="0" smtClean="0"/>
              <a:t>The Neural Network provides a model with less </a:t>
            </a:r>
            <a:r>
              <a:rPr lang="de-DE" sz="1600" dirty="0" smtClean="0">
                <a:solidFill>
                  <a:schemeClr val="accent1">
                    <a:lumMod val="75000"/>
                    <a:lumOff val="25000"/>
                  </a:schemeClr>
                </a:solidFill>
              </a:rPr>
              <a:t>sensitivity</a:t>
            </a:r>
            <a:r>
              <a:rPr lang="de-DE" sz="1600" dirty="0" smtClean="0"/>
              <a:t> to threshold choice.</a:t>
            </a:r>
          </a:p>
        </p:txBody>
      </p:sp>
      <p:pic>
        <p:nvPicPr>
          <p:cNvPr id="73730" name="Picture 2"/>
          <p:cNvPicPr>
            <a:picLocks noChangeAspect="1" noChangeArrowheads="1"/>
          </p:cNvPicPr>
          <p:nvPr/>
        </p:nvPicPr>
        <p:blipFill>
          <a:blip r:embed="rId2"/>
          <a:srcRect/>
          <a:stretch>
            <a:fillRect/>
          </a:stretch>
        </p:blipFill>
        <p:spPr bwMode="auto">
          <a:xfrm>
            <a:off x="5261092" y="1302328"/>
            <a:ext cx="6740407" cy="4924424"/>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86654" y="234873"/>
            <a:ext cx="10933350" cy="332399"/>
          </a:xfrm>
          <a:prstGeom prst="rect">
            <a:avLst/>
          </a:prstGeom>
        </p:spPr>
        <p:txBody>
          <a:bodyPr vert="horz" wrap="square" lIns="0" tIns="0" rIns="0" bIns="0" rtlCol="0" anchor="t">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de-DE" sz="2400" b="0" i="0" u="none" strike="noStrike" kern="1200" cap="none" spc="0" normalizeH="0" baseline="0" noProof="0" dirty="0" smtClean="0">
                <a:ln>
                  <a:noFill/>
                </a:ln>
                <a:solidFill>
                  <a:schemeClr val="tx2"/>
                </a:solidFill>
                <a:effectLst/>
                <a:uLnTx/>
                <a:uFillTx/>
                <a:latin typeface="Trebuchet MS" panose="020B0603020202020204" pitchFamily="34" charset="0"/>
                <a:ea typeface="+mj-ea"/>
                <a:cs typeface="+mj-cs"/>
                <a:sym typeface="Trebuchet MS" panose="020B0603020202020204" pitchFamily="34" charset="0"/>
              </a:rPr>
              <a:t>4. Model development: Choosing the threshold using a business</a:t>
            </a:r>
            <a:r>
              <a:rPr kumimoji="0" lang="de-DE" sz="2400" b="0" i="0" u="none" strike="noStrike" kern="1200" cap="none" spc="0" normalizeH="0" noProof="0" dirty="0" smtClean="0">
                <a:ln>
                  <a:noFill/>
                </a:ln>
                <a:solidFill>
                  <a:schemeClr val="tx2"/>
                </a:solidFill>
                <a:effectLst/>
                <a:uLnTx/>
                <a:uFillTx/>
                <a:latin typeface="Trebuchet MS" panose="020B0603020202020204" pitchFamily="34" charset="0"/>
                <a:ea typeface="+mj-ea"/>
                <a:cs typeface="+mj-cs"/>
                <a:sym typeface="Trebuchet MS" panose="020B0603020202020204" pitchFamily="34" charset="0"/>
              </a:rPr>
              <a:t> approach</a:t>
            </a:r>
            <a:endParaRPr kumimoji="0" lang="de-DE" sz="2400" b="0" i="0" u="none" strike="noStrike" kern="1200" cap="none" spc="0" normalizeH="0" baseline="0" noProof="0" dirty="0">
              <a:ln>
                <a:noFill/>
              </a:ln>
              <a:solidFill>
                <a:schemeClr val="tx2"/>
              </a:solidFill>
              <a:effectLst/>
              <a:uLnTx/>
              <a:uFillTx/>
              <a:latin typeface="Trebuchet MS" panose="020B0603020202020204" pitchFamily="34" charset="0"/>
              <a:ea typeface="+mj-ea"/>
              <a:cs typeface="+mj-cs"/>
              <a:sym typeface="Trebuchet MS" panose="020B0603020202020204" pitchFamily="34" charset="0"/>
            </a:endParaRPr>
          </a:p>
        </p:txBody>
      </p:sp>
      <p:sp>
        <p:nvSpPr>
          <p:cNvPr id="6" name="Rectangle 5"/>
          <p:cNvSpPr/>
          <p:nvPr/>
        </p:nvSpPr>
        <p:spPr>
          <a:xfrm>
            <a:off x="4558164" y="1025231"/>
            <a:ext cx="1773381" cy="512618"/>
          </a:xfrm>
          <a:prstGeom prst="rect">
            <a:avLst/>
          </a:prstGeom>
          <a:solidFill>
            <a:srgbClr val="29BA74">
              <a:alpha val="2000"/>
            </a:srgb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de-DE" sz="1600" b="1" dirty="0" smtClean="0">
                <a:solidFill>
                  <a:schemeClr val="tx1"/>
                </a:solidFill>
              </a:rPr>
              <a:t>Total users</a:t>
            </a:r>
          </a:p>
        </p:txBody>
      </p:sp>
      <p:sp>
        <p:nvSpPr>
          <p:cNvPr id="7" name="Rectangle 6"/>
          <p:cNvSpPr/>
          <p:nvPr/>
        </p:nvSpPr>
        <p:spPr>
          <a:xfrm>
            <a:off x="2147430" y="1801079"/>
            <a:ext cx="1773381" cy="651163"/>
          </a:xfrm>
          <a:prstGeom prst="rect">
            <a:avLst/>
          </a:prstGeom>
          <a:solidFill>
            <a:srgbClr val="29BA74">
              <a:alpha val="2000"/>
            </a:srgb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lnSpc>
                <a:spcPct val="90000"/>
              </a:lnSpc>
              <a:spcAft>
                <a:spcPts val="1000"/>
              </a:spcAft>
            </a:pPr>
            <a:r>
              <a:rPr lang="de-DE" sz="1600" b="1" dirty="0" smtClean="0">
                <a:solidFill>
                  <a:schemeClr val="tx1"/>
                </a:solidFill>
              </a:rPr>
              <a:t>Users willing to churn</a:t>
            </a:r>
          </a:p>
        </p:txBody>
      </p:sp>
      <p:sp>
        <p:nvSpPr>
          <p:cNvPr id="8" name="Rectangle 7"/>
          <p:cNvSpPr/>
          <p:nvPr/>
        </p:nvSpPr>
        <p:spPr>
          <a:xfrm>
            <a:off x="7232079" y="1801079"/>
            <a:ext cx="1773381" cy="651163"/>
          </a:xfrm>
          <a:prstGeom prst="rect">
            <a:avLst/>
          </a:prstGeom>
          <a:solidFill>
            <a:srgbClr val="29BA74">
              <a:alpha val="2000"/>
            </a:srgb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lnSpc>
                <a:spcPct val="90000"/>
              </a:lnSpc>
              <a:spcAft>
                <a:spcPts val="1000"/>
              </a:spcAft>
            </a:pPr>
            <a:r>
              <a:rPr lang="de-DE" sz="1600" b="1" dirty="0" smtClean="0">
                <a:solidFill>
                  <a:schemeClr val="tx1"/>
                </a:solidFill>
              </a:rPr>
              <a:t>Users willing to remain</a:t>
            </a:r>
          </a:p>
        </p:txBody>
      </p:sp>
      <p:sp>
        <p:nvSpPr>
          <p:cNvPr id="9" name="Rectangle 8"/>
          <p:cNvSpPr/>
          <p:nvPr/>
        </p:nvSpPr>
        <p:spPr>
          <a:xfrm>
            <a:off x="3200371" y="2923286"/>
            <a:ext cx="1773381" cy="651163"/>
          </a:xfrm>
          <a:prstGeom prst="rect">
            <a:avLst/>
          </a:prstGeom>
          <a:solidFill>
            <a:srgbClr val="29BA74">
              <a:alpha val="2000"/>
            </a:srgb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lnSpc>
                <a:spcPct val="90000"/>
              </a:lnSpc>
              <a:spcAft>
                <a:spcPts val="1000"/>
              </a:spcAft>
            </a:pPr>
            <a:r>
              <a:rPr lang="de-DE" sz="1600" b="1" dirty="0" smtClean="0">
                <a:solidFill>
                  <a:schemeClr val="tx1"/>
                </a:solidFill>
              </a:rPr>
              <a:t>Correctly Detected users</a:t>
            </a:r>
          </a:p>
        </p:txBody>
      </p:sp>
      <p:sp>
        <p:nvSpPr>
          <p:cNvPr id="10" name="Rectangle 9"/>
          <p:cNvSpPr/>
          <p:nvPr/>
        </p:nvSpPr>
        <p:spPr>
          <a:xfrm>
            <a:off x="3200371" y="3810001"/>
            <a:ext cx="1773381" cy="651163"/>
          </a:xfrm>
          <a:prstGeom prst="rect">
            <a:avLst/>
          </a:prstGeom>
          <a:solidFill>
            <a:srgbClr val="29BA74">
              <a:alpha val="2000"/>
            </a:srgb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lnSpc>
                <a:spcPct val="90000"/>
              </a:lnSpc>
              <a:spcAft>
                <a:spcPts val="1000"/>
              </a:spcAft>
            </a:pPr>
            <a:r>
              <a:rPr lang="de-DE" sz="1600" b="1" dirty="0" smtClean="0">
                <a:solidFill>
                  <a:schemeClr val="tx1"/>
                </a:solidFill>
              </a:rPr>
              <a:t>Offered a Discount</a:t>
            </a:r>
          </a:p>
        </p:txBody>
      </p:sp>
      <p:sp>
        <p:nvSpPr>
          <p:cNvPr id="11" name="Rectangle 10"/>
          <p:cNvSpPr/>
          <p:nvPr/>
        </p:nvSpPr>
        <p:spPr>
          <a:xfrm>
            <a:off x="3200371" y="4710571"/>
            <a:ext cx="1773381" cy="651163"/>
          </a:xfrm>
          <a:prstGeom prst="rect">
            <a:avLst/>
          </a:prstGeom>
          <a:solidFill>
            <a:srgbClr val="29BA74">
              <a:alpha val="2000"/>
            </a:srgb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lnSpc>
                <a:spcPct val="90000"/>
              </a:lnSpc>
              <a:spcAft>
                <a:spcPts val="1000"/>
              </a:spcAft>
            </a:pPr>
            <a:r>
              <a:rPr lang="de-DE" sz="1600" b="1" dirty="0" smtClean="0">
                <a:solidFill>
                  <a:schemeClr val="tx1"/>
                </a:solidFill>
              </a:rPr>
              <a:t>Prob. to accepted the offer</a:t>
            </a:r>
          </a:p>
        </p:txBody>
      </p:sp>
      <p:sp>
        <p:nvSpPr>
          <p:cNvPr id="12" name="Rectangle 11"/>
          <p:cNvSpPr/>
          <p:nvPr/>
        </p:nvSpPr>
        <p:spPr>
          <a:xfrm>
            <a:off x="512594" y="2923286"/>
            <a:ext cx="1773381" cy="651163"/>
          </a:xfrm>
          <a:prstGeom prst="rect">
            <a:avLst/>
          </a:prstGeom>
          <a:solidFill>
            <a:srgbClr val="29BA74">
              <a:alpha val="2000"/>
            </a:srgb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lnSpc>
                <a:spcPct val="90000"/>
              </a:lnSpc>
              <a:spcAft>
                <a:spcPts val="1000"/>
              </a:spcAft>
            </a:pPr>
            <a:r>
              <a:rPr lang="de-DE" sz="1600" b="1" dirty="0" smtClean="0">
                <a:solidFill>
                  <a:schemeClr val="tx1"/>
                </a:solidFill>
              </a:rPr>
              <a:t>Undetected users</a:t>
            </a:r>
          </a:p>
        </p:txBody>
      </p:sp>
      <p:sp>
        <p:nvSpPr>
          <p:cNvPr id="13" name="Rectangle 12"/>
          <p:cNvSpPr/>
          <p:nvPr/>
        </p:nvSpPr>
        <p:spPr>
          <a:xfrm>
            <a:off x="6089136" y="2937136"/>
            <a:ext cx="1773381" cy="651163"/>
          </a:xfrm>
          <a:prstGeom prst="rect">
            <a:avLst/>
          </a:prstGeom>
          <a:solidFill>
            <a:srgbClr val="29BA74">
              <a:alpha val="2000"/>
            </a:srgb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lnSpc>
                <a:spcPct val="90000"/>
              </a:lnSpc>
              <a:spcAft>
                <a:spcPts val="1000"/>
              </a:spcAft>
            </a:pPr>
            <a:r>
              <a:rPr lang="de-DE" sz="1600" b="1" dirty="0" smtClean="0">
                <a:solidFill>
                  <a:schemeClr val="tx1"/>
                </a:solidFill>
              </a:rPr>
              <a:t>Falsely Detected users</a:t>
            </a:r>
          </a:p>
        </p:txBody>
      </p:sp>
      <p:sp>
        <p:nvSpPr>
          <p:cNvPr id="14" name="Rectangle 13"/>
          <p:cNvSpPr/>
          <p:nvPr/>
        </p:nvSpPr>
        <p:spPr>
          <a:xfrm>
            <a:off x="6089136" y="3823851"/>
            <a:ext cx="1773381" cy="651163"/>
          </a:xfrm>
          <a:prstGeom prst="rect">
            <a:avLst/>
          </a:prstGeom>
          <a:solidFill>
            <a:srgbClr val="29BA74">
              <a:alpha val="2000"/>
            </a:srgb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lnSpc>
                <a:spcPct val="90000"/>
              </a:lnSpc>
              <a:spcAft>
                <a:spcPts val="1000"/>
              </a:spcAft>
            </a:pPr>
            <a:r>
              <a:rPr lang="de-DE" sz="1600" b="1" dirty="0" smtClean="0">
                <a:solidFill>
                  <a:schemeClr val="tx1"/>
                </a:solidFill>
              </a:rPr>
              <a:t>Offered a Discount</a:t>
            </a:r>
          </a:p>
        </p:txBody>
      </p:sp>
      <p:cxnSp>
        <p:nvCxnSpPr>
          <p:cNvPr id="19" name="Shape 18"/>
          <p:cNvCxnSpPr>
            <a:stCxn id="6" idx="1"/>
            <a:endCxn id="7" idx="0"/>
          </p:cNvCxnSpPr>
          <p:nvPr/>
        </p:nvCxnSpPr>
        <p:spPr>
          <a:xfrm rot="10800000" flipV="1">
            <a:off x="3034122" y="1281539"/>
            <a:ext cx="1524043" cy="519539"/>
          </a:xfrm>
          <a:prstGeom prst="bentConnector2">
            <a:avLst/>
          </a:prstGeom>
          <a:ln w="9525">
            <a:solidFill>
              <a:schemeClr val="tx1">
                <a:lumMod val="60000"/>
                <a:lumOff val="40000"/>
              </a:schemeClr>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21" name="Shape 20"/>
          <p:cNvCxnSpPr>
            <a:stCxn id="6" idx="3"/>
            <a:endCxn id="8" idx="0"/>
          </p:cNvCxnSpPr>
          <p:nvPr/>
        </p:nvCxnSpPr>
        <p:spPr>
          <a:xfrm>
            <a:off x="6331545" y="1281540"/>
            <a:ext cx="1787225" cy="519539"/>
          </a:xfrm>
          <a:prstGeom prst="bentConnector2">
            <a:avLst/>
          </a:prstGeom>
          <a:ln w="9525">
            <a:solidFill>
              <a:schemeClr val="tx1">
                <a:lumMod val="60000"/>
                <a:lumOff val="40000"/>
              </a:schemeClr>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7" idx="1"/>
            <a:endCxn id="12" idx="0"/>
          </p:cNvCxnSpPr>
          <p:nvPr/>
        </p:nvCxnSpPr>
        <p:spPr>
          <a:xfrm rot="10800000" flipV="1">
            <a:off x="1399286" y="2126660"/>
            <a:ext cx="748145" cy="796625"/>
          </a:xfrm>
          <a:prstGeom prst="bentConnector2">
            <a:avLst/>
          </a:prstGeom>
          <a:ln w="9525">
            <a:solidFill>
              <a:schemeClr val="tx1">
                <a:lumMod val="60000"/>
                <a:lumOff val="40000"/>
              </a:schemeClr>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25" name="Shape 24"/>
          <p:cNvCxnSpPr>
            <a:stCxn id="7" idx="3"/>
            <a:endCxn id="9" idx="0"/>
          </p:cNvCxnSpPr>
          <p:nvPr/>
        </p:nvCxnSpPr>
        <p:spPr>
          <a:xfrm>
            <a:off x="3920811" y="2126661"/>
            <a:ext cx="166251" cy="796625"/>
          </a:xfrm>
          <a:prstGeom prst="bentConnector2">
            <a:avLst/>
          </a:prstGeom>
          <a:ln w="9525">
            <a:solidFill>
              <a:schemeClr val="tx1">
                <a:lumMod val="60000"/>
                <a:lumOff val="40000"/>
              </a:schemeClr>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27" name="Shape 26"/>
          <p:cNvCxnSpPr>
            <a:stCxn id="8" idx="1"/>
            <a:endCxn id="13" idx="0"/>
          </p:cNvCxnSpPr>
          <p:nvPr/>
        </p:nvCxnSpPr>
        <p:spPr>
          <a:xfrm rot="10800000" flipV="1">
            <a:off x="6975827" y="2126660"/>
            <a:ext cx="256252" cy="810475"/>
          </a:xfrm>
          <a:prstGeom prst="bentConnector2">
            <a:avLst/>
          </a:prstGeom>
          <a:ln w="9525">
            <a:solidFill>
              <a:schemeClr val="tx1">
                <a:lumMod val="60000"/>
                <a:lumOff val="40000"/>
              </a:schemeClr>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29" name="Shape 28"/>
          <p:cNvCxnSpPr>
            <a:stCxn id="8" idx="3"/>
          </p:cNvCxnSpPr>
          <p:nvPr/>
        </p:nvCxnSpPr>
        <p:spPr>
          <a:xfrm>
            <a:off x="9005460" y="2126661"/>
            <a:ext cx="955958" cy="3600000"/>
          </a:xfrm>
          <a:prstGeom prst="bentConnector2">
            <a:avLst/>
          </a:prstGeom>
          <a:ln w="9525">
            <a:solidFill>
              <a:schemeClr val="tx1">
                <a:lumMod val="60000"/>
                <a:lumOff val="40000"/>
              </a:schemeClr>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2"/>
            <a:endCxn id="10" idx="0"/>
          </p:cNvCxnSpPr>
          <p:nvPr/>
        </p:nvCxnSpPr>
        <p:spPr>
          <a:xfrm>
            <a:off x="4087062" y="3574449"/>
            <a:ext cx="0" cy="235552"/>
          </a:xfrm>
          <a:prstGeom prst="straightConnector1">
            <a:avLst/>
          </a:prstGeom>
          <a:ln w="9525">
            <a:solidFill>
              <a:schemeClr val="tx1">
                <a:lumMod val="60000"/>
                <a:lumOff val="40000"/>
              </a:schemeClr>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2"/>
            <a:endCxn id="11" idx="0"/>
          </p:cNvCxnSpPr>
          <p:nvPr/>
        </p:nvCxnSpPr>
        <p:spPr>
          <a:xfrm>
            <a:off x="4087062" y="4461164"/>
            <a:ext cx="0" cy="249407"/>
          </a:xfrm>
          <a:prstGeom prst="straightConnector1">
            <a:avLst/>
          </a:prstGeom>
          <a:ln w="9525">
            <a:solidFill>
              <a:schemeClr val="tx1">
                <a:lumMod val="60000"/>
                <a:lumOff val="40000"/>
              </a:schemeClr>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3" idx="2"/>
            <a:endCxn id="14" idx="0"/>
          </p:cNvCxnSpPr>
          <p:nvPr/>
        </p:nvCxnSpPr>
        <p:spPr>
          <a:xfrm>
            <a:off x="6975827" y="3588299"/>
            <a:ext cx="0" cy="235552"/>
          </a:xfrm>
          <a:prstGeom prst="straightConnector1">
            <a:avLst/>
          </a:prstGeom>
          <a:ln w="9525">
            <a:solidFill>
              <a:schemeClr val="tx1">
                <a:lumMod val="60000"/>
                <a:lumOff val="40000"/>
              </a:schemeClr>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2"/>
          </p:cNvCxnSpPr>
          <p:nvPr/>
        </p:nvCxnSpPr>
        <p:spPr>
          <a:xfrm>
            <a:off x="6975827" y="4475013"/>
            <a:ext cx="0" cy="1260000"/>
          </a:xfrm>
          <a:prstGeom prst="straightConnector1">
            <a:avLst/>
          </a:prstGeom>
          <a:ln w="9525">
            <a:solidFill>
              <a:schemeClr val="tx1">
                <a:lumMod val="60000"/>
                <a:lumOff val="40000"/>
              </a:schemeClr>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1" idx="2"/>
          </p:cNvCxnSpPr>
          <p:nvPr/>
        </p:nvCxnSpPr>
        <p:spPr>
          <a:xfrm>
            <a:off x="4087062" y="5361734"/>
            <a:ext cx="29" cy="387902"/>
          </a:xfrm>
          <a:prstGeom prst="straightConnector1">
            <a:avLst/>
          </a:prstGeom>
          <a:ln w="9525">
            <a:solidFill>
              <a:schemeClr val="tx1">
                <a:lumMod val="60000"/>
                <a:lumOff val="40000"/>
              </a:schemeClr>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754581" y="5902040"/>
            <a:ext cx="734291" cy="332399"/>
          </a:xfrm>
          <a:prstGeom prst="rect">
            <a:avLst/>
          </a:prstGeom>
          <a:noFill/>
        </p:spPr>
        <p:txBody>
          <a:bodyPr wrap="square" lIns="0" tIns="0" rIns="0" bIns="0" rtlCol="0" anchor="t">
            <a:spAutoFit/>
          </a:bodyPr>
          <a:lstStyle/>
          <a:p>
            <a:pPr algn="ctr">
              <a:lnSpc>
                <a:spcPct val="90000"/>
              </a:lnSpc>
              <a:spcAft>
                <a:spcPts val="600"/>
              </a:spcAft>
            </a:pPr>
            <a:r>
              <a:rPr lang="de-DE" sz="2400" dirty="0" smtClean="0"/>
              <a:t>U</a:t>
            </a:r>
            <a:r>
              <a:rPr lang="de-DE" sz="2400" baseline="-25000" dirty="0" smtClean="0"/>
              <a:t>1</a:t>
            </a:r>
          </a:p>
        </p:txBody>
      </p:sp>
      <p:sp>
        <p:nvSpPr>
          <p:cNvPr id="42" name="TextBox 41"/>
          <p:cNvSpPr txBox="1"/>
          <p:nvPr/>
        </p:nvSpPr>
        <p:spPr>
          <a:xfrm>
            <a:off x="6664036" y="5902040"/>
            <a:ext cx="734291" cy="332399"/>
          </a:xfrm>
          <a:prstGeom prst="rect">
            <a:avLst/>
          </a:prstGeom>
          <a:noFill/>
        </p:spPr>
        <p:txBody>
          <a:bodyPr wrap="square" lIns="0" tIns="0" rIns="0" bIns="0" rtlCol="0" anchor="t">
            <a:spAutoFit/>
          </a:bodyPr>
          <a:lstStyle/>
          <a:p>
            <a:pPr algn="ctr">
              <a:lnSpc>
                <a:spcPct val="90000"/>
              </a:lnSpc>
              <a:spcAft>
                <a:spcPts val="600"/>
              </a:spcAft>
            </a:pPr>
            <a:r>
              <a:rPr lang="de-DE" sz="2400" dirty="0" smtClean="0"/>
              <a:t>U</a:t>
            </a:r>
            <a:r>
              <a:rPr lang="de-DE" sz="2400" baseline="-25000" dirty="0" smtClean="0"/>
              <a:t>2</a:t>
            </a:r>
          </a:p>
        </p:txBody>
      </p:sp>
      <p:sp>
        <p:nvSpPr>
          <p:cNvPr id="43" name="TextBox 42"/>
          <p:cNvSpPr txBox="1"/>
          <p:nvPr/>
        </p:nvSpPr>
        <p:spPr>
          <a:xfrm>
            <a:off x="9670472" y="5902040"/>
            <a:ext cx="734291" cy="332399"/>
          </a:xfrm>
          <a:prstGeom prst="rect">
            <a:avLst/>
          </a:prstGeom>
          <a:noFill/>
        </p:spPr>
        <p:txBody>
          <a:bodyPr wrap="square" lIns="0" tIns="0" rIns="0" bIns="0" rtlCol="0" anchor="t">
            <a:spAutoFit/>
          </a:bodyPr>
          <a:lstStyle/>
          <a:p>
            <a:pPr algn="ctr">
              <a:lnSpc>
                <a:spcPct val="90000"/>
              </a:lnSpc>
              <a:spcAft>
                <a:spcPts val="600"/>
              </a:spcAft>
            </a:pPr>
            <a:r>
              <a:rPr lang="de-DE" sz="2400" dirty="0" smtClean="0"/>
              <a:t>U</a:t>
            </a:r>
            <a:r>
              <a:rPr lang="de-DE" sz="2400" baseline="-25000" dirty="0" smtClean="0"/>
              <a:t>3</a:t>
            </a:r>
          </a:p>
        </p:txBody>
      </p:sp>
      <p:sp>
        <p:nvSpPr>
          <p:cNvPr id="44" name="TextBox 43"/>
          <p:cNvSpPr txBox="1"/>
          <p:nvPr/>
        </p:nvSpPr>
        <p:spPr>
          <a:xfrm>
            <a:off x="193962" y="5902040"/>
            <a:ext cx="2701638" cy="332399"/>
          </a:xfrm>
          <a:prstGeom prst="rect">
            <a:avLst/>
          </a:prstGeom>
          <a:noFill/>
        </p:spPr>
        <p:txBody>
          <a:bodyPr wrap="square" lIns="0" tIns="0" rIns="0" bIns="0" rtlCol="0" anchor="t">
            <a:spAutoFit/>
          </a:bodyPr>
          <a:lstStyle/>
          <a:p>
            <a:pPr algn="ctr">
              <a:lnSpc>
                <a:spcPct val="90000"/>
              </a:lnSpc>
              <a:spcAft>
                <a:spcPts val="600"/>
              </a:spcAft>
            </a:pPr>
            <a:r>
              <a:rPr lang="de-DE" sz="2400" dirty="0" smtClean="0"/>
              <a:t>Expected users   =</a:t>
            </a:r>
            <a:endParaRPr lang="de-DE" sz="2400" baseline="-25000" dirty="0" smtClean="0"/>
          </a:p>
        </p:txBody>
      </p:sp>
      <p:sp>
        <p:nvSpPr>
          <p:cNvPr id="45" name="TextBox 44"/>
          <p:cNvSpPr txBox="1"/>
          <p:nvPr/>
        </p:nvSpPr>
        <p:spPr>
          <a:xfrm>
            <a:off x="4253344" y="5902040"/>
            <a:ext cx="2701638" cy="332399"/>
          </a:xfrm>
          <a:prstGeom prst="rect">
            <a:avLst/>
          </a:prstGeom>
          <a:noFill/>
        </p:spPr>
        <p:txBody>
          <a:bodyPr wrap="square" lIns="0" tIns="0" rIns="0" bIns="0" rtlCol="0" anchor="t">
            <a:spAutoFit/>
          </a:bodyPr>
          <a:lstStyle/>
          <a:p>
            <a:pPr algn="ctr">
              <a:lnSpc>
                <a:spcPct val="90000"/>
              </a:lnSpc>
              <a:spcAft>
                <a:spcPts val="600"/>
              </a:spcAft>
            </a:pPr>
            <a:r>
              <a:rPr lang="de-DE" sz="2400" dirty="0" smtClean="0"/>
              <a:t>+</a:t>
            </a:r>
            <a:endParaRPr lang="de-DE" sz="2400" baseline="-25000" dirty="0" smtClean="0"/>
          </a:p>
        </p:txBody>
      </p:sp>
      <p:sp>
        <p:nvSpPr>
          <p:cNvPr id="46" name="TextBox 45"/>
          <p:cNvSpPr txBox="1"/>
          <p:nvPr/>
        </p:nvSpPr>
        <p:spPr>
          <a:xfrm>
            <a:off x="7010398" y="5902040"/>
            <a:ext cx="2701638" cy="332399"/>
          </a:xfrm>
          <a:prstGeom prst="rect">
            <a:avLst/>
          </a:prstGeom>
          <a:noFill/>
        </p:spPr>
        <p:txBody>
          <a:bodyPr wrap="square" lIns="0" tIns="0" rIns="0" bIns="0" rtlCol="0" anchor="t">
            <a:spAutoFit/>
          </a:bodyPr>
          <a:lstStyle/>
          <a:p>
            <a:pPr algn="ctr">
              <a:lnSpc>
                <a:spcPct val="90000"/>
              </a:lnSpc>
              <a:spcAft>
                <a:spcPts val="600"/>
              </a:spcAft>
            </a:pPr>
            <a:r>
              <a:rPr lang="de-DE" sz="2400" dirty="0" smtClean="0"/>
              <a:t>+</a:t>
            </a:r>
            <a:endParaRPr lang="de-DE" sz="2400" baseline="-25000" dirty="0" smtClean="0"/>
          </a:p>
        </p:txBody>
      </p:sp>
      <p:sp>
        <p:nvSpPr>
          <p:cNvPr id="30" name="Rectangle 29"/>
          <p:cNvSpPr/>
          <p:nvPr/>
        </p:nvSpPr>
        <p:spPr>
          <a:xfrm>
            <a:off x="158620" y="5738327"/>
            <a:ext cx="10291666" cy="699795"/>
          </a:xfrm>
          <a:prstGeom prst="rect">
            <a:avLst/>
          </a:prstGeom>
          <a:noFill/>
          <a:ln w="9525">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de-DE" sz="1200" dirty="0" smtClean="0">
              <a:solidFill>
                <a:srgbClr val="FFFFFF"/>
              </a:solidFill>
            </a:endParaRPr>
          </a:p>
        </p:txBody>
      </p:sp>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86654" y="234873"/>
            <a:ext cx="10933350" cy="332399"/>
          </a:xfrm>
          <a:prstGeom prst="rect">
            <a:avLst/>
          </a:prstGeom>
        </p:spPr>
        <p:txBody>
          <a:bodyPr vert="horz" wrap="square" lIns="0" tIns="0" rIns="0" bIns="0" rtlCol="0" anchor="t">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de-DE" sz="2400" b="0" i="0" u="none" strike="noStrike" kern="1200" cap="none" spc="0" normalizeH="0" baseline="0" noProof="0" dirty="0" smtClean="0">
                <a:ln>
                  <a:noFill/>
                </a:ln>
                <a:solidFill>
                  <a:schemeClr val="tx2"/>
                </a:solidFill>
                <a:effectLst/>
                <a:uLnTx/>
                <a:uFillTx/>
                <a:latin typeface="Trebuchet MS" panose="020B0603020202020204" pitchFamily="34" charset="0"/>
                <a:ea typeface="+mj-ea"/>
                <a:cs typeface="+mj-cs"/>
                <a:sym typeface="Trebuchet MS" panose="020B0603020202020204" pitchFamily="34" charset="0"/>
              </a:rPr>
              <a:t>4. Model development: Choosing the threshold using a business</a:t>
            </a:r>
            <a:r>
              <a:rPr kumimoji="0" lang="de-DE" sz="2400" b="0" i="0" u="none" strike="noStrike" kern="1200" cap="none" spc="0" normalizeH="0" noProof="0" dirty="0" smtClean="0">
                <a:ln>
                  <a:noFill/>
                </a:ln>
                <a:solidFill>
                  <a:schemeClr val="tx2"/>
                </a:solidFill>
                <a:effectLst/>
                <a:uLnTx/>
                <a:uFillTx/>
                <a:latin typeface="Trebuchet MS" panose="020B0603020202020204" pitchFamily="34" charset="0"/>
                <a:ea typeface="+mj-ea"/>
                <a:cs typeface="+mj-cs"/>
                <a:sym typeface="Trebuchet MS" panose="020B0603020202020204" pitchFamily="34" charset="0"/>
              </a:rPr>
              <a:t> approach</a:t>
            </a:r>
            <a:endParaRPr kumimoji="0" lang="de-DE" sz="2400" b="0" i="0" u="none" strike="noStrike" kern="1200" cap="none" spc="0" normalizeH="0" baseline="0" noProof="0" dirty="0">
              <a:ln>
                <a:noFill/>
              </a:ln>
              <a:solidFill>
                <a:schemeClr val="tx2"/>
              </a:solidFill>
              <a:effectLst/>
              <a:uLnTx/>
              <a:uFillTx/>
              <a:latin typeface="Trebuchet MS" panose="020B0603020202020204" pitchFamily="34" charset="0"/>
              <a:ea typeface="+mj-ea"/>
              <a:cs typeface="+mj-cs"/>
              <a:sym typeface="Trebuchet MS" panose="020B0603020202020204" pitchFamily="34" charset="0"/>
            </a:endParaRPr>
          </a:p>
        </p:txBody>
      </p:sp>
      <p:sp>
        <p:nvSpPr>
          <p:cNvPr id="30" name="TextBox 29"/>
          <p:cNvSpPr txBox="1"/>
          <p:nvPr/>
        </p:nvSpPr>
        <p:spPr>
          <a:xfrm>
            <a:off x="110840" y="1094514"/>
            <a:ext cx="5167742" cy="2769989"/>
          </a:xfrm>
          <a:prstGeom prst="rect">
            <a:avLst/>
          </a:prstGeom>
          <a:noFill/>
        </p:spPr>
        <p:txBody>
          <a:bodyPr wrap="square" lIns="0" tIns="0" rIns="0" bIns="0" rtlCol="0" anchor="t">
            <a:spAutoFit/>
          </a:bodyPr>
          <a:lstStyle/>
          <a:p>
            <a:pPr marL="342900" indent="-342900">
              <a:spcAft>
                <a:spcPts val="600"/>
              </a:spcAft>
              <a:buFont typeface="Arial" pitchFamily="34" charset="0"/>
              <a:buChar char="•"/>
            </a:pPr>
            <a:r>
              <a:rPr lang="de-DE" sz="1600" dirty="0" smtClean="0"/>
              <a:t>The figure shows the best threshold to choose in order to maximize the volume of customers we will have, compared to not reacting to the churn problem.</a:t>
            </a:r>
          </a:p>
          <a:p>
            <a:pPr marL="342900" indent="-342900">
              <a:spcAft>
                <a:spcPts val="600"/>
              </a:spcAft>
              <a:buFont typeface="Arial" pitchFamily="34" charset="0"/>
              <a:buChar char="•"/>
            </a:pPr>
            <a:endParaRPr lang="de-DE" sz="1600" dirty="0" smtClean="0"/>
          </a:p>
          <a:p>
            <a:pPr marL="342900" indent="-342900">
              <a:spcAft>
                <a:spcPts val="600"/>
              </a:spcAft>
              <a:buFont typeface="Arial" pitchFamily="34" charset="0"/>
              <a:buChar char="•"/>
            </a:pPr>
            <a:r>
              <a:rPr lang="de-DE" sz="1600" dirty="0" smtClean="0"/>
              <a:t>We assume </a:t>
            </a:r>
            <a:r>
              <a:rPr lang="de-DE" sz="1600" dirty="0" smtClean="0">
                <a:solidFill>
                  <a:schemeClr val="accent1">
                    <a:lumMod val="75000"/>
                    <a:lumOff val="25000"/>
                  </a:schemeClr>
                </a:solidFill>
              </a:rPr>
              <a:t>10% </a:t>
            </a:r>
            <a:r>
              <a:rPr lang="de-DE" sz="1600" dirty="0" smtClean="0"/>
              <a:t>of the users intend to churn and that the </a:t>
            </a:r>
            <a:r>
              <a:rPr lang="de-DE" sz="1600" dirty="0" smtClean="0">
                <a:solidFill>
                  <a:schemeClr val="accent1">
                    <a:lumMod val="75000"/>
                    <a:lumOff val="25000"/>
                  </a:schemeClr>
                </a:solidFill>
              </a:rPr>
              <a:t>20% </a:t>
            </a:r>
            <a:r>
              <a:rPr lang="de-DE" sz="1600" dirty="0" smtClean="0"/>
              <a:t>discount will be definately accepted.</a:t>
            </a:r>
          </a:p>
          <a:p>
            <a:pPr marL="342900" indent="-342900">
              <a:spcAft>
                <a:spcPts val="600"/>
              </a:spcAft>
              <a:buFont typeface="Arial" pitchFamily="34" charset="0"/>
              <a:buChar char="•"/>
            </a:pPr>
            <a:endParaRPr lang="de-DE" sz="1600" dirty="0" smtClean="0"/>
          </a:p>
          <a:p>
            <a:pPr marL="342900" indent="-342900">
              <a:spcAft>
                <a:spcPts val="600"/>
              </a:spcAft>
              <a:buFont typeface="Arial" pitchFamily="34" charset="0"/>
              <a:buChar char="•"/>
            </a:pPr>
            <a:r>
              <a:rPr lang="de-DE" sz="1600" dirty="0" smtClean="0"/>
              <a:t>Best threshold is </a:t>
            </a:r>
            <a:r>
              <a:rPr lang="de-DE" sz="1600" dirty="0" smtClean="0">
                <a:solidFill>
                  <a:schemeClr val="accent1">
                    <a:lumMod val="75000"/>
                    <a:lumOff val="25000"/>
                  </a:schemeClr>
                </a:solidFill>
              </a:rPr>
              <a:t>0.245</a:t>
            </a:r>
            <a:r>
              <a:rPr lang="de-DE" sz="1600" dirty="0" smtClean="0"/>
              <a:t> which is quite close to the previous approach.</a:t>
            </a:r>
          </a:p>
        </p:txBody>
      </p:sp>
      <p:pic>
        <p:nvPicPr>
          <p:cNvPr id="74754" name="Picture 2"/>
          <p:cNvPicPr>
            <a:picLocks noChangeAspect="1" noChangeArrowheads="1"/>
          </p:cNvPicPr>
          <p:nvPr/>
        </p:nvPicPr>
        <p:blipFill>
          <a:blip r:embed="rId2"/>
          <a:srcRect/>
          <a:stretch>
            <a:fillRect/>
          </a:stretch>
        </p:blipFill>
        <p:spPr bwMode="auto">
          <a:xfrm>
            <a:off x="5472980" y="1018832"/>
            <a:ext cx="6344948" cy="4502629"/>
          </a:xfrm>
          <a:prstGeom prst="rect">
            <a:avLst/>
          </a:prstGeom>
          <a:noFill/>
          <a:ln w="9525">
            <a:noFill/>
            <a:miter lim="800000"/>
            <a:headEnd/>
            <a:tailEnd/>
          </a:ln>
        </p:spPr>
      </p:pic>
      <p:sp>
        <p:nvSpPr>
          <p:cNvPr id="36" name="Rounded Rectangle 35"/>
          <p:cNvSpPr/>
          <p:nvPr/>
        </p:nvSpPr>
        <p:spPr>
          <a:xfrm>
            <a:off x="263227" y="5333998"/>
            <a:ext cx="1995055" cy="928254"/>
          </a:xfrm>
          <a:prstGeom prst="roundRect">
            <a:avLst/>
          </a:prstGeom>
          <a:solidFill>
            <a:srgbClr val="29BA74"/>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lnSpc>
                <a:spcPct val="90000"/>
              </a:lnSpc>
              <a:spcAft>
                <a:spcPts val="1000"/>
              </a:spcAft>
            </a:pPr>
            <a:r>
              <a:rPr lang="de-DE" b="1" dirty="0" smtClean="0">
                <a:solidFill>
                  <a:srgbClr val="FFFFFF"/>
                </a:solidFill>
              </a:rPr>
              <a:t>Client‘s business performace</a:t>
            </a:r>
          </a:p>
        </p:txBody>
      </p:sp>
      <p:sp>
        <p:nvSpPr>
          <p:cNvPr id="38" name="Rounded Rectangle 37"/>
          <p:cNvSpPr/>
          <p:nvPr/>
        </p:nvSpPr>
        <p:spPr>
          <a:xfrm>
            <a:off x="3713031" y="5320143"/>
            <a:ext cx="1995055" cy="928254"/>
          </a:xfrm>
          <a:prstGeom prst="roundRect">
            <a:avLst/>
          </a:prstGeom>
          <a:solidFill>
            <a:srgbClr val="29BA74"/>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lnSpc>
                <a:spcPct val="90000"/>
              </a:lnSpc>
              <a:spcAft>
                <a:spcPts val="1000"/>
              </a:spcAft>
            </a:pPr>
            <a:r>
              <a:rPr lang="de-DE" b="1" dirty="0" smtClean="0">
                <a:solidFill>
                  <a:srgbClr val="FFFFFF"/>
                </a:solidFill>
              </a:rPr>
              <a:t>Users‘ reaction to discounts</a:t>
            </a:r>
          </a:p>
        </p:txBody>
      </p:sp>
      <p:sp>
        <p:nvSpPr>
          <p:cNvPr id="40" name="Rounded Rectangle 39"/>
          <p:cNvSpPr/>
          <p:nvPr/>
        </p:nvSpPr>
        <p:spPr>
          <a:xfrm>
            <a:off x="1953491" y="4170219"/>
            <a:ext cx="1995055" cy="928254"/>
          </a:xfrm>
          <a:prstGeom prst="roundRect">
            <a:avLst/>
          </a:prstGeom>
          <a:solidFill>
            <a:srgbClr val="29BA74"/>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lnSpc>
                <a:spcPct val="90000"/>
              </a:lnSpc>
              <a:spcAft>
                <a:spcPts val="1000"/>
              </a:spcAft>
            </a:pPr>
            <a:r>
              <a:rPr lang="de-DE" b="1" dirty="0" smtClean="0">
                <a:solidFill>
                  <a:schemeClr val="bg1"/>
                </a:solidFill>
              </a:rPr>
              <a:t>Model Accuracy</a:t>
            </a:r>
          </a:p>
        </p:txBody>
      </p:sp>
      <p:sp>
        <p:nvSpPr>
          <p:cNvPr id="48" name="Left-Right Arrow 47"/>
          <p:cNvSpPr/>
          <p:nvPr/>
        </p:nvSpPr>
        <p:spPr>
          <a:xfrm rot="8333219">
            <a:off x="1136072" y="4807526"/>
            <a:ext cx="831273" cy="290945"/>
          </a:xfrm>
          <a:prstGeom prst="leftRightArrow">
            <a:avLst/>
          </a:prstGeom>
          <a:solidFill>
            <a:schemeClr val="tx1"/>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de-DE" sz="1200" dirty="0" smtClean="0">
              <a:solidFill>
                <a:srgbClr val="FFFFFF"/>
              </a:solidFill>
            </a:endParaRPr>
          </a:p>
        </p:txBody>
      </p:sp>
      <p:sp>
        <p:nvSpPr>
          <p:cNvPr id="49" name="Left-Right Arrow 48"/>
          <p:cNvSpPr/>
          <p:nvPr/>
        </p:nvSpPr>
        <p:spPr>
          <a:xfrm rot="13266781" flipH="1">
            <a:off x="3906981" y="4765964"/>
            <a:ext cx="831273" cy="290945"/>
          </a:xfrm>
          <a:prstGeom prst="leftRightArrow">
            <a:avLst/>
          </a:prstGeom>
          <a:solidFill>
            <a:schemeClr val="tx1"/>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de-DE" sz="1200" dirty="0" smtClean="0">
              <a:solidFill>
                <a:srgbClr val="FFFFFF"/>
              </a:solidFill>
            </a:endParaRPr>
          </a:p>
        </p:txBody>
      </p:sp>
      <p:sp>
        <p:nvSpPr>
          <p:cNvPr id="50" name="Left-Right Arrow 49"/>
          <p:cNvSpPr/>
          <p:nvPr/>
        </p:nvSpPr>
        <p:spPr>
          <a:xfrm rot="10800000">
            <a:off x="2576945" y="5638799"/>
            <a:ext cx="831273" cy="290945"/>
          </a:xfrm>
          <a:prstGeom prst="leftRightArrow">
            <a:avLst/>
          </a:prstGeom>
          <a:solidFill>
            <a:schemeClr val="tx1"/>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de-DE" sz="1200" dirty="0" smtClean="0">
              <a:solidFill>
                <a:srgbClr val="FFFFFF"/>
              </a:solidFill>
            </a:endParaRPr>
          </a:p>
        </p:txBody>
      </p:sp>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General Problem Formulation</a:t>
            </a:r>
            <a:endParaRPr lang="en-US" dirty="0"/>
          </a:p>
        </p:txBody>
      </p:sp>
      <p:graphicFrame>
        <p:nvGraphicFramePr>
          <p:cNvPr id="3" name="Chart 2"/>
          <p:cNvGraphicFramePr/>
          <p:nvPr/>
        </p:nvGraphicFramePr>
        <p:xfrm>
          <a:off x="2613913" y="1136059"/>
          <a:ext cx="5768109" cy="3949315"/>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Arrow Connector 4"/>
          <p:cNvCxnSpPr/>
          <p:nvPr/>
        </p:nvCxnSpPr>
        <p:spPr>
          <a:xfrm flipH="1">
            <a:off x="6289981" y="1995055"/>
            <a:ext cx="1052962" cy="692736"/>
          </a:xfrm>
          <a:prstGeom prst="straightConnector1">
            <a:avLst/>
          </a:prstGeom>
          <a:ln w="9525">
            <a:solidFill>
              <a:schemeClr val="tx1">
                <a:lumMod val="60000"/>
                <a:lumOff val="40000"/>
              </a:schemeClr>
            </a:solidFill>
            <a:miter lim="800000"/>
            <a:tailEnd type="ova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495349" y="1510123"/>
            <a:ext cx="4308763" cy="664797"/>
          </a:xfrm>
          <a:prstGeom prst="rect">
            <a:avLst/>
          </a:prstGeom>
          <a:noFill/>
        </p:spPr>
        <p:txBody>
          <a:bodyPr wrap="square" lIns="0" tIns="0" rIns="0" bIns="0" rtlCol="0" anchor="t">
            <a:spAutoFit/>
          </a:bodyPr>
          <a:lstStyle/>
          <a:p>
            <a:pPr algn="ctr">
              <a:lnSpc>
                <a:spcPct val="90000"/>
              </a:lnSpc>
              <a:spcAft>
                <a:spcPts val="600"/>
              </a:spcAft>
            </a:pPr>
            <a:r>
              <a:rPr lang="de-DE" sz="2400" dirty="0" smtClean="0"/>
              <a:t>9.91 % of PowerCo. customers churned by March 2016</a:t>
            </a:r>
          </a:p>
        </p:txBody>
      </p:sp>
      <p:sp>
        <p:nvSpPr>
          <p:cNvPr id="11" name="TextBox 10"/>
          <p:cNvSpPr txBox="1"/>
          <p:nvPr/>
        </p:nvSpPr>
        <p:spPr>
          <a:xfrm>
            <a:off x="2732462" y="4561799"/>
            <a:ext cx="5264721" cy="1560427"/>
          </a:xfrm>
          <a:prstGeom prst="rect">
            <a:avLst/>
          </a:prstGeom>
          <a:noFill/>
        </p:spPr>
        <p:txBody>
          <a:bodyPr wrap="square" lIns="0" tIns="0" rIns="0" bIns="0" rtlCol="0" anchor="t">
            <a:spAutoFit/>
          </a:bodyPr>
          <a:lstStyle/>
          <a:p>
            <a:pPr>
              <a:lnSpc>
                <a:spcPct val="90000"/>
              </a:lnSpc>
              <a:spcAft>
                <a:spcPts val="600"/>
              </a:spcAft>
            </a:pPr>
            <a:r>
              <a:rPr lang="de-DE" sz="2400" dirty="0" smtClean="0"/>
              <a:t>We need to answer 2 main questions:</a:t>
            </a:r>
          </a:p>
          <a:p>
            <a:pPr>
              <a:lnSpc>
                <a:spcPct val="90000"/>
              </a:lnSpc>
              <a:spcAft>
                <a:spcPts val="600"/>
              </a:spcAft>
            </a:pPr>
            <a:endParaRPr lang="de-DE" sz="2400" dirty="0" smtClean="0"/>
          </a:p>
          <a:p>
            <a:pPr marL="457200" indent="-457200">
              <a:lnSpc>
                <a:spcPct val="90000"/>
              </a:lnSpc>
              <a:spcAft>
                <a:spcPts val="600"/>
              </a:spcAft>
              <a:buFont typeface="+mj-lt"/>
              <a:buAutoNum type="arabicPeriod"/>
            </a:pPr>
            <a:r>
              <a:rPr lang="de-DE" sz="2400" dirty="0" smtClean="0">
                <a:solidFill>
                  <a:schemeClr val="accent1">
                    <a:lumMod val="75000"/>
                    <a:lumOff val="25000"/>
                  </a:schemeClr>
                </a:solidFill>
              </a:rPr>
              <a:t>Why</a:t>
            </a:r>
            <a:r>
              <a:rPr lang="de-DE" sz="2400" dirty="0" smtClean="0"/>
              <a:t> did they churn?  </a:t>
            </a:r>
          </a:p>
          <a:p>
            <a:pPr marL="457200" indent="-457200">
              <a:lnSpc>
                <a:spcPct val="90000"/>
              </a:lnSpc>
              <a:spcAft>
                <a:spcPts val="600"/>
              </a:spcAft>
              <a:buFont typeface="+mj-lt"/>
              <a:buAutoNum type="arabicPeriod"/>
            </a:pPr>
            <a:r>
              <a:rPr lang="de-DE" sz="2400" dirty="0" smtClean="0">
                <a:solidFill>
                  <a:schemeClr val="accent1">
                    <a:lumMod val="75000"/>
                    <a:lumOff val="25000"/>
                  </a:schemeClr>
                </a:solidFill>
              </a:rPr>
              <a:t>What</a:t>
            </a:r>
            <a:r>
              <a:rPr lang="de-DE" sz="2400" dirty="0" smtClean="0"/>
              <a:t> to do about it? </a:t>
            </a:r>
          </a:p>
        </p:txBody>
      </p:sp>
    </p:spTree>
    <p:extLst>
      <p:ext uri="{BB962C8B-B14F-4D97-AF65-F5344CB8AC3E}">
        <p14:creationId xmlns:p14="http://schemas.microsoft.com/office/powerpoint/2010/main" xmlns="" val="415610512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38114" y="2843486"/>
            <a:ext cx="10933350" cy="498598"/>
          </a:xfrm>
          <a:prstGeom prst="rect">
            <a:avLst/>
          </a:prstGeom>
        </p:spPr>
        <p:txBody>
          <a:bodyPr vert="horz" wrap="square" lIns="0" tIns="0" rIns="0" bIns="0" rtlCol="0" anchor="t">
            <a:sp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de-DE" sz="3600" b="0" i="0" u="none" strike="noStrike" kern="1200" cap="none" spc="0" normalizeH="0" baseline="0" noProof="0" dirty="0" smtClean="0">
                <a:ln>
                  <a:noFill/>
                </a:ln>
                <a:solidFill>
                  <a:schemeClr val="tx2"/>
                </a:solidFill>
                <a:effectLst/>
                <a:uLnTx/>
                <a:uFillTx/>
                <a:latin typeface="Trebuchet MS" panose="020B0603020202020204" pitchFamily="34" charset="0"/>
                <a:ea typeface="+mj-ea"/>
                <a:cs typeface="+mj-cs"/>
                <a:sym typeface="Trebuchet MS" panose="020B0603020202020204" pitchFamily="34" charset="0"/>
              </a:rPr>
              <a:t>5. Discount Effectiveness</a:t>
            </a:r>
            <a:endParaRPr kumimoji="0" lang="de-DE" sz="3600" b="0" i="0" u="none" strike="noStrike" kern="1200" cap="none" spc="0" normalizeH="0" baseline="0" noProof="0" dirty="0">
              <a:ln>
                <a:noFill/>
              </a:ln>
              <a:solidFill>
                <a:schemeClr val="tx2"/>
              </a:solidFill>
              <a:effectLst/>
              <a:uLnTx/>
              <a:uFillTx/>
              <a:latin typeface="Trebuchet MS" panose="020B0603020202020204" pitchFamily="34" charset="0"/>
              <a:ea typeface="+mj-ea"/>
              <a:cs typeface="+mj-cs"/>
              <a:sym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509" y="345709"/>
            <a:ext cx="10933350" cy="332399"/>
          </a:xfrm>
        </p:spPr>
        <p:txBody>
          <a:bodyPr/>
          <a:lstStyle/>
          <a:p>
            <a:r>
              <a:rPr lang="de-DE" dirty="0" smtClean="0"/>
              <a:t>5. Discount effectiveness: User discount acceptance profile</a:t>
            </a:r>
            <a:endParaRPr lang="de-DE" dirty="0"/>
          </a:p>
        </p:txBody>
      </p:sp>
      <p:sp>
        <p:nvSpPr>
          <p:cNvPr id="3" name="TextBox 2"/>
          <p:cNvSpPr txBox="1"/>
          <p:nvPr/>
        </p:nvSpPr>
        <p:spPr>
          <a:xfrm>
            <a:off x="282184" y="1317032"/>
            <a:ext cx="5569525" cy="3831818"/>
          </a:xfrm>
          <a:prstGeom prst="rect">
            <a:avLst/>
          </a:prstGeom>
          <a:noFill/>
        </p:spPr>
        <p:txBody>
          <a:bodyPr wrap="square" lIns="0" tIns="0" rIns="0" bIns="0" rtlCol="0" anchor="t">
            <a:spAutoFit/>
          </a:bodyPr>
          <a:lstStyle/>
          <a:p>
            <a:pPr marL="263525" indent="-263525">
              <a:spcAft>
                <a:spcPts val="600"/>
              </a:spcAft>
              <a:buFont typeface="Arial" pitchFamily="34" charset="0"/>
              <a:buChar char="•"/>
            </a:pPr>
            <a:r>
              <a:rPr lang="de-DE" sz="1600" dirty="0" smtClean="0"/>
              <a:t>Since 20% discount would </a:t>
            </a:r>
            <a:r>
              <a:rPr lang="de-DE" sz="1600" dirty="0" smtClean="0">
                <a:solidFill>
                  <a:schemeClr val="accent1">
                    <a:lumMod val="75000"/>
                    <a:lumOff val="25000"/>
                  </a:schemeClr>
                </a:solidFill>
              </a:rPr>
              <a:t>hit</a:t>
            </a:r>
            <a:r>
              <a:rPr lang="de-DE" sz="1600" dirty="0" smtClean="0"/>
              <a:t> the </a:t>
            </a:r>
            <a:r>
              <a:rPr lang="de-DE" sz="1600" dirty="0" smtClean="0">
                <a:solidFill>
                  <a:schemeClr val="accent1">
                    <a:lumMod val="75000"/>
                    <a:lumOff val="25000"/>
                  </a:schemeClr>
                </a:solidFill>
              </a:rPr>
              <a:t>revenues</a:t>
            </a:r>
            <a:r>
              <a:rPr lang="de-DE" sz="1600" dirty="0" smtClean="0"/>
              <a:t> hard, we seek a discounting strategy that would </a:t>
            </a:r>
            <a:r>
              <a:rPr lang="de-DE" sz="1600" dirty="0" smtClean="0">
                <a:solidFill>
                  <a:schemeClr val="accent1">
                    <a:lumMod val="75000"/>
                    <a:lumOff val="25000"/>
                  </a:schemeClr>
                </a:solidFill>
              </a:rPr>
              <a:t>maximize</a:t>
            </a:r>
            <a:r>
              <a:rPr lang="de-DE" sz="1600" dirty="0" smtClean="0"/>
              <a:t> our customer sales given a certain </a:t>
            </a:r>
            <a:r>
              <a:rPr lang="de-DE" sz="1600" dirty="0" smtClean="0">
                <a:solidFill>
                  <a:schemeClr val="accent1">
                    <a:lumMod val="75000"/>
                    <a:lumOff val="25000"/>
                  </a:schemeClr>
                </a:solidFill>
              </a:rPr>
              <a:t>churn rate </a:t>
            </a:r>
            <a:r>
              <a:rPr lang="de-DE" sz="1600" dirty="0" smtClean="0"/>
              <a:t>and </a:t>
            </a:r>
            <a:r>
              <a:rPr lang="de-DE" sz="1600" dirty="0" smtClean="0">
                <a:solidFill>
                  <a:schemeClr val="accent1">
                    <a:lumMod val="75000"/>
                    <a:lumOff val="25000"/>
                  </a:schemeClr>
                </a:solidFill>
              </a:rPr>
              <a:t>user acceptance profile</a:t>
            </a:r>
            <a:r>
              <a:rPr lang="de-DE" sz="1600" dirty="0" smtClean="0"/>
              <a:t>.</a:t>
            </a:r>
          </a:p>
          <a:p>
            <a:pPr marL="263525" indent="-263525">
              <a:spcAft>
                <a:spcPts val="600"/>
              </a:spcAft>
              <a:buFont typeface="Arial" pitchFamily="34" charset="0"/>
              <a:buChar char="•"/>
            </a:pPr>
            <a:endParaRPr lang="de-DE" sz="1600" dirty="0" smtClean="0"/>
          </a:p>
          <a:p>
            <a:pPr marL="263525" indent="-263525">
              <a:spcAft>
                <a:spcPts val="600"/>
              </a:spcAft>
              <a:buFont typeface="Arial" pitchFamily="34" charset="0"/>
              <a:buChar char="•"/>
            </a:pPr>
            <a:endParaRPr lang="de-DE" sz="1600" dirty="0" smtClean="0"/>
          </a:p>
          <a:p>
            <a:pPr marL="263525" indent="-263525">
              <a:spcAft>
                <a:spcPts val="600"/>
              </a:spcAft>
              <a:buFont typeface="Arial" pitchFamily="34" charset="0"/>
              <a:buChar char="•"/>
            </a:pPr>
            <a:r>
              <a:rPr lang="de-DE" sz="1600" dirty="0" smtClean="0"/>
              <a:t>The figure shows different types of user acceptance profiles.</a:t>
            </a:r>
          </a:p>
          <a:p>
            <a:pPr marL="914400" lvl="1" indent="-457200">
              <a:spcAft>
                <a:spcPts val="600"/>
              </a:spcAft>
              <a:buFont typeface="+mj-lt"/>
              <a:buAutoNum type="arabicPeriod"/>
            </a:pPr>
            <a:r>
              <a:rPr lang="de-DE" sz="1600" dirty="0" smtClean="0">
                <a:solidFill>
                  <a:schemeClr val="accent1">
                    <a:lumMod val="75000"/>
                    <a:lumOff val="25000"/>
                  </a:schemeClr>
                </a:solidFill>
              </a:rPr>
              <a:t>Linear</a:t>
            </a:r>
            <a:r>
              <a:rPr lang="de-DE" sz="1600" dirty="0" smtClean="0"/>
              <a:t> acceptance profile simply states that the user will have a linear acceptance probability from 0 to 20%</a:t>
            </a:r>
          </a:p>
          <a:p>
            <a:pPr marL="914400" lvl="1" indent="-457200">
              <a:spcAft>
                <a:spcPts val="600"/>
              </a:spcAft>
              <a:buFont typeface="+mj-lt"/>
              <a:buAutoNum type="arabicPeriod"/>
            </a:pPr>
            <a:r>
              <a:rPr lang="de-DE" sz="1600" dirty="0" smtClean="0">
                <a:solidFill>
                  <a:schemeClr val="accent1">
                    <a:lumMod val="75000"/>
                    <a:lumOff val="25000"/>
                  </a:schemeClr>
                </a:solidFill>
              </a:rPr>
              <a:t>Quadratic</a:t>
            </a:r>
            <a:r>
              <a:rPr lang="de-DE" sz="1600" dirty="0" smtClean="0"/>
              <a:t> acceptance profile increases the probability of user acceptance given a discount offer.(Might be more realistic)</a:t>
            </a:r>
          </a:p>
        </p:txBody>
      </p:sp>
      <p:pic>
        <p:nvPicPr>
          <p:cNvPr id="75778" name="Picture 2"/>
          <p:cNvPicPr>
            <a:picLocks noChangeAspect="1" noChangeArrowheads="1"/>
          </p:cNvPicPr>
          <p:nvPr/>
        </p:nvPicPr>
        <p:blipFill>
          <a:blip r:embed="rId2"/>
          <a:srcRect/>
          <a:stretch>
            <a:fillRect/>
          </a:stretch>
        </p:blipFill>
        <p:spPr bwMode="auto">
          <a:xfrm>
            <a:off x="5993346" y="1300162"/>
            <a:ext cx="5695084" cy="4303109"/>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3" name="Picture 3" descr="C:\Users\Moh2\Desktop\BCG case\ml_case_data\chosen model properties\Sales different profiles.png"/>
          <p:cNvPicPr>
            <a:picLocks noChangeAspect="1" noChangeArrowheads="1"/>
          </p:cNvPicPr>
          <p:nvPr/>
        </p:nvPicPr>
        <p:blipFill>
          <a:blip r:embed="rId2"/>
          <a:srcRect/>
          <a:stretch>
            <a:fillRect/>
          </a:stretch>
        </p:blipFill>
        <p:spPr bwMode="auto">
          <a:xfrm>
            <a:off x="5110787" y="704720"/>
            <a:ext cx="6832169" cy="5098922"/>
          </a:xfrm>
          <a:prstGeom prst="rect">
            <a:avLst/>
          </a:prstGeom>
          <a:noFill/>
        </p:spPr>
      </p:pic>
      <p:sp>
        <p:nvSpPr>
          <p:cNvPr id="3" name="Title 1"/>
          <p:cNvSpPr>
            <a:spLocks noGrp="1"/>
          </p:cNvSpPr>
          <p:nvPr>
            <p:ph type="title"/>
          </p:nvPr>
        </p:nvSpPr>
        <p:spPr>
          <a:xfrm>
            <a:off x="228218" y="179454"/>
            <a:ext cx="10933350" cy="332399"/>
          </a:xfrm>
        </p:spPr>
        <p:txBody>
          <a:bodyPr/>
          <a:lstStyle/>
          <a:p>
            <a:r>
              <a:rPr lang="de-DE" dirty="0" smtClean="0"/>
              <a:t>5. Discount effectiveness: Optimal discount</a:t>
            </a:r>
            <a:endParaRPr lang="de-DE" dirty="0"/>
          </a:p>
        </p:txBody>
      </p:sp>
      <p:sp>
        <p:nvSpPr>
          <p:cNvPr id="4" name="TextBox 3"/>
          <p:cNvSpPr txBox="1"/>
          <p:nvPr/>
        </p:nvSpPr>
        <p:spPr>
          <a:xfrm>
            <a:off x="113667" y="1530506"/>
            <a:ext cx="4794236" cy="3093154"/>
          </a:xfrm>
          <a:prstGeom prst="rect">
            <a:avLst/>
          </a:prstGeom>
          <a:noFill/>
        </p:spPr>
        <p:txBody>
          <a:bodyPr wrap="square" lIns="0" tIns="0" rIns="0" bIns="0" rtlCol="0" anchor="t">
            <a:spAutoFit/>
          </a:bodyPr>
          <a:lstStyle/>
          <a:p>
            <a:pPr marL="263525" indent="-263525">
              <a:spcAft>
                <a:spcPts val="600"/>
              </a:spcAft>
              <a:buFont typeface="Arial" pitchFamily="34" charset="0"/>
              <a:buChar char="•"/>
            </a:pPr>
            <a:r>
              <a:rPr lang="de-DE" sz="1600" dirty="0" smtClean="0"/>
              <a:t>The figure shows the sales improvement vs discount offer, for 2 different acceptance profile and 3 different churn rates.</a:t>
            </a:r>
          </a:p>
          <a:p>
            <a:pPr marL="263525" indent="-263525">
              <a:spcAft>
                <a:spcPts val="600"/>
              </a:spcAft>
              <a:buFont typeface="Arial" pitchFamily="34" charset="0"/>
              <a:buChar char="•"/>
            </a:pPr>
            <a:endParaRPr lang="de-DE" sz="1600" dirty="0" smtClean="0"/>
          </a:p>
          <a:p>
            <a:pPr marL="263525" indent="-263525">
              <a:spcAft>
                <a:spcPts val="600"/>
              </a:spcAft>
              <a:buFont typeface="Arial" pitchFamily="34" charset="0"/>
              <a:buChar char="•"/>
            </a:pPr>
            <a:endParaRPr lang="de-DE" sz="1600" dirty="0" smtClean="0"/>
          </a:p>
          <a:p>
            <a:pPr marL="263525" indent="-263525">
              <a:spcAft>
                <a:spcPts val="600"/>
              </a:spcAft>
              <a:buFont typeface="Arial" pitchFamily="34" charset="0"/>
              <a:buChar char="•"/>
            </a:pPr>
            <a:r>
              <a:rPr lang="de-DE" sz="1600" dirty="0" smtClean="0"/>
              <a:t>Conclusions:</a:t>
            </a:r>
          </a:p>
          <a:p>
            <a:pPr marL="914400" lvl="1" indent="-457200">
              <a:spcAft>
                <a:spcPts val="600"/>
              </a:spcAft>
              <a:buFont typeface="+mj-lt"/>
              <a:buAutoNum type="arabicPeriod"/>
            </a:pPr>
            <a:r>
              <a:rPr lang="de-DE" sz="1600" dirty="0" smtClean="0"/>
              <a:t>Offering 20% discount might be </a:t>
            </a:r>
            <a:r>
              <a:rPr lang="de-DE" sz="1600" dirty="0" smtClean="0">
                <a:solidFill>
                  <a:schemeClr val="accent1">
                    <a:lumMod val="75000"/>
                    <a:lumOff val="25000"/>
                  </a:schemeClr>
                </a:solidFill>
              </a:rPr>
              <a:t>too generous </a:t>
            </a:r>
            <a:r>
              <a:rPr lang="de-DE" sz="1600" dirty="0" smtClean="0"/>
              <a:t>in case we have a quadtratic acceptance profile.</a:t>
            </a:r>
          </a:p>
          <a:p>
            <a:pPr marL="914400" lvl="1" indent="-457200">
              <a:spcAft>
                <a:spcPts val="600"/>
              </a:spcAft>
              <a:buFont typeface="+mj-lt"/>
              <a:buAutoNum type="arabicPeriod"/>
            </a:pPr>
            <a:r>
              <a:rPr lang="de-DE" sz="1600" dirty="0" smtClean="0"/>
              <a:t>As churn rate increases, the effectiveness of the predictive model gets higher.</a:t>
            </a:r>
          </a:p>
        </p:txBody>
      </p:sp>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200" y="290291"/>
            <a:ext cx="10933350" cy="332399"/>
          </a:xfrm>
        </p:spPr>
        <p:txBody>
          <a:bodyPr/>
          <a:lstStyle/>
          <a:p>
            <a:r>
              <a:rPr lang="de-DE" dirty="0" smtClean="0"/>
              <a:t>6. Outlook: Risk based pricing</a:t>
            </a:r>
            <a:endParaRPr lang="de-DE" dirty="0"/>
          </a:p>
        </p:txBody>
      </p:sp>
      <p:sp>
        <p:nvSpPr>
          <p:cNvPr id="3" name="TextBox 2"/>
          <p:cNvSpPr txBox="1"/>
          <p:nvPr/>
        </p:nvSpPr>
        <p:spPr>
          <a:xfrm>
            <a:off x="110839" y="1011384"/>
            <a:ext cx="11845633" cy="2031325"/>
          </a:xfrm>
          <a:prstGeom prst="rect">
            <a:avLst/>
          </a:prstGeom>
          <a:noFill/>
        </p:spPr>
        <p:txBody>
          <a:bodyPr wrap="square" lIns="0" tIns="0" rIns="0" bIns="0" rtlCol="0" anchor="t">
            <a:spAutoFit/>
          </a:bodyPr>
          <a:lstStyle/>
          <a:p>
            <a:pPr marL="263525" indent="-263525">
              <a:spcAft>
                <a:spcPts val="600"/>
              </a:spcAft>
              <a:buFont typeface="Arial" pitchFamily="34" charset="0"/>
              <a:buChar char="•"/>
            </a:pPr>
            <a:r>
              <a:rPr lang="de-DE" sz="1600" dirty="0" smtClean="0"/>
              <a:t>Since the predictive models provide a continous </a:t>
            </a:r>
            <a:r>
              <a:rPr lang="de-DE" sz="1600" dirty="0" smtClean="0">
                <a:solidFill>
                  <a:schemeClr val="accent1">
                    <a:lumMod val="75000"/>
                    <a:lumOff val="25000"/>
                  </a:schemeClr>
                </a:solidFill>
              </a:rPr>
              <a:t>score</a:t>
            </a:r>
            <a:r>
              <a:rPr lang="de-DE" sz="1600" dirty="0" smtClean="0"/>
              <a:t> of churn per user, it would be imperative to provide a </a:t>
            </a:r>
            <a:r>
              <a:rPr lang="de-DE" sz="1600" dirty="0" smtClean="0">
                <a:solidFill>
                  <a:schemeClr val="accent1">
                    <a:lumMod val="75000"/>
                    <a:lumOff val="25000"/>
                  </a:schemeClr>
                </a:solidFill>
              </a:rPr>
              <a:t>discount based on the churn score</a:t>
            </a:r>
            <a:r>
              <a:rPr lang="de-DE" sz="1600" dirty="0" smtClean="0"/>
              <a:t>.</a:t>
            </a:r>
          </a:p>
          <a:p>
            <a:pPr marL="263525" indent="-263525">
              <a:spcAft>
                <a:spcPts val="600"/>
              </a:spcAft>
              <a:buFont typeface="Arial" pitchFamily="34" charset="0"/>
              <a:buChar char="•"/>
            </a:pPr>
            <a:endParaRPr lang="de-DE" sz="1600" dirty="0" smtClean="0"/>
          </a:p>
          <a:p>
            <a:pPr marL="263525" indent="-263525">
              <a:spcAft>
                <a:spcPts val="600"/>
              </a:spcAft>
              <a:buFont typeface="Arial" pitchFamily="34" charset="0"/>
              <a:buChar char="•"/>
            </a:pPr>
            <a:r>
              <a:rPr lang="de-DE" sz="1600" dirty="0" smtClean="0"/>
              <a:t>The strategy should take into account the margin per user and should target </a:t>
            </a:r>
            <a:r>
              <a:rPr lang="de-DE" sz="1600" dirty="0" smtClean="0">
                <a:solidFill>
                  <a:schemeClr val="accent1">
                    <a:lumMod val="75000"/>
                    <a:lumOff val="25000"/>
                  </a:schemeClr>
                </a:solidFill>
              </a:rPr>
              <a:t>maximization of the profit </a:t>
            </a:r>
            <a:r>
              <a:rPr lang="de-DE" sz="1600" dirty="0" smtClean="0"/>
              <a:t>(not just sales).</a:t>
            </a:r>
          </a:p>
          <a:p>
            <a:pPr marL="263525" indent="-263525">
              <a:spcAft>
                <a:spcPts val="600"/>
              </a:spcAft>
              <a:buFont typeface="Arial" pitchFamily="34" charset="0"/>
              <a:buChar char="•"/>
            </a:pPr>
            <a:endParaRPr lang="de-DE" sz="1600" dirty="0" smtClean="0"/>
          </a:p>
          <a:p>
            <a:pPr marL="263525" indent="-263525">
              <a:spcAft>
                <a:spcPts val="600"/>
              </a:spcAft>
              <a:buFont typeface="Arial" pitchFamily="34" charset="0"/>
              <a:buChar char="•"/>
            </a:pPr>
            <a:r>
              <a:rPr lang="de-DE" sz="1600" dirty="0" smtClean="0"/>
              <a:t>To do this more information is needed about the </a:t>
            </a:r>
            <a:r>
              <a:rPr lang="de-DE" sz="1600" dirty="0" smtClean="0">
                <a:solidFill>
                  <a:schemeClr val="accent1">
                    <a:lumMod val="75000"/>
                    <a:lumOff val="25000"/>
                  </a:schemeClr>
                </a:solidFill>
              </a:rPr>
              <a:t>profit margin components </a:t>
            </a:r>
            <a:r>
              <a:rPr lang="de-DE" sz="1600" dirty="0" smtClean="0"/>
              <a:t>of PowerCo. as well as user discount acceptance probability.</a:t>
            </a:r>
          </a:p>
        </p:txBody>
      </p:sp>
      <p:grpSp>
        <p:nvGrpSpPr>
          <p:cNvPr id="15" name="Group 14"/>
          <p:cNvGrpSpPr/>
          <p:nvPr/>
        </p:nvGrpSpPr>
        <p:grpSpPr>
          <a:xfrm>
            <a:off x="2521291" y="3708135"/>
            <a:ext cx="4987872" cy="2124555"/>
            <a:chOff x="1016001" y="3228109"/>
            <a:chExt cx="8917707" cy="2687708"/>
          </a:xfrm>
        </p:grpSpPr>
        <p:cxnSp>
          <p:nvCxnSpPr>
            <p:cNvPr id="5" name="Straight Arrow Connector 4"/>
            <p:cNvCxnSpPr/>
            <p:nvPr/>
          </p:nvCxnSpPr>
          <p:spPr>
            <a:xfrm flipV="1">
              <a:off x="2646218" y="5430982"/>
              <a:ext cx="6483927" cy="0"/>
            </a:xfrm>
            <a:prstGeom prst="straightConnector1">
              <a:avLst/>
            </a:prstGeom>
            <a:ln w="22225">
              <a:solidFill>
                <a:schemeClr val="tx1">
                  <a:lumMod val="60000"/>
                  <a:lumOff val="40000"/>
                </a:schemeClr>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798618" y="3228109"/>
              <a:ext cx="0" cy="2355273"/>
            </a:xfrm>
            <a:prstGeom prst="straightConnector1">
              <a:avLst/>
            </a:prstGeom>
            <a:ln w="22225">
              <a:solidFill>
                <a:schemeClr val="tx1">
                  <a:lumMod val="60000"/>
                  <a:lumOff val="40000"/>
                </a:schemeClr>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576944" y="3588327"/>
              <a:ext cx="4142509" cy="1939638"/>
            </a:xfrm>
            <a:prstGeom prst="straightConnector1">
              <a:avLst/>
            </a:prstGeom>
            <a:ln w="22225">
              <a:solidFill>
                <a:schemeClr val="tx1">
                  <a:lumMod val="60000"/>
                  <a:lumOff val="40000"/>
                </a:schemeClr>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617527" y="5694218"/>
              <a:ext cx="1316181" cy="221599"/>
            </a:xfrm>
            <a:prstGeom prst="rect">
              <a:avLst/>
            </a:prstGeom>
            <a:noFill/>
          </p:spPr>
          <p:txBody>
            <a:bodyPr wrap="square" lIns="0" tIns="0" rIns="0" bIns="0" rtlCol="0" anchor="t">
              <a:spAutoFit/>
            </a:bodyPr>
            <a:lstStyle/>
            <a:p>
              <a:pPr>
                <a:lnSpc>
                  <a:spcPct val="90000"/>
                </a:lnSpc>
                <a:spcAft>
                  <a:spcPts val="600"/>
                </a:spcAft>
              </a:pPr>
              <a:r>
                <a:rPr lang="de-DE" sz="1600" b="1" dirty="0" smtClean="0"/>
                <a:t>Churn score</a:t>
              </a:r>
            </a:p>
          </p:txBody>
        </p:sp>
        <p:sp>
          <p:nvSpPr>
            <p:cNvPr id="12" name="TextBox 11"/>
            <p:cNvSpPr txBox="1"/>
            <p:nvPr/>
          </p:nvSpPr>
          <p:spPr>
            <a:xfrm>
              <a:off x="7130001" y="3480092"/>
              <a:ext cx="1316180" cy="221600"/>
            </a:xfrm>
            <a:prstGeom prst="rect">
              <a:avLst/>
            </a:prstGeom>
            <a:noFill/>
          </p:spPr>
          <p:txBody>
            <a:bodyPr wrap="square" lIns="0" tIns="0" rIns="0" bIns="0" rtlCol="0" anchor="t">
              <a:spAutoFit/>
            </a:bodyPr>
            <a:lstStyle/>
            <a:p>
              <a:pPr>
                <a:lnSpc>
                  <a:spcPct val="90000"/>
                </a:lnSpc>
                <a:spcAft>
                  <a:spcPts val="600"/>
                </a:spcAft>
              </a:pPr>
              <a:r>
                <a:rPr lang="de-DE" sz="1600" b="1" dirty="0" smtClean="0"/>
                <a:t>Margin</a:t>
              </a:r>
            </a:p>
          </p:txBody>
        </p:sp>
        <p:sp>
          <p:nvSpPr>
            <p:cNvPr id="13" name="TextBox 12"/>
            <p:cNvSpPr txBox="1"/>
            <p:nvPr/>
          </p:nvSpPr>
          <p:spPr>
            <a:xfrm>
              <a:off x="1016001" y="3286866"/>
              <a:ext cx="1676400" cy="221600"/>
            </a:xfrm>
            <a:prstGeom prst="rect">
              <a:avLst/>
            </a:prstGeom>
            <a:noFill/>
          </p:spPr>
          <p:txBody>
            <a:bodyPr wrap="square" lIns="0" tIns="0" rIns="0" bIns="0" rtlCol="0" anchor="t">
              <a:spAutoFit/>
            </a:bodyPr>
            <a:lstStyle/>
            <a:p>
              <a:pPr>
                <a:lnSpc>
                  <a:spcPct val="90000"/>
                </a:lnSpc>
                <a:spcAft>
                  <a:spcPts val="600"/>
                </a:spcAft>
              </a:pPr>
              <a:r>
                <a:rPr lang="de-DE" sz="1600" b="1" dirty="0" smtClean="0"/>
                <a:t>Discount offered</a:t>
              </a:r>
            </a:p>
          </p:txBody>
        </p:sp>
      </p:grpSp>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64" y="304145"/>
            <a:ext cx="10933350" cy="332399"/>
          </a:xfrm>
        </p:spPr>
        <p:txBody>
          <a:bodyPr/>
          <a:lstStyle/>
          <a:p>
            <a:r>
              <a:rPr lang="de-DE" dirty="0" smtClean="0"/>
              <a:t>Recommendations in a nutshell</a:t>
            </a:r>
            <a:endParaRPr lang="de-DE" dirty="0"/>
          </a:p>
        </p:txBody>
      </p:sp>
      <p:graphicFrame>
        <p:nvGraphicFramePr>
          <p:cNvPr id="3" name="Table 2"/>
          <p:cNvGraphicFramePr>
            <a:graphicFrameLocks noGrp="1"/>
          </p:cNvGraphicFramePr>
          <p:nvPr/>
        </p:nvGraphicFramePr>
        <p:xfrm>
          <a:off x="613744" y="1112964"/>
          <a:ext cx="10852727" cy="4688464"/>
        </p:xfrm>
        <a:graphic>
          <a:graphicData uri="http://schemas.openxmlformats.org/drawingml/2006/table">
            <a:tbl>
              <a:tblPr firstRow="1" bandRow="1">
                <a:tableStyleId>{5C22544A-7EE6-4342-B048-85BDC9FD1C3A}</a:tableStyleId>
              </a:tblPr>
              <a:tblGrid>
                <a:gridCol w="1774891"/>
                <a:gridCol w="9077836"/>
              </a:tblGrid>
              <a:tr h="504066">
                <a:tc>
                  <a:txBody>
                    <a:bodyPr/>
                    <a:lstStyle/>
                    <a:p>
                      <a:pPr algn="ctr"/>
                      <a:r>
                        <a:rPr lang="de-DE" sz="1400" dirty="0" smtClean="0"/>
                        <a:t>Aspect</a:t>
                      </a:r>
                      <a:endParaRPr lang="de-DE" sz="1400" dirty="0"/>
                    </a:p>
                  </a:txBody>
                  <a:tcPr/>
                </a:tc>
                <a:tc>
                  <a:txBody>
                    <a:bodyPr/>
                    <a:lstStyle/>
                    <a:p>
                      <a:pPr algn="ctr"/>
                      <a:r>
                        <a:rPr lang="de-DE" sz="1400" dirty="0" smtClean="0"/>
                        <a:t>Recommendation</a:t>
                      </a:r>
                      <a:endParaRPr lang="de-DE" sz="1400" dirty="0"/>
                    </a:p>
                  </a:txBody>
                  <a:tcPr/>
                </a:tc>
              </a:tr>
              <a:tr h="771610">
                <a:tc>
                  <a:txBody>
                    <a:bodyPr/>
                    <a:lstStyle/>
                    <a:p>
                      <a:pPr marL="0" lvl="1" indent="1588" algn="ctr">
                        <a:lnSpc>
                          <a:spcPct val="150000"/>
                        </a:lnSpc>
                        <a:spcAft>
                          <a:spcPts val="600"/>
                        </a:spcAft>
                        <a:buFont typeface="+mj-lt"/>
                        <a:buNone/>
                      </a:pPr>
                      <a:r>
                        <a:rPr lang="de-DE" sz="1400" b="1" dirty="0" smtClean="0">
                          <a:solidFill>
                            <a:schemeClr val="tx1"/>
                          </a:solidFill>
                        </a:rPr>
                        <a:t>Pricing</a:t>
                      </a:r>
                    </a:p>
                    <a:p>
                      <a:pPr algn="ctr"/>
                      <a:endParaRPr lang="de-DE" sz="1400" b="1" dirty="0">
                        <a:solidFill>
                          <a:schemeClr val="tx1"/>
                        </a:solidFill>
                      </a:endParaRPr>
                    </a:p>
                  </a:txBody>
                  <a:tcPr/>
                </a:tc>
                <a:tc>
                  <a:txBody>
                    <a:bodyPr/>
                    <a:lstStyle/>
                    <a:p>
                      <a:pPr marL="179388" indent="-179388" algn="l">
                        <a:buFont typeface="Arial" pitchFamily="34" charset="0"/>
                        <a:buChar char="•"/>
                      </a:pPr>
                      <a:r>
                        <a:rPr lang="de-DE" sz="1400" dirty="0" smtClean="0"/>
                        <a:t>Customers with </a:t>
                      </a:r>
                      <a:r>
                        <a:rPr lang="de-DE" sz="1400" dirty="0" smtClean="0">
                          <a:solidFill>
                            <a:schemeClr val="tx2">
                              <a:lumMod val="75000"/>
                            </a:schemeClr>
                          </a:solidFill>
                        </a:rPr>
                        <a:t>high margins </a:t>
                      </a:r>
                      <a:r>
                        <a:rPr lang="de-DE" sz="1400" dirty="0" smtClean="0"/>
                        <a:t>tend to churn.</a:t>
                      </a:r>
                    </a:p>
                    <a:p>
                      <a:pPr marL="179388" indent="-179388" algn="l">
                        <a:buFont typeface="Arial" pitchFamily="34" charset="0"/>
                        <a:buChar char="•"/>
                      </a:pPr>
                      <a:r>
                        <a:rPr lang="de-DE" sz="1400" dirty="0" smtClean="0">
                          <a:solidFill>
                            <a:schemeClr val="tx2">
                              <a:lumMod val="75000"/>
                            </a:schemeClr>
                          </a:solidFill>
                        </a:rPr>
                        <a:t>Low consumption </a:t>
                      </a:r>
                      <a:r>
                        <a:rPr lang="de-DE" sz="1400" dirty="0" smtClean="0"/>
                        <a:t>customers churn.</a:t>
                      </a:r>
                    </a:p>
                    <a:p>
                      <a:pPr marL="179388" indent="-179388" algn="l">
                        <a:buFont typeface="Arial" pitchFamily="34" charset="0"/>
                        <a:buChar char="•"/>
                      </a:pPr>
                      <a:r>
                        <a:rPr lang="de-DE" sz="1400" dirty="0" smtClean="0"/>
                        <a:t>Investigate special price plans for low consumption.</a:t>
                      </a:r>
                      <a:endParaRPr lang="de-DE" sz="1400" dirty="0"/>
                    </a:p>
                  </a:txBody>
                  <a:tcPr/>
                </a:tc>
              </a:tr>
              <a:tr h="608006">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de-DE" sz="1400" b="1" dirty="0" smtClean="0">
                          <a:solidFill>
                            <a:schemeClr val="tx1"/>
                          </a:solidFill>
                        </a:rPr>
                        <a:t>Contract Expectation</a:t>
                      </a:r>
                    </a:p>
                  </a:txBody>
                  <a:tcPr/>
                </a:tc>
                <a:tc>
                  <a:txBody>
                    <a:bodyPr/>
                    <a:lstStyle/>
                    <a:p>
                      <a:pPr marL="179388" indent="-179388" algn="l">
                        <a:buFont typeface="Arial" pitchFamily="34" charset="0"/>
                        <a:buChar char="•"/>
                      </a:pPr>
                      <a:r>
                        <a:rPr lang="de-DE" sz="1400" dirty="0" smtClean="0">
                          <a:solidFill>
                            <a:schemeClr val="tx2">
                              <a:lumMod val="75000"/>
                            </a:schemeClr>
                          </a:solidFill>
                        </a:rPr>
                        <a:t>New users </a:t>
                      </a:r>
                      <a:r>
                        <a:rPr lang="de-DE" sz="1400" dirty="0" smtClean="0">
                          <a:solidFill>
                            <a:schemeClr val="dk1"/>
                          </a:solidFill>
                        </a:rPr>
                        <a:t>and</a:t>
                      </a:r>
                      <a:r>
                        <a:rPr lang="de-DE" sz="1400" baseline="0" dirty="0" smtClean="0"/>
                        <a:t> c</a:t>
                      </a:r>
                      <a:r>
                        <a:rPr lang="de-DE" sz="1400" dirty="0" smtClean="0"/>
                        <a:t>ustomers who </a:t>
                      </a:r>
                      <a:r>
                        <a:rPr lang="de-DE" sz="1400" dirty="0" smtClean="0">
                          <a:solidFill>
                            <a:schemeClr val="tx2">
                              <a:lumMod val="75000"/>
                            </a:schemeClr>
                          </a:solidFill>
                        </a:rPr>
                        <a:t>recently modified </a:t>
                      </a:r>
                      <a:r>
                        <a:rPr lang="de-DE" sz="1400" dirty="0" smtClean="0"/>
                        <a:t>their contract churn.</a:t>
                      </a:r>
                    </a:p>
                    <a:p>
                      <a:pPr marL="179388" indent="-179388" algn="l">
                        <a:buFont typeface="Arial" pitchFamily="34" charset="0"/>
                        <a:buChar char="•"/>
                      </a:pPr>
                      <a:r>
                        <a:rPr lang="de-DE" sz="1400" dirty="0" smtClean="0"/>
                        <a:t>Make clear indication of contract pricing and conditions.</a:t>
                      </a:r>
                      <a:endParaRPr lang="de-DE" sz="1400" dirty="0"/>
                    </a:p>
                  </a:txBody>
                  <a:tcPr/>
                </a:tc>
              </a:tr>
              <a:tr h="624794">
                <a:tc>
                  <a:txBody>
                    <a:bodyPr/>
                    <a:lstStyle/>
                    <a:p>
                      <a:pPr algn="ctr"/>
                      <a:r>
                        <a:rPr lang="de-DE" sz="1400" b="1" dirty="0" smtClean="0">
                          <a:solidFill>
                            <a:schemeClr val="tx1"/>
                          </a:solidFill>
                        </a:rPr>
                        <a:t>Sales channel</a:t>
                      </a:r>
                      <a:endParaRPr lang="de-DE" sz="1400" b="1" dirty="0">
                        <a:solidFill>
                          <a:schemeClr val="tx1"/>
                        </a:solidFill>
                      </a:endParaRPr>
                    </a:p>
                  </a:txBody>
                  <a:tcPr/>
                </a:tc>
                <a:tc>
                  <a:txBody>
                    <a:bodyPr/>
                    <a:lstStyle/>
                    <a:p>
                      <a:pPr marL="179388" indent="-179388" algn="l">
                        <a:buFont typeface="Arial" pitchFamily="34" charset="0"/>
                        <a:buChar char="•"/>
                      </a:pPr>
                      <a:r>
                        <a:rPr lang="de-DE" sz="1400" dirty="0" smtClean="0"/>
                        <a:t>Our </a:t>
                      </a:r>
                      <a:r>
                        <a:rPr lang="de-DE" sz="1400" dirty="0" smtClean="0">
                          <a:solidFill>
                            <a:schemeClr val="tx2">
                              <a:lumMod val="75000"/>
                            </a:schemeClr>
                          </a:solidFill>
                        </a:rPr>
                        <a:t>largest</a:t>
                      </a:r>
                      <a:r>
                        <a:rPr lang="de-DE" sz="1400" dirty="0" smtClean="0"/>
                        <a:t> sales channel is performing poorly.</a:t>
                      </a:r>
                    </a:p>
                    <a:p>
                      <a:pPr marL="179388" indent="-179388" algn="l">
                        <a:buFont typeface="Arial" pitchFamily="34" charset="0"/>
                        <a:buChar char="•"/>
                      </a:pPr>
                      <a:r>
                        <a:rPr lang="de-DE" sz="1400" dirty="0" smtClean="0"/>
                        <a:t>More sales force</a:t>
                      </a:r>
                      <a:r>
                        <a:rPr lang="de-DE" sz="1400" baseline="0" dirty="0" smtClean="0"/>
                        <a:t> to</a:t>
                      </a:r>
                      <a:r>
                        <a:rPr lang="de-DE" sz="1400" dirty="0" smtClean="0"/>
                        <a:t> our second</a:t>
                      </a:r>
                      <a:r>
                        <a:rPr lang="de-DE" sz="1400" baseline="0" dirty="0" smtClean="0"/>
                        <a:t> largest sales channel.</a:t>
                      </a:r>
                      <a:endParaRPr lang="de-DE" sz="1400" dirty="0"/>
                    </a:p>
                  </a:txBody>
                  <a:tcPr/>
                </a:tc>
              </a:tr>
              <a:tr h="6255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400" b="1" dirty="0" smtClean="0">
                          <a:solidFill>
                            <a:schemeClr val="tx1"/>
                          </a:solidFill>
                        </a:rPr>
                        <a:t>Subscribed – </a:t>
                      </a:r>
                      <a:br>
                        <a:rPr lang="de-DE" sz="1400" b="1" dirty="0" smtClean="0">
                          <a:solidFill>
                            <a:schemeClr val="tx1"/>
                          </a:solidFill>
                        </a:rPr>
                      </a:br>
                      <a:r>
                        <a:rPr lang="de-DE" sz="1400" b="1" dirty="0" smtClean="0">
                          <a:solidFill>
                            <a:schemeClr val="tx1"/>
                          </a:solidFill>
                        </a:rPr>
                        <a:t>consumed power </a:t>
                      </a:r>
                    </a:p>
                  </a:txBody>
                  <a:tcPr/>
                </a:tc>
                <a:tc>
                  <a:txBody>
                    <a:bodyPr/>
                    <a:lstStyle/>
                    <a:p>
                      <a:pPr marL="177800" indent="-177800" algn="l">
                        <a:buFont typeface="Arial" pitchFamily="34" charset="0"/>
                        <a:buChar char="•"/>
                      </a:pPr>
                      <a:r>
                        <a:rPr lang="de-DE" sz="1400" dirty="0" smtClean="0"/>
                        <a:t>There is a</a:t>
                      </a:r>
                      <a:r>
                        <a:rPr lang="de-DE" sz="1400" baseline="0" dirty="0" smtClean="0"/>
                        <a:t> slight positive correlation.</a:t>
                      </a:r>
                    </a:p>
                    <a:p>
                      <a:pPr marL="177800" indent="-177800" algn="l">
                        <a:buFont typeface="Arial" pitchFamily="34" charset="0"/>
                        <a:buChar char="•"/>
                      </a:pPr>
                      <a:r>
                        <a:rPr lang="de-DE" sz="1400" baseline="0" dirty="0" smtClean="0"/>
                        <a:t>If subscribed power incurs more fixed prices, might be useful to reconsider the plans.</a:t>
                      </a:r>
                      <a:endParaRPr lang="de-DE" sz="1400" dirty="0"/>
                    </a:p>
                  </a:txBody>
                  <a:tcPr/>
                </a:tc>
              </a:tr>
              <a:tr h="504066">
                <a:tc>
                  <a:txBody>
                    <a:bodyPr/>
                    <a:lstStyle/>
                    <a:p>
                      <a:pPr algn="ctr"/>
                      <a:r>
                        <a:rPr lang="de-DE" sz="1400" b="1" dirty="0" smtClean="0">
                          <a:solidFill>
                            <a:schemeClr val="tx1"/>
                          </a:solidFill>
                        </a:rPr>
                        <a:t>Model</a:t>
                      </a:r>
                      <a:endParaRPr lang="de-DE" sz="1400" b="1" dirty="0">
                        <a:solidFill>
                          <a:schemeClr val="tx1"/>
                        </a:solidFill>
                      </a:endParaRPr>
                    </a:p>
                  </a:txBody>
                  <a:tcPr/>
                </a:tc>
                <a:tc>
                  <a:txBody>
                    <a:bodyPr/>
                    <a:lstStyle/>
                    <a:p>
                      <a:pPr marL="177800" indent="-177800" algn="l">
                        <a:buFont typeface="Arial" pitchFamily="34" charset="0"/>
                        <a:buChar char="•"/>
                      </a:pPr>
                      <a:r>
                        <a:rPr lang="de-DE" sz="1400" dirty="0" smtClean="0"/>
                        <a:t>We use a Random Forest</a:t>
                      </a:r>
                      <a:r>
                        <a:rPr lang="de-DE" sz="1400" baseline="0" dirty="0" smtClean="0"/>
                        <a:t> classifier with </a:t>
                      </a:r>
                      <a:r>
                        <a:rPr lang="de-DE" sz="1400" baseline="0" dirty="0" smtClean="0">
                          <a:solidFill>
                            <a:schemeClr val="tx2">
                              <a:lumMod val="75000"/>
                            </a:schemeClr>
                          </a:solidFill>
                        </a:rPr>
                        <a:t>200 trees </a:t>
                      </a:r>
                      <a:r>
                        <a:rPr lang="de-DE" sz="1400" baseline="0" dirty="0" smtClean="0"/>
                        <a:t>and a threshold of </a:t>
                      </a:r>
                      <a:r>
                        <a:rPr lang="de-DE" sz="1400" baseline="0" dirty="0" smtClean="0">
                          <a:solidFill>
                            <a:schemeClr val="tx2">
                              <a:lumMod val="75000"/>
                            </a:schemeClr>
                          </a:solidFill>
                        </a:rPr>
                        <a:t>0.263.</a:t>
                      </a:r>
                    </a:p>
                    <a:p>
                      <a:pPr algn="l">
                        <a:buFont typeface="Arial" pitchFamily="34" charset="0"/>
                        <a:buChar char="•"/>
                      </a:pPr>
                      <a:endParaRPr lang="de-DE" sz="1400" dirty="0"/>
                    </a:p>
                  </a:txBody>
                  <a:tcPr/>
                </a:tc>
              </a:tr>
              <a:tr h="504066">
                <a:tc>
                  <a:txBody>
                    <a:bodyPr/>
                    <a:lstStyle/>
                    <a:p>
                      <a:pPr algn="ctr"/>
                      <a:r>
                        <a:rPr lang="de-DE" sz="1400" b="1" dirty="0" smtClean="0">
                          <a:solidFill>
                            <a:schemeClr val="tx1"/>
                          </a:solidFill>
                        </a:rPr>
                        <a:t>20% Discount</a:t>
                      </a:r>
                      <a:endParaRPr lang="de-DE" sz="1400" b="1" dirty="0">
                        <a:solidFill>
                          <a:schemeClr val="tx1"/>
                        </a:solidFill>
                      </a:endParaRPr>
                    </a:p>
                  </a:txBody>
                  <a:tcPr/>
                </a:tc>
                <a:tc>
                  <a:txBody>
                    <a:bodyPr/>
                    <a:lstStyle/>
                    <a:p>
                      <a:pPr marL="177800" indent="-177800" algn="l">
                        <a:buFont typeface="Arial" pitchFamily="34" charset="0"/>
                        <a:buChar char="•"/>
                      </a:pPr>
                      <a:r>
                        <a:rPr lang="de-DE" sz="1400" dirty="0" smtClean="0"/>
                        <a:t>With the provided model and 10% churn rate, we expect</a:t>
                      </a:r>
                      <a:r>
                        <a:rPr lang="de-DE" sz="1400" baseline="0" dirty="0" smtClean="0"/>
                        <a:t> a </a:t>
                      </a:r>
                      <a:r>
                        <a:rPr lang="de-DE" sz="1400" baseline="0" dirty="0" smtClean="0">
                          <a:solidFill>
                            <a:schemeClr val="tx2">
                              <a:lumMod val="75000"/>
                            </a:schemeClr>
                          </a:solidFill>
                        </a:rPr>
                        <a:t>2.1% </a:t>
                      </a:r>
                      <a:r>
                        <a:rPr lang="de-DE" sz="1400" baseline="0" dirty="0" smtClean="0"/>
                        <a:t>improvement in Sales Volume compared to not using the model.</a:t>
                      </a:r>
                      <a:endParaRPr lang="de-DE" sz="1400" dirty="0"/>
                    </a:p>
                  </a:txBody>
                  <a:tcPr/>
                </a:tc>
              </a:tr>
              <a:tr h="504066">
                <a:tc>
                  <a:txBody>
                    <a:bodyPr/>
                    <a:lstStyle/>
                    <a:p>
                      <a:pPr algn="ctr"/>
                      <a:r>
                        <a:rPr lang="de-DE" sz="1400" b="1" dirty="0" smtClean="0">
                          <a:solidFill>
                            <a:schemeClr val="tx1"/>
                          </a:solidFill>
                        </a:rPr>
                        <a:t>Optimal</a:t>
                      </a:r>
                      <a:r>
                        <a:rPr lang="de-DE" sz="1400" b="1" baseline="0" dirty="0" smtClean="0">
                          <a:solidFill>
                            <a:schemeClr val="tx1"/>
                          </a:solidFill>
                        </a:rPr>
                        <a:t> discount</a:t>
                      </a:r>
                      <a:endParaRPr lang="de-DE" sz="1400" b="1" dirty="0">
                        <a:solidFill>
                          <a:schemeClr val="tx1"/>
                        </a:solidFill>
                      </a:endParaRPr>
                    </a:p>
                  </a:txBody>
                  <a:tcPr/>
                </a:tc>
                <a:tc>
                  <a:txBody>
                    <a:bodyPr/>
                    <a:lstStyle/>
                    <a:p>
                      <a:pPr marL="177800" indent="-177800" algn="l">
                        <a:buFont typeface="Arial" pitchFamily="34" charset="0"/>
                        <a:buChar char="•"/>
                      </a:pPr>
                      <a:r>
                        <a:rPr lang="de-DE" sz="1400" dirty="0" smtClean="0"/>
                        <a:t>Given a certain user discount acceptance profile, we can find a discount which would maximize out sales</a:t>
                      </a:r>
                      <a:r>
                        <a:rPr lang="de-DE" sz="1400" baseline="0" dirty="0" smtClean="0"/>
                        <a:t> volume. For a quadratic user acceptance a 12.5% discount would provide a </a:t>
                      </a:r>
                      <a:r>
                        <a:rPr lang="de-DE" sz="1400" baseline="0" dirty="0" smtClean="0">
                          <a:solidFill>
                            <a:schemeClr val="tx2">
                              <a:lumMod val="75000"/>
                            </a:schemeClr>
                          </a:solidFill>
                        </a:rPr>
                        <a:t>2.7% </a:t>
                      </a:r>
                      <a:r>
                        <a:rPr lang="de-DE" sz="1400" baseline="0" dirty="0" smtClean="0"/>
                        <a:t>improvement in sales.</a:t>
                      </a:r>
                      <a:endParaRPr lang="de-DE" sz="1400" dirty="0"/>
                    </a:p>
                  </a:txBody>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743" y="2862147"/>
            <a:ext cx="10933350" cy="498598"/>
          </a:xfrm>
        </p:spPr>
        <p:txBody>
          <a:bodyPr/>
          <a:lstStyle/>
          <a:p>
            <a:pPr algn="ctr"/>
            <a:r>
              <a:rPr lang="de-DE" sz="3600" dirty="0" smtClean="0"/>
              <a:t>Thank you</a:t>
            </a:r>
            <a:endParaRPr lang="de-DE" sz="3600" dirty="0"/>
          </a:p>
        </p:txBody>
      </p:sp>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xmlns="" val="3788835145"/>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759" y="296229"/>
            <a:ext cx="10933350" cy="332399"/>
          </a:xfrm>
        </p:spPr>
        <p:txBody>
          <a:bodyPr/>
          <a:lstStyle/>
          <a:p>
            <a:r>
              <a:rPr lang="de-DE" dirty="0" smtClean="0"/>
              <a:t>Appendix: Selected model details</a:t>
            </a:r>
            <a:endParaRPr lang="de-DE" dirty="0"/>
          </a:p>
        </p:txBody>
      </p:sp>
      <p:graphicFrame>
        <p:nvGraphicFramePr>
          <p:cNvPr id="3" name="Table 2"/>
          <p:cNvGraphicFramePr>
            <a:graphicFrameLocks noGrp="1"/>
          </p:cNvGraphicFramePr>
          <p:nvPr/>
        </p:nvGraphicFramePr>
        <p:xfrm>
          <a:off x="1425510" y="1167535"/>
          <a:ext cx="8128000" cy="519176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de-DE" dirty="0" smtClean="0"/>
                        <a:t>Aspect</a:t>
                      </a:r>
                      <a:endParaRPr lang="de-DE" dirty="0"/>
                    </a:p>
                  </a:txBody>
                  <a:tcPr/>
                </a:tc>
                <a:tc>
                  <a:txBody>
                    <a:bodyPr/>
                    <a:lstStyle/>
                    <a:p>
                      <a:pPr algn="ctr"/>
                      <a:r>
                        <a:rPr lang="de-DE" dirty="0" smtClean="0"/>
                        <a:t>Value</a:t>
                      </a:r>
                      <a:endParaRPr lang="de-DE" dirty="0"/>
                    </a:p>
                  </a:txBody>
                  <a:tcPr/>
                </a:tc>
              </a:tr>
              <a:tr h="370840">
                <a:tc>
                  <a:txBody>
                    <a:bodyPr/>
                    <a:lstStyle/>
                    <a:p>
                      <a:pPr algn="ctr"/>
                      <a:r>
                        <a:rPr lang="de-DE" sz="1600" dirty="0" smtClean="0"/>
                        <a:t>Algorithm name</a:t>
                      </a:r>
                      <a:endParaRPr lang="de-DE" sz="1600" dirty="0"/>
                    </a:p>
                  </a:txBody>
                  <a:tcPr/>
                </a:tc>
                <a:tc>
                  <a:txBody>
                    <a:bodyPr/>
                    <a:lstStyle/>
                    <a:p>
                      <a:pPr algn="ctr"/>
                      <a:r>
                        <a:rPr lang="de-DE" sz="1600" dirty="0" smtClean="0"/>
                        <a:t>Random Forest</a:t>
                      </a:r>
                      <a:endParaRPr lang="de-DE" sz="1600" dirty="0"/>
                    </a:p>
                  </a:txBody>
                  <a:tcPr/>
                </a:tc>
              </a:tr>
              <a:tr h="370840">
                <a:tc>
                  <a:txBody>
                    <a:bodyPr/>
                    <a:lstStyle/>
                    <a:p>
                      <a:pPr algn="ctr"/>
                      <a:r>
                        <a:rPr lang="de-DE" sz="1600" dirty="0" smtClean="0"/>
                        <a:t>Number of trees</a:t>
                      </a:r>
                      <a:endParaRPr lang="de-DE" sz="1600" dirty="0"/>
                    </a:p>
                  </a:txBody>
                  <a:tcPr/>
                </a:tc>
                <a:tc>
                  <a:txBody>
                    <a:bodyPr/>
                    <a:lstStyle/>
                    <a:p>
                      <a:pPr algn="ctr"/>
                      <a:r>
                        <a:rPr lang="de-DE" sz="1600" dirty="0" smtClean="0"/>
                        <a:t>200</a:t>
                      </a:r>
                      <a:endParaRPr lang="de-DE" sz="1600" dirty="0"/>
                    </a:p>
                  </a:txBody>
                  <a:tcPr/>
                </a:tc>
              </a:tr>
              <a:tr h="370840">
                <a:tc>
                  <a:txBody>
                    <a:bodyPr/>
                    <a:lstStyle/>
                    <a:p>
                      <a:pPr algn="ctr"/>
                      <a:r>
                        <a:rPr lang="de-DE" sz="1600" dirty="0" smtClean="0"/>
                        <a:t>Criterion</a:t>
                      </a:r>
                      <a:endParaRPr lang="de-DE" sz="1600" dirty="0"/>
                    </a:p>
                  </a:txBody>
                  <a:tcPr/>
                </a:tc>
                <a:tc>
                  <a:txBody>
                    <a:bodyPr/>
                    <a:lstStyle/>
                    <a:p>
                      <a:pPr algn="ctr"/>
                      <a:r>
                        <a:rPr lang="de-DE" sz="1600" dirty="0" smtClean="0"/>
                        <a:t>‚Entropy‘</a:t>
                      </a:r>
                      <a:endParaRPr lang="de-DE" sz="1600" dirty="0"/>
                    </a:p>
                  </a:txBody>
                  <a:tcPr/>
                </a:tc>
              </a:tr>
              <a:tr h="370840">
                <a:tc>
                  <a:txBody>
                    <a:bodyPr/>
                    <a:lstStyle/>
                    <a:p>
                      <a:pPr algn="ctr"/>
                      <a:r>
                        <a:rPr lang="de-DE" sz="1600" dirty="0" smtClean="0"/>
                        <a:t>Verification method</a:t>
                      </a:r>
                      <a:endParaRPr lang="de-DE" sz="1600" dirty="0"/>
                    </a:p>
                  </a:txBody>
                  <a:tcPr/>
                </a:tc>
                <a:tc>
                  <a:txBody>
                    <a:bodyPr/>
                    <a:lstStyle/>
                    <a:p>
                      <a:pPr algn="ctr"/>
                      <a:r>
                        <a:rPr lang="de-DE" sz="1600" dirty="0" smtClean="0"/>
                        <a:t>K-fold cross validation</a:t>
                      </a:r>
                      <a:endParaRPr lang="de-DE" sz="1600" dirty="0"/>
                    </a:p>
                  </a:txBody>
                  <a:tcPr/>
                </a:tc>
              </a:tr>
              <a:tr h="370840">
                <a:tc>
                  <a:txBody>
                    <a:bodyPr/>
                    <a:lstStyle/>
                    <a:p>
                      <a:pPr algn="ctr"/>
                      <a:r>
                        <a:rPr lang="de-DE" sz="1600" dirty="0" smtClean="0"/>
                        <a:t>Number of features</a:t>
                      </a:r>
                      <a:endParaRPr lang="de-DE" sz="1600" dirty="0"/>
                    </a:p>
                  </a:txBody>
                  <a:tcPr/>
                </a:tc>
                <a:tc>
                  <a:txBody>
                    <a:bodyPr/>
                    <a:lstStyle/>
                    <a:p>
                      <a:pPr algn="ctr"/>
                      <a:r>
                        <a:rPr lang="de-DE" sz="1600" dirty="0" smtClean="0"/>
                        <a:t>Top 32 features</a:t>
                      </a:r>
                      <a:endParaRPr lang="de-DE" sz="1600" dirty="0"/>
                    </a:p>
                  </a:txBody>
                  <a:tcPr/>
                </a:tc>
              </a:tr>
              <a:tr h="370840">
                <a:tc>
                  <a:txBody>
                    <a:bodyPr/>
                    <a:lstStyle/>
                    <a:p>
                      <a:pPr algn="ctr"/>
                      <a:r>
                        <a:rPr lang="de-DE" sz="1600" dirty="0" smtClean="0"/>
                        <a:t>Train - Test</a:t>
                      </a:r>
                      <a:r>
                        <a:rPr lang="de-DE" sz="1600" baseline="0" dirty="0" smtClean="0"/>
                        <a:t> size</a:t>
                      </a:r>
                      <a:endParaRPr lang="de-DE" sz="1600" dirty="0"/>
                    </a:p>
                  </a:txBody>
                  <a:tcPr/>
                </a:tc>
                <a:tc>
                  <a:txBody>
                    <a:bodyPr/>
                    <a:lstStyle/>
                    <a:p>
                      <a:pPr algn="ctr"/>
                      <a:r>
                        <a:rPr lang="de-DE" sz="1600" dirty="0" smtClean="0"/>
                        <a:t>80-20</a:t>
                      </a:r>
                      <a:endParaRPr lang="de-DE" sz="1600" dirty="0"/>
                    </a:p>
                  </a:txBody>
                  <a:tcPr/>
                </a:tc>
              </a:tr>
              <a:tr h="370840">
                <a:tc>
                  <a:txBody>
                    <a:bodyPr/>
                    <a:lstStyle/>
                    <a:p>
                      <a:pPr algn="ctr"/>
                      <a:r>
                        <a:rPr lang="de-DE" sz="1600" dirty="0" smtClean="0"/>
                        <a:t>Threshold</a:t>
                      </a:r>
                      <a:endParaRPr lang="de-DE" sz="1600" dirty="0"/>
                    </a:p>
                  </a:txBody>
                  <a:tcPr/>
                </a:tc>
                <a:tc>
                  <a:txBody>
                    <a:bodyPr/>
                    <a:lstStyle/>
                    <a:p>
                      <a:pPr algn="ctr"/>
                      <a:r>
                        <a:rPr lang="de-DE" sz="1600" dirty="0" smtClean="0"/>
                        <a:t>0.263</a:t>
                      </a:r>
                      <a:endParaRPr lang="de-DE" sz="1600" dirty="0"/>
                    </a:p>
                  </a:txBody>
                  <a:tcPr/>
                </a:tc>
              </a:tr>
              <a:tr h="370840">
                <a:tc>
                  <a:txBody>
                    <a:bodyPr/>
                    <a:lstStyle/>
                    <a:p>
                      <a:pPr algn="ctr"/>
                      <a:r>
                        <a:rPr lang="de-DE" sz="1600" dirty="0" smtClean="0"/>
                        <a:t>Mean Accuracy</a:t>
                      </a:r>
                      <a:endParaRPr lang="de-DE" sz="1600" dirty="0"/>
                    </a:p>
                  </a:txBody>
                  <a:tcPr/>
                </a:tc>
                <a:tc>
                  <a:txBody>
                    <a:bodyPr/>
                    <a:lstStyle/>
                    <a:p>
                      <a:pPr algn="ctr"/>
                      <a:r>
                        <a:rPr lang="de-DE" sz="1600" dirty="0" smtClean="0"/>
                        <a:t>90.68%</a:t>
                      </a:r>
                      <a:endParaRPr lang="de-DE" sz="1600" dirty="0"/>
                    </a:p>
                  </a:txBody>
                  <a:tcPr/>
                </a:tc>
              </a:tr>
              <a:tr h="370840">
                <a:tc>
                  <a:txBody>
                    <a:bodyPr/>
                    <a:lstStyle/>
                    <a:p>
                      <a:pPr algn="ctr"/>
                      <a:r>
                        <a:rPr lang="de-DE" sz="1600" dirty="0" smtClean="0"/>
                        <a:t>ROC area</a:t>
                      </a:r>
                      <a:endParaRPr lang="de-DE" sz="1600" dirty="0"/>
                    </a:p>
                  </a:txBody>
                  <a:tcPr/>
                </a:tc>
                <a:tc>
                  <a:txBody>
                    <a:bodyPr/>
                    <a:lstStyle/>
                    <a:p>
                      <a:pPr algn="ctr"/>
                      <a:r>
                        <a:rPr lang="de-DE" sz="1600" dirty="0" smtClean="0"/>
                        <a:t>0.72</a:t>
                      </a:r>
                      <a:endParaRPr lang="de-DE" sz="1600" dirty="0"/>
                    </a:p>
                  </a:txBody>
                  <a:tcPr/>
                </a:tc>
              </a:tr>
              <a:tr h="370840">
                <a:tc>
                  <a:txBody>
                    <a:bodyPr/>
                    <a:lstStyle/>
                    <a:p>
                      <a:pPr algn="ctr"/>
                      <a:r>
                        <a:rPr lang="de-DE" sz="1600" dirty="0" smtClean="0"/>
                        <a:t>Brier score</a:t>
                      </a:r>
                      <a:endParaRPr lang="de-DE" sz="1600" dirty="0"/>
                    </a:p>
                  </a:txBody>
                  <a:tcPr/>
                </a:tc>
                <a:tc>
                  <a:txBody>
                    <a:bodyPr/>
                    <a:lstStyle/>
                    <a:p>
                      <a:pPr algn="ctr"/>
                      <a:r>
                        <a:rPr lang="de-DE" sz="1600" dirty="0" smtClean="0"/>
                        <a:t>0.0931</a:t>
                      </a:r>
                      <a:endParaRPr lang="de-DE" sz="1600" dirty="0"/>
                    </a:p>
                  </a:txBody>
                  <a:tcPr/>
                </a:tc>
              </a:tr>
              <a:tr h="370840">
                <a:tc>
                  <a:txBody>
                    <a:bodyPr/>
                    <a:lstStyle/>
                    <a:p>
                      <a:pPr algn="ctr"/>
                      <a:r>
                        <a:rPr lang="de-DE" sz="1600" dirty="0" smtClean="0"/>
                        <a:t>F1 score</a:t>
                      </a:r>
                      <a:endParaRPr lang="de-DE" sz="1600" dirty="0"/>
                    </a:p>
                  </a:txBody>
                  <a:tcPr/>
                </a:tc>
                <a:tc>
                  <a:txBody>
                    <a:bodyPr/>
                    <a:lstStyle/>
                    <a:p>
                      <a:pPr algn="ctr"/>
                      <a:r>
                        <a:rPr lang="de-DE" sz="1600" dirty="0" smtClean="0"/>
                        <a:t>0.355</a:t>
                      </a:r>
                      <a:endParaRPr lang="de-DE" sz="1600" dirty="0"/>
                    </a:p>
                  </a:txBody>
                  <a:tcPr/>
                </a:tc>
              </a:tr>
              <a:tr h="370840">
                <a:tc>
                  <a:txBody>
                    <a:bodyPr/>
                    <a:lstStyle/>
                    <a:p>
                      <a:pPr algn="ctr"/>
                      <a:r>
                        <a:rPr lang="de-DE" sz="1600" dirty="0" smtClean="0"/>
                        <a:t>Missing values</a:t>
                      </a:r>
                      <a:endParaRPr lang="de-DE" sz="1600" dirty="0"/>
                    </a:p>
                  </a:txBody>
                  <a:tcPr/>
                </a:tc>
                <a:tc>
                  <a:txBody>
                    <a:bodyPr/>
                    <a:lstStyle/>
                    <a:p>
                      <a:pPr algn="ctr"/>
                      <a:r>
                        <a:rPr lang="de-DE" sz="1600" dirty="0" smtClean="0"/>
                        <a:t>Numeric: mean, Categorial: Classification</a:t>
                      </a:r>
                      <a:endParaRPr lang="de-DE" sz="1600" dirty="0"/>
                    </a:p>
                  </a:txBody>
                  <a:tcPr/>
                </a:tc>
              </a:tr>
              <a:tr h="370840">
                <a:tc>
                  <a:txBody>
                    <a:bodyPr/>
                    <a:lstStyle/>
                    <a:p>
                      <a:pPr algn="ctr"/>
                      <a:r>
                        <a:rPr lang="de-DE" sz="1600" dirty="0" smtClean="0"/>
                        <a:t>Feature</a:t>
                      </a:r>
                      <a:r>
                        <a:rPr lang="de-DE" sz="1600" baseline="0" dirty="0" smtClean="0"/>
                        <a:t> scaling</a:t>
                      </a:r>
                      <a:endParaRPr lang="de-DE" sz="1600" dirty="0"/>
                    </a:p>
                  </a:txBody>
                  <a:tcPr/>
                </a:tc>
                <a:tc>
                  <a:txBody>
                    <a:bodyPr/>
                    <a:lstStyle/>
                    <a:p>
                      <a:pPr algn="ctr"/>
                      <a:r>
                        <a:rPr lang="de-DE" sz="1600" dirty="0" smtClean="0"/>
                        <a:t>Zero mean unit variance</a:t>
                      </a:r>
                      <a:endParaRPr lang="de-DE" sz="1600" dirty="0"/>
                    </a:p>
                  </a:txBody>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454" y="268236"/>
            <a:ext cx="10933350" cy="332399"/>
          </a:xfrm>
        </p:spPr>
        <p:txBody>
          <a:bodyPr/>
          <a:lstStyle/>
          <a:p>
            <a:r>
              <a:rPr lang="de-DE" dirty="0" smtClean="0"/>
              <a:t>Appendix: Model Performance ROC</a:t>
            </a:r>
            <a:endParaRPr lang="de-DE" dirty="0"/>
          </a:p>
        </p:txBody>
      </p:sp>
      <p:pic>
        <p:nvPicPr>
          <p:cNvPr id="88066" name="Picture 2" descr="C:\Users\Moh2\Desktop\BCG case\ml_case_data\chosen model properties\ROC.png"/>
          <p:cNvPicPr>
            <a:picLocks noChangeAspect="1" noChangeArrowheads="1"/>
          </p:cNvPicPr>
          <p:nvPr/>
        </p:nvPicPr>
        <p:blipFill>
          <a:blip r:embed="rId2"/>
          <a:srcRect/>
          <a:stretch>
            <a:fillRect/>
          </a:stretch>
        </p:blipFill>
        <p:spPr bwMode="auto">
          <a:xfrm>
            <a:off x="1754674" y="928494"/>
            <a:ext cx="7315200" cy="5459412"/>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454" y="268236"/>
            <a:ext cx="10933350" cy="332399"/>
          </a:xfrm>
        </p:spPr>
        <p:txBody>
          <a:bodyPr/>
          <a:lstStyle/>
          <a:p>
            <a:r>
              <a:rPr lang="de-DE" dirty="0" smtClean="0"/>
              <a:t>Appendix: Model Performance improvement in sales</a:t>
            </a:r>
            <a:endParaRPr lang="de-DE" dirty="0"/>
          </a:p>
        </p:txBody>
      </p:sp>
      <p:pic>
        <p:nvPicPr>
          <p:cNvPr id="89090" name="Picture 2" descr="C:\Users\Moh2\Desktop\BCG case\ml_case_data\chosen model properties\Sales improvement.png"/>
          <p:cNvPicPr>
            <a:picLocks noChangeAspect="1" noChangeArrowheads="1"/>
          </p:cNvPicPr>
          <p:nvPr/>
        </p:nvPicPr>
        <p:blipFill>
          <a:blip r:embed="rId2"/>
          <a:srcRect/>
          <a:stretch>
            <a:fillRect/>
          </a:stretch>
        </p:blipFill>
        <p:spPr bwMode="auto">
          <a:xfrm>
            <a:off x="2211549" y="901149"/>
            <a:ext cx="7315200" cy="5459412"/>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072" y="193309"/>
            <a:ext cx="10933350" cy="360099"/>
          </a:xfrm>
        </p:spPr>
        <p:txBody>
          <a:bodyPr/>
          <a:lstStyle/>
          <a:p>
            <a:r>
              <a:rPr lang="de-DE" sz="2600" dirty="0" smtClean="0"/>
              <a:t>Tasks assigned by PowerCo. To BCG</a:t>
            </a:r>
            <a:endParaRPr lang="de-DE" sz="2600" dirty="0"/>
          </a:p>
        </p:txBody>
      </p:sp>
      <p:sp>
        <p:nvSpPr>
          <p:cNvPr id="59393" name="Rectangle 1"/>
          <p:cNvSpPr>
            <a:spLocks noChangeArrowheads="1"/>
          </p:cNvSpPr>
          <p:nvPr/>
        </p:nvSpPr>
        <p:spPr bwMode="auto">
          <a:xfrm>
            <a:off x="0" y="1148476"/>
            <a:ext cx="11817927" cy="51706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617538" indent="-438150" algn="justLow" fontAlgn="base">
              <a:lnSpc>
                <a:spcPct val="150000"/>
              </a:lnSpc>
              <a:spcBef>
                <a:spcPct val="0"/>
              </a:spcBef>
              <a:spcAft>
                <a:spcPct val="0"/>
              </a:spcAft>
              <a:buFont typeface="+mj-lt"/>
              <a:buAutoNum type="arabicPeriod"/>
            </a:pPr>
            <a:r>
              <a:rPr lang="en-GB" sz="2200" dirty="0" smtClean="0">
                <a:latin typeface="Henderson BCG Serif"/>
                <a:ea typeface="Times New Roman" pitchFamily="18" charset="0"/>
                <a:cs typeface="Times New Roman" pitchFamily="18" charset="0"/>
              </a:rPr>
              <a:t>Leverage </a:t>
            </a:r>
            <a:r>
              <a:rPr lang="en-GB" sz="2200" dirty="0" smtClean="0">
                <a:solidFill>
                  <a:schemeClr val="accent1">
                    <a:lumMod val="75000"/>
                    <a:lumOff val="25000"/>
                  </a:schemeClr>
                </a:solidFill>
                <a:latin typeface="Henderson BCG Serif"/>
                <a:ea typeface="Times New Roman" pitchFamily="18" charset="0"/>
                <a:cs typeface="Times New Roman" pitchFamily="18" charset="0"/>
              </a:rPr>
              <a:t>descriptive statistics </a:t>
            </a:r>
            <a:r>
              <a:rPr lang="en-GB" sz="2200" dirty="0" smtClean="0">
                <a:latin typeface="Henderson BCG Serif"/>
                <a:ea typeface="Times New Roman" pitchFamily="18" charset="0"/>
                <a:cs typeface="Times New Roman" pitchFamily="18" charset="0"/>
              </a:rPr>
              <a:t>and visualisation for extracting interesting insights from the provided data.</a:t>
            </a:r>
            <a:endParaRPr lang="de-DE" sz="2200" dirty="0" smtClean="0">
              <a:latin typeface="Arial" pitchFamily="34" charset="0"/>
              <a:cs typeface="Arial" pitchFamily="34" charset="0"/>
            </a:endParaRPr>
          </a:p>
          <a:p>
            <a:pPr marL="617538" indent="-438150" algn="justLow" fontAlgn="base">
              <a:lnSpc>
                <a:spcPct val="150000"/>
              </a:lnSpc>
              <a:spcBef>
                <a:spcPct val="0"/>
              </a:spcBef>
              <a:spcAft>
                <a:spcPct val="0"/>
              </a:spcAft>
              <a:buFont typeface="+mj-lt"/>
              <a:buAutoNum type="arabicPeriod"/>
            </a:pPr>
            <a:r>
              <a:rPr lang="en-GB" sz="2200" dirty="0" smtClean="0">
                <a:latin typeface="Henderson BCG Serif"/>
                <a:ea typeface="Times New Roman" pitchFamily="18" charset="0"/>
                <a:cs typeface="Times New Roman" pitchFamily="18" charset="0"/>
              </a:rPr>
              <a:t>How is the problem framed?</a:t>
            </a:r>
            <a:endParaRPr lang="de-DE" sz="2200" dirty="0" smtClean="0">
              <a:latin typeface="Arial" pitchFamily="34" charset="0"/>
              <a:cs typeface="Arial" pitchFamily="34" charset="0"/>
            </a:endParaRPr>
          </a:p>
          <a:p>
            <a:pPr marL="617538" marR="0" lvl="0" indent="-438150" algn="justLow" defTabSz="914400" rtl="0" eaLnBrk="1" fontAlgn="base" latinLnBrk="0" hangingPunct="1">
              <a:lnSpc>
                <a:spcPct val="150000"/>
              </a:lnSpc>
              <a:spcBef>
                <a:spcPct val="0"/>
              </a:spcBef>
              <a:spcAft>
                <a:spcPct val="0"/>
              </a:spcAft>
              <a:buClrTx/>
              <a:buSzTx/>
              <a:buFont typeface="+mj-lt"/>
              <a:buAutoNum type="arabicPeriod"/>
              <a:tabLst/>
            </a:pPr>
            <a:r>
              <a:rPr kumimoji="0" lang="en-GB" sz="2200" b="0" i="0" u="none" strike="noStrike" cap="none" normalizeH="0" baseline="0" dirty="0" smtClean="0">
                <a:ln>
                  <a:noFill/>
                </a:ln>
                <a:solidFill>
                  <a:schemeClr val="tx1"/>
                </a:solidFill>
                <a:effectLst/>
                <a:latin typeface="Henderson BCG Serif"/>
                <a:ea typeface="Times New Roman" pitchFamily="18" charset="0"/>
                <a:cs typeface="Times New Roman" pitchFamily="18" charset="0"/>
              </a:rPr>
              <a:t>What are the most </a:t>
            </a:r>
            <a:r>
              <a:rPr kumimoji="0" lang="en-GB" sz="2200" b="0" i="0" u="none" strike="noStrike" cap="none" normalizeH="0" baseline="0" dirty="0" smtClean="0">
                <a:ln>
                  <a:noFill/>
                </a:ln>
                <a:solidFill>
                  <a:schemeClr val="accent1">
                    <a:lumMod val="75000"/>
                    <a:lumOff val="25000"/>
                  </a:schemeClr>
                </a:solidFill>
                <a:effectLst/>
                <a:latin typeface="Henderson BCG Serif"/>
                <a:ea typeface="Times New Roman" pitchFamily="18" charset="0"/>
                <a:cs typeface="Times New Roman" pitchFamily="18" charset="0"/>
              </a:rPr>
              <a:t>explicative variables </a:t>
            </a:r>
            <a:r>
              <a:rPr kumimoji="0" lang="en-GB" sz="2200" b="0" i="0" u="none" strike="noStrike" cap="none" normalizeH="0" baseline="0" dirty="0" smtClean="0">
                <a:ln>
                  <a:noFill/>
                </a:ln>
                <a:solidFill>
                  <a:schemeClr val="tx1"/>
                </a:solidFill>
                <a:effectLst/>
                <a:latin typeface="Henderson BCG Serif"/>
                <a:ea typeface="Times New Roman" pitchFamily="18" charset="0"/>
                <a:cs typeface="Times New Roman" pitchFamily="18" charset="0"/>
              </a:rPr>
              <a:t>for churn?</a:t>
            </a:r>
            <a:endParaRPr kumimoji="0" lang="de-DE" sz="2200" b="0" i="0" u="none" strike="noStrike" cap="none" normalizeH="0" baseline="0" dirty="0" smtClean="0">
              <a:ln>
                <a:noFill/>
              </a:ln>
              <a:solidFill>
                <a:schemeClr val="tx1"/>
              </a:solidFill>
              <a:effectLst/>
              <a:latin typeface="Arial" pitchFamily="34" charset="0"/>
              <a:cs typeface="Arial" pitchFamily="34" charset="0"/>
            </a:endParaRPr>
          </a:p>
          <a:p>
            <a:pPr marL="617538" indent="-438150" algn="justLow" eaLnBrk="0" fontAlgn="base" hangingPunct="0">
              <a:lnSpc>
                <a:spcPct val="150000"/>
              </a:lnSpc>
              <a:spcBef>
                <a:spcPct val="0"/>
              </a:spcBef>
              <a:spcAft>
                <a:spcPct val="0"/>
              </a:spcAft>
              <a:buFont typeface="+mj-lt"/>
              <a:buAutoNum type="arabicPeriod"/>
            </a:pPr>
            <a:r>
              <a:rPr lang="en-GB" sz="2200" dirty="0" smtClean="0">
                <a:latin typeface="Henderson BCG Serif"/>
                <a:ea typeface="Times New Roman" pitchFamily="18" charset="0"/>
                <a:cs typeface="Times New Roman" pitchFamily="18" charset="0"/>
              </a:rPr>
              <a:t>Is there a link between </a:t>
            </a:r>
            <a:r>
              <a:rPr lang="en-GB" sz="2200" dirty="0" smtClean="0">
                <a:solidFill>
                  <a:schemeClr val="accent1">
                    <a:lumMod val="75000"/>
                    <a:lumOff val="25000"/>
                  </a:schemeClr>
                </a:solidFill>
                <a:latin typeface="Henderson BCG Serif"/>
                <a:ea typeface="Times New Roman" pitchFamily="18" charset="0"/>
                <a:cs typeface="Times New Roman" pitchFamily="18" charset="0"/>
              </a:rPr>
              <a:t>channel sales </a:t>
            </a:r>
            <a:r>
              <a:rPr lang="en-GB" sz="2200" dirty="0" smtClean="0">
                <a:latin typeface="Henderson BCG Serif"/>
                <a:ea typeface="Times New Roman" pitchFamily="18" charset="0"/>
                <a:cs typeface="Times New Roman" pitchFamily="18" charset="0"/>
              </a:rPr>
              <a:t>and </a:t>
            </a:r>
            <a:r>
              <a:rPr lang="en-GB" sz="2200" dirty="0" smtClean="0">
                <a:solidFill>
                  <a:schemeClr val="accent1">
                    <a:lumMod val="75000"/>
                    <a:lumOff val="25000"/>
                  </a:schemeClr>
                </a:solidFill>
                <a:latin typeface="Henderson BCG Serif"/>
                <a:ea typeface="Times New Roman" pitchFamily="18" charset="0"/>
                <a:cs typeface="Times New Roman" pitchFamily="18" charset="0"/>
              </a:rPr>
              <a:t>churn</a:t>
            </a:r>
            <a:r>
              <a:rPr lang="en-GB" sz="2200" dirty="0" smtClean="0">
                <a:latin typeface="Henderson BCG Serif"/>
                <a:ea typeface="Times New Roman" pitchFamily="18" charset="0"/>
                <a:cs typeface="Times New Roman" pitchFamily="18" charset="0"/>
              </a:rPr>
              <a:t>?</a:t>
            </a:r>
            <a:endParaRPr lang="de-DE" sz="2200" dirty="0" smtClean="0">
              <a:latin typeface="Arial" pitchFamily="34" charset="0"/>
              <a:cs typeface="Arial" pitchFamily="34" charset="0"/>
            </a:endParaRPr>
          </a:p>
          <a:p>
            <a:pPr marL="617538" marR="0" lvl="0" indent="-438150" algn="justLow" defTabSz="914400" rtl="0" eaLnBrk="0" fontAlgn="base" latinLnBrk="0" hangingPunct="0">
              <a:lnSpc>
                <a:spcPct val="150000"/>
              </a:lnSpc>
              <a:spcBef>
                <a:spcPct val="0"/>
              </a:spcBef>
              <a:spcAft>
                <a:spcPct val="0"/>
              </a:spcAft>
              <a:buClrTx/>
              <a:buSzTx/>
              <a:buFont typeface="+mj-lt"/>
              <a:buAutoNum type="arabicPeriod"/>
              <a:tabLst/>
            </a:pPr>
            <a:r>
              <a:rPr kumimoji="0" lang="en-GB" sz="2200" b="0" i="0" u="none" strike="noStrike" cap="none" normalizeH="0" baseline="0" dirty="0" smtClean="0">
                <a:ln>
                  <a:noFill/>
                </a:ln>
                <a:solidFill>
                  <a:schemeClr val="tx1"/>
                </a:solidFill>
                <a:effectLst/>
                <a:latin typeface="Henderson BCG Serif"/>
                <a:ea typeface="Times New Roman" pitchFamily="18" charset="0"/>
                <a:cs typeface="Times New Roman" pitchFamily="18" charset="0"/>
              </a:rPr>
              <a:t>Is there a correlation between </a:t>
            </a:r>
            <a:r>
              <a:rPr kumimoji="0" lang="en-GB" sz="2200" b="0" i="0" u="none" strike="noStrike" cap="none" normalizeH="0" baseline="0" dirty="0" smtClean="0">
                <a:ln>
                  <a:noFill/>
                </a:ln>
                <a:solidFill>
                  <a:schemeClr val="accent1">
                    <a:lumMod val="75000"/>
                    <a:lumOff val="25000"/>
                  </a:schemeClr>
                </a:solidFill>
                <a:effectLst/>
                <a:latin typeface="Henderson BCG Serif"/>
                <a:ea typeface="Times New Roman" pitchFamily="18" charset="0"/>
                <a:cs typeface="Times New Roman" pitchFamily="18" charset="0"/>
              </a:rPr>
              <a:t>subscribed power </a:t>
            </a:r>
            <a:r>
              <a:rPr kumimoji="0" lang="en-GB" sz="2200" b="0" i="0" u="none" strike="noStrike" cap="none" normalizeH="0" baseline="0" dirty="0" smtClean="0">
                <a:ln>
                  <a:noFill/>
                </a:ln>
                <a:solidFill>
                  <a:schemeClr val="tx1"/>
                </a:solidFill>
                <a:effectLst/>
                <a:latin typeface="Henderson BCG Serif"/>
                <a:ea typeface="Times New Roman" pitchFamily="18" charset="0"/>
                <a:cs typeface="Times New Roman" pitchFamily="18" charset="0"/>
              </a:rPr>
              <a:t>and </a:t>
            </a:r>
            <a:r>
              <a:rPr kumimoji="0" lang="en-GB" sz="2200" b="0" i="0" u="none" strike="noStrike" cap="none" normalizeH="0" baseline="0" dirty="0" smtClean="0">
                <a:ln>
                  <a:noFill/>
                </a:ln>
                <a:solidFill>
                  <a:schemeClr val="accent1">
                    <a:lumMod val="75000"/>
                    <a:lumOff val="25000"/>
                  </a:schemeClr>
                </a:solidFill>
                <a:effectLst/>
                <a:latin typeface="Henderson BCG Serif"/>
                <a:ea typeface="Times New Roman" pitchFamily="18" charset="0"/>
                <a:cs typeface="Times New Roman" pitchFamily="18" charset="0"/>
              </a:rPr>
              <a:t>consumption</a:t>
            </a:r>
            <a:r>
              <a:rPr kumimoji="0" lang="en-GB" sz="2200" b="0" i="0" u="none" strike="noStrike" cap="none" normalizeH="0" baseline="0" dirty="0" smtClean="0">
                <a:ln>
                  <a:noFill/>
                </a:ln>
                <a:solidFill>
                  <a:schemeClr val="tx1"/>
                </a:solidFill>
                <a:effectLst/>
                <a:latin typeface="Henderson BCG Serif"/>
                <a:ea typeface="Times New Roman" pitchFamily="18" charset="0"/>
                <a:cs typeface="Times New Roman" pitchFamily="18" charset="0"/>
              </a:rPr>
              <a:t>?</a:t>
            </a:r>
            <a:endParaRPr kumimoji="0" lang="de-DE" sz="2200" b="0" i="0" u="none" strike="noStrike" cap="none" normalizeH="0" baseline="0" dirty="0" smtClean="0">
              <a:ln>
                <a:noFill/>
              </a:ln>
              <a:solidFill>
                <a:schemeClr val="tx1"/>
              </a:solidFill>
              <a:effectLst/>
              <a:latin typeface="Arial" pitchFamily="34" charset="0"/>
              <a:cs typeface="Arial" pitchFamily="34" charset="0"/>
            </a:endParaRPr>
          </a:p>
          <a:p>
            <a:pPr marL="617538" lvl="0" indent="-438150" algn="justLow" eaLnBrk="0" fontAlgn="base" hangingPunct="0">
              <a:lnSpc>
                <a:spcPct val="150000"/>
              </a:lnSpc>
              <a:spcBef>
                <a:spcPct val="0"/>
              </a:spcBef>
              <a:spcAft>
                <a:spcPct val="0"/>
              </a:spcAft>
              <a:buFont typeface="+mj-lt"/>
              <a:buAutoNum type="arabicPeriod"/>
            </a:pPr>
            <a:r>
              <a:rPr lang="en-GB" sz="2200" dirty="0" smtClean="0">
                <a:latin typeface="Henderson BCG Serif"/>
                <a:ea typeface="Times New Roman" pitchFamily="18" charset="0"/>
                <a:cs typeface="Times New Roman" pitchFamily="18" charset="0"/>
              </a:rPr>
              <a:t>Investigate </a:t>
            </a:r>
            <a:r>
              <a:rPr lang="en-GB" sz="2200" dirty="0" smtClean="0">
                <a:solidFill>
                  <a:schemeClr val="accent1">
                    <a:lumMod val="75000"/>
                    <a:lumOff val="25000"/>
                  </a:schemeClr>
                </a:solidFill>
                <a:latin typeface="Henderson BCG Serif"/>
                <a:ea typeface="Times New Roman" pitchFamily="18" charset="0"/>
                <a:cs typeface="Times New Roman" pitchFamily="18" charset="0"/>
              </a:rPr>
              <a:t>ROC</a:t>
            </a:r>
            <a:r>
              <a:rPr lang="en-GB" sz="2200" dirty="0" smtClean="0">
                <a:latin typeface="Henderson BCG Serif"/>
                <a:ea typeface="Times New Roman" pitchFamily="18" charset="0"/>
                <a:cs typeface="Times New Roman" pitchFamily="18" charset="0"/>
              </a:rPr>
              <a:t> curve and </a:t>
            </a:r>
            <a:r>
              <a:rPr lang="en-GB" sz="2200" dirty="0" smtClean="0">
                <a:solidFill>
                  <a:schemeClr val="accent1">
                    <a:lumMod val="75000"/>
                    <a:lumOff val="25000"/>
                  </a:schemeClr>
                </a:solidFill>
                <a:latin typeface="Henderson BCG Serif"/>
                <a:ea typeface="Times New Roman" pitchFamily="18" charset="0"/>
                <a:cs typeface="Times New Roman" pitchFamily="18" charset="0"/>
              </a:rPr>
              <a:t>Brier score</a:t>
            </a:r>
            <a:r>
              <a:rPr lang="en-GB" sz="2200" dirty="0" smtClean="0">
                <a:latin typeface="Henderson BCG Serif"/>
                <a:ea typeface="Times New Roman" pitchFamily="18" charset="0"/>
                <a:cs typeface="Times New Roman" pitchFamily="18" charset="0"/>
              </a:rPr>
              <a:t>.</a:t>
            </a:r>
            <a:endParaRPr lang="de-DE" sz="2200" dirty="0" smtClean="0">
              <a:latin typeface="Arial" pitchFamily="34" charset="0"/>
              <a:cs typeface="Arial" pitchFamily="34" charset="0"/>
            </a:endParaRPr>
          </a:p>
          <a:p>
            <a:pPr marL="617538" lvl="0" indent="-438150" algn="justLow" eaLnBrk="0" fontAlgn="base" hangingPunct="0">
              <a:lnSpc>
                <a:spcPct val="150000"/>
              </a:lnSpc>
              <a:spcBef>
                <a:spcPct val="0"/>
              </a:spcBef>
              <a:spcAft>
                <a:spcPct val="0"/>
              </a:spcAft>
              <a:buFont typeface="+mj-lt"/>
              <a:buAutoNum type="arabicPeriod"/>
            </a:pPr>
            <a:r>
              <a:rPr lang="en-GB" sz="2200" dirty="0" smtClean="0">
                <a:latin typeface="Henderson BCG Serif"/>
                <a:ea typeface="Times New Roman" pitchFamily="18" charset="0"/>
                <a:cs typeface="Times New Roman" pitchFamily="18" charset="0"/>
              </a:rPr>
              <a:t>Evaluate Effectiveness of </a:t>
            </a:r>
            <a:r>
              <a:rPr lang="en-GB" sz="2200" dirty="0" smtClean="0">
                <a:solidFill>
                  <a:schemeClr val="accent1">
                    <a:lumMod val="75000"/>
                    <a:lumOff val="25000"/>
                  </a:schemeClr>
                </a:solidFill>
                <a:latin typeface="Henderson BCG Serif"/>
                <a:ea typeface="Times New Roman" pitchFamily="18" charset="0"/>
                <a:cs typeface="Times New Roman" pitchFamily="18" charset="0"/>
              </a:rPr>
              <a:t>20% discount</a:t>
            </a:r>
            <a:r>
              <a:rPr lang="en-GB" sz="2200" dirty="0" smtClean="0">
                <a:latin typeface="Henderson BCG Serif"/>
                <a:ea typeface="Times New Roman" pitchFamily="18" charset="0"/>
                <a:cs typeface="Times New Roman" pitchFamily="18" charset="0"/>
              </a:rPr>
              <a:t>.</a:t>
            </a:r>
            <a:endParaRPr lang="de-DE" sz="2200" dirty="0" smtClean="0">
              <a:latin typeface="Arial" pitchFamily="34" charset="0"/>
              <a:cs typeface="Arial" pitchFamily="34" charset="0"/>
            </a:endParaRPr>
          </a:p>
          <a:p>
            <a:pPr marL="617538" marR="0" lvl="0" indent="-438150" algn="justLow" defTabSz="914400" rtl="0" eaLnBrk="0" fontAlgn="base" latinLnBrk="0" hangingPunct="0">
              <a:lnSpc>
                <a:spcPct val="150000"/>
              </a:lnSpc>
              <a:spcBef>
                <a:spcPct val="0"/>
              </a:spcBef>
              <a:spcAft>
                <a:spcPct val="0"/>
              </a:spcAft>
              <a:buClrTx/>
              <a:buSzTx/>
              <a:buFont typeface="+mj-lt"/>
              <a:buAutoNum type="arabicPeriod"/>
              <a:tabLst/>
            </a:pPr>
            <a:r>
              <a:rPr kumimoji="0" lang="en-GB" sz="2200" b="0" i="0" u="none" strike="noStrike" cap="none" normalizeH="0" baseline="0" dirty="0" smtClean="0">
                <a:ln>
                  <a:noFill/>
                </a:ln>
                <a:solidFill>
                  <a:schemeClr val="tx1"/>
                </a:solidFill>
                <a:effectLst/>
                <a:latin typeface="Henderson BCG Serif"/>
                <a:ea typeface="Times New Roman" pitchFamily="18" charset="0"/>
                <a:cs typeface="Times New Roman" pitchFamily="18" charset="0"/>
              </a:rPr>
              <a:t>Output churn </a:t>
            </a:r>
            <a:r>
              <a:rPr kumimoji="0" lang="en-GB" sz="2200" b="0" i="0" u="none" strike="noStrike" cap="none" normalizeH="0" baseline="0" dirty="0" smtClean="0">
                <a:ln>
                  <a:noFill/>
                </a:ln>
                <a:solidFill>
                  <a:schemeClr val="accent1">
                    <a:lumMod val="75000"/>
                    <a:lumOff val="25000"/>
                  </a:schemeClr>
                </a:solidFill>
                <a:effectLst/>
                <a:latin typeface="Henderson BCG Serif"/>
                <a:ea typeface="Times New Roman" pitchFamily="18" charset="0"/>
                <a:cs typeface="Times New Roman" pitchFamily="18" charset="0"/>
              </a:rPr>
              <a:t>probability</a:t>
            </a:r>
            <a:r>
              <a:rPr kumimoji="0" lang="en-GB" sz="2200" b="0" i="0" u="none" strike="noStrike" cap="none" normalizeH="0" baseline="0" dirty="0" smtClean="0">
                <a:ln>
                  <a:noFill/>
                </a:ln>
                <a:solidFill>
                  <a:schemeClr val="tx1"/>
                </a:solidFill>
                <a:effectLst/>
                <a:latin typeface="Henderson BCG Serif"/>
                <a:ea typeface="Times New Roman" pitchFamily="18" charset="0"/>
                <a:cs typeface="Times New Roman" pitchFamily="18" charset="0"/>
              </a:rPr>
              <a:t> and churn </a:t>
            </a:r>
            <a:r>
              <a:rPr kumimoji="0" lang="en-GB" sz="2200" b="0" i="0" u="none" strike="noStrike" cap="none" normalizeH="0" baseline="0" dirty="0" smtClean="0">
                <a:ln>
                  <a:noFill/>
                </a:ln>
                <a:solidFill>
                  <a:schemeClr val="accent1">
                    <a:lumMod val="75000"/>
                    <a:lumOff val="25000"/>
                  </a:schemeClr>
                </a:solidFill>
                <a:effectLst/>
                <a:latin typeface="Henderson BCG Serif"/>
                <a:ea typeface="Times New Roman" pitchFamily="18" charset="0"/>
                <a:cs typeface="Times New Roman" pitchFamily="18" charset="0"/>
              </a:rPr>
              <a:t>decision</a:t>
            </a:r>
            <a:r>
              <a:rPr kumimoji="0" lang="en-GB" sz="2200" b="0" i="0" u="none" strike="noStrike" cap="none" normalizeH="0" baseline="0" dirty="0" smtClean="0">
                <a:ln>
                  <a:noFill/>
                </a:ln>
                <a:solidFill>
                  <a:schemeClr val="tx1"/>
                </a:solidFill>
                <a:effectLst/>
                <a:latin typeface="Henderson BCG Serif"/>
                <a:ea typeface="Times New Roman" pitchFamily="18" charset="0"/>
                <a:cs typeface="Times New Roman" pitchFamily="18" charset="0"/>
              </a:rPr>
              <a:t> using ML algorithm(s)</a:t>
            </a:r>
            <a:endParaRPr kumimoji="0" lang="de-DE" sz="2200" b="0" i="0" u="none" strike="noStrike" cap="none" normalizeH="0" baseline="0" dirty="0" smtClean="0">
              <a:ln>
                <a:noFill/>
              </a:ln>
              <a:solidFill>
                <a:schemeClr val="tx1"/>
              </a:solidFill>
              <a:effectLst/>
              <a:latin typeface="Arial" pitchFamily="34" charset="0"/>
              <a:cs typeface="Arial" pitchFamily="34" charset="0"/>
            </a:endParaRPr>
          </a:p>
          <a:p>
            <a:pPr marL="617538" marR="0" lvl="0" indent="-438150" algn="justLow" defTabSz="914400" rtl="0" eaLnBrk="0" fontAlgn="base" latinLnBrk="0" hangingPunct="0">
              <a:lnSpc>
                <a:spcPct val="150000"/>
              </a:lnSpc>
              <a:spcBef>
                <a:spcPct val="0"/>
              </a:spcBef>
              <a:spcAft>
                <a:spcPct val="0"/>
              </a:spcAft>
              <a:buClrTx/>
              <a:buSzTx/>
              <a:buFont typeface="+mj-lt"/>
              <a:buAutoNum type="arabicPeriod"/>
              <a:tabLst/>
            </a:pPr>
            <a:r>
              <a:rPr kumimoji="0" lang="en-GB" sz="2200" b="0" i="0" u="none" strike="noStrike" cap="none" normalizeH="0" baseline="0" dirty="0" smtClean="0">
                <a:ln>
                  <a:noFill/>
                </a:ln>
                <a:solidFill>
                  <a:schemeClr val="tx1"/>
                </a:solidFill>
                <a:effectLst/>
                <a:latin typeface="Henderson BCG Serif"/>
                <a:ea typeface="Times New Roman" pitchFamily="18" charset="0"/>
                <a:cs typeface="Times New Roman" pitchFamily="18" charset="0"/>
              </a:rPr>
              <a:t>Future outlook.</a:t>
            </a:r>
            <a:endParaRPr kumimoji="0" lang="en-GB" sz="2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454" y="268236"/>
            <a:ext cx="10933350" cy="332399"/>
          </a:xfrm>
        </p:spPr>
        <p:txBody>
          <a:bodyPr/>
          <a:lstStyle/>
          <a:p>
            <a:r>
              <a:rPr lang="de-DE" dirty="0" smtClean="0"/>
              <a:t>Appendix: Model Performance sales improvement</a:t>
            </a:r>
            <a:endParaRPr lang="de-DE" dirty="0"/>
          </a:p>
        </p:txBody>
      </p:sp>
      <p:pic>
        <p:nvPicPr>
          <p:cNvPr id="90114" name="Picture 2" descr="C:\Users\Moh2\Desktop\BCG case\ml_case_data\chosen model properties\Sales different profiles.png"/>
          <p:cNvPicPr>
            <a:picLocks noChangeAspect="1" noChangeArrowheads="1"/>
          </p:cNvPicPr>
          <p:nvPr/>
        </p:nvPicPr>
        <p:blipFill>
          <a:blip r:embed="rId2"/>
          <a:srcRect/>
          <a:stretch>
            <a:fillRect/>
          </a:stretch>
        </p:blipFill>
        <p:spPr bwMode="auto">
          <a:xfrm>
            <a:off x="1818821" y="788567"/>
            <a:ext cx="7315200" cy="5459413"/>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073" y="234873"/>
            <a:ext cx="10933350" cy="332399"/>
          </a:xfrm>
        </p:spPr>
        <p:txBody>
          <a:bodyPr/>
          <a:lstStyle/>
          <a:p>
            <a:r>
              <a:rPr lang="de-DE" dirty="0" smtClean="0"/>
              <a:t>Contents</a:t>
            </a:r>
            <a:endParaRPr lang="de-DE" dirty="0"/>
          </a:p>
        </p:txBody>
      </p:sp>
      <p:sp>
        <p:nvSpPr>
          <p:cNvPr id="3" name="Rectangle 1"/>
          <p:cNvSpPr>
            <a:spLocks noChangeArrowheads="1"/>
          </p:cNvSpPr>
          <p:nvPr/>
        </p:nvSpPr>
        <p:spPr bwMode="auto">
          <a:xfrm>
            <a:off x="0" y="1317755"/>
            <a:ext cx="11817927" cy="48320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636588" indent="-457200" algn="justLow" fontAlgn="base">
              <a:lnSpc>
                <a:spcPct val="200000"/>
              </a:lnSpc>
              <a:spcBef>
                <a:spcPct val="0"/>
              </a:spcBef>
              <a:spcAft>
                <a:spcPct val="0"/>
              </a:spcAft>
              <a:buFont typeface="+mj-lt"/>
              <a:buAutoNum type="arabicPeriod"/>
            </a:pPr>
            <a:r>
              <a:rPr lang="de-DE" sz="2200" dirty="0" smtClean="0">
                <a:latin typeface="Henderson BCG Serif"/>
                <a:ea typeface="Times New Roman" pitchFamily="18" charset="0"/>
                <a:cs typeface="Times New Roman" pitchFamily="18" charset="0"/>
              </a:rPr>
              <a:t>Block diagram of the problem approach</a:t>
            </a:r>
          </a:p>
          <a:p>
            <a:pPr marL="636588" indent="-457200" algn="justLow" fontAlgn="base">
              <a:lnSpc>
                <a:spcPct val="200000"/>
              </a:lnSpc>
              <a:spcBef>
                <a:spcPct val="0"/>
              </a:spcBef>
              <a:spcAft>
                <a:spcPct val="0"/>
              </a:spcAft>
              <a:buFont typeface="+mj-lt"/>
              <a:buAutoNum type="arabicPeriod"/>
            </a:pPr>
            <a:r>
              <a:rPr lang="de-DE" sz="2200" dirty="0" smtClean="0">
                <a:latin typeface="Henderson BCG Serif"/>
                <a:cs typeface="Times New Roman" pitchFamily="18" charset="0"/>
              </a:rPr>
              <a:t>Feature cleaning</a:t>
            </a:r>
          </a:p>
          <a:p>
            <a:pPr marL="636588" indent="-457200" algn="justLow" fontAlgn="base">
              <a:lnSpc>
                <a:spcPct val="200000"/>
              </a:lnSpc>
              <a:spcBef>
                <a:spcPct val="0"/>
              </a:spcBef>
              <a:spcAft>
                <a:spcPct val="0"/>
              </a:spcAft>
              <a:buFont typeface="+mj-lt"/>
              <a:buAutoNum type="arabicPeriod"/>
            </a:pPr>
            <a:r>
              <a:rPr kumimoji="0" lang="de-DE" sz="2200" b="0" i="0" u="none" strike="noStrike" cap="none" normalizeH="0" baseline="0" dirty="0" smtClean="0">
                <a:ln>
                  <a:noFill/>
                </a:ln>
                <a:solidFill>
                  <a:schemeClr val="tx1"/>
                </a:solidFill>
                <a:effectLst/>
                <a:latin typeface="Henderson BCG Serif"/>
                <a:cs typeface="Times New Roman" pitchFamily="18" charset="0"/>
              </a:rPr>
              <a:t>Descriptive statistics</a:t>
            </a:r>
          </a:p>
          <a:p>
            <a:pPr marL="636588" indent="-457200" algn="justLow" fontAlgn="base">
              <a:lnSpc>
                <a:spcPct val="200000"/>
              </a:lnSpc>
              <a:spcBef>
                <a:spcPct val="0"/>
              </a:spcBef>
              <a:spcAft>
                <a:spcPct val="0"/>
              </a:spcAft>
              <a:buFont typeface="+mj-lt"/>
              <a:buAutoNum type="arabicPeriod"/>
            </a:pPr>
            <a:r>
              <a:rPr lang="de-DE" sz="2200" dirty="0" smtClean="0">
                <a:latin typeface="Henderson BCG Serif"/>
                <a:cs typeface="Times New Roman" pitchFamily="18" charset="0"/>
              </a:rPr>
              <a:t>Model development</a:t>
            </a:r>
          </a:p>
          <a:p>
            <a:pPr marL="636588" indent="-457200" algn="justLow" fontAlgn="base">
              <a:lnSpc>
                <a:spcPct val="200000"/>
              </a:lnSpc>
              <a:spcBef>
                <a:spcPct val="0"/>
              </a:spcBef>
              <a:spcAft>
                <a:spcPct val="0"/>
              </a:spcAft>
              <a:buFont typeface="+mj-lt"/>
              <a:buAutoNum type="arabicPeriod"/>
            </a:pPr>
            <a:r>
              <a:rPr lang="de-DE" sz="2200" dirty="0" smtClean="0">
                <a:latin typeface="Henderson BCG Serif"/>
                <a:cs typeface="Times New Roman" pitchFamily="18" charset="0"/>
              </a:rPr>
              <a:t>Discount effectiveness</a:t>
            </a:r>
          </a:p>
          <a:p>
            <a:pPr marL="636588" indent="-457200" algn="justLow" fontAlgn="base">
              <a:lnSpc>
                <a:spcPct val="200000"/>
              </a:lnSpc>
              <a:spcBef>
                <a:spcPct val="0"/>
              </a:spcBef>
              <a:spcAft>
                <a:spcPct val="0"/>
              </a:spcAft>
              <a:buFont typeface="+mj-lt"/>
              <a:buAutoNum type="arabicPeriod"/>
            </a:pPr>
            <a:r>
              <a:rPr lang="de-DE" sz="2200" dirty="0" smtClean="0">
                <a:latin typeface="Henderson BCG Serif"/>
                <a:cs typeface="Times New Roman" pitchFamily="18" charset="0"/>
              </a:rPr>
              <a:t>Outlook</a:t>
            </a:r>
          </a:p>
          <a:p>
            <a:pPr marL="617538" indent="-438150" algn="justLow" fontAlgn="base">
              <a:lnSpc>
                <a:spcPct val="200000"/>
              </a:lnSpc>
              <a:spcBef>
                <a:spcPct val="0"/>
              </a:spcBef>
              <a:spcAft>
                <a:spcPct val="0"/>
              </a:spcAft>
              <a:buFont typeface="Arial" pitchFamily="34" charset="0"/>
              <a:buChar char="•"/>
            </a:pPr>
            <a:endParaRPr kumimoji="0" lang="en-GB" sz="2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782" y="207164"/>
            <a:ext cx="10933350" cy="332399"/>
          </a:xfrm>
        </p:spPr>
        <p:txBody>
          <a:bodyPr/>
          <a:lstStyle/>
          <a:p>
            <a:r>
              <a:rPr lang="de-DE" dirty="0" smtClean="0"/>
              <a:t>1. Block diagram of problem approach</a:t>
            </a:r>
            <a:endParaRPr lang="de-DE" dirty="0"/>
          </a:p>
        </p:txBody>
      </p:sp>
      <p:sp>
        <p:nvSpPr>
          <p:cNvPr id="3" name="Rectangle 2"/>
          <p:cNvSpPr/>
          <p:nvPr/>
        </p:nvSpPr>
        <p:spPr>
          <a:xfrm>
            <a:off x="609623" y="2441839"/>
            <a:ext cx="1856509" cy="665018"/>
          </a:xfrm>
          <a:prstGeom prst="rect">
            <a:avLst/>
          </a:prstGeom>
          <a:solidFill>
            <a:schemeClr val="accent1">
              <a:lumMod val="50000"/>
              <a:lumOff val="50000"/>
              <a:alpha val="8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de-DE" sz="1500" b="1" dirty="0" smtClean="0">
                <a:solidFill>
                  <a:schemeClr val="tx1"/>
                </a:solidFill>
              </a:rPr>
              <a:t>Data exploration</a:t>
            </a:r>
          </a:p>
        </p:txBody>
      </p:sp>
      <p:sp>
        <p:nvSpPr>
          <p:cNvPr id="5" name="Rectangle 4"/>
          <p:cNvSpPr/>
          <p:nvPr/>
        </p:nvSpPr>
        <p:spPr>
          <a:xfrm>
            <a:off x="540391" y="3796148"/>
            <a:ext cx="1994973" cy="665018"/>
          </a:xfrm>
          <a:prstGeom prst="rect">
            <a:avLst/>
          </a:prstGeom>
          <a:solidFill>
            <a:schemeClr val="accent1">
              <a:lumMod val="50000"/>
              <a:lumOff val="50000"/>
              <a:alpha val="8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de-DE" sz="1500" b="1" dirty="0" smtClean="0">
                <a:solidFill>
                  <a:schemeClr val="tx1"/>
                </a:solidFill>
              </a:rPr>
              <a:t>Model development</a:t>
            </a:r>
          </a:p>
        </p:txBody>
      </p:sp>
      <p:sp>
        <p:nvSpPr>
          <p:cNvPr id="6" name="Rectangle 5"/>
          <p:cNvSpPr/>
          <p:nvPr/>
        </p:nvSpPr>
        <p:spPr>
          <a:xfrm>
            <a:off x="540391" y="5264738"/>
            <a:ext cx="1994973" cy="665018"/>
          </a:xfrm>
          <a:prstGeom prst="rect">
            <a:avLst/>
          </a:prstGeom>
          <a:solidFill>
            <a:schemeClr val="accent1">
              <a:lumMod val="50000"/>
              <a:lumOff val="50000"/>
              <a:alpha val="8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de-DE" sz="1500" b="1" dirty="0" smtClean="0">
                <a:solidFill>
                  <a:schemeClr val="tx1"/>
                </a:solidFill>
              </a:rPr>
              <a:t>Model evaluation</a:t>
            </a:r>
          </a:p>
        </p:txBody>
      </p:sp>
      <p:cxnSp>
        <p:nvCxnSpPr>
          <p:cNvPr id="8" name="Straight Arrow Connector 7"/>
          <p:cNvCxnSpPr>
            <a:stCxn id="3" idx="2"/>
          </p:cNvCxnSpPr>
          <p:nvPr/>
        </p:nvCxnSpPr>
        <p:spPr>
          <a:xfrm>
            <a:off x="1537878" y="3106857"/>
            <a:ext cx="0" cy="678881"/>
          </a:xfrm>
          <a:prstGeom prst="straightConnector1">
            <a:avLst/>
          </a:prstGeom>
          <a:ln w="9525">
            <a:solidFill>
              <a:schemeClr val="tx1">
                <a:lumMod val="50000"/>
              </a:schemeClr>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a:endCxn id="6" idx="0"/>
          </p:cNvCxnSpPr>
          <p:nvPr/>
        </p:nvCxnSpPr>
        <p:spPr>
          <a:xfrm>
            <a:off x="1537878" y="4461166"/>
            <a:ext cx="0" cy="803572"/>
          </a:xfrm>
          <a:prstGeom prst="straightConnector1">
            <a:avLst/>
          </a:prstGeom>
          <a:ln w="9525">
            <a:solidFill>
              <a:schemeClr val="tx1">
                <a:lumMod val="50000"/>
              </a:schemeClr>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06424" y="2608099"/>
            <a:ext cx="6774873" cy="249299"/>
          </a:xfrm>
          <a:prstGeom prst="rect">
            <a:avLst/>
          </a:prstGeom>
          <a:noFill/>
        </p:spPr>
        <p:txBody>
          <a:bodyPr wrap="square" lIns="0" tIns="0" rIns="0" bIns="0" rtlCol="0" anchor="t">
            <a:spAutoFit/>
          </a:bodyPr>
          <a:lstStyle/>
          <a:p>
            <a:pPr marL="179388" indent="-179388">
              <a:lnSpc>
                <a:spcPct val="90000"/>
              </a:lnSpc>
              <a:spcAft>
                <a:spcPts val="600"/>
              </a:spcAft>
              <a:buFont typeface="Arial" pitchFamily="34" charset="0"/>
              <a:buChar char="•"/>
            </a:pPr>
            <a:r>
              <a:rPr lang="de-DE" dirty="0" smtClean="0"/>
              <a:t>Collect </a:t>
            </a:r>
            <a:r>
              <a:rPr lang="de-DE" dirty="0" smtClean="0">
                <a:solidFill>
                  <a:schemeClr val="accent1">
                    <a:lumMod val="75000"/>
                    <a:lumOff val="25000"/>
                  </a:schemeClr>
                </a:solidFill>
              </a:rPr>
              <a:t>statistics</a:t>
            </a:r>
            <a:r>
              <a:rPr lang="de-DE" dirty="0" smtClean="0"/>
              <a:t> and </a:t>
            </a:r>
            <a:r>
              <a:rPr lang="de-DE" dirty="0" smtClean="0">
                <a:solidFill>
                  <a:schemeClr val="accent1">
                    <a:lumMod val="75000"/>
                    <a:lumOff val="25000"/>
                  </a:schemeClr>
                </a:solidFill>
              </a:rPr>
              <a:t>correlations</a:t>
            </a:r>
            <a:r>
              <a:rPr lang="de-DE" dirty="0" smtClean="0"/>
              <a:t> of the data provided</a:t>
            </a:r>
          </a:p>
        </p:txBody>
      </p:sp>
      <p:sp>
        <p:nvSpPr>
          <p:cNvPr id="15" name="TextBox 14"/>
          <p:cNvSpPr txBox="1"/>
          <p:nvPr/>
        </p:nvSpPr>
        <p:spPr>
          <a:xfrm>
            <a:off x="3006424" y="3990185"/>
            <a:ext cx="6774873" cy="249299"/>
          </a:xfrm>
          <a:prstGeom prst="rect">
            <a:avLst/>
          </a:prstGeom>
          <a:noFill/>
        </p:spPr>
        <p:txBody>
          <a:bodyPr wrap="square" lIns="0" tIns="0" rIns="0" bIns="0" rtlCol="0" anchor="t">
            <a:spAutoFit/>
          </a:bodyPr>
          <a:lstStyle/>
          <a:p>
            <a:pPr marL="179388" indent="-179388">
              <a:lnSpc>
                <a:spcPct val="90000"/>
              </a:lnSpc>
              <a:spcAft>
                <a:spcPts val="600"/>
              </a:spcAft>
              <a:buFont typeface="Arial" pitchFamily="34" charset="0"/>
              <a:buChar char="•"/>
            </a:pPr>
            <a:r>
              <a:rPr lang="de-DE" dirty="0" smtClean="0">
                <a:solidFill>
                  <a:schemeClr val="accent1">
                    <a:lumMod val="75000"/>
                    <a:lumOff val="25000"/>
                  </a:schemeClr>
                </a:solidFill>
              </a:rPr>
              <a:t>Train</a:t>
            </a:r>
            <a:r>
              <a:rPr lang="de-DE" dirty="0" smtClean="0"/>
              <a:t> multiple ML algorithms</a:t>
            </a:r>
          </a:p>
        </p:txBody>
      </p:sp>
      <p:sp>
        <p:nvSpPr>
          <p:cNvPr id="16" name="TextBox 15"/>
          <p:cNvSpPr txBox="1"/>
          <p:nvPr/>
        </p:nvSpPr>
        <p:spPr>
          <a:xfrm>
            <a:off x="3006424" y="5417204"/>
            <a:ext cx="6774873" cy="249299"/>
          </a:xfrm>
          <a:prstGeom prst="rect">
            <a:avLst/>
          </a:prstGeom>
          <a:noFill/>
        </p:spPr>
        <p:txBody>
          <a:bodyPr wrap="square" lIns="0" tIns="0" rIns="0" bIns="0" rtlCol="0" anchor="t">
            <a:spAutoFit/>
          </a:bodyPr>
          <a:lstStyle/>
          <a:p>
            <a:pPr marL="179388" indent="-179388">
              <a:lnSpc>
                <a:spcPct val="90000"/>
              </a:lnSpc>
              <a:spcAft>
                <a:spcPts val="600"/>
              </a:spcAft>
              <a:buFont typeface="Arial" pitchFamily="34" charset="0"/>
              <a:buChar char="•"/>
            </a:pPr>
            <a:r>
              <a:rPr lang="de-DE" dirty="0" smtClean="0">
                <a:solidFill>
                  <a:schemeClr val="accent1">
                    <a:lumMod val="75000"/>
                    <a:lumOff val="25000"/>
                  </a:schemeClr>
                </a:solidFill>
              </a:rPr>
              <a:t>Evaluate</a:t>
            </a:r>
            <a:r>
              <a:rPr lang="de-DE" dirty="0" smtClean="0"/>
              <a:t> the  predictive model on test sets</a:t>
            </a:r>
          </a:p>
        </p:txBody>
      </p:sp>
      <p:sp>
        <p:nvSpPr>
          <p:cNvPr id="17" name="Rectangle 16"/>
          <p:cNvSpPr/>
          <p:nvPr/>
        </p:nvSpPr>
        <p:spPr>
          <a:xfrm>
            <a:off x="609627" y="1182446"/>
            <a:ext cx="1856509" cy="665018"/>
          </a:xfrm>
          <a:prstGeom prst="rect">
            <a:avLst/>
          </a:prstGeom>
          <a:solidFill>
            <a:schemeClr val="accent1">
              <a:lumMod val="50000"/>
              <a:lumOff val="50000"/>
              <a:alpha val="8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de-DE" sz="1500" b="1" dirty="0" smtClean="0">
                <a:solidFill>
                  <a:schemeClr val="tx1"/>
                </a:solidFill>
              </a:rPr>
              <a:t>Feature cleaning</a:t>
            </a:r>
          </a:p>
        </p:txBody>
      </p:sp>
      <p:cxnSp>
        <p:nvCxnSpPr>
          <p:cNvPr id="18" name="Straight Arrow Connector 17"/>
          <p:cNvCxnSpPr>
            <a:stCxn id="17" idx="2"/>
          </p:cNvCxnSpPr>
          <p:nvPr/>
        </p:nvCxnSpPr>
        <p:spPr>
          <a:xfrm>
            <a:off x="1537882" y="1847464"/>
            <a:ext cx="0" cy="595746"/>
          </a:xfrm>
          <a:prstGeom prst="straightConnector1">
            <a:avLst/>
          </a:prstGeom>
          <a:ln w="9525">
            <a:solidFill>
              <a:schemeClr val="tx1">
                <a:lumMod val="50000"/>
              </a:schemeClr>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06424" y="1348737"/>
            <a:ext cx="6774873" cy="249299"/>
          </a:xfrm>
          <a:prstGeom prst="rect">
            <a:avLst/>
          </a:prstGeom>
          <a:noFill/>
        </p:spPr>
        <p:txBody>
          <a:bodyPr wrap="square" lIns="0" tIns="0" rIns="0" bIns="0" rtlCol="0" anchor="t">
            <a:spAutoFit/>
          </a:bodyPr>
          <a:lstStyle/>
          <a:p>
            <a:pPr marL="179388" indent="-179388">
              <a:lnSpc>
                <a:spcPct val="90000"/>
              </a:lnSpc>
              <a:spcAft>
                <a:spcPts val="600"/>
              </a:spcAft>
              <a:buFont typeface="Arial" pitchFamily="34" charset="0"/>
              <a:buChar char="•"/>
            </a:pPr>
            <a:r>
              <a:rPr lang="de-DE" dirty="0" smtClean="0">
                <a:solidFill>
                  <a:schemeClr val="accent1">
                    <a:lumMod val="75000"/>
                    <a:lumOff val="25000"/>
                  </a:schemeClr>
                </a:solidFill>
              </a:rPr>
              <a:t>Process raw data </a:t>
            </a:r>
            <a:r>
              <a:rPr lang="de-DE" dirty="0" smtClean="0"/>
              <a:t>to better fit into the predictive model</a:t>
            </a:r>
          </a:p>
        </p:txBody>
      </p:sp>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354" y="2582229"/>
            <a:ext cx="10933350" cy="498598"/>
          </a:xfrm>
        </p:spPr>
        <p:txBody>
          <a:bodyPr/>
          <a:lstStyle/>
          <a:p>
            <a:pPr algn="ctr"/>
            <a:r>
              <a:rPr lang="de-DE" sz="3600" dirty="0" smtClean="0"/>
              <a:t>2. Feature Cleaning</a:t>
            </a:r>
            <a:endParaRPr lang="de-DE" sz="3600" dirty="0"/>
          </a:p>
        </p:txBody>
      </p:sp>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55" y="193309"/>
            <a:ext cx="10933350" cy="332399"/>
          </a:xfrm>
        </p:spPr>
        <p:txBody>
          <a:bodyPr/>
          <a:lstStyle/>
          <a:p>
            <a:r>
              <a:rPr lang="de-DE" dirty="0" smtClean="0"/>
              <a:t>2. Feature cleaning: Breakdown of features</a:t>
            </a:r>
            <a:endParaRPr lang="de-DE" dirty="0"/>
          </a:p>
        </p:txBody>
      </p:sp>
      <p:sp>
        <p:nvSpPr>
          <p:cNvPr id="3" name="Rectangle 1"/>
          <p:cNvSpPr>
            <a:spLocks noChangeArrowheads="1"/>
          </p:cNvSpPr>
          <p:nvPr/>
        </p:nvSpPr>
        <p:spPr bwMode="auto">
          <a:xfrm>
            <a:off x="0" y="587241"/>
            <a:ext cx="11804073" cy="280076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617538" indent="-438150" algn="justLow" fontAlgn="base">
              <a:lnSpc>
                <a:spcPct val="200000"/>
              </a:lnSpc>
              <a:spcBef>
                <a:spcPct val="0"/>
              </a:spcBef>
              <a:spcAft>
                <a:spcPct val="0"/>
              </a:spcAft>
              <a:buFont typeface="Arial" pitchFamily="34" charset="0"/>
              <a:buChar char="•"/>
            </a:pPr>
            <a:r>
              <a:rPr lang="de-DE" sz="2200" dirty="0" smtClean="0">
                <a:solidFill>
                  <a:schemeClr val="accent1">
                    <a:lumMod val="75000"/>
                    <a:lumOff val="25000"/>
                  </a:schemeClr>
                </a:solidFill>
                <a:latin typeface="Henderson BCG Serif"/>
                <a:ea typeface="Times New Roman" pitchFamily="18" charset="0"/>
                <a:cs typeface="Times New Roman" pitchFamily="18" charset="0"/>
              </a:rPr>
              <a:t>39</a:t>
            </a:r>
            <a:r>
              <a:rPr lang="de-DE" sz="2200" dirty="0" smtClean="0">
                <a:solidFill>
                  <a:schemeClr val="bg2">
                    <a:lumMod val="25000"/>
                  </a:schemeClr>
                </a:solidFill>
                <a:latin typeface="Henderson BCG Serif"/>
                <a:ea typeface="Times New Roman" pitchFamily="18" charset="0"/>
                <a:cs typeface="Times New Roman" pitchFamily="18" charset="0"/>
              </a:rPr>
              <a:t> features provided</a:t>
            </a:r>
          </a:p>
          <a:p>
            <a:pPr marL="617538" indent="-438150" algn="justLow" fontAlgn="base">
              <a:lnSpc>
                <a:spcPct val="200000"/>
              </a:lnSpc>
              <a:spcBef>
                <a:spcPct val="0"/>
              </a:spcBef>
              <a:spcAft>
                <a:spcPct val="0"/>
              </a:spcAft>
              <a:buFont typeface="Arial" pitchFamily="34" charset="0"/>
              <a:buChar char="•"/>
            </a:pPr>
            <a:endParaRPr lang="de-DE" sz="2200" dirty="0" smtClean="0">
              <a:latin typeface="Henderson BCG Serif"/>
              <a:cs typeface="Times New Roman" pitchFamily="18" charset="0"/>
            </a:endParaRPr>
          </a:p>
          <a:p>
            <a:pPr marL="617538" indent="-438150" algn="justLow" fontAlgn="base">
              <a:lnSpc>
                <a:spcPct val="200000"/>
              </a:lnSpc>
              <a:spcBef>
                <a:spcPct val="0"/>
              </a:spcBef>
              <a:spcAft>
                <a:spcPct val="0"/>
              </a:spcAft>
              <a:buFont typeface="Arial" pitchFamily="34" charset="0"/>
              <a:buChar char="•"/>
            </a:pPr>
            <a:endParaRPr lang="de-DE" sz="2200" dirty="0" smtClean="0">
              <a:latin typeface="Henderson BCG Serif"/>
              <a:cs typeface="Times New Roman" pitchFamily="18" charset="0"/>
            </a:endParaRPr>
          </a:p>
          <a:p>
            <a:pPr marL="617538" indent="-438150" algn="justLow" fontAlgn="base">
              <a:lnSpc>
                <a:spcPct val="200000"/>
              </a:lnSpc>
              <a:spcBef>
                <a:spcPct val="0"/>
              </a:spcBef>
              <a:spcAft>
                <a:spcPct val="0"/>
              </a:spcAft>
              <a:buFont typeface="Arial" pitchFamily="34" charset="0"/>
              <a:buChar char="•"/>
            </a:pPr>
            <a:endParaRPr kumimoji="0" lang="en-GB" sz="22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4" name="Chart 3"/>
          <p:cNvGraphicFramePr/>
          <p:nvPr/>
        </p:nvGraphicFramePr>
        <p:xfrm>
          <a:off x="2503054" y="1427018"/>
          <a:ext cx="5948217" cy="353290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0" y="5417128"/>
            <a:ext cx="11644604" cy="609398"/>
          </a:xfrm>
          <a:prstGeom prst="rect">
            <a:avLst/>
          </a:prstGeom>
          <a:noFill/>
        </p:spPr>
        <p:txBody>
          <a:bodyPr wrap="square" lIns="0" tIns="0" rIns="0" bIns="0" rtlCol="0" anchor="t">
            <a:spAutoFit/>
          </a:bodyPr>
          <a:lstStyle/>
          <a:p>
            <a:pPr marL="720725" indent="-457200">
              <a:lnSpc>
                <a:spcPct val="90000"/>
              </a:lnSpc>
              <a:spcAft>
                <a:spcPts val="600"/>
              </a:spcAft>
              <a:buFont typeface="Arial" pitchFamily="34" charset="0"/>
              <a:buChar char="•"/>
            </a:pPr>
            <a:r>
              <a:rPr lang="de-DE" sz="2200" dirty="0" smtClean="0">
                <a:solidFill>
                  <a:schemeClr val="bg2">
                    <a:lumMod val="25000"/>
                  </a:schemeClr>
                </a:solidFill>
                <a:latin typeface="Henderson BCG Serif"/>
              </a:rPr>
              <a:t>ML algorithms accept only </a:t>
            </a:r>
            <a:r>
              <a:rPr lang="de-DE" sz="2200" dirty="0" smtClean="0">
                <a:solidFill>
                  <a:schemeClr val="accent1">
                    <a:lumMod val="75000"/>
                    <a:lumOff val="25000"/>
                  </a:schemeClr>
                </a:solidFill>
                <a:latin typeface="Henderson BCG Serif"/>
              </a:rPr>
              <a:t>numerical data</a:t>
            </a:r>
            <a:r>
              <a:rPr lang="de-DE" sz="2200" dirty="0" smtClean="0">
                <a:solidFill>
                  <a:schemeClr val="bg2">
                    <a:lumMod val="25000"/>
                  </a:schemeClr>
                </a:solidFill>
                <a:latin typeface="Henderson BCG Serif"/>
              </a:rPr>
              <a:t>, so we will need to take care of non-numerical features</a:t>
            </a:r>
          </a:p>
        </p:txBody>
      </p:sp>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64" y="304146"/>
            <a:ext cx="10933350" cy="332399"/>
          </a:xfrm>
        </p:spPr>
        <p:txBody>
          <a:bodyPr/>
          <a:lstStyle/>
          <a:p>
            <a:r>
              <a:rPr lang="de-DE" dirty="0" smtClean="0"/>
              <a:t>2. Feature cleaning: Dates and price handling</a:t>
            </a:r>
            <a:endParaRPr lang="de-DE" dirty="0"/>
          </a:p>
        </p:txBody>
      </p:sp>
      <p:sp>
        <p:nvSpPr>
          <p:cNvPr id="4" name="TextBox 3"/>
          <p:cNvSpPr txBox="1"/>
          <p:nvPr/>
        </p:nvSpPr>
        <p:spPr>
          <a:xfrm>
            <a:off x="180109" y="1080645"/>
            <a:ext cx="8077200" cy="1400383"/>
          </a:xfrm>
          <a:prstGeom prst="rect">
            <a:avLst/>
          </a:prstGeom>
          <a:noFill/>
        </p:spPr>
        <p:txBody>
          <a:bodyPr wrap="square" lIns="0" tIns="0" rIns="0" bIns="0" rtlCol="0" anchor="t">
            <a:spAutoFit/>
          </a:bodyPr>
          <a:lstStyle/>
          <a:p>
            <a:pPr marL="263525" indent="-263525">
              <a:lnSpc>
                <a:spcPct val="90000"/>
              </a:lnSpc>
              <a:spcAft>
                <a:spcPts val="600"/>
              </a:spcAft>
              <a:buFont typeface="Wingdings" pitchFamily="2" charset="2"/>
              <a:buChar char="§"/>
            </a:pPr>
            <a:r>
              <a:rPr lang="de-DE" dirty="0" smtClean="0"/>
              <a:t>Dates</a:t>
            </a:r>
          </a:p>
          <a:p>
            <a:pPr marL="720725" lvl="1" indent="-263525">
              <a:lnSpc>
                <a:spcPct val="90000"/>
              </a:lnSpc>
              <a:spcAft>
                <a:spcPts val="600"/>
              </a:spcAft>
              <a:buFont typeface="Arial" pitchFamily="34" charset="0"/>
              <a:buChar char="•"/>
            </a:pPr>
            <a:r>
              <a:rPr lang="de-DE" dirty="0" smtClean="0"/>
              <a:t>Provided data includes dates about customer activity at some point of time.</a:t>
            </a:r>
          </a:p>
          <a:p>
            <a:pPr marL="720725" lvl="1" indent="-263525">
              <a:lnSpc>
                <a:spcPct val="90000"/>
              </a:lnSpc>
              <a:spcAft>
                <a:spcPts val="600"/>
              </a:spcAft>
              <a:buFont typeface="Arial" pitchFamily="34" charset="0"/>
              <a:buChar char="•"/>
            </a:pPr>
            <a:r>
              <a:rPr lang="de-DE" dirty="0" smtClean="0"/>
              <a:t>Dates are </a:t>
            </a:r>
            <a:r>
              <a:rPr lang="de-DE" dirty="0" smtClean="0">
                <a:solidFill>
                  <a:schemeClr val="accent1">
                    <a:lumMod val="75000"/>
                    <a:lumOff val="25000"/>
                  </a:schemeClr>
                </a:solidFill>
              </a:rPr>
              <a:t>converted</a:t>
            </a:r>
            <a:r>
              <a:rPr lang="de-DE" dirty="0" smtClean="0"/>
              <a:t> into </a:t>
            </a:r>
            <a:r>
              <a:rPr lang="de-DE" dirty="0" smtClean="0">
                <a:solidFill>
                  <a:schemeClr val="accent1">
                    <a:lumMod val="75000"/>
                    <a:lumOff val="25000"/>
                  </a:schemeClr>
                </a:solidFill>
              </a:rPr>
              <a:t>integer </a:t>
            </a:r>
            <a:r>
              <a:rPr lang="de-DE" dirty="0" smtClean="0"/>
              <a:t>values which correspond to the number of days till the date of generating the data (1 January 2016)</a:t>
            </a:r>
          </a:p>
        </p:txBody>
      </p:sp>
      <p:sp>
        <p:nvSpPr>
          <p:cNvPr id="5" name="TextBox 4"/>
          <p:cNvSpPr txBox="1"/>
          <p:nvPr/>
        </p:nvSpPr>
        <p:spPr>
          <a:xfrm>
            <a:off x="180109" y="3477531"/>
            <a:ext cx="8132624" cy="2551468"/>
          </a:xfrm>
          <a:prstGeom prst="rect">
            <a:avLst/>
          </a:prstGeom>
          <a:noFill/>
        </p:spPr>
        <p:txBody>
          <a:bodyPr wrap="square" lIns="0" tIns="0" rIns="0" bIns="0" rtlCol="0" anchor="t">
            <a:spAutoFit/>
          </a:bodyPr>
          <a:lstStyle/>
          <a:p>
            <a:pPr marL="263525" indent="-263525">
              <a:lnSpc>
                <a:spcPct val="90000"/>
              </a:lnSpc>
              <a:spcAft>
                <a:spcPts val="600"/>
              </a:spcAft>
              <a:buFont typeface="Wingdings" pitchFamily="2" charset="2"/>
              <a:buChar char="§"/>
            </a:pPr>
            <a:r>
              <a:rPr lang="de-DE" dirty="0" smtClean="0"/>
              <a:t>Price</a:t>
            </a:r>
          </a:p>
          <a:p>
            <a:pPr marL="720725" lvl="1" indent="-263525">
              <a:lnSpc>
                <a:spcPct val="90000"/>
              </a:lnSpc>
              <a:spcAft>
                <a:spcPts val="600"/>
              </a:spcAft>
              <a:buFont typeface="Arial" pitchFamily="34" charset="0"/>
              <a:buChar char="•"/>
            </a:pPr>
            <a:r>
              <a:rPr lang="de-DE" dirty="0" smtClean="0"/>
              <a:t>For each customer: 6 prices were provided for each month per year: 12 x 6 = </a:t>
            </a:r>
            <a:r>
              <a:rPr lang="de-DE" dirty="0" smtClean="0">
                <a:solidFill>
                  <a:schemeClr val="accent1">
                    <a:lumMod val="75000"/>
                    <a:lumOff val="25000"/>
                  </a:schemeClr>
                </a:solidFill>
              </a:rPr>
              <a:t>72 features! </a:t>
            </a:r>
            <a:r>
              <a:rPr lang="de-DE" dirty="0" smtClean="0"/>
              <a:t>(more than double the rest of the features)</a:t>
            </a:r>
          </a:p>
          <a:p>
            <a:pPr marL="720725" lvl="1" indent="-263525">
              <a:lnSpc>
                <a:spcPct val="90000"/>
              </a:lnSpc>
              <a:spcAft>
                <a:spcPts val="600"/>
              </a:spcAft>
              <a:buFont typeface="Arial" pitchFamily="34" charset="0"/>
              <a:buChar char="•"/>
            </a:pPr>
            <a:r>
              <a:rPr lang="de-DE" dirty="0" smtClean="0"/>
              <a:t>Predictive models  work better with</a:t>
            </a:r>
            <a:r>
              <a:rPr lang="de-DE" dirty="0" smtClean="0">
                <a:solidFill>
                  <a:schemeClr val="accent1">
                    <a:lumMod val="75000"/>
                    <a:lumOff val="25000"/>
                  </a:schemeClr>
                </a:solidFill>
              </a:rPr>
              <a:t> fewer </a:t>
            </a:r>
            <a:r>
              <a:rPr lang="de-DE" dirty="0" smtClean="0"/>
              <a:t>number of features to avoid a problem called overfitting. </a:t>
            </a:r>
          </a:p>
          <a:p>
            <a:pPr marL="720725" lvl="1" indent="-263525">
              <a:lnSpc>
                <a:spcPct val="90000"/>
              </a:lnSpc>
              <a:spcAft>
                <a:spcPts val="600"/>
              </a:spcAft>
              <a:buFont typeface="Arial" pitchFamily="34" charset="0"/>
              <a:buChar char="•"/>
            </a:pPr>
            <a:r>
              <a:rPr lang="de-DE" dirty="0" smtClean="0"/>
              <a:t>To solve this problem, the </a:t>
            </a:r>
            <a:r>
              <a:rPr lang="de-DE" dirty="0" smtClean="0">
                <a:solidFill>
                  <a:schemeClr val="accent1">
                    <a:lumMod val="75000"/>
                    <a:lumOff val="25000"/>
                  </a:schemeClr>
                </a:solidFill>
              </a:rPr>
              <a:t>average price </a:t>
            </a:r>
            <a:r>
              <a:rPr lang="de-DE" dirty="0" smtClean="0"/>
              <a:t>over the whole year is extracted. This is backed by the fact that the variance per feature per user over the months of the year is </a:t>
            </a:r>
            <a:r>
              <a:rPr lang="de-DE" dirty="0" smtClean="0">
                <a:solidFill>
                  <a:schemeClr val="accent1">
                    <a:lumMod val="75000"/>
                    <a:lumOff val="25000"/>
                  </a:schemeClr>
                </a:solidFill>
              </a:rPr>
              <a:t>low</a:t>
            </a:r>
            <a:r>
              <a:rPr lang="de-DE" dirty="0" smtClean="0"/>
              <a:t>.</a:t>
            </a:r>
          </a:p>
          <a:p>
            <a:pPr marL="720725" lvl="1" indent="-263525">
              <a:lnSpc>
                <a:spcPct val="90000"/>
              </a:lnSpc>
              <a:spcAft>
                <a:spcPts val="600"/>
              </a:spcAft>
              <a:buFont typeface="Arial" pitchFamily="34" charset="0"/>
              <a:buChar char="•"/>
            </a:pPr>
            <a:r>
              <a:rPr lang="de-DE" dirty="0" smtClean="0"/>
              <a:t>This leads to only 6 features, which is a </a:t>
            </a:r>
            <a:r>
              <a:rPr lang="de-DE" dirty="0" smtClean="0">
                <a:solidFill>
                  <a:schemeClr val="accent1">
                    <a:lumMod val="75000"/>
                    <a:lumOff val="25000"/>
                  </a:schemeClr>
                </a:solidFill>
              </a:rPr>
              <a:t>91.6% </a:t>
            </a:r>
            <a:r>
              <a:rPr lang="de-DE" dirty="0" smtClean="0"/>
              <a:t>reduction in features.</a:t>
            </a:r>
          </a:p>
        </p:txBody>
      </p:sp>
      <p:graphicFrame>
        <p:nvGraphicFramePr>
          <p:cNvPr id="7" name="Table 6"/>
          <p:cNvGraphicFramePr>
            <a:graphicFrameLocks noGrp="1"/>
          </p:cNvGraphicFramePr>
          <p:nvPr/>
        </p:nvGraphicFramePr>
        <p:xfrm>
          <a:off x="9430337" y="1052175"/>
          <a:ext cx="1099128" cy="741680"/>
        </p:xfrm>
        <a:graphic>
          <a:graphicData uri="http://schemas.openxmlformats.org/drawingml/2006/table">
            <a:tbl>
              <a:tblPr firstRow="1" bandRow="1">
                <a:tableStyleId>{5C22544A-7EE6-4342-B048-85BDC9FD1C3A}</a:tableStyleId>
              </a:tblPr>
              <a:tblGrid>
                <a:gridCol w="1099128"/>
              </a:tblGrid>
              <a:tr h="370840">
                <a:tc>
                  <a:txBody>
                    <a:bodyPr/>
                    <a:lstStyle/>
                    <a:p>
                      <a:pPr algn="ctr"/>
                      <a:r>
                        <a:rPr lang="de-DE" sz="1200" dirty="0" smtClean="0"/>
                        <a:t>Date_activ</a:t>
                      </a:r>
                      <a:endParaRPr lang="de-DE" sz="1200" dirty="0"/>
                    </a:p>
                  </a:txBody>
                  <a:tcPr/>
                </a:tc>
              </a:tr>
              <a:tr h="370840">
                <a:tc>
                  <a:txBody>
                    <a:bodyPr/>
                    <a:lstStyle/>
                    <a:p>
                      <a:pPr algn="ctr"/>
                      <a:r>
                        <a:rPr lang="de-DE" sz="1200" dirty="0" smtClean="0"/>
                        <a:t>‘2015-11-01‘</a:t>
                      </a:r>
                      <a:endParaRPr lang="de-DE" sz="1200" dirty="0"/>
                    </a:p>
                  </a:txBody>
                  <a:tcPr/>
                </a:tc>
              </a:tr>
            </a:tbl>
          </a:graphicData>
        </a:graphic>
      </p:graphicFrame>
      <p:graphicFrame>
        <p:nvGraphicFramePr>
          <p:cNvPr id="8" name="Table 7"/>
          <p:cNvGraphicFramePr>
            <a:graphicFrameLocks noGrp="1"/>
          </p:cNvGraphicFramePr>
          <p:nvPr/>
        </p:nvGraphicFramePr>
        <p:xfrm>
          <a:off x="9430327" y="2229809"/>
          <a:ext cx="1140691" cy="548640"/>
        </p:xfrm>
        <a:graphic>
          <a:graphicData uri="http://schemas.openxmlformats.org/drawingml/2006/table">
            <a:tbl>
              <a:tblPr firstRow="1" bandRow="1">
                <a:tableStyleId>{5C22544A-7EE6-4342-B048-85BDC9FD1C3A}</a:tableStyleId>
              </a:tblPr>
              <a:tblGrid>
                <a:gridCol w="1140691"/>
              </a:tblGrid>
              <a:tr h="242840">
                <a:tc>
                  <a:txBody>
                    <a:bodyPr/>
                    <a:lstStyle/>
                    <a:p>
                      <a:pPr algn="ctr"/>
                      <a:r>
                        <a:rPr lang="de-DE" sz="1200" dirty="0" smtClean="0"/>
                        <a:t>Date_activ</a:t>
                      </a:r>
                      <a:endParaRPr lang="de-DE" sz="1200" dirty="0"/>
                    </a:p>
                  </a:txBody>
                  <a:tcPr/>
                </a:tc>
              </a:tr>
              <a:tr h="242840">
                <a:tc>
                  <a:txBody>
                    <a:bodyPr/>
                    <a:lstStyle/>
                    <a:p>
                      <a:pPr algn="ctr"/>
                      <a:r>
                        <a:rPr lang="de-DE" sz="1200" dirty="0" smtClean="0"/>
                        <a:t>61</a:t>
                      </a:r>
                      <a:endParaRPr lang="de-DE" sz="1200" dirty="0"/>
                    </a:p>
                  </a:txBody>
                  <a:tcPr/>
                </a:tc>
              </a:tr>
            </a:tbl>
          </a:graphicData>
        </a:graphic>
      </p:graphicFrame>
      <p:cxnSp>
        <p:nvCxnSpPr>
          <p:cNvPr id="10" name="Straight Arrow Connector 9"/>
          <p:cNvCxnSpPr/>
          <p:nvPr/>
        </p:nvCxnSpPr>
        <p:spPr>
          <a:xfrm>
            <a:off x="10030692" y="1828799"/>
            <a:ext cx="0" cy="387928"/>
          </a:xfrm>
          <a:prstGeom prst="straightConnector1">
            <a:avLst/>
          </a:prstGeom>
          <a:ln w="9525">
            <a:solidFill>
              <a:schemeClr val="tx1">
                <a:lumMod val="60000"/>
                <a:lumOff val="40000"/>
              </a:schemeClr>
            </a:solidFill>
            <a:miter lim="800000"/>
            <a:tailEnd type="arrow"/>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nvGraphicFramePr>
        <p:xfrm>
          <a:off x="8589816" y="3167145"/>
          <a:ext cx="1306945" cy="3566160"/>
        </p:xfrm>
        <a:graphic>
          <a:graphicData uri="http://schemas.openxmlformats.org/drawingml/2006/table">
            <a:tbl>
              <a:tblPr firstRow="1" bandRow="1">
                <a:tableStyleId>{5C22544A-7EE6-4342-B048-85BDC9FD1C3A}</a:tableStyleId>
              </a:tblPr>
              <a:tblGrid>
                <a:gridCol w="1306945"/>
              </a:tblGrid>
              <a:tr h="245024">
                <a:tc>
                  <a:txBody>
                    <a:bodyPr/>
                    <a:lstStyle/>
                    <a:p>
                      <a:pPr algn="ctr"/>
                      <a:r>
                        <a:rPr lang="de-DE" sz="1200" dirty="0" smtClean="0"/>
                        <a:t>Price_p1_var1</a:t>
                      </a:r>
                      <a:endParaRPr lang="de-DE" sz="1200" dirty="0"/>
                    </a:p>
                  </a:txBody>
                  <a:tcPr/>
                </a:tc>
              </a:tr>
              <a:tr h="245024">
                <a:tc>
                  <a:txBody>
                    <a:bodyPr/>
                    <a:lstStyle/>
                    <a:p>
                      <a:pPr algn="ctr"/>
                      <a:r>
                        <a:rPr lang="de-DE" sz="1200" dirty="0" smtClean="0"/>
                        <a:t>0.168</a:t>
                      </a:r>
                      <a:endParaRPr lang="de-DE" sz="1200" dirty="0"/>
                    </a:p>
                  </a:txBody>
                  <a:tcPr/>
                </a:tc>
              </a:tr>
              <a:tr h="245024">
                <a:tc>
                  <a:txBody>
                    <a:bodyPr/>
                    <a:lstStyle/>
                    <a:p>
                      <a:pPr algn="ctr"/>
                      <a:r>
                        <a:rPr lang="de-DE" sz="1200" dirty="0" smtClean="0"/>
                        <a:t>0.168</a:t>
                      </a:r>
                      <a:endParaRPr lang="de-DE" sz="1200" dirty="0"/>
                    </a:p>
                  </a:txBody>
                  <a:tcPr/>
                </a:tc>
              </a:tr>
              <a:tr h="245024">
                <a:tc>
                  <a:txBody>
                    <a:bodyPr/>
                    <a:lstStyle/>
                    <a:p>
                      <a:pPr algn="ctr"/>
                      <a:r>
                        <a:rPr lang="de-DE" sz="1200" dirty="0" smtClean="0"/>
                        <a:t>0.168</a:t>
                      </a:r>
                      <a:endParaRPr lang="de-DE" sz="1200" dirty="0"/>
                    </a:p>
                  </a:txBody>
                  <a:tcPr/>
                </a:tc>
              </a:tr>
              <a:tr h="245024">
                <a:tc>
                  <a:txBody>
                    <a:bodyPr/>
                    <a:lstStyle/>
                    <a:p>
                      <a:pPr algn="ctr"/>
                      <a:r>
                        <a:rPr lang="de-DE" sz="1200" dirty="0" smtClean="0"/>
                        <a:t>0.168</a:t>
                      </a:r>
                      <a:endParaRPr lang="de-DE" sz="1200" dirty="0"/>
                    </a:p>
                  </a:txBody>
                  <a:tcPr/>
                </a:tc>
              </a:tr>
              <a:tr h="245024">
                <a:tc>
                  <a:txBody>
                    <a:bodyPr/>
                    <a:lstStyle/>
                    <a:p>
                      <a:pPr algn="ctr"/>
                      <a:r>
                        <a:rPr lang="de-DE" sz="1200" dirty="0" smtClean="0"/>
                        <a:t>0.168</a:t>
                      </a:r>
                      <a:endParaRPr lang="de-DE" sz="1200" dirty="0"/>
                    </a:p>
                  </a:txBody>
                  <a:tcPr/>
                </a:tc>
              </a:tr>
              <a:tr h="245024">
                <a:tc>
                  <a:txBody>
                    <a:bodyPr/>
                    <a:lstStyle/>
                    <a:p>
                      <a:pPr algn="ctr"/>
                      <a:r>
                        <a:rPr lang="de-DE" sz="1200" dirty="0" smtClean="0"/>
                        <a:t>0.168</a:t>
                      </a:r>
                      <a:endParaRPr lang="de-DE" sz="1200" dirty="0"/>
                    </a:p>
                  </a:txBody>
                  <a:tcPr/>
                </a:tc>
              </a:tr>
              <a:tr h="245024">
                <a:tc>
                  <a:txBody>
                    <a:bodyPr/>
                    <a:lstStyle/>
                    <a:p>
                      <a:pPr algn="ctr"/>
                      <a:r>
                        <a:rPr lang="de-DE" sz="1200" dirty="0" smtClean="0"/>
                        <a:t>0.171</a:t>
                      </a:r>
                      <a:endParaRPr lang="de-DE" sz="1200" dirty="0"/>
                    </a:p>
                  </a:txBody>
                  <a:tcPr/>
                </a:tc>
              </a:tr>
              <a:tr h="245024">
                <a:tc>
                  <a:txBody>
                    <a:bodyPr/>
                    <a:lstStyle/>
                    <a:p>
                      <a:pPr algn="ctr"/>
                      <a:r>
                        <a:rPr lang="de-DE" sz="1200" dirty="0" smtClean="0"/>
                        <a:t>0.167</a:t>
                      </a:r>
                      <a:endParaRPr lang="de-DE" sz="1200" dirty="0"/>
                    </a:p>
                  </a:txBody>
                  <a:tcPr/>
                </a:tc>
              </a:tr>
              <a:tr h="245024">
                <a:tc>
                  <a:txBody>
                    <a:bodyPr/>
                    <a:lstStyle/>
                    <a:p>
                      <a:pPr algn="ctr"/>
                      <a:r>
                        <a:rPr lang="de-DE" sz="1200" dirty="0" smtClean="0"/>
                        <a:t>0.167</a:t>
                      </a:r>
                      <a:endParaRPr lang="de-DE" sz="1200" dirty="0"/>
                    </a:p>
                  </a:txBody>
                  <a:tcPr/>
                </a:tc>
              </a:tr>
              <a:tr h="245024">
                <a:tc>
                  <a:txBody>
                    <a:bodyPr/>
                    <a:lstStyle/>
                    <a:p>
                      <a:pPr algn="ctr"/>
                      <a:r>
                        <a:rPr lang="de-DE" sz="1200" dirty="0" smtClean="0"/>
                        <a:t>0.167</a:t>
                      </a:r>
                      <a:endParaRPr lang="de-DE" sz="1200" dirty="0"/>
                    </a:p>
                  </a:txBody>
                  <a:tcPr/>
                </a:tc>
              </a:tr>
              <a:tr h="245024">
                <a:tc>
                  <a:txBody>
                    <a:bodyPr/>
                    <a:lstStyle/>
                    <a:p>
                      <a:pPr algn="ctr"/>
                      <a:r>
                        <a:rPr lang="de-DE" sz="1200" dirty="0" smtClean="0"/>
                        <a:t>0.167</a:t>
                      </a:r>
                      <a:endParaRPr lang="de-DE" sz="1200" dirty="0"/>
                    </a:p>
                  </a:txBody>
                  <a:tcPr/>
                </a:tc>
              </a:tr>
              <a:tr h="245024">
                <a:tc>
                  <a:txBody>
                    <a:bodyPr/>
                    <a:lstStyle/>
                    <a:p>
                      <a:pPr algn="ctr"/>
                      <a:r>
                        <a:rPr lang="de-DE" sz="1200" dirty="0" smtClean="0"/>
                        <a:t>0.167</a:t>
                      </a:r>
                      <a:endParaRPr lang="de-DE" sz="1200" dirty="0"/>
                    </a:p>
                  </a:txBody>
                  <a:tcPr/>
                </a:tc>
              </a:tr>
            </a:tbl>
          </a:graphicData>
        </a:graphic>
      </p:graphicFrame>
      <p:cxnSp>
        <p:nvCxnSpPr>
          <p:cNvPr id="13" name="Straight Arrow Connector 12"/>
          <p:cNvCxnSpPr/>
          <p:nvPr/>
        </p:nvCxnSpPr>
        <p:spPr>
          <a:xfrm>
            <a:off x="9892145" y="5001491"/>
            <a:ext cx="540328" cy="0"/>
          </a:xfrm>
          <a:prstGeom prst="straightConnector1">
            <a:avLst/>
          </a:prstGeom>
          <a:ln w="9525">
            <a:solidFill>
              <a:schemeClr val="tx1">
                <a:lumMod val="60000"/>
                <a:lumOff val="40000"/>
              </a:schemeClr>
            </a:solidFill>
            <a:miter lim="800000"/>
            <a:tailEnd type="arrow"/>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nvGraphicFramePr>
        <p:xfrm>
          <a:off x="10557161" y="4704999"/>
          <a:ext cx="1306945" cy="548640"/>
        </p:xfrm>
        <a:graphic>
          <a:graphicData uri="http://schemas.openxmlformats.org/drawingml/2006/table">
            <a:tbl>
              <a:tblPr firstRow="1" bandRow="1">
                <a:tableStyleId>{5C22544A-7EE6-4342-B048-85BDC9FD1C3A}</a:tableStyleId>
              </a:tblPr>
              <a:tblGrid>
                <a:gridCol w="1306945"/>
              </a:tblGrid>
              <a:tr h="245024">
                <a:tc>
                  <a:txBody>
                    <a:bodyPr/>
                    <a:lstStyle/>
                    <a:p>
                      <a:pPr algn="ctr"/>
                      <a:r>
                        <a:rPr lang="de-DE" sz="1200" dirty="0" smtClean="0"/>
                        <a:t>Price_p1_var1</a:t>
                      </a:r>
                      <a:endParaRPr lang="de-DE" sz="1200" dirty="0"/>
                    </a:p>
                  </a:txBody>
                  <a:tcPr/>
                </a:tc>
              </a:tr>
              <a:tr h="245024">
                <a:tc>
                  <a:txBody>
                    <a:bodyPr/>
                    <a:lstStyle/>
                    <a:p>
                      <a:pPr algn="ctr"/>
                      <a:r>
                        <a:rPr lang="de-DE" sz="1200" dirty="0" smtClean="0"/>
                        <a:t>0.1678</a:t>
                      </a:r>
                      <a:endParaRPr lang="de-DE" sz="1200" dirty="0"/>
                    </a:p>
                  </a:txBody>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800" y="234872"/>
            <a:ext cx="10933350" cy="332399"/>
          </a:xfrm>
        </p:spPr>
        <p:txBody>
          <a:bodyPr/>
          <a:lstStyle/>
          <a:p>
            <a:r>
              <a:rPr lang="de-DE" dirty="0" smtClean="0"/>
              <a:t>2. Feature cleaning: Categorial data handling</a:t>
            </a:r>
            <a:endParaRPr lang="de-DE" dirty="0"/>
          </a:p>
        </p:txBody>
      </p:sp>
      <p:sp>
        <p:nvSpPr>
          <p:cNvPr id="3" name="TextBox 2"/>
          <p:cNvSpPr txBox="1"/>
          <p:nvPr/>
        </p:nvSpPr>
        <p:spPr>
          <a:xfrm>
            <a:off x="110839" y="1011384"/>
            <a:ext cx="11845633" cy="1092607"/>
          </a:xfrm>
          <a:prstGeom prst="rect">
            <a:avLst/>
          </a:prstGeom>
          <a:noFill/>
        </p:spPr>
        <p:txBody>
          <a:bodyPr wrap="square" lIns="0" tIns="0" rIns="0" bIns="0" rtlCol="0" anchor="t">
            <a:spAutoFit/>
          </a:bodyPr>
          <a:lstStyle/>
          <a:p>
            <a:pPr marL="263525" indent="-263525">
              <a:spcAft>
                <a:spcPts val="600"/>
              </a:spcAft>
              <a:buFont typeface="Arial" pitchFamily="34" charset="0"/>
              <a:buChar char="•"/>
            </a:pPr>
            <a:r>
              <a:rPr lang="de-DE" sz="1400" dirty="0" smtClean="0"/>
              <a:t>5 Categorial data:  </a:t>
            </a:r>
            <a:r>
              <a:rPr lang="de-DE" sz="1400" i="1" dirty="0" smtClean="0"/>
              <a:t>activity_new</a:t>
            </a:r>
            <a:r>
              <a:rPr lang="de-DE" sz="1400" dirty="0" smtClean="0"/>
              <a:t>‚  </a:t>
            </a:r>
            <a:r>
              <a:rPr lang="de-DE" sz="1400" i="1" dirty="0" smtClean="0"/>
              <a:t>campaign_disc_ele</a:t>
            </a:r>
            <a:r>
              <a:rPr lang="de-DE" sz="1400" dirty="0" smtClean="0"/>
              <a:t>,  </a:t>
            </a:r>
            <a:r>
              <a:rPr lang="de-DE" sz="1400" i="1" dirty="0" smtClean="0"/>
              <a:t>channel_sale</a:t>
            </a:r>
            <a:r>
              <a:rPr lang="de-DE" sz="1400" dirty="0" smtClean="0"/>
              <a:t>s, </a:t>
            </a:r>
            <a:r>
              <a:rPr lang="de-DE" sz="1400" i="1" dirty="0" smtClean="0"/>
              <a:t>has_gas</a:t>
            </a:r>
            <a:r>
              <a:rPr lang="de-DE" sz="1400" dirty="0" smtClean="0"/>
              <a:t>, </a:t>
            </a:r>
            <a:r>
              <a:rPr lang="de-DE" sz="1400" i="1" dirty="0" smtClean="0"/>
              <a:t>origin_up</a:t>
            </a:r>
          </a:p>
          <a:p>
            <a:pPr marL="263525" indent="-263525">
              <a:spcAft>
                <a:spcPts val="600"/>
              </a:spcAft>
              <a:buFont typeface="Arial" pitchFamily="34" charset="0"/>
              <a:buChar char="•"/>
            </a:pPr>
            <a:r>
              <a:rPr lang="de-DE" sz="1400" i="1" dirty="0" smtClean="0"/>
              <a:t>campaign_disc_ele</a:t>
            </a:r>
            <a:r>
              <a:rPr lang="de-DE" sz="1400" dirty="0" smtClean="0"/>
              <a:t>: The data is totally </a:t>
            </a:r>
            <a:r>
              <a:rPr lang="de-DE" sz="1400" dirty="0" smtClean="0">
                <a:solidFill>
                  <a:schemeClr val="accent1">
                    <a:lumMod val="75000"/>
                    <a:lumOff val="25000"/>
                  </a:schemeClr>
                </a:solidFill>
              </a:rPr>
              <a:t>missing</a:t>
            </a:r>
            <a:r>
              <a:rPr lang="de-DE" sz="1400" dirty="0" smtClean="0"/>
              <a:t>, so its eliminated</a:t>
            </a:r>
          </a:p>
          <a:p>
            <a:pPr marL="263525" indent="-263525">
              <a:spcAft>
                <a:spcPts val="600"/>
              </a:spcAft>
              <a:buFont typeface="Arial" pitchFamily="34" charset="0"/>
              <a:buChar char="•"/>
            </a:pPr>
            <a:r>
              <a:rPr lang="de-DE" sz="1400" i="1" dirty="0" smtClean="0"/>
              <a:t>activity_new</a:t>
            </a:r>
            <a:r>
              <a:rPr lang="de-DE" sz="1400" dirty="0" smtClean="0"/>
              <a:t>: We have </a:t>
            </a:r>
            <a:r>
              <a:rPr lang="de-DE" sz="1400" dirty="0" smtClean="0">
                <a:solidFill>
                  <a:schemeClr val="accent1">
                    <a:lumMod val="75000"/>
                    <a:lumOff val="25000"/>
                  </a:schemeClr>
                </a:solidFill>
              </a:rPr>
              <a:t>419</a:t>
            </a:r>
            <a:r>
              <a:rPr lang="de-DE" sz="1400" dirty="0" smtClean="0"/>
              <a:t> different categories and </a:t>
            </a:r>
            <a:r>
              <a:rPr lang="de-DE" sz="1400" dirty="0" smtClean="0">
                <a:solidFill>
                  <a:schemeClr val="accent1">
                    <a:lumMod val="75000"/>
                    <a:lumOff val="25000"/>
                  </a:schemeClr>
                </a:solidFill>
              </a:rPr>
              <a:t>60% </a:t>
            </a:r>
            <a:r>
              <a:rPr lang="de-DE" sz="1400" dirty="0" smtClean="0"/>
              <a:t>of the information is missing, so it is difficult to get insights.</a:t>
            </a:r>
          </a:p>
          <a:p>
            <a:pPr marL="263525" indent="-263525">
              <a:spcAft>
                <a:spcPts val="600"/>
              </a:spcAft>
              <a:buFont typeface="Arial" pitchFamily="34" charset="0"/>
              <a:buChar char="•"/>
            </a:pPr>
            <a:r>
              <a:rPr lang="de-DE" sz="1400" dirty="0" smtClean="0">
                <a:solidFill>
                  <a:schemeClr val="accent1">
                    <a:lumMod val="75000"/>
                    <a:lumOff val="25000"/>
                  </a:schemeClr>
                </a:solidFill>
              </a:rPr>
              <a:t>25% </a:t>
            </a:r>
            <a:r>
              <a:rPr lang="de-DE" sz="1400" dirty="0" smtClean="0"/>
              <a:t>of sales channel is </a:t>
            </a:r>
            <a:r>
              <a:rPr lang="de-DE" sz="1400" dirty="0" smtClean="0">
                <a:solidFill>
                  <a:schemeClr val="accent1">
                    <a:lumMod val="75000"/>
                    <a:lumOff val="25000"/>
                  </a:schemeClr>
                </a:solidFill>
              </a:rPr>
              <a:t>missing</a:t>
            </a:r>
            <a:r>
              <a:rPr lang="de-DE" sz="1400" dirty="0" smtClean="0"/>
              <a:t>, instead of dropping it we use K-nn calssifier to </a:t>
            </a:r>
            <a:r>
              <a:rPr lang="de-DE" sz="1400" dirty="0" smtClean="0">
                <a:solidFill>
                  <a:schemeClr val="accent1">
                    <a:lumMod val="75000"/>
                    <a:lumOff val="25000"/>
                  </a:schemeClr>
                </a:solidFill>
              </a:rPr>
              <a:t>calssify</a:t>
            </a:r>
            <a:r>
              <a:rPr lang="de-DE" sz="1400" dirty="0" smtClean="0"/>
              <a:t> it. Accuracy of the test set is </a:t>
            </a:r>
            <a:r>
              <a:rPr lang="de-DE" sz="1400" dirty="0" smtClean="0">
                <a:solidFill>
                  <a:schemeClr val="accent1">
                    <a:lumMod val="75000"/>
                    <a:lumOff val="25000"/>
                  </a:schemeClr>
                </a:solidFill>
              </a:rPr>
              <a:t>80%</a:t>
            </a:r>
            <a:r>
              <a:rPr lang="de-DE" sz="1400" dirty="0" smtClean="0"/>
              <a:t>.</a:t>
            </a:r>
          </a:p>
        </p:txBody>
      </p:sp>
      <p:pic>
        <p:nvPicPr>
          <p:cNvPr id="70658" name="Picture 2" descr="C:\Users\Moh2\Desktop\BCG case\ml_case_data\figs\Channel_hist.png"/>
          <p:cNvPicPr>
            <a:picLocks noChangeAspect="1" noChangeArrowheads="1"/>
          </p:cNvPicPr>
          <p:nvPr/>
        </p:nvPicPr>
        <p:blipFill>
          <a:blip r:embed="rId2"/>
          <a:srcRect l="5297" t="4790" r="7582" b="5816"/>
          <a:stretch>
            <a:fillRect/>
          </a:stretch>
        </p:blipFill>
        <p:spPr bwMode="auto">
          <a:xfrm>
            <a:off x="1052937" y="2410691"/>
            <a:ext cx="4680802" cy="3602182"/>
          </a:xfrm>
          <a:prstGeom prst="rect">
            <a:avLst/>
          </a:prstGeom>
          <a:noFill/>
        </p:spPr>
      </p:pic>
      <p:pic>
        <p:nvPicPr>
          <p:cNvPr id="70659" name="Picture 3" descr="C:\Users\Moh2\Desktop\BCG case\ml_case_data\figs\Origin_hist.png"/>
          <p:cNvPicPr>
            <a:picLocks noChangeAspect="1" noChangeArrowheads="1"/>
          </p:cNvPicPr>
          <p:nvPr/>
        </p:nvPicPr>
        <p:blipFill>
          <a:blip r:embed="rId3"/>
          <a:srcRect l="5123" t="5290" r="9081" b="4811"/>
          <a:stretch>
            <a:fillRect/>
          </a:stretch>
        </p:blipFill>
        <p:spPr bwMode="auto">
          <a:xfrm>
            <a:off x="6570548" y="2410691"/>
            <a:ext cx="4901006" cy="3851564"/>
          </a:xfrm>
          <a:prstGeom prst="rect">
            <a:avLst/>
          </a:prstGeom>
          <a:noFill/>
        </p:spPr>
      </p:pic>
      <p:sp>
        <p:nvSpPr>
          <p:cNvPr id="6" name="Oval 5"/>
          <p:cNvSpPr/>
          <p:nvPr/>
        </p:nvSpPr>
        <p:spPr>
          <a:xfrm>
            <a:off x="9005445" y="5735782"/>
            <a:ext cx="2092036" cy="651163"/>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de-DE" sz="1200" dirty="0" smtClean="0">
              <a:solidFill>
                <a:srgbClr val="FFFFFF"/>
              </a:solidFill>
            </a:endParaRPr>
          </a:p>
        </p:txBody>
      </p:sp>
      <p:sp>
        <p:nvSpPr>
          <p:cNvPr id="7" name="Oval 6"/>
          <p:cNvSpPr/>
          <p:nvPr/>
        </p:nvSpPr>
        <p:spPr>
          <a:xfrm>
            <a:off x="3837699" y="5527952"/>
            <a:ext cx="1745673" cy="651163"/>
          </a:xfrm>
          <a:prstGeom prst="ellipse">
            <a:avLst/>
          </a:prstGeom>
          <a:noFill/>
          <a:ln w="9525">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endParaRPr lang="de-DE" sz="1200" dirty="0" smtClean="0">
              <a:solidFill>
                <a:srgbClr val="FFFFFF"/>
              </a:solidFill>
            </a:endParaRPr>
          </a:p>
        </p:txBody>
      </p:sp>
      <p:sp>
        <p:nvSpPr>
          <p:cNvPr id="8" name="TextBox 7"/>
          <p:cNvSpPr txBox="1"/>
          <p:nvPr/>
        </p:nvSpPr>
        <p:spPr>
          <a:xfrm>
            <a:off x="4391881" y="4876800"/>
            <a:ext cx="997528" cy="221599"/>
          </a:xfrm>
          <a:prstGeom prst="rect">
            <a:avLst/>
          </a:prstGeom>
          <a:noFill/>
        </p:spPr>
        <p:txBody>
          <a:bodyPr wrap="square" lIns="0" tIns="0" rIns="0" bIns="0" rtlCol="0" anchor="t">
            <a:spAutoFit/>
          </a:bodyPr>
          <a:lstStyle/>
          <a:p>
            <a:pPr algn="ctr">
              <a:lnSpc>
                <a:spcPct val="90000"/>
              </a:lnSpc>
              <a:spcAft>
                <a:spcPts val="600"/>
              </a:spcAft>
            </a:pPr>
            <a:r>
              <a:rPr lang="de-DE" sz="1600" dirty="0" smtClean="0"/>
              <a:t>Dropped</a:t>
            </a:r>
          </a:p>
        </p:txBody>
      </p:sp>
      <p:cxnSp>
        <p:nvCxnSpPr>
          <p:cNvPr id="10" name="Straight Arrow Connector 9"/>
          <p:cNvCxnSpPr/>
          <p:nvPr/>
        </p:nvCxnSpPr>
        <p:spPr>
          <a:xfrm flipH="1">
            <a:off x="4724390" y="5112327"/>
            <a:ext cx="27709" cy="332509"/>
          </a:xfrm>
          <a:prstGeom prst="straightConnector1">
            <a:avLst/>
          </a:prstGeom>
          <a:ln w="9525">
            <a:solidFill>
              <a:schemeClr val="tx1">
                <a:lumMod val="60000"/>
                <a:lumOff val="40000"/>
              </a:schemeClr>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809008" y="5084618"/>
            <a:ext cx="997528" cy="221599"/>
          </a:xfrm>
          <a:prstGeom prst="rect">
            <a:avLst/>
          </a:prstGeom>
          <a:noFill/>
        </p:spPr>
        <p:txBody>
          <a:bodyPr wrap="square" lIns="0" tIns="0" rIns="0" bIns="0" rtlCol="0" anchor="t">
            <a:spAutoFit/>
          </a:bodyPr>
          <a:lstStyle/>
          <a:p>
            <a:pPr algn="ctr">
              <a:lnSpc>
                <a:spcPct val="90000"/>
              </a:lnSpc>
              <a:spcAft>
                <a:spcPts val="600"/>
              </a:spcAft>
            </a:pPr>
            <a:r>
              <a:rPr lang="de-DE" sz="1600" dirty="0" smtClean="0"/>
              <a:t>Dropped</a:t>
            </a:r>
          </a:p>
        </p:txBody>
      </p:sp>
      <p:cxnSp>
        <p:nvCxnSpPr>
          <p:cNvPr id="12" name="Straight Arrow Connector 11"/>
          <p:cNvCxnSpPr/>
          <p:nvPr/>
        </p:nvCxnSpPr>
        <p:spPr>
          <a:xfrm flipH="1">
            <a:off x="10141517" y="5320145"/>
            <a:ext cx="27709" cy="332509"/>
          </a:xfrm>
          <a:prstGeom prst="straightConnector1">
            <a:avLst/>
          </a:prstGeom>
          <a:ln w="9525">
            <a:solidFill>
              <a:schemeClr val="tx1">
                <a:lumMod val="60000"/>
                <a:lumOff val="40000"/>
              </a:schemeClr>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20283" y="3380509"/>
            <a:ext cx="997528" cy="221599"/>
          </a:xfrm>
          <a:prstGeom prst="rect">
            <a:avLst/>
          </a:prstGeom>
          <a:noFill/>
        </p:spPr>
        <p:txBody>
          <a:bodyPr wrap="square" lIns="0" tIns="0" rIns="0" bIns="0" rtlCol="0" anchor="t">
            <a:spAutoFit/>
          </a:bodyPr>
          <a:lstStyle/>
          <a:p>
            <a:pPr algn="ctr">
              <a:lnSpc>
                <a:spcPct val="90000"/>
              </a:lnSpc>
              <a:spcAft>
                <a:spcPts val="600"/>
              </a:spcAft>
            </a:pPr>
            <a:r>
              <a:rPr lang="de-DE" sz="1600" dirty="0" smtClean="0"/>
              <a:t>Classified</a:t>
            </a:r>
          </a:p>
        </p:txBody>
      </p:sp>
      <p:cxnSp>
        <p:nvCxnSpPr>
          <p:cNvPr id="15" name="Straight Arrow Connector 14"/>
          <p:cNvCxnSpPr/>
          <p:nvPr/>
        </p:nvCxnSpPr>
        <p:spPr>
          <a:xfrm flipH="1">
            <a:off x="2715479" y="3602108"/>
            <a:ext cx="692728" cy="429565"/>
          </a:xfrm>
          <a:prstGeom prst="straightConnector1">
            <a:avLst/>
          </a:prstGeom>
          <a:ln w="9525">
            <a:solidFill>
              <a:schemeClr val="tx1">
                <a:lumMod val="60000"/>
                <a:lumOff val="40000"/>
              </a:schemeClr>
            </a:solidFill>
            <a:miter lim="8000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 name="EE4P_MASTERWIZARD_MARGINS" val="0"/>
  <p:tag name="EE4P_MASTERWIZARD_DRAFT" val="1"/>
</p:tagLst>
</file>

<file path=ppt/tags/tag10.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0.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0.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2.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4.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5.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7.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9.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45.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6.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4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9.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5.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52.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5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0.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6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6.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6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8.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6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70.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7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2.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7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4.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7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6.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7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8.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79.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8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3.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8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5.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8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7.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8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9.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9.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9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91.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92.xml><?xml version="1.0" encoding="utf-8"?>
<p:tagLst xmlns:a="http://schemas.openxmlformats.org/drawingml/2006/main" xmlns:r="http://schemas.openxmlformats.org/officeDocument/2006/relationships" xmlns:p="http://schemas.openxmlformats.org/presentationml/2006/main">
  <p:tag name="BCG_MODE" val="Presentation"/>
  <p:tag name="BCG_DESIGN" val="End"/>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a:noFill/>
          <a:miter lim="800000"/>
        </a:ln>
      </a:spPr>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defPPr algn="l">
          <a:lnSpc>
            <a:spcPct val="90000"/>
          </a:lnSpc>
          <a:spcAft>
            <a:spcPts val="1000"/>
          </a:spcAft>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lumMod val="60000"/>
              <a:lumOff val="40000"/>
            </a:schemeClr>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spAutoFit/>
      </a:bodyPr>
      <a:lstStyle>
        <a:defPPr>
          <a:lnSpc>
            <a:spcPct val="90000"/>
          </a:lnSpc>
          <a:spcAft>
            <a:spcPts val="600"/>
          </a:spcAft>
          <a:defRPr sz="2400" dirty="0" err="1" smtClean="0"/>
        </a:defPPr>
      </a:lst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xmlns="" name="blank.potx" id="{B3C83297-500D-4C8F-BB7B-74D03EBD91A8}" vid="{210A444F-8F06-4FC3-90B7-9DE839EEB13F}"/>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1645</Words>
  <Application>Microsoft Office PowerPoint</Application>
  <PresentationFormat>Custom</PresentationFormat>
  <Paragraphs>260</Paragraphs>
  <Slides>30</Slides>
  <Notes>2</Notes>
  <HiddenSlides>0</HiddenSlides>
  <MMClips>0</MMClips>
  <ScaleCrop>false</ScaleCrop>
  <HeadingPairs>
    <vt:vector size="8" baseType="variant">
      <vt:variant>
        <vt:lpstr>Theme</vt:lpstr>
      </vt:variant>
      <vt:variant>
        <vt:i4>1</vt:i4>
      </vt:variant>
      <vt:variant>
        <vt:lpstr>Embedded OLE Servers</vt:lpstr>
      </vt:variant>
      <vt:variant>
        <vt:i4>2</vt:i4>
      </vt:variant>
      <vt:variant>
        <vt:lpstr>Slide Titles</vt:lpstr>
      </vt:variant>
      <vt:variant>
        <vt:i4>30</vt:i4>
      </vt:variant>
      <vt:variant>
        <vt:lpstr>Custom Shows</vt:lpstr>
      </vt:variant>
      <vt:variant>
        <vt:i4>1</vt:i4>
      </vt:variant>
    </vt:vector>
  </HeadingPairs>
  <TitlesOfParts>
    <vt:vector size="34" baseType="lpstr">
      <vt:lpstr>BCG Grid 16:9</vt:lpstr>
      <vt:lpstr>think-cell Slide</vt:lpstr>
      <vt:lpstr>Equation</vt:lpstr>
      <vt:lpstr>Gamma case: PowerCO</vt:lpstr>
      <vt:lpstr>General Problem Formulation</vt:lpstr>
      <vt:lpstr>Tasks assigned by PowerCo. To BCG</vt:lpstr>
      <vt:lpstr>Contents</vt:lpstr>
      <vt:lpstr>1. Block diagram of problem approach</vt:lpstr>
      <vt:lpstr>2. Feature Cleaning</vt:lpstr>
      <vt:lpstr>2. Feature cleaning: Breakdown of features</vt:lpstr>
      <vt:lpstr>2. Feature cleaning: Dates and price handling</vt:lpstr>
      <vt:lpstr>2. Feature cleaning: Categorial data handling</vt:lpstr>
      <vt:lpstr>3. Descriptive Statistics</vt:lpstr>
      <vt:lpstr>3. Descriptive statistics: Churn correlations</vt:lpstr>
      <vt:lpstr>3. Descriptive statistics: Sales channel - Churn correlations</vt:lpstr>
      <vt:lpstr>3. Descriptive statistics: Subscribed power- consumption correlations</vt:lpstr>
      <vt:lpstr>4. Model Development</vt:lpstr>
      <vt:lpstr>4. Model development: Feature importance</vt:lpstr>
      <vt:lpstr>Slide 15</vt:lpstr>
      <vt:lpstr>Slide 16</vt:lpstr>
      <vt:lpstr>Slide 17</vt:lpstr>
      <vt:lpstr>Slide 18</vt:lpstr>
      <vt:lpstr>Slide 19</vt:lpstr>
      <vt:lpstr>5. Discount effectiveness: User discount acceptance profile</vt:lpstr>
      <vt:lpstr>5. Discount effectiveness: Optimal discount</vt:lpstr>
      <vt:lpstr>6. Outlook: Risk based pricing</vt:lpstr>
      <vt:lpstr>Recommendations in a nutshell</vt:lpstr>
      <vt:lpstr>Thank you</vt:lpstr>
      <vt:lpstr>Slide 25</vt:lpstr>
      <vt:lpstr>Appendix: Selected model details</vt:lpstr>
      <vt:lpstr>Appendix: Model Performance ROC</vt:lpstr>
      <vt:lpstr>Appendix: Model Performance improvement in sales</vt:lpstr>
      <vt:lpstr>Appendix: Model Performance sales improvement</vt:lpstr>
      <vt:lpstr>Format Guide Workshop</vt:lpstr>
    </vt:vector>
  </TitlesOfParts>
  <Company>The Boston Consulting 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The Boston Consulting Group</dc:subject>
  <dc:creator>Vukolova Lyubov</dc:creator>
  <cp:lastModifiedBy>Moh2</cp:lastModifiedBy>
  <cp:revision>163</cp:revision>
  <cp:lastPrinted>2016-04-06T18:59:25Z</cp:lastPrinted>
  <dcterms:created xsi:type="dcterms:W3CDTF">2017-07-10T11:41:02Z</dcterms:created>
  <dcterms:modified xsi:type="dcterms:W3CDTF">2017-07-12T22:14:18Z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Template Name">
    <vt:lpwstr>16x9</vt:lpwstr>
  </property>
</Properties>
</file>