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0" r:id="rId9"/>
    <p:sldId id="264" r:id="rId10"/>
    <p:sldId id="268" r:id="rId11"/>
    <p:sldId id="273" r:id="rId12"/>
    <p:sldId id="269" r:id="rId13"/>
    <p:sldId id="265" r:id="rId14"/>
    <p:sldId id="274"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24600" y="1981200"/>
            <a:ext cx="3200400"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NAME : MOHAMED ABRAR M</a:t>
            </a:r>
            <a:endParaRPr sz="2000" dirty="0">
              <a:latin typeface="Trebuchet MS"/>
              <a:cs typeface="Trebuchet MS"/>
            </a:endParaRPr>
          </a:p>
        </p:txBody>
      </p:sp>
      <p:sp>
        <p:nvSpPr>
          <p:cNvPr id="8" name="object 8"/>
          <p:cNvSpPr txBox="1"/>
          <p:nvPr/>
        </p:nvSpPr>
        <p:spPr>
          <a:xfrm>
            <a:off x="6381494" y="2628900"/>
            <a:ext cx="3448305" cy="320601"/>
          </a:xfrm>
          <a:prstGeom prst="rect">
            <a:avLst/>
          </a:prstGeom>
        </p:spPr>
        <p:txBody>
          <a:bodyPr vert="horz" wrap="square" lIns="0" tIns="12700" rIns="0" bIns="0" rtlCol="0">
            <a:spAutoFit/>
          </a:bodyPr>
          <a:lstStyle/>
          <a:p>
            <a:pPr marL="12700">
              <a:lnSpc>
                <a:spcPct val="100000"/>
              </a:lnSpc>
              <a:spcBef>
                <a:spcPts val="100"/>
              </a:spcBef>
            </a:pPr>
            <a:r>
              <a:rPr lang="en-IN" sz="2000" b="1" dirty="0">
                <a:solidFill>
                  <a:srgbClr val="2D936B"/>
                </a:solidFill>
                <a:latin typeface="Trebuchet MS"/>
                <a:cs typeface="Trebuchet MS"/>
              </a:rPr>
              <a:t>ROLL NO </a:t>
            </a:r>
            <a:r>
              <a:rPr lang="en-IN" sz="2000" b="1">
                <a:solidFill>
                  <a:srgbClr val="2D936B"/>
                </a:solidFill>
                <a:latin typeface="Trebuchet MS"/>
                <a:cs typeface="Trebuchet MS"/>
              </a:rPr>
              <a:t>: 813821104061</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9E699-0E50-D835-8C9C-A50BC0FC1C7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7359617-8A00-B7BD-988C-5506604A9D08}"/>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4F482946-D405-FFAF-4AF4-6A48DB2C27C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B35ABF35-5C46-A5EA-D7BE-2B3FA857FCA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7" name="Picture 6">
            <a:extLst>
              <a:ext uri="{FF2B5EF4-FFF2-40B4-BE49-F238E27FC236}">
                <a16:creationId xmlns:a16="http://schemas.microsoft.com/office/drawing/2014/main" id="{236C4FE4-95BF-CEF8-98E6-13C9ABFFA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669823"/>
            <a:ext cx="9106273" cy="4740377"/>
          </a:xfrm>
          <a:prstGeom prst="rect">
            <a:avLst/>
          </a:prstGeom>
        </p:spPr>
      </p:pic>
    </p:spTree>
    <p:extLst>
      <p:ext uri="{BB962C8B-B14F-4D97-AF65-F5344CB8AC3E}">
        <p14:creationId xmlns:p14="http://schemas.microsoft.com/office/powerpoint/2010/main" val="92582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208D7-C72C-E17D-4D79-CFF79CD057EC}"/>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D40CD2D-3984-C727-0B27-BE1E1CA516B1}"/>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B8A4A199-AE37-9A09-5494-55A89D70BFC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256A94E1-2AFE-F342-01CF-714AD8398FBC}"/>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4" name="Picture 3">
            <a:extLst>
              <a:ext uri="{FF2B5EF4-FFF2-40B4-BE49-F238E27FC236}">
                <a16:creationId xmlns:a16="http://schemas.microsoft.com/office/drawing/2014/main" id="{8C8B292D-BC2B-0E8C-05F2-DD12E9E8F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57213"/>
            <a:ext cx="7985958" cy="5262562"/>
          </a:xfrm>
          <a:prstGeom prst="rect">
            <a:avLst/>
          </a:prstGeom>
        </p:spPr>
      </p:pic>
    </p:spTree>
    <p:extLst>
      <p:ext uri="{BB962C8B-B14F-4D97-AF65-F5344CB8AC3E}">
        <p14:creationId xmlns:p14="http://schemas.microsoft.com/office/powerpoint/2010/main" val="260808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84764-9AED-B56C-3C95-E6CC38916AF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721F4A7-D4D0-E712-E1D4-914FB4CC267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748EDBE0-35E6-2A76-030F-E309FEBE616B}"/>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F656BA67-E59D-359A-66FF-A05C4786447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6" name="Picture 5">
            <a:extLst>
              <a:ext uri="{FF2B5EF4-FFF2-40B4-BE49-F238E27FC236}">
                <a16:creationId xmlns:a16="http://schemas.microsoft.com/office/drawing/2014/main" id="{5746BBD1-BF25-27FA-9AC4-A00F00DFC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81" y="1371600"/>
            <a:ext cx="4966488" cy="2438400"/>
          </a:xfrm>
          <a:prstGeom prst="rect">
            <a:avLst/>
          </a:prstGeom>
        </p:spPr>
      </p:pic>
      <p:pic>
        <p:nvPicPr>
          <p:cNvPr id="10" name="Picture 9">
            <a:extLst>
              <a:ext uri="{FF2B5EF4-FFF2-40B4-BE49-F238E27FC236}">
                <a16:creationId xmlns:a16="http://schemas.microsoft.com/office/drawing/2014/main" id="{F80ADC8B-85DC-ADA0-EACA-A9C717659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330" y="1295400"/>
            <a:ext cx="4966488" cy="2438400"/>
          </a:xfrm>
          <a:prstGeom prst="rect">
            <a:avLst/>
          </a:prstGeom>
        </p:spPr>
      </p:pic>
      <p:pic>
        <p:nvPicPr>
          <p:cNvPr id="13" name="Picture 12">
            <a:extLst>
              <a:ext uri="{FF2B5EF4-FFF2-40B4-BE49-F238E27FC236}">
                <a16:creationId xmlns:a16="http://schemas.microsoft.com/office/drawing/2014/main" id="{A7FBA3E6-6E90-5D9C-54D1-9477F243E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81" y="4167693"/>
            <a:ext cx="4966488" cy="2438400"/>
          </a:xfrm>
          <a:prstGeom prst="rect">
            <a:avLst/>
          </a:prstGeom>
        </p:spPr>
      </p:pic>
      <p:pic>
        <p:nvPicPr>
          <p:cNvPr id="15" name="Picture 14">
            <a:extLst>
              <a:ext uri="{FF2B5EF4-FFF2-40B4-BE49-F238E27FC236}">
                <a16:creationId xmlns:a16="http://schemas.microsoft.com/office/drawing/2014/main" id="{7205476E-F645-1259-549A-C1A52AC50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1330" y="4131466"/>
            <a:ext cx="5105400" cy="2506602"/>
          </a:xfrm>
          <a:prstGeom prst="rect">
            <a:avLst/>
          </a:prstGeom>
        </p:spPr>
      </p:pic>
      <p:sp>
        <p:nvSpPr>
          <p:cNvPr id="16" name="TextBox 15">
            <a:extLst>
              <a:ext uri="{FF2B5EF4-FFF2-40B4-BE49-F238E27FC236}">
                <a16:creationId xmlns:a16="http://schemas.microsoft.com/office/drawing/2014/main" id="{6FC27853-BA82-11C6-AEA7-533B84408D58}"/>
              </a:ext>
            </a:extLst>
          </p:cNvPr>
          <p:cNvSpPr txBox="1"/>
          <p:nvPr/>
        </p:nvSpPr>
        <p:spPr>
          <a:xfrm>
            <a:off x="76200" y="152400"/>
            <a:ext cx="3581400" cy="523220"/>
          </a:xfrm>
          <a:prstGeom prst="rect">
            <a:avLst/>
          </a:prstGeom>
          <a:noFill/>
        </p:spPr>
        <p:txBody>
          <a:bodyPr wrap="square" rtlCol="0">
            <a:spAutoFit/>
          </a:bodyPr>
          <a:lstStyle/>
          <a:p>
            <a:r>
              <a:rPr lang="en-US" b="1" dirty="0"/>
              <a:t>     </a:t>
            </a:r>
            <a:r>
              <a:rPr lang="en-US" sz="2800" b="1" dirty="0"/>
              <a:t>OUTPUT</a:t>
            </a:r>
            <a:endParaRPr lang="en-IN" b="1" dirty="0"/>
          </a:p>
        </p:txBody>
      </p:sp>
    </p:spTree>
    <p:extLst>
      <p:ext uri="{BB962C8B-B14F-4D97-AF65-F5344CB8AC3E}">
        <p14:creationId xmlns:p14="http://schemas.microsoft.com/office/powerpoint/2010/main" val="198113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2" name="TextBox 11">
            <a:extLst>
              <a:ext uri="{FF2B5EF4-FFF2-40B4-BE49-F238E27FC236}">
                <a16:creationId xmlns:a16="http://schemas.microsoft.com/office/drawing/2014/main" id="{484E45A1-9DE0-2C70-7FB9-E7B2F8EA6A97}"/>
              </a:ext>
            </a:extLst>
          </p:cNvPr>
          <p:cNvSpPr txBox="1"/>
          <p:nvPr/>
        </p:nvSpPr>
        <p:spPr>
          <a:xfrm>
            <a:off x="762000" y="1752600"/>
            <a:ext cx="5715000" cy="4031873"/>
          </a:xfrm>
          <a:prstGeom prst="rect">
            <a:avLst/>
          </a:prstGeom>
          <a:noFill/>
        </p:spPr>
        <p:txBody>
          <a:bodyPr wrap="square" rtlCol="0">
            <a:spAutoFit/>
          </a:bodyPr>
          <a:lstStyle/>
          <a:p>
            <a:pPr marL="342900" indent="-342900">
              <a:buAutoNum type="arabicPeriod"/>
            </a:pPr>
            <a:r>
              <a:rPr lang="en-US" sz="3200" dirty="0"/>
              <a:t>Accuracy</a:t>
            </a:r>
          </a:p>
          <a:p>
            <a:pPr marL="342900" indent="-342900">
              <a:buAutoNum type="arabicPeriod"/>
            </a:pPr>
            <a:r>
              <a:rPr lang="en-IN" sz="3200" dirty="0"/>
              <a:t>Precision and </a:t>
            </a:r>
            <a:r>
              <a:rPr lang="en-IN" sz="3200" dirty="0" err="1"/>
              <a:t>Recal</a:t>
            </a:r>
            <a:endParaRPr lang="en-US" sz="3200" dirty="0"/>
          </a:p>
          <a:p>
            <a:pPr marL="342900" indent="-342900">
              <a:buAutoNum type="arabicPeriod"/>
            </a:pPr>
            <a:r>
              <a:rPr lang="en-IN" sz="3200" dirty="0"/>
              <a:t>F1-Score</a:t>
            </a:r>
            <a:endParaRPr lang="en-US" sz="3200" dirty="0"/>
          </a:p>
          <a:p>
            <a:pPr marL="342900" indent="-342900">
              <a:buAutoNum type="arabicPeriod"/>
            </a:pPr>
            <a:r>
              <a:rPr lang="en-IN" sz="3200" dirty="0"/>
              <a:t>Confusion Matrix</a:t>
            </a:r>
            <a:endParaRPr lang="en-US" sz="3200" dirty="0"/>
          </a:p>
          <a:p>
            <a:pPr marL="342900" indent="-342900">
              <a:buAutoNum type="arabicPeriod"/>
            </a:pPr>
            <a:r>
              <a:rPr lang="en-IN" sz="3200" dirty="0"/>
              <a:t>Classification Report</a:t>
            </a:r>
            <a:endParaRPr lang="en-US" sz="3200" dirty="0"/>
          </a:p>
          <a:p>
            <a:pPr marL="342900" indent="-342900">
              <a:buAutoNum type="arabicPeriod"/>
            </a:pPr>
            <a:r>
              <a:rPr lang="en-IN" sz="3200" dirty="0"/>
              <a:t>ROC Curve and AUC</a:t>
            </a:r>
            <a:endParaRPr lang="en-US" sz="3200" dirty="0"/>
          </a:p>
          <a:p>
            <a:pPr marL="342900" indent="-342900">
              <a:buAutoNum type="arabicPeriod"/>
            </a:pPr>
            <a:r>
              <a:rPr lang="en-IN" sz="3200" dirty="0"/>
              <a:t>Training and Validation Curves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F45E11-42A5-630E-5C69-E4E4200213DF}"/>
              </a:ext>
            </a:extLst>
          </p:cNvPr>
          <p:cNvSpPr txBox="1"/>
          <p:nvPr/>
        </p:nvSpPr>
        <p:spPr>
          <a:xfrm>
            <a:off x="1524000" y="1524000"/>
            <a:ext cx="6781800" cy="3416320"/>
          </a:xfrm>
          <a:prstGeom prst="rect">
            <a:avLst/>
          </a:prstGeom>
          <a:noFill/>
        </p:spPr>
        <p:txBody>
          <a:bodyPr wrap="square" rtlCol="0">
            <a:spAutoFit/>
          </a:bodyPr>
          <a:lstStyle/>
          <a:p>
            <a:r>
              <a:rPr lang="en-US" sz="2400" dirty="0"/>
              <a:t>The result for the MNIST problem is typically presented as a combination of these performance metrics, along with visualizations to facilitate interpretation and comparison across different models and approaches. Additionally, the trained model's predictions on unseen data samples may also be showcased to demonstrate its effectiveness in classifying handwritten digits accurately.</a:t>
            </a:r>
            <a:endParaRPr lang="en-IN" sz="2400" dirty="0"/>
          </a:p>
        </p:txBody>
      </p:sp>
      <p:sp>
        <p:nvSpPr>
          <p:cNvPr id="5" name="TextBox 4">
            <a:extLst>
              <a:ext uri="{FF2B5EF4-FFF2-40B4-BE49-F238E27FC236}">
                <a16:creationId xmlns:a16="http://schemas.microsoft.com/office/drawing/2014/main" id="{0FC54884-0390-CD31-D3A0-145669E5EDAD}"/>
              </a:ext>
            </a:extLst>
          </p:cNvPr>
          <p:cNvSpPr txBox="1"/>
          <p:nvPr/>
        </p:nvSpPr>
        <p:spPr>
          <a:xfrm>
            <a:off x="609600" y="381000"/>
            <a:ext cx="3048000" cy="646331"/>
          </a:xfrm>
          <a:prstGeom prst="rect">
            <a:avLst/>
          </a:prstGeom>
          <a:noFill/>
        </p:spPr>
        <p:txBody>
          <a:bodyPr wrap="square" rtlCol="0">
            <a:spAutoFit/>
          </a:bodyPr>
          <a:lstStyle/>
          <a:p>
            <a:r>
              <a:rPr lang="en-IN" sz="3600" b="1" spc="-60" dirty="0"/>
              <a:t>RESULTS</a:t>
            </a:r>
            <a:endParaRPr lang="en-IN" b="1" dirty="0"/>
          </a:p>
        </p:txBody>
      </p:sp>
    </p:spTree>
    <p:extLst>
      <p:ext uri="{BB962C8B-B14F-4D97-AF65-F5344CB8AC3E}">
        <p14:creationId xmlns:p14="http://schemas.microsoft.com/office/powerpoint/2010/main" val="16378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418" y="17206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896078"/>
          </a:xfrm>
          <a:prstGeom prst="rect">
            <a:avLst/>
          </a:prstGeom>
        </p:spPr>
        <p:txBody>
          <a:bodyPr vert="horz" wrap="square" lIns="0" tIns="460692" rIns="0" bIns="0" rtlCol="0">
            <a:spAutoFit/>
          </a:bodyPr>
          <a:lstStyle/>
          <a:p>
            <a:pPr marL="193675">
              <a:lnSpc>
                <a:spcPct val="100000"/>
              </a:lnSpc>
              <a:spcBef>
                <a:spcPts val="130"/>
              </a:spcBef>
            </a:pPr>
            <a:r>
              <a:rPr lang="en-IN" sz="2800" dirty="0"/>
              <a:t>Handwritten Digit Recognition using MNIST Dataset</a:t>
            </a:r>
            <a:endParaRPr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CE550758-CAE3-0071-E34B-8F4BCEEB0E0F}"/>
              </a:ext>
            </a:extLst>
          </p:cNvPr>
          <p:cNvSpPr txBox="1"/>
          <p:nvPr/>
        </p:nvSpPr>
        <p:spPr>
          <a:xfrm>
            <a:off x="1447800" y="2209799"/>
            <a:ext cx="7549874" cy="3785652"/>
          </a:xfrm>
          <a:prstGeom prst="rect">
            <a:avLst/>
          </a:prstGeom>
          <a:noFill/>
        </p:spPr>
        <p:txBody>
          <a:bodyPr wrap="square" rtlCol="0">
            <a:spAutoFit/>
          </a:bodyPr>
          <a:lstStyle/>
          <a:p>
            <a:r>
              <a:rPr lang="en-IN" sz="2400" b="1" dirty="0"/>
              <a:t>INTRODUCTION</a:t>
            </a:r>
          </a:p>
          <a:p>
            <a:endParaRPr lang="en-IN" sz="2400" b="1" dirty="0"/>
          </a:p>
          <a:p>
            <a:r>
              <a:rPr lang="en-US" sz="2400" dirty="0"/>
              <a:t>The MNIST dataset is a classic benchmark dataset in the field of machine learning and computer vision. It stands for Modified National Institute of Standards and Technology database. The dataset consists of a large number of handwritten digits that have been manually labeled.</a:t>
            </a:r>
            <a:endParaRPr lang="en-IN" sz="2400" dirty="0"/>
          </a:p>
          <a:p>
            <a:endParaRPr lang="en-IN" sz="2400" b="1" dirty="0"/>
          </a:p>
          <a:p>
            <a:endParaRPr lang="en-I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6C2025-F8B4-15A6-366E-7AC36E0CDC18}"/>
              </a:ext>
            </a:extLst>
          </p:cNvPr>
          <p:cNvSpPr txBox="1"/>
          <p:nvPr/>
        </p:nvSpPr>
        <p:spPr>
          <a:xfrm>
            <a:off x="2133600" y="1752600"/>
            <a:ext cx="6648512" cy="4401205"/>
          </a:xfrm>
          <a:prstGeom prst="rect">
            <a:avLst/>
          </a:prstGeom>
          <a:noFill/>
        </p:spPr>
        <p:txBody>
          <a:bodyPr wrap="square" rtlCol="0">
            <a:spAutoFit/>
          </a:bodyPr>
          <a:lstStyle/>
          <a:p>
            <a:pPr marL="342900" indent="-342900">
              <a:buAutoNum type="arabicPeriod"/>
            </a:pPr>
            <a:r>
              <a:rPr lang="en-US" sz="2800" dirty="0"/>
              <a:t>Researchers in Machine Learning and Computer Vision</a:t>
            </a:r>
          </a:p>
          <a:p>
            <a:pPr marL="342900" indent="-342900">
              <a:buAutoNum type="arabicPeriod"/>
            </a:pPr>
            <a:r>
              <a:rPr lang="en-IN" sz="2800" dirty="0"/>
              <a:t>Educational Institutions</a:t>
            </a:r>
            <a:endParaRPr lang="en-US" sz="2800" dirty="0"/>
          </a:p>
          <a:p>
            <a:pPr marL="342900" indent="-342900">
              <a:buAutoNum type="arabicPeriod"/>
            </a:pPr>
            <a:r>
              <a:rPr lang="en-US" sz="2800" dirty="0"/>
              <a:t>Developers of OCR (Optical Character Recognition) Systems</a:t>
            </a:r>
          </a:p>
          <a:p>
            <a:pPr marL="342900" indent="-342900">
              <a:buAutoNum type="arabicPeriod"/>
            </a:pPr>
            <a:r>
              <a:rPr lang="en-IN" sz="2800" dirty="0"/>
              <a:t>Product Developers</a:t>
            </a:r>
            <a:endParaRPr lang="en-US" sz="2800" dirty="0"/>
          </a:p>
          <a:p>
            <a:pPr marL="342900" indent="-342900">
              <a:buAutoNum type="arabicPeriod"/>
            </a:pPr>
            <a:r>
              <a:rPr lang="en-IN" sz="2800" dirty="0"/>
              <a:t>Accessibility Tools</a:t>
            </a:r>
            <a:endParaRPr lang="en-US" sz="2800" dirty="0"/>
          </a:p>
          <a:p>
            <a:pPr marL="342900" indent="-342900">
              <a:buAutoNum type="arabicPeriod"/>
            </a:pPr>
            <a:r>
              <a:rPr lang="en-IN" sz="2800" dirty="0" err="1"/>
              <a:t>Fnancial</a:t>
            </a:r>
            <a:r>
              <a:rPr lang="en-IN" sz="2800" dirty="0"/>
              <a:t> Institutions</a:t>
            </a:r>
            <a:endParaRPr lang="en-US" sz="2800" dirty="0"/>
          </a:p>
          <a:p>
            <a:pPr marL="342900" indent="-342900">
              <a:buAutoNum type="arabicPeriod"/>
            </a:pPr>
            <a:r>
              <a:rPr lang="en-IN" sz="2800" dirty="0"/>
              <a:t>Medical Imaging</a:t>
            </a:r>
            <a:endParaRPr lang="en-US" sz="2800" dirty="0"/>
          </a:p>
          <a:p>
            <a:pPr marL="342900" indent="-342900">
              <a:buAutoNum type="arabicPeriod"/>
            </a:pPr>
            <a:r>
              <a:rPr lang="en-IN" sz="2800" dirty="0"/>
              <a:t>Manufacturing and Quality Control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0B4DE79A-1A60-1ADD-4911-7B0EE47F1BAE}"/>
              </a:ext>
            </a:extLst>
          </p:cNvPr>
          <p:cNvSpPr txBox="1"/>
          <p:nvPr/>
        </p:nvSpPr>
        <p:spPr>
          <a:xfrm>
            <a:off x="834072" y="2019300"/>
            <a:ext cx="6633528" cy="1938992"/>
          </a:xfrm>
          <a:prstGeom prst="rect">
            <a:avLst/>
          </a:prstGeom>
          <a:noFill/>
        </p:spPr>
        <p:txBody>
          <a:bodyPr wrap="square" rtlCol="0">
            <a:spAutoFit/>
          </a:bodyPr>
          <a:lstStyle/>
          <a:p>
            <a:r>
              <a:rPr lang="en-US" sz="2400"/>
              <a:t>Develop a machine learning model to recognize handwritten digits from the MNIST dataset. The model should take an input image of a handwritten digit and output the corresponding digit class (0-9).</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F1CD0FAB-9461-ED6D-02EB-87C7404B6AC7}"/>
              </a:ext>
            </a:extLst>
          </p:cNvPr>
          <p:cNvSpPr txBox="1"/>
          <p:nvPr/>
        </p:nvSpPr>
        <p:spPr>
          <a:xfrm>
            <a:off x="990600" y="2209800"/>
            <a:ext cx="5791200" cy="1754326"/>
          </a:xfrm>
          <a:prstGeom prst="rect">
            <a:avLst/>
          </a:prstGeom>
          <a:noFill/>
        </p:spPr>
        <p:txBody>
          <a:bodyPr wrap="square" rtlCol="0">
            <a:spAutoFit/>
          </a:bodyPr>
          <a:lstStyle/>
          <a:p>
            <a:r>
              <a:rPr lang="en-US" dirty="0"/>
              <a:t>The project aims to develop a machine learning model capable of recognizing handwritten digits from the MNIST dataset. Handwritten digit recognition is a fundamental problem in computer vision and serves as a foundational task for more complex image recognition systems.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25190DE-60D2-17DB-76B7-0C940C42DC8A}"/>
              </a:ext>
            </a:extLst>
          </p:cNvPr>
          <p:cNvSpPr txBox="1"/>
          <p:nvPr/>
        </p:nvSpPr>
        <p:spPr>
          <a:xfrm>
            <a:off x="723900" y="1981200"/>
            <a:ext cx="4229100" cy="2862322"/>
          </a:xfrm>
          <a:prstGeom prst="rect">
            <a:avLst/>
          </a:prstGeom>
          <a:noFill/>
        </p:spPr>
        <p:txBody>
          <a:bodyPr wrap="square" rtlCol="0">
            <a:spAutoFit/>
          </a:bodyPr>
          <a:lstStyle/>
          <a:p>
            <a:pPr marL="342900" indent="-342900">
              <a:buAutoNum type="arabicPeriod"/>
            </a:pPr>
            <a:r>
              <a:rPr lang="en-US" dirty="0"/>
              <a:t>Researchers in Machine Learning and Computer Vision</a:t>
            </a:r>
          </a:p>
          <a:p>
            <a:pPr marL="342900" indent="-342900">
              <a:buAutoNum type="arabicPeriod"/>
            </a:pPr>
            <a:r>
              <a:rPr lang="en-IN" dirty="0"/>
              <a:t>Educational Institutions</a:t>
            </a:r>
            <a:endParaRPr lang="en-US" dirty="0"/>
          </a:p>
          <a:p>
            <a:pPr marL="342900" indent="-342900">
              <a:buAutoNum type="arabicPeriod"/>
            </a:pPr>
            <a:r>
              <a:rPr lang="en-US" dirty="0"/>
              <a:t>Developers of OCR (Optical Character Recognition) Systems</a:t>
            </a:r>
          </a:p>
          <a:p>
            <a:pPr marL="342900" indent="-342900">
              <a:buAutoNum type="arabicPeriod"/>
            </a:pPr>
            <a:r>
              <a:rPr lang="en-IN" dirty="0"/>
              <a:t>Product Developers</a:t>
            </a:r>
            <a:endParaRPr lang="en-US" dirty="0"/>
          </a:p>
          <a:p>
            <a:pPr marL="342900" indent="-342900">
              <a:buAutoNum type="arabicPeriod"/>
            </a:pPr>
            <a:r>
              <a:rPr lang="en-IN" dirty="0"/>
              <a:t>Accessibility Tools</a:t>
            </a:r>
            <a:endParaRPr lang="en-US" dirty="0"/>
          </a:p>
          <a:p>
            <a:pPr marL="342900" indent="-342900">
              <a:buAutoNum type="arabicPeriod"/>
            </a:pPr>
            <a:r>
              <a:rPr lang="en-IN" dirty="0" err="1"/>
              <a:t>Fnancial</a:t>
            </a:r>
            <a:r>
              <a:rPr lang="en-IN" dirty="0"/>
              <a:t> Institutions</a:t>
            </a:r>
          </a:p>
          <a:p>
            <a:pPr marL="342900" indent="-342900">
              <a:buAutoNum type="arabicPeriod"/>
            </a:pPr>
            <a:r>
              <a:rPr lang="en-IN" dirty="0"/>
              <a:t>Medical Imaging</a:t>
            </a:r>
          </a:p>
          <a:p>
            <a:pPr marL="342900" indent="-342900">
              <a:buAutoNum type="arabicPeriod"/>
            </a:pPr>
            <a:r>
              <a:rPr lang="en-IN" dirty="0"/>
              <a:t>Manufacturing and Quality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EFAD29A5-DAE8-83FE-E589-FAA9E7FA8B1F}"/>
              </a:ext>
            </a:extLst>
          </p:cNvPr>
          <p:cNvSpPr txBox="1"/>
          <p:nvPr/>
        </p:nvSpPr>
        <p:spPr>
          <a:xfrm>
            <a:off x="2057400" y="1828800"/>
            <a:ext cx="6400800" cy="5078313"/>
          </a:xfrm>
          <a:prstGeom prst="rect">
            <a:avLst/>
          </a:prstGeom>
          <a:noFill/>
        </p:spPr>
        <p:txBody>
          <a:bodyPr wrap="square" rtlCol="0">
            <a:spAutoFit/>
          </a:bodyPr>
          <a:lstStyle/>
          <a:p>
            <a:r>
              <a:rPr lang="en-US" b="1" dirty="0"/>
              <a:t>Dataset Description:</a:t>
            </a:r>
            <a:r>
              <a:rPr lang="en-US" dirty="0"/>
              <a:t> Introduce the MNIST dataset, which consists of 28x28 grayscale images of handwritten digits (0-9), along with their corresponding labels.</a:t>
            </a:r>
          </a:p>
          <a:p>
            <a:r>
              <a:rPr lang="en-US" b="1" dirty="0"/>
              <a:t>Task Definition:</a:t>
            </a:r>
            <a:r>
              <a:rPr lang="en-US" dirty="0"/>
              <a:t> Define the task as a classification problem where the goal is to classify each image into one of the ten digit classes.</a:t>
            </a:r>
          </a:p>
          <a:p>
            <a:r>
              <a:rPr lang="en-US" b="1" dirty="0"/>
              <a:t>Preprocessing:</a:t>
            </a:r>
            <a:r>
              <a:rPr lang="en-US" dirty="0"/>
              <a:t> Discuss preprocessing steps such as resizing, normalization, and data augmentation, which are often applied to enhance model performance.</a:t>
            </a:r>
          </a:p>
          <a:p>
            <a:r>
              <a:rPr lang="en-US" b="1" dirty="0"/>
              <a:t>Model Selection: </a:t>
            </a:r>
            <a:r>
              <a:rPr lang="en-US" dirty="0"/>
              <a:t>Explore various machine learning and deep learning models suitable for the MNIST dataset. This may include traditional classifiers (e.g., SVM, k-NN), shallow neural networks, convolutional neural networks (CNNs), and more advanced architectures.</a:t>
            </a:r>
          </a:p>
          <a:p>
            <a:r>
              <a:rPr lang="en-US" b="1" dirty="0"/>
              <a:t>Training Process: </a:t>
            </a:r>
            <a:r>
              <a:rPr lang="en-US" dirty="0"/>
              <a:t>Explain the training process, including model compilation, optimization algorithms (e.g., SGD, Adam), hyperparameter tuning, and monitoring training/validation metrics.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DDD6A-B173-10D1-4944-0AD36DD4B70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638F76B-F44E-6BD8-96EA-BFE5DB2513D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1F17D001-89F4-5E04-EC81-B6FB8A47A5F3}"/>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a:extLst>
              <a:ext uri="{FF2B5EF4-FFF2-40B4-BE49-F238E27FC236}">
                <a16:creationId xmlns:a16="http://schemas.microsoft.com/office/drawing/2014/main" id="{681816E4-2769-AE1F-41F7-0BF0EE121274}"/>
              </a:ext>
            </a:extLst>
          </p:cNvPr>
          <p:cNvPicPr/>
          <p:nvPr/>
        </p:nvPicPr>
        <p:blipFill>
          <a:blip r:embed="rId2"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208A9BF6-F100-0A65-C623-946425B5A0FB}"/>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4" name="TextBox 3">
            <a:extLst>
              <a:ext uri="{FF2B5EF4-FFF2-40B4-BE49-F238E27FC236}">
                <a16:creationId xmlns:a16="http://schemas.microsoft.com/office/drawing/2014/main" id="{B3E768A8-5BA8-9360-9020-DDA206424453}"/>
              </a:ext>
            </a:extLst>
          </p:cNvPr>
          <p:cNvSpPr txBox="1"/>
          <p:nvPr/>
        </p:nvSpPr>
        <p:spPr>
          <a:xfrm>
            <a:off x="609600" y="304800"/>
            <a:ext cx="8001000" cy="5078313"/>
          </a:xfrm>
          <a:prstGeom prst="rect">
            <a:avLst/>
          </a:prstGeom>
          <a:noFill/>
        </p:spPr>
        <p:txBody>
          <a:bodyPr wrap="square" rtlCol="0">
            <a:spAutoFit/>
          </a:bodyPr>
          <a:lstStyle/>
          <a:p>
            <a:r>
              <a:rPr lang="en-US" b="1" dirty="0"/>
              <a:t>Evaluation Metrics:</a:t>
            </a:r>
            <a:r>
              <a:rPr lang="en-US" dirty="0"/>
              <a:t> Describe evaluation metrics used to assess model performance, such as accuracy, precision, recall, F1-score, and confusion matrix analysis.</a:t>
            </a:r>
          </a:p>
          <a:p>
            <a:r>
              <a:rPr lang="en-US" b="1" dirty="0"/>
              <a:t>Performance Comparison:</a:t>
            </a:r>
            <a:r>
              <a:rPr lang="en-US" dirty="0"/>
              <a:t> Compare the performance of different models and approaches on the MNIST dataset. Highlight strengths and weaknesses of each approach.</a:t>
            </a:r>
          </a:p>
          <a:p>
            <a:r>
              <a:rPr lang="en-US" b="1" dirty="0"/>
              <a:t>Overfitting and Regularization:</a:t>
            </a:r>
            <a:r>
              <a:rPr lang="en-US" dirty="0"/>
              <a:t> Address overfitting issues and discuss regularization techniques (e.g., dropout, L1/L2 regularization) employed to improve model generalization.</a:t>
            </a:r>
          </a:p>
          <a:p>
            <a:r>
              <a:rPr lang="en-US" b="1" dirty="0"/>
              <a:t>Hyperparameter Tuning:</a:t>
            </a:r>
            <a:r>
              <a:rPr lang="en-US" dirty="0"/>
              <a:t> Discuss techniques for hyperparameter tuning, including grid search, random search, and Bayesian optimization, to find optimal model configurations.</a:t>
            </a:r>
          </a:p>
          <a:p>
            <a:r>
              <a:rPr lang="en-US" b="1" dirty="0"/>
              <a:t>Deployment Considerations:</a:t>
            </a:r>
            <a:r>
              <a:rPr lang="en-US" dirty="0"/>
              <a:t> Touch upon deployment considerations, such as model size, inference speed, and hardware requirements, especially for real-time applications.</a:t>
            </a:r>
          </a:p>
          <a:p>
            <a:r>
              <a:rPr lang="en-US" b="1" dirty="0"/>
              <a:t>Future Directions:</a:t>
            </a:r>
            <a:r>
              <a:rPr lang="en-US" dirty="0"/>
              <a:t> Explore potential areas for further research and improvement, such as transfer learning, ensemble methods, and model compression techniques.</a:t>
            </a:r>
          </a:p>
        </p:txBody>
      </p:sp>
    </p:spTree>
    <p:extLst>
      <p:ext uri="{BB962C8B-B14F-4D97-AF65-F5344CB8AC3E}">
        <p14:creationId xmlns:p14="http://schemas.microsoft.com/office/powerpoint/2010/main" val="354860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a:extLst>
              <a:ext uri="{FF2B5EF4-FFF2-40B4-BE49-F238E27FC236}">
                <a16:creationId xmlns:a16="http://schemas.microsoft.com/office/drawing/2014/main" id="{D99F16FC-7562-8CA3-DB48-93590C6BC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86208"/>
            <a:ext cx="7848600" cy="5127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623</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Trebuchet MS</vt:lpstr>
      <vt:lpstr>Office Theme</vt:lpstr>
      <vt:lpstr>PowerPoint Presentation</vt:lpstr>
      <vt:lpstr>Handwritten Digit Recognition using MNIST Dataset</vt:lpstr>
      <vt:lpstr>AGENDA</vt:lpstr>
      <vt:lpstr>PROBLEM STATEMENT</vt:lpstr>
      <vt:lpstr>PROJECT OVERVIEW</vt:lpstr>
      <vt:lpstr>WHO ARE THE END USERS?</vt:lpstr>
      <vt:lpstr>YOUR SOLUTION AND ITS VALUE PROPOSITION</vt:lpstr>
      <vt:lpstr>PowerPoint Presentation</vt:lpstr>
      <vt:lpstr>MODELLING</vt:lpstr>
      <vt:lpstr>PowerPoint Presentation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s</dc:creator>
  <cp:lastModifiedBy>Prakash s</cp:lastModifiedBy>
  <cp:revision>14</cp:revision>
  <dcterms:created xsi:type="dcterms:W3CDTF">2024-04-04T13:13:49Z</dcterms:created>
  <dcterms:modified xsi:type="dcterms:W3CDTF">2024-04-05T09:32:15Z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