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4" autoAdjust="0"/>
    <p:restoredTop sz="94660"/>
  </p:normalViewPr>
  <p:slideViewPr>
    <p:cSldViewPr>
      <p:cViewPr varScale="1">
        <p:scale>
          <a:sx n="70" d="100"/>
          <a:sy n="70" d="100"/>
        </p:scale>
        <p:origin x="145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C4901-7603-42F7-AD3B-AF46FD561023}" type="datetimeFigureOut">
              <a:rPr lang="en-US" smtClean="0"/>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CDB23-D3E1-4812-A505-4CF83BD1B63C}" type="slidenum">
              <a:rPr lang="en-US" smtClean="0"/>
              <a:t>‹#›</a:t>
            </a:fld>
            <a:endParaRPr lang="en-US"/>
          </a:p>
        </p:txBody>
      </p:sp>
    </p:spTree>
    <p:extLst>
      <p:ext uri="{BB962C8B-B14F-4D97-AF65-F5344CB8AC3E}">
        <p14:creationId xmlns:p14="http://schemas.microsoft.com/office/powerpoint/2010/main" val="265962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CDB23-D3E1-4812-A505-4CF83BD1B63C}" type="slidenum">
              <a:rPr lang="en-US" smtClean="0"/>
              <a:t>20</a:t>
            </a:fld>
            <a:endParaRPr lang="en-US"/>
          </a:p>
        </p:txBody>
      </p:sp>
    </p:spTree>
    <p:extLst>
      <p:ext uri="{BB962C8B-B14F-4D97-AF65-F5344CB8AC3E}">
        <p14:creationId xmlns:p14="http://schemas.microsoft.com/office/powerpoint/2010/main" val="1317043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B2B66C-345C-4112-A7AB-4FCE37847A63}" type="datetimeFigureOut">
              <a:rPr lang="en-US" smtClean="0"/>
              <a:t>10/29/2021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B69FAF-84D1-4726-8FD4-34463174CB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B69FAF-84D1-4726-8FD4-34463174CB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B69FAF-84D1-4726-8FD4-34463174CB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B69FAF-84D1-4726-8FD4-34463174CB6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1B69FAF-84D1-4726-8FD4-34463174CB6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B69FAF-84D1-4726-8FD4-34463174CB6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1B69FAF-84D1-4726-8FD4-34463174CB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1B69FAF-84D1-4726-8FD4-34463174CB6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B2B66C-345C-4112-A7AB-4FCE37847A63}" type="datetimeFigureOut">
              <a:rPr lang="en-US" smtClean="0"/>
              <a:t>10/29/2021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1B69FAF-84D1-4726-8FD4-34463174CB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B2B66C-345C-4112-A7AB-4FCE37847A63}" type="datetimeFigureOut">
              <a:rPr lang="en-US" smtClean="0"/>
              <a:t>10/29/2021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1B69FAF-84D1-4726-8FD4-34463174CB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B2B66C-345C-4112-A7AB-4FCE37847A63}" type="datetimeFigureOut">
              <a:rPr lang="en-US" smtClean="0"/>
              <a:t>10/29/2021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B69FAF-84D1-4726-8FD4-34463174CB6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B2B66C-345C-4112-A7AB-4FCE37847A63}" type="datetimeFigureOut">
              <a:rPr lang="en-US" smtClean="0"/>
              <a:t>10/29/2021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B69FAF-84D1-4726-8FD4-34463174CB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14400" y="420036"/>
            <a:ext cx="7772400" cy="1487587"/>
          </a:xfrm>
          <a:prstGeom prst="rect">
            <a:avLst/>
          </a:prstGeom>
        </p:spPr>
        <p:txBody>
          <a:bodyPr wrap="square">
            <a:spAutoFit/>
          </a:bodyPr>
          <a:lstStyle/>
          <a:p>
            <a:pPr algn="ctr"/>
            <a:r>
              <a:rPr lang="en-US" sz="2800" b="1" dirty="0" smtClean="0">
                <a:latin typeface="Times New Roman" pitchFamily="18" charset="0"/>
                <a:cs typeface="Times New Roman" pitchFamily="18" charset="0"/>
              </a:rPr>
              <a:t>SELF </a:t>
            </a:r>
          </a:p>
          <a:p>
            <a:pPr algn="ctr"/>
            <a:r>
              <a:rPr lang="en-US" sz="2800" b="1" dirty="0" smtClean="0">
                <a:latin typeface="Times New Roman" pitchFamily="18" charset="0"/>
                <a:cs typeface="Times New Roman" pitchFamily="18" charset="0"/>
              </a:rPr>
              <a:t>INTRODUCTION</a:t>
            </a:r>
          </a:p>
          <a:p>
            <a:endParaRPr lang="en-US" sz="2800" b="1" dirty="0">
              <a:latin typeface="Times New Roman" pitchFamily="18" charset="0"/>
              <a:cs typeface="Times New Roman" pitchFamily="18" charset="0"/>
            </a:endParaRPr>
          </a:p>
        </p:txBody>
      </p:sp>
      <p:sp>
        <p:nvSpPr>
          <p:cNvPr id="5" name="Rectangle 4"/>
          <p:cNvSpPr/>
          <p:nvPr/>
        </p:nvSpPr>
        <p:spPr>
          <a:xfrm>
            <a:off x="228600" y="1973282"/>
            <a:ext cx="8686800" cy="5016758"/>
          </a:xfrm>
          <a:prstGeom prst="rect">
            <a:avLst/>
          </a:prstGeom>
        </p:spPr>
        <p:txBody>
          <a:bodyPr wrap="square">
            <a:spAutoFit/>
          </a:bodyPr>
          <a:lstStyle/>
          <a:p>
            <a:r>
              <a:rPr lang="en-US" sz="1600" b="1" dirty="0">
                <a:latin typeface="Times New Roman" pitchFamily="18" charset="0"/>
                <a:cs typeface="Times New Roman" pitchFamily="18" charset="0"/>
              </a:rPr>
              <a:t>NAME</a:t>
            </a:r>
            <a:r>
              <a:rPr lang="en-US" sz="1600" b="1" dirty="0" smtClean="0">
                <a:latin typeface="Times New Roman" pitchFamily="18" charset="0"/>
                <a:cs typeface="Times New Roman" pitchFamily="18" charset="0"/>
              </a:rPr>
              <a:t>:                MOHAMED ADAMS SESAY</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UNIVERSITY:  </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UNIVERSITY OF MANAGEMENT AND </a:t>
            </a:r>
            <a:r>
              <a:rPr lang="en-US" sz="1600" b="1" dirty="0" smtClean="0">
                <a:latin typeface="Times New Roman" pitchFamily="18" charset="0"/>
                <a:cs typeface="Times New Roman" pitchFamily="18" charset="0"/>
              </a:rPr>
              <a:t>TECHNOLOGY</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DEPARTMENT:  MANAGEMENT INFORMATION </a:t>
            </a:r>
            <a:r>
              <a:rPr lang="en-US" sz="1600" b="1" dirty="0" smtClean="0">
                <a:latin typeface="Times New Roman" pitchFamily="18" charset="0"/>
                <a:cs typeface="Times New Roman" pitchFamily="18" charset="0"/>
              </a:rPr>
              <a:t>SYSTEM</a:t>
            </a:r>
          </a:p>
          <a:p>
            <a:endParaRPr lang="en-US" sz="1600" b="1"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COURSE:	              ELECTRONICS AND TELECOMMUNICATION</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LEVEL: </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YEAR THREE (3</a:t>
            </a:r>
            <a:r>
              <a:rPr lang="en-US" sz="1600" b="1" dirty="0" smtClean="0">
                <a:latin typeface="Times New Roman" pitchFamily="18" charset="0"/>
                <a:cs typeface="Times New Roman" pitchFamily="18" charset="0"/>
              </a:rPr>
              <a:t>)</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COURSE: </a:t>
            </a:r>
            <a:r>
              <a:rPr lang="en-US" sz="1600" b="1"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DIVE INTO CODE (DIC</a:t>
            </a:r>
            <a:r>
              <a:rPr lang="en-US" sz="1600" b="1" dirty="0" smtClean="0">
                <a:latin typeface="Times New Roman" pitchFamily="18" charset="0"/>
                <a:cs typeface="Times New Roman" pitchFamily="18" charset="0"/>
              </a:rPr>
              <a:t>)</a:t>
            </a:r>
          </a:p>
          <a:p>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PROJECT: </a:t>
            </a:r>
            <a:r>
              <a:rPr lang="en-US" sz="1600" b="1" dirty="0" smtClean="0">
                <a:latin typeface="Times New Roman" pitchFamily="18" charset="0"/>
                <a:cs typeface="Times New Roman" pitchFamily="18" charset="0"/>
              </a:rPr>
              <a:t>          STRUDENT PERFORMANCE IN EXAMS </a:t>
            </a:r>
          </a:p>
          <a:p>
            <a:r>
              <a:rPr lang="en-US" sz="1600" b="1" dirty="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NATIONALITY:  SIERRA LEONEAN</a:t>
            </a: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0109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ANDY BEST\Desktop\MOHAMED ADAMS GRADUATION WORK\8.PNG"/>
          <p:cNvPicPr>
            <a:picLocks noChangeAspect="1" noChangeArrowheads="1"/>
          </p:cNvPicPr>
          <p:nvPr/>
        </p:nvPicPr>
        <p:blipFill rotWithShape="1">
          <a:blip r:embed="rId2">
            <a:extLst>
              <a:ext uri="{28A0092B-C50C-407E-A947-70E740481C1C}">
                <a14:useLocalDpi xmlns:a14="http://schemas.microsoft.com/office/drawing/2010/main" val="0"/>
              </a:ext>
            </a:extLst>
          </a:blip>
          <a:srcRect l="14141" t="1" b="1666"/>
          <a:stretch/>
        </p:blipFill>
        <p:spPr bwMode="auto">
          <a:xfrm>
            <a:off x="152400" y="533400"/>
            <a:ext cx="8763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ANDY BEST\Desktop\MOHAMED ADAMS GRADUATION WORK\9.PNG"/>
          <p:cNvPicPr>
            <a:picLocks noChangeAspect="1" noChangeArrowheads="1"/>
          </p:cNvPicPr>
          <p:nvPr/>
        </p:nvPicPr>
        <p:blipFill rotWithShape="1">
          <a:blip r:embed="rId3">
            <a:extLst>
              <a:ext uri="{28A0092B-C50C-407E-A947-70E740481C1C}">
                <a14:useLocalDpi xmlns:a14="http://schemas.microsoft.com/office/drawing/2010/main" val="0"/>
              </a:ext>
            </a:extLst>
          </a:blip>
          <a:srcRect l="5723" r="32073"/>
          <a:stretch/>
        </p:blipFill>
        <p:spPr bwMode="auto">
          <a:xfrm>
            <a:off x="152400" y="4038601"/>
            <a:ext cx="6019799" cy="1962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53067" y="5678269"/>
            <a:ext cx="5029200" cy="646331"/>
          </a:xfrm>
          <a:prstGeom prst="rect">
            <a:avLst/>
          </a:prstGeom>
          <a:noFill/>
        </p:spPr>
        <p:txBody>
          <a:bodyPr wrap="square" rtlCol="0">
            <a:spAutoFit/>
          </a:bodyPr>
          <a:lstStyle/>
          <a:p>
            <a:r>
              <a:rPr lang="en-US" sz="1200" dirty="0" smtClean="0"/>
              <a:t>The score distribution got narrower if students complete the preparation before test, and also we can see that the average of the score is better.</a:t>
            </a:r>
            <a:endParaRPr lang="en-US" sz="1200" dirty="0"/>
          </a:p>
        </p:txBody>
      </p:sp>
    </p:spTree>
    <p:extLst>
      <p:ext uri="{BB962C8B-B14F-4D97-AF65-F5344CB8AC3E}">
        <p14:creationId xmlns:p14="http://schemas.microsoft.com/office/powerpoint/2010/main" val="191445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NDY BEST\Desktop\MOHAMED ADAMS GRADUATION WORK\10.PNG"/>
          <p:cNvPicPr>
            <a:picLocks noChangeAspect="1" noChangeArrowheads="1"/>
          </p:cNvPicPr>
          <p:nvPr/>
        </p:nvPicPr>
        <p:blipFill rotWithShape="1">
          <a:blip r:embed="rId2">
            <a:extLst>
              <a:ext uri="{28A0092B-C50C-407E-A947-70E740481C1C}">
                <a14:useLocalDpi xmlns:a14="http://schemas.microsoft.com/office/drawing/2010/main" val="0"/>
              </a:ext>
            </a:extLst>
          </a:blip>
          <a:srcRect l="12816"/>
          <a:stretch/>
        </p:blipFill>
        <p:spPr bwMode="auto">
          <a:xfrm>
            <a:off x="76200" y="152400"/>
            <a:ext cx="88392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ANDY BEST\Desktop\MOHAMED ADAMS GRADUATION WORK\11.PNG"/>
          <p:cNvPicPr>
            <a:picLocks noChangeAspect="1" noChangeArrowheads="1"/>
          </p:cNvPicPr>
          <p:nvPr/>
        </p:nvPicPr>
        <p:blipFill rotWithShape="1">
          <a:blip r:embed="rId3">
            <a:extLst>
              <a:ext uri="{28A0092B-C50C-407E-A947-70E740481C1C}">
                <a14:useLocalDpi xmlns:a14="http://schemas.microsoft.com/office/drawing/2010/main" val="0"/>
              </a:ext>
            </a:extLst>
          </a:blip>
          <a:srcRect l="13637" r="32606"/>
          <a:stretch/>
        </p:blipFill>
        <p:spPr bwMode="auto">
          <a:xfrm>
            <a:off x="228601" y="3894667"/>
            <a:ext cx="5105399" cy="1904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5648980"/>
            <a:ext cx="4495800" cy="523220"/>
          </a:xfrm>
          <a:prstGeom prst="rect">
            <a:avLst/>
          </a:prstGeom>
          <a:noFill/>
        </p:spPr>
        <p:txBody>
          <a:bodyPr wrap="square" rtlCol="0">
            <a:spAutoFit/>
          </a:bodyPr>
          <a:lstStyle/>
          <a:p>
            <a:r>
              <a:rPr lang="en-US" sz="1400" dirty="0" smtClean="0"/>
              <a:t>Make sense! Students are easier to get better score once they eat standardly.</a:t>
            </a:r>
            <a:endParaRPr lang="en-US" sz="1400" dirty="0"/>
          </a:p>
        </p:txBody>
      </p:sp>
    </p:spTree>
    <p:extLst>
      <p:ext uri="{BB962C8B-B14F-4D97-AF65-F5344CB8AC3E}">
        <p14:creationId xmlns:p14="http://schemas.microsoft.com/office/powerpoint/2010/main" val="2136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NDY BEST\Desktop\MOHAMED ADAMS GRADUATION WORK\12.PNG"/>
          <p:cNvPicPr>
            <a:picLocks noChangeAspect="1" noChangeArrowheads="1"/>
          </p:cNvPicPr>
          <p:nvPr/>
        </p:nvPicPr>
        <p:blipFill rotWithShape="1">
          <a:blip r:embed="rId2">
            <a:extLst>
              <a:ext uri="{28A0092B-C50C-407E-A947-70E740481C1C}">
                <a14:useLocalDpi xmlns:a14="http://schemas.microsoft.com/office/drawing/2010/main" val="0"/>
              </a:ext>
            </a:extLst>
          </a:blip>
          <a:srcRect r="695"/>
          <a:stretch/>
        </p:blipFill>
        <p:spPr bwMode="auto">
          <a:xfrm>
            <a:off x="76200" y="220662"/>
            <a:ext cx="8839200" cy="4579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4876800"/>
            <a:ext cx="6400800" cy="830997"/>
          </a:xfrm>
          <a:prstGeom prst="rect">
            <a:avLst/>
          </a:prstGeom>
          <a:noFill/>
        </p:spPr>
        <p:txBody>
          <a:bodyPr wrap="square" rtlCol="0">
            <a:spAutoFit/>
          </a:bodyPr>
          <a:lstStyle/>
          <a:p>
            <a:r>
              <a:rPr lang="en-US" sz="1600" dirty="0" smtClean="0"/>
              <a:t>Great! The features "</a:t>
            </a:r>
            <a:r>
              <a:rPr lang="en-US" sz="1600" dirty="0" err="1" smtClean="0"/>
              <a:t>parent_education</a:t>
            </a:r>
            <a:r>
              <a:rPr lang="en-US" sz="1600" dirty="0" smtClean="0"/>
              <a:t>", "lunch" and "pre" are labeled by numbers. Next, we use </a:t>
            </a:r>
            <a:r>
              <a:rPr lang="en-US" sz="1600" dirty="0" err="1" smtClean="0"/>
              <a:t>KMeans</a:t>
            </a:r>
            <a:r>
              <a:rPr lang="en-US" sz="1600" dirty="0" smtClean="0"/>
              <a:t> </a:t>
            </a:r>
            <a:r>
              <a:rPr lang="en-US" sz="1600" dirty="0" err="1" smtClean="0"/>
              <a:t>argorithm</a:t>
            </a:r>
            <a:r>
              <a:rPr lang="en-US" sz="1600" dirty="0" smtClean="0"/>
              <a:t> to classify the dataset.</a:t>
            </a:r>
            <a:endParaRPr lang="en-US" sz="1600" dirty="0"/>
          </a:p>
        </p:txBody>
      </p:sp>
    </p:spTree>
    <p:extLst>
      <p:ext uri="{BB962C8B-B14F-4D97-AF65-F5344CB8AC3E}">
        <p14:creationId xmlns:p14="http://schemas.microsoft.com/office/powerpoint/2010/main" val="17388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NDY BEST\Desktop\MOHAMED ADAMS GRADUATION WORK\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735"/>
            <a:ext cx="8991600" cy="51310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5334000"/>
            <a:ext cx="5486400" cy="584775"/>
          </a:xfrm>
          <a:prstGeom prst="rect">
            <a:avLst/>
          </a:prstGeom>
          <a:noFill/>
        </p:spPr>
        <p:txBody>
          <a:bodyPr wrap="square" rtlCol="0">
            <a:spAutoFit/>
          </a:bodyPr>
          <a:lstStyle/>
          <a:p>
            <a:r>
              <a:rPr lang="en-US" sz="1600" dirty="0"/>
              <a:t>Good! We choose 8 as elbow point, and then classify all data.</a:t>
            </a:r>
          </a:p>
        </p:txBody>
      </p:sp>
    </p:spTree>
    <p:extLst>
      <p:ext uri="{BB962C8B-B14F-4D97-AF65-F5344CB8AC3E}">
        <p14:creationId xmlns:p14="http://schemas.microsoft.com/office/powerpoint/2010/main" val="152546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DY BEST\Desktop\MOHAMED ADAMS GRADUATION WORK\14.PNG"/>
          <p:cNvPicPr>
            <a:picLocks noChangeAspect="1" noChangeArrowheads="1"/>
          </p:cNvPicPr>
          <p:nvPr/>
        </p:nvPicPr>
        <p:blipFill rotWithShape="1">
          <a:blip r:embed="rId2">
            <a:extLst>
              <a:ext uri="{28A0092B-C50C-407E-A947-70E740481C1C}">
                <a14:useLocalDpi xmlns:a14="http://schemas.microsoft.com/office/drawing/2010/main" val="0"/>
              </a:ext>
            </a:extLst>
          </a:blip>
          <a:srcRect l="11890"/>
          <a:stretch/>
        </p:blipFill>
        <p:spPr bwMode="auto">
          <a:xfrm>
            <a:off x="0" y="381000"/>
            <a:ext cx="8915400"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07067" y="5485825"/>
            <a:ext cx="6324600" cy="584775"/>
          </a:xfrm>
          <a:prstGeom prst="rect">
            <a:avLst/>
          </a:prstGeom>
          <a:noFill/>
        </p:spPr>
        <p:txBody>
          <a:bodyPr wrap="square" rtlCol="0">
            <a:spAutoFit/>
          </a:bodyPr>
          <a:lstStyle/>
          <a:p>
            <a:r>
              <a:rPr lang="en-US" sz="1600" dirty="0"/>
              <a:t>After </a:t>
            </a:r>
            <a:r>
              <a:rPr lang="en-US" sz="1600" dirty="0" smtClean="0"/>
              <a:t>classifying </a:t>
            </a:r>
            <a:r>
              <a:rPr lang="en-US" sz="1600" dirty="0"/>
              <a:t>the data, let's see the performance of each cluster.</a:t>
            </a:r>
          </a:p>
        </p:txBody>
      </p:sp>
    </p:spTree>
    <p:extLst>
      <p:ext uri="{BB962C8B-B14F-4D97-AF65-F5344CB8AC3E}">
        <p14:creationId xmlns:p14="http://schemas.microsoft.com/office/powerpoint/2010/main" val="247377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DY BEST\Desktop\MOHAMED ADAMS GRADUATION WORK\15.PNG"/>
          <p:cNvPicPr>
            <a:picLocks noChangeAspect="1" noChangeArrowheads="1"/>
          </p:cNvPicPr>
          <p:nvPr/>
        </p:nvPicPr>
        <p:blipFill rotWithShape="1">
          <a:blip r:embed="rId2">
            <a:extLst>
              <a:ext uri="{28A0092B-C50C-407E-A947-70E740481C1C}">
                <a14:useLocalDpi xmlns:a14="http://schemas.microsoft.com/office/drawing/2010/main" val="0"/>
              </a:ext>
            </a:extLst>
          </a:blip>
          <a:srcRect l="7370" r="7457"/>
          <a:stretch/>
        </p:blipFill>
        <p:spPr bwMode="auto">
          <a:xfrm>
            <a:off x="0" y="609599"/>
            <a:ext cx="9067801"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66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DY BEST\Desktop\MOHAMED ADAMS GRADUATION WORK\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400"/>
            <a:ext cx="8915400" cy="5156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5334000"/>
            <a:ext cx="7620000" cy="523220"/>
          </a:xfrm>
          <a:prstGeom prst="rect">
            <a:avLst/>
          </a:prstGeom>
          <a:noFill/>
        </p:spPr>
        <p:txBody>
          <a:bodyPr wrap="square" rtlCol="0">
            <a:spAutoFit/>
          </a:bodyPr>
          <a:lstStyle/>
          <a:p>
            <a:r>
              <a:rPr lang="en-US" sz="1400" dirty="0"/>
              <a:t>Up to now, it's obviously that all subject of cluster has the same trend, so we choose the average of all </a:t>
            </a:r>
            <a:r>
              <a:rPr lang="en-US" sz="1400" dirty="0" smtClean="0"/>
              <a:t>subjects </a:t>
            </a:r>
            <a:r>
              <a:rPr lang="en-US" sz="1400" dirty="0"/>
              <a:t>to rank the clusters</a:t>
            </a:r>
          </a:p>
        </p:txBody>
      </p:sp>
    </p:spTree>
    <p:extLst>
      <p:ext uri="{BB962C8B-B14F-4D97-AF65-F5344CB8AC3E}">
        <p14:creationId xmlns:p14="http://schemas.microsoft.com/office/powerpoint/2010/main" val="119680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DY BEST\Desktop\MOHAMED ADAMS GRADUATION WORK\17.PNG"/>
          <p:cNvPicPr>
            <a:picLocks noChangeAspect="1" noChangeArrowheads="1"/>
          </p:cNvPicPr>
          <p:nvPr/>
        </p:nvPicPr>
        <p:blipFill rotWithShape="1">
          <a:blip r:embed="rId2">
            <a:extLst>
              <a:ext uri="{28A0092B-C50C-407E-A947-70E740481C1C}">
                <a14:useLocalDpi xmlns:a14="http://schemas.microsoft.com/office/drawing/2010/main" val="0"/>
              </a:ext>
            </a:extLst>
          </a:blip>
          <a:srcRect l="11865" r="3670"/>
          <a:stretch/>
        </p:blipFill>
        <p:spPr bwMode="auto">
          <a:xfrm>
            <a:off x="152400" y="152400"/>
            <a:ext cx="8602134"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5486400"/>
            <a:ext cx="7391400" cy="584775"/>
          </a:xfrm>
          <a:prstGeom prst="rect">
            <a:avLst/>
          </a:prstGeom>
          <a:noFill/>
        </p:spPr>
        <p:txBody>
          <a:bodyPr wrap="square" rtlCol="0">
            <a:spAutoFit/>
          </a:bodyPr>
          <a:lstStyle/>
          <a:p>
            <a:r>
              <a:rPr lang="en-US" sz="1600" dirty="0"/>
              <a:t>For top5 rank, the average score all passed, Rank0 is the best cluster, Rank1 is second one and so on.</a:t>
            </a:r>
          </a:p>
        </p:txBody>
      </p:sp>
    </p:spTree>
    <p:extLst>
      <p:ext uri="{BB962C8B-B14F-4D97-AF65-F5344CB8AC3E}">
        <p14:creationId xmlns:p14="http://schemas.microsoft.com/office/powerpoint/2010/main" val="358857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8001000" cy="830997"/>
          </a:xfrm>
          <a:prstGeom prst="rect">
            <a:avLst/>
          </a:prstGeom>
          <a:noFill/>
        </p:spPr>
        <p:txBody>
          <a:bodyPr wrap="square" rtlCol="0">
            <a:spAutoFit/>
          </a:bodyPr>
          <a:lstStyle/>
          <a:p>
            <a:pPr algn="just"/>
            <a:r>
              <a:rPr lang="en-US" sz="1600" dirty="0"/>
              <a:t>From now on, we can find out the correlation between the performance of students and features. Let's plot pie chart to see whether parents education level can affect the performance or not.</a:t>
            </a:r>
          </a:p>
        </p:txBody>
      </p:sp>
      <p:pic>
        <p:nvPicPr>
          <p:cNvPr id="5122" name="Picture 2" descr="C:\Users\ANDY BEST\Desktop\MOHAMED ADAMS GRADUATION WORK\18.PNG"/>
          <p:cNvPicPr>
            <a:picLocks noChangeAspect="1" noChangeArrowheads="1"/>
          </p:cNvPicPr>
          <p:nvPr/>
        </p:nvPicPr>
        <p:blipFill rotWithShape="1">
          <a:blip r:embed="rId2">
            <a:extLst>
              <a:ext uri="{28A0092B-C50C-407E-A947-70E740481C1C}">
                <a14:useLocalDpi xmlns:a14="http://schemas.microsoft.com/office/drawing/2010/main" val="0"/>
              </a:ext>
            </a:extLst>
          </a:blip>
          <a:srcRect l="17829"/>
          <a:stretch/>
        </p:blipFill>
        <p:spPr bwMode="auto">
          <a:xfrm>
            <a:off x="304800" y="907197"/>
            <a:ext cx="8534400" cy="26052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ANDY BEST\Desktop\MOHAMED ADAMS GRADUATION WORK\20.PNG"/>
          <p:cNvPicPr>
            <a:picLocks noChangeAspect="1" noChangeArrowheads="1"/>
          </p:cNvPicPr>
          <p:nvPr/>
        </p:nvPicPr>
        <p:blipFill rotWithShape="1">
          <a:blip r:embed="rId3">
            <a:extLst>
              <a:ext uri="{28A0092B-C50C-407E-A947-70E740481C1C}">
                <a14:useLocalDpi xmlns:a14="http://schemas.microsoft.com/office/drawing/2010/main" val="0"/>
              </a:ext>
            </a:extLst>
          </a:blip>
          <a:srcRect l="9015" r="7239"/>
          <a:stretch/>
        </p:blipFill>
        <p:spPr bwMode="auto">
          <a:xfrm>
            <a:off x="76201" y="3505200"/>
            <a:ext cx="85852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0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077200" cy="4708981"/>
          </a:xfrm>
          <a:prstGeom prst="rect">
            <a:avLst/>
          </a:prstGeom>
          <a:noFill/>
        </p:spPr>
        <p:txBody>
          <a:bodyPr wrap="square" rtlCol="0">
            <a:spAutoFit/>
          </a:bodyPr>
          <a:lstStyle/>
          <a:p>
            <a:r>
              <a:rPr lang="en-US" sz="2000" dirty="0"/>
              <a:t>Let's define the high degree of education. Parents having bachelor or master degree are high-level educated. So we focus on these two terms.</a:t>
            </a:r>
          </a:p>
          <a:p>
            <a:endParaRPr lang="en-US" sz="2000" dirty="0"/>
          </a:p>
          <a:p>
            <a:r>
              <a:rPr lang="en-US" sz="2000" dirty="0"/>
              <a:t>As pie chart were shown above, we can easily understand the ratio of high-degree education. For the rank0, its ratio is around 32%. In addition, there are no differences between rank1 to rank3, and the ratio are around 15~17%. Finally, the ratio is only 8% in rank7.</a:t>
            </a:r>
          </a:p>
          <a:p>
            <a:endParaRPr lang="en-US" sz="2000" dirty="0"/>
          </a:p>
          <a:p>
            <a:r>
              <a:rPr lang="en-US" sz="2000" dirty="0"/>
              <a:t>We calculated the average score of each rank before, so we can say that parent's education affect the score but not obviously, because there are still 70%~80% parents without high education </a:t>
            </a:r>
            <a:r>
              <a:rPr lang="en-US" sz="2000" dirty="0" smtClean="0"/>
              <a:t>degree</a:t>
            </a:r>
          </a:p>
          <a:p>
            <a:endParaRPr lang="en-US" sz="2000" dirty="0"/>
          </a:p>
        </p:txBody>
      </p:sp>
    </p:spTree>
    <p:extLst>
      <p:ext uri="{BB962C8B-B14F-4D97-AF65-F5344CB8AC3E}">
        <p14:creationId xmlns:p14="http://schemas.microsoft.com/office/powerpoint/2010/main" val="75999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95672"/>
          </a:xfrm>
        </p:spPr>
        <p:txBody>
          <a:bodyPr>
            <a:normAutofit/>
          </a:bodyPr>
          <a:lstStyle/>
          <a:p>
            <a:r>
              <a:rPr lang="en-US" sz="2400" b="1" dirty="0">
                <a:latin typeface="Times New Roman" pitchFamily="18" charset="0"/>
                <a:cs typeface="Times New Roman" pitchFamily="18" charset="0"/>
              </a:rPr>
              <a:t>Introduction</a:t>
            </a:r>
          </a:p>
          <a:p>
            <a:pPr marL="109728" indent="0">
              <a:buNone/>
            </a:pPr>
            <a:r>
              <a:rPr lang="en-US" sz="2000" dirty="0">
                <a:latin typeface="Times New Roman" pitchFamily="18" charset="0"/>
                <a:cs typeface="Times New Roman" pitchFamily="18" charset="0"/>
              </a:rPr>
              <a:t>To know which factor may affect the student's performance, we classify the score into couple of ranks, and figure out which feature affects the score more significant. The independent variables are follow</a:t>
            </a:r>
            <a:r>
              <a:rPr lang="en-US" sz="2000" dirty="0" smtClean="0">
                <a:latin typeface="Times New Roman" pitchFamily="18" charset="0"/>
                <a:cs typeface="Times New Roman" pitchFamily="18" charset="0"/>
              </a:rPr>
              <a:t>:</a:t>
            </a:r>
          </a:p>
          <a:p>
            <a:pPr marL="109728" indent="0">
              <a:buNone/>
            </a:pPr>
            <a:endParaRPr lang="en-US" sz="2000" dirty="0">
              <a:latin typeface="Times New Roman" pitchFamily="18" charset="0"/>
              <a:cs typeface="Times New Roman" pitchFamily="18" charset="0"/>
            </a:endParaRPr>
          </a:p>
          <a:p>
            <a:pPr marL="624078" lvl="0" indent="-514350">
              <a:buFont typeface="+mj-lt"/>
              <a:buAutoNum type="arabicPeriod"/>
            </a:pPr>
            <a:r>
              <a:rPr lang="en-US" sz="2000" dirty="0">
                <a:latin typeface="Times New Roman" pitchFamily="18" charset="0"/>
                <a:cs typeface="Times New Roman" pitchFamily="18" charset="0"/>
              </a:rPr>
              <a:t>gender : sex of students</a:t>
            </a:r>
          </a:p>
          <a:p>
            <a:pPr marL="624078" lvl="0" indent="-514350">
              <a:buFont typeface="+mj-lt"/>
              <a:buAutoNum type="arabicPeriod"/>
            </a:pPr>
            <a:r>
              <a:rPr lang="en-US" sz="2000" dirty="0">
                <a:latin typeface="Times New Roman" pitchFamily="18" charset="0"/>
                <a:cs typeface="Times New Roman" pitchFamily="18" charset="0"/>
              </a:rPr>
              <a:t>race/ethnicity : ethnicity of students</a:t>
            </a:r>
          </a:p>
          <a:p>
            <a:pPr marL="624078" lvl="0" indent="-514350">
              <a:buFont typeface="+mj-lt"/>
              <a:buAutoNum type="arabicPeriod"/>
            </a:pPr>
            <a:r>
              <a:rPr lang="en-US" sz="2000" dirty="0">
                <a:latin typeface="Times New Roman" pitchFamily="18" charset="0"/>
                <a:cs typeface="Times New Roman" pitchFamily="18" charset="0"/>
              </a:rPr>
              <a:t>parental level of education : parents' final education</a:t>
            </a:r>
          </a:p>
          <a:p>
            <a:pPr marL="624078" lvl="0" indent="-514350">
              <a:buFont typeface="+mj-lt"/>
              <a:buAutoNum type="arabicPeriod"/>
            </a:pPr>
            <a:r>
              <a:rPr lang="en-US" sz="2000" dirty="0">
                <a:latin typeface="Times New Roman" pitchFamily="18" charset="0"/>
                <a:cs typeface="Times New Roman" pitchFamily="18" charset="0"/>
              </a:rPr>
              <a:t>lunch : having lunch before test (normal or abnormal)</a:t>
            </a:r>
          </a:p>
          <a:p>
            <a:pPr marL="624078" lvl="0" indent="-514350">
              <a:buFont typeface="+mj-lt"/>
              <a:buAutoNum type="arabicPeriod"/>
            </a:pPr>
            <a:r>
              <a:rPr lang="en-US" sz="2000" dirty="0">
                <a:latin typeface="Times New Roman" pitchFamily="18" charset="0"/>
                <a:cs typeface="Times New Roman" pitchFamily="18" charset="0"/>
              </a:rPr>
              <a:t>test preparation course : complete or not complete before test</a:t>
            </a:r>
          </a:p>
          <a:p>
            <a:pPr marL="624078" indent="-514350">
              <a:buFont typeface="+mj-lt"/>
              <a:buAutoNum type="arabicPeriod"/>
            </a:pPr>
            <a:endParaRPr lang="en-US"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p:txBody>
          <a:bodyPr>
            <a:normAutofit fontScale="90000"/>
          </a:bodyPr>
          <a:lstStyle/>
          <a:p>
            <a:r>
              <a:rPr lang="en-US" dirty="0"/>
              <a:t>STRUDENT PERFORMANCE IN </a:t>
            </a:r>
            <a:r>
              <a:rPr lang="en-US" dirty="0" smtClean="0"/>
              <a:t>EXAMS </a:t>
            </a:r>
            <a:r>
              <a:rPr lang="en-US" dirty="0"/>
              <a:t>IN SIERRA LEONE</a:t>
            </a:r>
          </a:p>
        </p:txBody>
      </p:sp>
    </p:spTree>
    <p:extLst>
      <p:ext uri="{BB962C8B-B14F-4D97-AF65-F5344CB8AC3E}">
        <p14:creationId xmlns:p14="http://schemas.microsoft.com/office/powerpoint/2010/main" val="271376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153400" cy="369332"/>
          </a:xfrm>
          <a:prstGeom prst="rect">
            <a:avLst/>
          </a:prstGeom>
          <a:noFill/>
        </p:spPr>
        <p:txBody>
          <a:bodyPr wrap="square" rtlCol="0">
            <a:spAutoFit/>
          </a:bodyPr>
          <a:lstStyle/>
          <a:p>
            <a:r>
              <a:rPr lang="en-US" dirty="0"/>
              <a:t>How about the test preparation course?</a:t>
            </a:r>
          </a:p>
        </p:txBody>
      </p:sp>
      <p:pic>
        <p:nvPicPr>
          <p:cNvPr id="6146" name="Picture 2" descr="C:\Users\ANDY BEST\Desktop\MOHAMED ADAMS GRADUATION WOR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19225" r="11600" b="1970"/>
          <a:stretch/>
        </p:blipFill>
        <p:spPr bwMode="auto">
          <a:xfrm>
            <a:off x="431800" y="533400"/>
            <a:ext cx="87122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3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NDY BEST\Desktop\MOHAMED ADAMS GRADUATION WORK\22.PNG"/>
          <p:cNvPicPr>
            <a:picLocks noChangeAspect="1" noChangeArrowheads="1"/>
          </p:cNvPicPr>
          <p:nvPr/>
        </p:nvPicPr>
        <p:blipFill rotWithShape="1">
          <a:blip r:embed="rId2">
            <a:extLst>
              <a:ext uri="{28A0092B-C50C-407E-A947-70E740481C1C}">
                <a14:useLocalDpi xmlns:a14="http://schemas.microsoft.com/office/drawing/2010/main" val="0"/>
              </a:ext>
            </a:extLst>
          </a:blip>
          <a:srcRect b="14057"/>
          <a:stretch/>
        </p:blipFill>
        <p:spPr bwMode="auto">
          <a:xfrm>
            <a:off x="76200" y="0"/>
            <a:ext cx="90678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067" y="4343400"/>
            <a:ext cx="8305800" cy="830997"/>
          </a:xfrm>
          <a:prstGeom prst="rect">
            <a:avLst/>
          </a:prstGeom>
          <a:noFill/>
        </p:spPr>
        <p:txBody>
          <a:bodyPr wrap="square" rtlCol="0">
            <a:spAutoFit/>
          </a:bodyPr>
          <a:lstStyle/>
          <a:p>
            <a:r>
              <a:rPr lang="en-US" sz="1600" dirty="0"/>
              <a:t>Nice! Over 50% of students in rank0 completed the test preparation course, and normally there is about 70~80% students in rank7 hadn't finished course. It is say that preparation course can help students get better score.</a:t>
            </a:r>
          </a:p>
        </p:txBody>
      </p:sp>
    </p:spTree>
    <p:extLst>
      <p:ext uri="{BB962C8B-B14F-4D97-AF65-F5344CB8AC3E}">
        <p14:creationId xmlns:p14="http://schemas.microsoft.com/office/powerpoint/2010/main" val="86841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NDY BEST\Desktop\MOHAMED ADAMS GRADUATION WORK\2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4546937"/>
            <a:ext cx="8077200" cy="1015663"/>
          </a:xfrm>
          <a:prstGeom prst="rect">
            <a:avLst/>
          </a:prstGeom>
          <a:noFill/>
        </p:spPr>
        <p:txBody>
          <a:bodyPr wrap="square" rtlCol="0">
            <a:spAutoFit/>
          </a:bodyPr>
          <a:lstStyle/>
          <a:p>
            <a:r>
              <a:rPr lang="en-US" sz="2000" dirty="0"/>
              <a:t>Also the same trend as "pre". Students who had lunch before test got better score. That is, it's hard to get good performance without eating.</a:t>
            </a:r>
          </a:p>
        </p:txBody>
      </p:sp>
    </p:spTree>
    <p:extLst>
      <p:ext uri="{BB962C8B-B14F-4D97-AF65-F5344CB8AC3E}">
        <p14:creationId xmlns:p14="http://schemas.microsoft.com/office/powerpoint/2010/main" val="1789717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NDY BEST\Desktop\MOHAMED ADAMS GRADUATION WORK\24.PNG"/>
          <p:cNvPicPr>
            <a:picLocks noChangeAspect="1" noChangeArrowheads="1"/>
          </p:cNvPicPr>
          <p:nvPr/>
        </p:nvPicPr>
        <p:blipFill rotWithShape="1">
          <a:blip r:embed="rId2">
            <a:extLst>
              <a:ext uri="{28A0092B-C50C-407E-A947-70E740481C1C}">
                <a14:useLocalDpi xmlns:a14="http://schemas.microsoft.com/office/drawing/2010/main" val="0"/>
              </a:ext>
            </a:extLst>
          </a:blip>
          <a:srcRect l="12679" r="8548"/>
          <a:stretch/>
        </p:blipFill>
        <p:spPr bwMode="auto">
          <a:xfrm>
            <a:off x="76200" y="76200"/>
            <a:ext cx="8991600"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9200" y="5029200"/>
            <a:ext cx="7848600" cy="461665"/>
          </a:xfrm>
          <a:prstGeom prst="rect">
            <a:avLst/>
          </a:prstGeom>
          <a:noFill/>
        </p:spPr>
        <p:txBody>
          <a:bodyPr wrap="square" rtlCol="0">
            <a:spAutoFit/>
          </a:bodyPr>
          <a:lstStyle/>
          <a:p>
            <a:r>
              <a:rPr lang="en-US" sz="2400" dirty="0"/>
              <a:t>It's hard to say that the male is better than female.</a:t>
            </a:r>
          </a:p>
        </p:txBody>
      </p:sp>
    </p:spTree>
    <p:extLst>
      <p:ext uri="{BB962C8B-B14F-4D97-AF65-F5344CB8AC3E}">
        <p14:creationId xmlns:p14="http://schemas.microsoft.com/office/powerpoint/2010/main" val="96019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7010400" cy="461665"/>
          </a:xfrm>
          <a:prstGeom prst="rect">
            <a:avLst/>
          </a:prstGeom>
          <a:noFill/>
        </p:spPr>
        <p:txBody>
          <a:bodyPr wrap="square" rtlCol="0">
            <a:spAutoFit/>
          </a:bodyPr>
          <a:lstStyle/>
          <a:p>
            <a:r>
              <a:rPr lang="en-US" sz="2400" b="1" dirty="0">
                <a:latin typeface="Arial Black" panose="020B0A04020102020204" pitchFamily="34" charset="0"/>
              </a:rPr>
              <a:t>Conclusion</a:t>
            </a:r>
          </a:p>
        </p:txBody>
      </p:sp>
      <p:sp>
        <p:nvSpPr>
          <p:cNvPr id="5" name="TextBox 4"/>
          <p:cNvSpPr txBox="1"/>
          <p:nvPr/>
        </p:nvSpPr>
        <p:spPr>
          <a:xfrm>
            <a:off x="304800" y="1143000"/>
            <a:ext cx="8610600" cy="5262979"/>
          </a:xfrm>
          <a:prstGeom prst="rect">
            <a:avLst/>
          </a:prstGeom>
          <a:noFill/>
        </p:spPr>
        <p:txBody>
          <a:bodyPr wrap="square" rtlCol="0">
            <a:spAutoFit/>
          </a:bodyPr>
          <a:lstStyle/>
          <a:p>
            <a:r>
              <a:rPr lang="en-US" sz="2400" dirty="0">
                <a:latin typeface="Arial Black" panose="020B0A04020102020204" pitchFamily="34" charset="0"/>
              </a:rPr>
              <a:t>There are few conclusions below:</a:t>
            </a:r>
          </a:p>
          <a:p>
            <a:endParaRPr lang="en-US" sz="2400" dirty="0"/>
          </a:p>
          <a:p>
            <a:pPr marL="457200" indent="-457200">
              <a:buFont typeface="+mj-lt"/>
              <a:buAutoNum type="arabicPeriod"/>
            </a:pPr>
            <a:r>
              <a:rPr lang="en-US" sz="2400" dirty="0"/>
              <a:t>Parents' education level may affect the performance of students, but not the important one</a:t>
            </a:r>
            <a:r>
              <a:rPr lang="en-US" sz="2400" dirty="0" smtClean="0"/>
              <a:t>.</a:t>
            </a:r>
          </a:p>
          <a:p>
            <a:pPr marL="457200" indent="-457200">
              <a:buFont typeface="+mj-lt"/>
              <a:buAutoNum type="arabicPeriod"/>
            </a:pPr>
            <a:r>
              <a:rPr lang="en-US" sz="2400" dirty="0" smtClean="0"/>
              <a:t>Finishing </a:t>
            </a:r>
            <a:r>
              <a:rPr lang="en-US" sz="2400" dirty="0"/>
              <a:t>preparation course is </a:t>
            </a:r>
            <a:r>
              <a:rPr lang="en-US" sz="2400" dirty="0" smtClean="0"/>
              <a:t>beneficial.</a:t>
            </a:r>
          </a:p>
          <a:p>
            <a:pPr marL="457200" indent="-457200">
              <a:buFont typeface="+mj-lt"/>
              <a:buAutoNum type="arabicPeriod"/>
            </a:pPr>
            <a:endParaRPr lang="en-US" sz="2400" dirty="0"/>
          </a:p>
          <a:p>
            <a:pPr marL="457200" indent="-457200">
              <a:buFont typeface="+mj-lt"/>
              <a:buAutoNum type="arabicPeriod"/>
            </a:pPr>
            <a:r>
              <a:rPr lang="en-US" sz="2400" dirty="0"/>
              <a:t>Having lunch is important to students, and it is also the most significant one.</a:t>
            </a:r>
          </a:p>
          <a:p>
            <a:pPr marL="457200" indent="-457200">
              <a:buFont typeface="+mj-lt"/>
              <a:buAutoNum type="arabicPeriod"/>
            </a:pPr>
            <a:r>
              <a:rPr lang="en-US" sz="2400" dirty="0"/>
              <a:t>Gender has no correlation with the score</a:t>
            </a:r>
            <a:r>
              <a:rPr lang="en-US" sz="2400" dirty="0" smtClean="0"/>
              <a:t>.</a:t>
            </a:r>
          </a:p>
          <a:p>
            <a:endParaRPr lang="en-US" sz="2400" dirty="0"/>
          </a:p>
          <a:p>
            <a:r>
              <a:rPr lang="en-US" sz="2400" dirty="0"/>
              <a:t>In summary, if students want to have good performance, they should have enough nutrient and make effort to prepare the test</a:t>
            </a:r>
            <a:r>
              <a:rPr lang="en-US" sz="2400" dirty="0" smtClean="0"/>
              <a:t>.</a:t>
            </a:r>
          </a:p>
          <a:p>
            <a:endParaRPr lang="en-US" sz="2400" dirty="0"/>
          </a:p>
        </p:txBody>
      </p:sp>
    </p:spTree>
    <p:extLst>
      <p:ext uri="{BB962C8B-B14F-4D97-AF65-F5344CB8AC3E}">
        <p14:creationId xmlns:p14="http://schemas.microsoft.com/office/powerpoint/2010/main" val="3750661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352800"/>
            <a:ext cx="8229600" cy="1143000"/>
          </a:xfrm>
        </p:spPr>
        <p:txBody>
          <a:bodyPr>
            <a:normAutofit fontScale="90000"/>
          </a:bodyPr>
          <a:lstStyle/>
          <a:p>
            <a:r>
              <a:rPr lang="en-US" dirty="0" smtClean="0"/>
              <a:t>THANK YOU ALL SO VERY MUCH</a:t>
            </a:r>
            <a:endParaRPr lang="en-US" dirty="0"/>
          </a:p>
        </p:txBody>
      </p:sp>
      <p:sp>
        <p:nvSpPr>
          <p:cNvPr id="4" name="TextBox 3"/>
          <p:cNvSpPr txBox="1"/>
          <p:nvPr/>
        </p:nvSpPr>
        <p:spPr>
          <a:xfrm>
            <a:off x="914400" y="762000"/>
            <a:ext cx="6705600" cy="369332"/>
          </a:xfrm>
          <a:prstGeom prst="rect">
            <a:avLst/>
          </a:prstGeom>
          <a:noFill/>
        </p:spPr>
        <p:txBody>
          <a:bodyPr wrap="square" rtlCol="0">
            <a:spAutoFit/>
          </a:bodyPr>
          <a:lstStyle/>
          <a:p>
            <a:pPr algn="ctr"/>
            <a:r>
              <a:rPr lang="en-US" dirty="0" smtClean="0"/>
              <a:t>END OF PRESENTATION</a:t>
            </a:r>
            <a:endParaRPr lang="en-US" dirty="0"/>
          </a:p>
        </p:txBody>
      </p:sp>
    </p:spTree>
    <p:extLst>
      <p:ext uri="{BB962C8B-B14F-4D97-AF65-F5344CB8AC3E}">
        <p14:creationId xmlns:p14="http://schemas.microsoft.com/office/powerpoint/2010/main" val="251272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DY BEST\Desktop\MOHAMED ADAMS GRADUATION WORK\1.PNG"/>
          <p:cNvPicPr>
            <a:picLocks noChangeAspect="1" noChangeArrowheads="1"/>
          </p:cNvPicPr>
          <p:nvPr/>
        </p:nvPicPr>
        <p:blipFill rotWithShape="1">
          <a:blip r:embed="rId2">
            <a:extLst>
              <a:ext uri="{28A0092B-C50C-407E-A947-70E740481C1C}">
                <a14:useLocalDpi xmlns:a14="http://schemas.microsoft.com/office/drawing/2010/main" val="0"/>
              </a:ext>
            </a:extLst>
          </a:blip>
          <a:srcRect t="4347" r="8535" b="24504"/>
          <a:stretch/>
        </p:blipFill>
        <p:spPr bwMode="auto">
          <a:xfrm>
            <a:off x="228600" y="1066800"/>
            <a:ext cx="7924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5452348"/>
            <a:ext cx="5410200" cy="369332"/>
          </a:xfrm>
          <a:prstGeom prst="rect">
            <a:avLst/>
          </a:prstGeom>
          <a:noFill/>
        </p:spPr>
        <p:txBody>
          <a:bodyPr wrap="square" rtlCol="0">
            <a:spAutoFit/>
          </a:bodyPr>
          <a:lstStyle/>
          <a:p>
            <a:r>
              <a:rPr lang="en-US" dirty="0" smtClean="0"/>
              <a:t>Let's see how many datasets in this topic.</a:t>
            </a:r>
            <a:endParaRPr lang="en-US" dirty="0"/>
          </a:p>
        </p:txBody>
      </p:sp>
    </p:spTree>
    <p:extLst>
      <p:ext uri="{BB962C8B-B14F-4D97-AF65-F5344CB8AC3E}">
        <p14:creationId xmlns:p14="http://schemas.microsoft.com/office/powerpoint/2010/main" val="21505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DY BEST\Desktop\MOHAMED ADAMS GRADUATION WOR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367713"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6800" y="4076700"/>
            <a:ext cx="5181600" cy="381000"/>
          </a:xfrm>
          <a:prstGeom prst="rect">
            <a:avLst/>
          </a:prstGeom>
          <a:noFill/>
        </p:spPr>
        <p:txBody>
          <a:bodyPr wrap="square" rtlCol="0">
            <a:spAutoFit/>
          </a:bodyPr>
          <a:lstStyle/>
          <a:p>
            <a:r>
              <a:rPr lang="en-US" dirty="0" smtClean="0"/>
              <a:t>Only one! Take a look at the dataset.</a:t>
            </a:r>
            <a:endParaRPr lang="en-US" dirty="0"/>
          </a:p>
        </p:txBody>
      </p:sp>
    </p:spTree>
    <p:extLst>
      <p:ext uri="{BB962C8B-B14F-4D97-AF65-F5344CB8AC3E}">
        <p14:creationId xmlns:p14="http://schemas.microsoft.com/office/powerpoint/2010/main" val="263574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DY BEST\Desktop\MOHAMED ADAMS GRADUATION WORK\3.PNG"/>
          <p:cNvPicPr>
            <a:picLocks noChangeAspect="1" noChangeArrowheads="1"/>
          </p:cNvPicPr>
          <p:nvPr/>
        </p:nvPicPr>
        <p:blipFill rotWithShape="1">
          <a:blip r:embed="rId2">
            <a:extLst>
              <a:ext uri="{28A0092B-C50C-407E-A947-70E740481C1C}">
                <a14:useLocalDpi xmlns:a14="http://schemas.microsoft.com/office/drawing/2010/main" val="0"/>
              </a:ext>
            </a:extLst>
          </a:blip>
          <a:srcRect r="10248"/>
          <a:stretch/>
        </p:blipFill>
        <p:spPr bwMode="auto">
          <a:xfrm>
            <a:off x="228600" y="609600"/>
            <a:ext cx="8275320"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3657600"/>
            <a:ext cx="6172200" cy="646331"/>
          </a:xfrm>
          <a:prstGeom prst="rect">
            <a:avLst/>
          </a:prstGeom>
          <a:noFill/>
        </p:spPr>
        <p:txBody>
          <a:bodyPr wrap="square" rtlCol="0">
            <a:spAutoFit/>
          </a:bodyPr>
          <a:lstStyle/>
          <a:p>
            <a:r>
              <a:rPr lang="en-US" dirty="0" smtClean="0"/>
              <a:t>Some column names are too long, rename the column names to be simpler.</a:t>
            </a:r>
            <a:endParaRPr lang="en-US" dirty="0"/>
          </a:p>
        </p:txBody>
      </p:sp>
    </p:spTree>
    <p:extLst>
      <p:ext uri="{BB962C8B-B14F-4D97-AF65-F5344CB8AC3E}">
        <p14:creationId xmlns:p14="http://schemas.microsoft.com/office/powerpoint/2010/main" val="319806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DY BEST\Desktop\MOHAMED ADAMS GRADUATION WORK\4.PNG"/>
          <p:cNvPicPr>
            <a:picLocks noChangeAspect="1" noChangeArrowheads="1"/>
          </p:cNvPicPr>
          <p:nvPr/>
        </p:nvPicPr>
        <p:blipFill rotWithShape="1">
          <a:blip r:embed="rId2">
            <a:extLst>
              <a:ext uri="{28A0092B-C50C-407E-A947-70E740481C1C}">
                <a14:useLocalDpi xmlns:a14="http://schemas.microsoft.com/office/drawing/2010/main" val="0"/>
              </a:ext>
            </a:extLst>
          </a:blip>
          <a:srcRect r="15592"/>
          <a:stretch/>
        </p:blipFill>
        <p:spPr bwMode="auto">
          <a:xfrm>
            <a:off x="457200" y="1066800"/>
            <a:ext cx="8000999" cy="3733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p:cNvSpPr txBox="1"/>
          <p:nvPr/>
        </p:nvSpPr>
        <p:spPr>
          <a:xfrm>
            <a:off x="457200" y="5105400"/>
            <a:ext cx="6553200" cy="369332"/>
          </a:xfrm>
          <a:prstGeom prst="rect">
            <a:avLst/>
          </a:prstGeom>
          <a:noFill/>
        </p:spPr>
        <p:txBody>
          <a:bodyPr wrap="square" rtlCol="0">
            <a:spAutoFit/>
          </a:bodyPr>
          <a:lstStyle/>
          <a:p>
            <a:r>
              <a:rPr lang="en-US" dirty="0" smtClean="0"/>
              <a:t>Seems clearly. Check the data type.</a:t>
            </a:r>
            <a:endParaRPr lang="en-US" dirty="0"/>
          </a:p>
        </p:txBody>
      </p:sp>
    </p:spTree>
    <p:extLst>
      <p:ext uri="{BB962C8B-B14F-4D97-AF65-F5344CB8AC3E}">
        <p14:creationId xmlns:p14="http://schemas.microsoft.com/office/powerpoint/2010/main" val="360601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637454"/>
            <a:ext cx="7239000" cy="646331"/>
          </a:xfrm>
          <a:prstGeom prst="rect">
            <a:avLst/>
          </a:prstGeom>
          <a:noFill/>
        </p:spPr>
        <p:txBody>
          <a:bodyPr wrap="square" rtlCol="0">
            <a:spAutoFit/>
          </a:bodyPr>
          <a:lstStyle/>
          <a:p>
            <a:r>
              <a:rPr lang="en-US" dirty="0" smtClean="0"/>
              <a:t>We deal with the data type later. Firstly, let's figure out the performance of each field for male and female</a:t>
            </a:r>
            <a:endParaRPr lang="en-US" dirty="0"/>
          </a:p>
        </p:txBody>
      </p:sp>
      <p:pic>
        <p:nvPicPr>
          <p:cNvPr id="5122" name="Picture 2" descr="C:\Users\ANDY BEST\Desktop\MOHAMED ADAMS GRADUATION WORK\5.P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 r="15556"/>
          <a:stretch/>
        </p:blipFill>
        <p:spPr bwMode="auto">
          <a:xfrm>
            <a:off x="152400" y="609600"/>
            <a:ext cx="8991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42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4572000"/>
            <a:ext cx="4876800" cy="369332"/>
          </a:xfrm>
          <a:prstGeom prst="rect">
            <a:avLst/>
          </a:prstGeom>
          <a:noFill/>
        </p:spPr>
        <p:txBody>
          <a:bodyPr wrap="square" rtlCol="0">
            <a:spAutoFit/>
          </a:bodyPr>
          <a:lstStyle/>
          <a:p>
            <a:endParaRPr lang="en-US" dirty="0"/>
          </a:p>
        </p:txBody>
      </p:sp>
      <p:pic>
        <p:nvPicPr>
          <p:cNvPr id="6147" name="Picture 3" descr="C:\Users\ANDY BEST\Desktop\MOHAMED ADAMS GRADUATION WORK\6.PNG"/>
          <p:cNvPicPr>
            <a:picLocks noChangeAspect="1" noChangeArrowheads="1"/>
          </p:cNvPicPr>
          <p:nvPr/>
        </p:nvPicPr>
        <p:blipFill rotWithShape="1">
          <a:blip r:embed="rId2">
            <a:extLst>
              <a:ext uri="{28A0092B-C50C-407E-A947-70E740481C1C}">
                <a14:useLocalDpi xmlns:a14="http://schemas.microsoft.com/office/drawing/2010/main" val="0"/>
              </a:ext>
            </a:extLst>
          </a:blip>
          <a:srcRect t="3953"/>
          <a:stretch/>
        </p:blipFill>
        <p:spPr bwMode="auto">
          <a:xfrm>
            <a:off x="76200" y="1402080"/>
            <a:ext cx="8915400" cy="431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71600" y="5410200"/>
            <a:ext cx="5334000" cy="738664"/>
          </a:xfrm>
          <a:prstGeom prst="rect">
            <a:avLst/>
          </a:prstGeom>
          <a:noFill/>
        </p:spPr>
        <p:txBody>
          <a:bodyPr wrap="square" rtlCol="0">
            <a:spAutoFit/>
          </a:bodyPr>
          <a:lstStyle/>
          <a:p>
            <a:r>
              <a:rPr lang="en-US" sz="1400" dirty="0" smtClean="0"/>
              <a:t>We can see that male has better performance on math field, but worse on reading and writing. Secondly, see the performance of ethnicity</a:t>
            </a:r>
            <a:endParaRPr lang="en-US" sz="1400" dirty="0"/>
          </a:p>
        </p:txBody>
      </p:sp>
    </p:spTree>
    <p:extLst>
      <p:ext uri="{BB962C8B-B14F-4D97-AF65-F5344CB8AC3E}">
        <p14:creationId xmlns:p14="http://schemas.microsoft.com/office/powerpoint/2010/main" val="305347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NDY BEST\Desktop\MOHAMED ADAMS GRADUATION WORK\7.PNG"/>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a:stretch/>
        </p:blipFill>
        <p:spPr bwMode="auto">
          <a:xfrm>
            <a:off x="228600" y="152400"/>
            <a:ext cx="8686800" cy="563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71600" y="5562600"/>
            <a:ext cx="5257800" cy="523220"/>
          </a:xfrm>
          <a:prstGeom prst="rect">
            <a:avLst/>
          </a:prstGeom>
          <a:noFill/>
        </p:spPr>
        <p:txBody>
          <a:bodyPr wrap="square" rtlCol="0">
            <a:spAutoFit/>
          </a:bodyPr>
          <a:lstStyle/>
          <a:p>
            <a:r>
              <a:rPr lang="en-US" sz="1400" dirty="0" smtClean="0"/>
              <a:t>Obviously, group E has best performance for all the fields, and group A is the worst.</a:t>
            </a:r>
            <a:endParaRPr lang="en-US" sz="1400" dirty="0"/>
          </a:p>
        </p:txBody>
      </p:sp>
    </p:spTree>
    <p:extLst>
      <p:ext uri="{BB962C8B-B14F-4D97-AF65-F5344CB8AC3E}">
        <p14:creationId xmlns:p14="http://schemas.microsoft.com/office/powerpoint/2010/main" val="58455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700</Words>
  <Application>Microsoft Office PowerPoint</Application>
  <PresentationFormat>On-screen Show (4:3)</PresentationFormat>
  <Paragraphs>66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Black</vt:lpstr>
      <vt:lpstr>Calibri</vt:lpstr>
      <vt:lpstr>Lucida Sans Unicode</vt:lpstr>
      <vt:lpstr>Times New Roman</vt:lpstr>
      <vt:lpstr>Verdana</vt:lpstr>
      <vt:lpstr>Wingdings 2</vt:lpstr>
      <vt:lpstr>Wingdings 3</vt:lpstr>
      <vt:lpstr>Concourse</vt:lpstr>
      <vt:lpstr>PowerPoint Presentation</vt:lpstr>
      <vt:lpstr>STRUDENT PERFORMANCE IN EXAMS IN SIERRA LEONE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ALL SO VERY MUCH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BEST</dc:creator>
  <cp:lastModifiedBy>MOHAMED ADAMS SESAY</cp:lastModifiedBy>
  <cp:revision>18</cp:revision>
  <dcterms:created xsi:type="dcterms:W3CDTF">2021-10-29T08:44:13Z</dcterms:created>
  <dcterms:modified xsi:type="dcterms:W3CDTF">2021-10-29T16:28:02Z</dcterms:modified>
</cp:coreProperties>
</file>