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DC9D-91FD-46A5-995F-95B12E42C77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CE855-C7BF-4C6E-BC5B-7ECBA13C0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4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37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1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2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5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22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64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12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3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51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95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C3A0-AC52-4249-8905-6215C0615AB7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64D5-A33F-493F-8B6C-FF9037CC6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7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emf"/><Relationship Id="rId7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emf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e 63"/>
          <p:cNvGrpSpPr/>
          <p:nvPr/>
        </p:nvGrpSpPr>
        <p:grpSpPr>
          <a:xfrm>
            <a:off x="1891865" y="200399"/>
            <a:ext cx="8532840" cy="1507086"/>
            <a:chOff x="1891865" y="200399"/>
            <a:chExt cx="8532840" cy="1507086"/>
          </a:xfrm>
        </p:grpSpPr>
        <p:sp>
          <p:nvSpPr>
            <p:cNvPr id="4" name="ZoneTexte 3"/>
            <p:cNvSpPr txBox="1"/>
            <p:nvPr/>
          </p:nvSpPr>
          <p:spPr>
            <a:xfrm>
              <a:off x="1891865" y="753378"/>
              <a:ext cx="85328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 torseur est l’outil mathématique le plus privilégié</a:t>
              </a:r>
            </a:p>
            <a:p>
              <a:pPr algn="ctr"/>
              <a:r>
                <a:rPr lang="fr-FR" sz="2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 mécanique des solides indéformables </a:t>
              </a:r>
              <a:endPara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3497" y="200399"/>
              <a:ext cx="2880100" cy="426618"/>
            </a:xfrm>
            <a:prstGeom prst="rect">
              <a:avLst/>
            </a:prstGeom>
          </p:spPr>
        </p:pic>
      </p:grpSp>
      <p:grpSp>
        <p:nvGrpSpPr>
          <p:cNvPr id="63" name="Groupe 62"/>
          <p:cNvGrpSpPr/>
          <p:nvPr/>
        </p:nvGrpSpPr>
        <p:grpSpPr>
          <a:xfrm>
            <a:off x="120928" y="2024384"/>
            <a:ext cx="12342457" cy="2823714"/>
            <a:chOff x="120928" y="2024384"/>
            <a:chExt cx="12342457" cy="2823714"/>
          </a:xfrm>
        </p:grpSpPr>
        <p:grpSp>
          <p:nvGrpSpPr>
            <p:cNvPr id="61" name="Groupe 60"/>
            <p:cNvGrpSpPr/>
            <p:nvPr/>
          </p:nvGrpSpPr>
          <p:grpSpPr>
            <a:xfrm>
              <a:off x="120928" y="2024384"/>
              <a:ext cx="12342457" cy="2823714"/>
              <a:chOff x="120928" y="2024384"/>
              <a:chExt cx="12342457" cy="2823714"/>
            </a:xfrm>
          </p:grpSpPr>
          <p:cxnSp>
            <p:nvCxnSpPr>
              <p:cNvPr id="8" name="Connecteur droit avec flèche 7"/>
              <p:cNvCxnSpPr/>
              <p:nvPr/>
            </p:nvCxnSpPr>
            <p:spPr>
              <a:xfrm flipV="1">
                <a:off x="978884" y="3877254"/>
                <a:ext cx="1885244" cy="22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 flipH="1">
                <a:off x="120928" y="3911121"/>
                <a:ext cx="857956" cy="936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/>
              <p:nvPr/>
            </p:nvCxnSpPr>
            <p:spPr>
              <a:xfrm flipV="1">
                <a:off x="978884" y="2206498"/>
                <a:ext cx="0" cy="1693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orme libre 13"/>
              <p:cNvSpPr/>
              <p:nvPr/>
            </p:nvSpPr>
            <p:spPr>
              <a:xfrm>
                <a:off x="1674396" y="2618537"/>
                <a:ext cx="768539" cy="900645"/>
              </a:xfrm>
              <a:custGeom>
                <a:avLst/>
                <a:gdLst>
                  <a:gd name="connsiteX0" fmla="*/ 900 w 1040222"/>
                  <a:gd name="connsiteY0" fmla="*/ 849972 h 1163595"/>
                  <a:gd name="connsiteX1" fmla="*/ 542767 w 1040222"/>
                  <a:gd name="connsiteY1" fmla="*/ 3306 h 1163595"/>
                  <a:gd name="connsiteX2" fmla="*/ 1039478 w 1040222"/>
                  <a:gd name="connsiteY2" fmla="*/ 579039 h 1163595"/>
                  <a:gd name="connsiteX3" fmla="*/ 429878 w 1040222"/>
                  <a:gd name="connsiteY3" fmla="*/ 1154772 h 1163595"/>
                  <a:gd name="connsiteX4" fmla="*/ 900 w 1040222"/>
                  <a:gd name="connsiteY4" fmla="*/ 849972 h 116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222" h="1163595">
                    <a:moveTo>
                      <a:pt x="900" y="849972"/>
                    </a:moveTo>
                    <a:cubicBezTo>
                      <a:pt x="19715" y="658061"/>
                      <a:pt x="369671" y="48461"/>
                      <a:pt x="542767" y="3306"/>
                    </a:cubicBezTo>
                    <a:cubicBezTo>
                      <a:pt x="715863" y="-41849"/>
                      <a:pt x="1058293" y="387128"/>
                      <a:pt x="1039478" y="579039"/>
                    </a:cubicBezTo>
                    <a:cubicBezTo>
                      <a:pt x="1020663" y="770950"/>
                      <a:pt x="597330" y="1105853"/>
                      <a:pt x="429878" y="1154772"/>
                    </a:cubicBezTo>
                    <a:cubicBezTo>
                      <a:pt x="262426" y="1203691"/>
                      <a:pt x="-17915" y="1041883"/>
                      <a:pt x="900" y="849972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829369" y="4316411"/>
                <a:ext cx="27765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rgbClr val="0070C0"/>
                    </a:solidFill>
                  </a:rPr>
                  <a:t>(S)</a:t>
                </a:r>
                <a:r>
                  <a:rPr lang="fr-FR" sz="2000" b="1" dirty="0" smtClean="0">
                    <a:solidFill>
                      <a:srgbClr val="00B050"/>
                    </a:solidFill>
                  </a:rPr>
                  <a:t>  Solide indéformable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Connecteur droit avec flèche 8"/>
              <p:cNvCxnSpPr/>
              <p:nvPr/>
            </p:nvCxnSpPr>
            <p:spPr>
              <a:xfrm flipH="1">
                <a:off x="2416809" y="2631600"/>
                <a:ext cx="535393" cy="255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 flipH="1" flipV="1">
                <a:off x="2390683" y="3262417"/>
                <a:ext cx="421193" cy="1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/>
              <p:cNvCxnSpPr/>
              <p:nvPr/>
            </p:nvCxnSpPr>
            <p:spPr>
              <a:xfrm>
                <a:off x="1343219" y="2785373"/>
                <a:ext cx="480312" cy="127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 flipH="1">
                <a:off x="2155368" y="2155961"/>
                <a:ext cx="117566" cy="480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/>
              <p:nvPr/>
            </p:nvCxnSpPr>
            <p:spPr>
              <a:xfrm flipV="1">
                <a:off x="1358163" y="3397179"/>
                <a:ext cx="368485" cy="268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ZoneTexte 39"/>
                  <p:cNvSpPr txBox="1"/>
                  <p:nvPr/>
                </p:nvSpPr>
                <p:spPr>
                  <a:xfrm>
                    <a:off x="2211070" y="2024384"/>
                    <a:ext cx="568234" cy="3797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fr-FR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200" dirty="0"/>
                  </a:p>
                </p:txBody>
              </p:sp>
            </mc:Choice>
            <mc:Fallback>
              <p:sp>
                <p:nvSpPr>
                  <p:cNvPr id="40" name="ZoneTexte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1070" y="2024384"/>
                    <a:ext cx="568234" cy="3797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12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ZoneTexte 40"/>
              <p:cNvSpPr txBox="1"/>
              <p:nvPr/>
            </p:nvSpPr>
            <p:spPr>
              <a:xfrm>
                <a:off x="3245216" y="2116183"/>
                <a:ext cx="8837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200" b="1" dirty="0" smtClean="0">
                    <a:solidFill>
                      <a:srgbClr val="C00000"/>
                    </a:solidFill>
                  </a:rPr>
                  <a:t>*</a:t>
                </a:r>
                <a:r>
                  <a:rPr lang="fr-FR" sz="2200" b="1" dirty="0" smtClean="0"/>
                  <a:t> Chaque force élémentaire       va engendrer un moment élémentaire</a:t>
                </a:r>
                <a:endParaRPr lang="fr-FR" sz="22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ZoneTexte 41"/>
                  <p:cNvSpPr txBox="1"/>
                  <p:nvPr/>
                </p:nvSpPr>
                <p:spPr>
                  <a:xfrm>
                    <a:off x="6466723" y="2102517"/>
                    <a:ext cx="568234" cy="3797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fr-FR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200" dirty="0"/>
                  </a:p>
                </p:txBody>
              </p:sp>
            </mc:Choice>
            <mc:Fallback>
              <p:sp>
                <p:nvSpPr>
                  <p:cNvPr id="42" name="ZoneTexte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6723" y="2102517"/>
                    <a:ext cx="568234" cy="3797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51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11327615" y="2106484"/>
                    <a:ext cx="568234" cy="3797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fr-FR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200" dirty="0"/>
                  </a:p>
                </p:txBody>
              </p:sp>
            </mc:Choice>
            <mc:Fallback>
              <p:sp>
                <p:nvSpPr>
                  <p:cNvPr id="43" name="ZoneTexte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7615" y="2106484"/>
                    <a:ext cx="568234" cy="3797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451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ZoneTexte 43"/>
              <p:cNvSpPr txBox="1"/>
              <p:nvPr/>
            </p:nvSpPr>
            <p:spPr>
              <a:xfrm>
                <a:off x="3424834" y="2734124"/>
                <a:ext cx="883792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200" b="1" dirty="0" smtClean="0">
                    <a:solidFill>
                      <a:srgbClr val="C00000"/>
                    </a:solidFill>
                  </a:rPr>
                  <a:t>*</a:t>
                </a:r>
                <a:r>
                  <a:rPr lang="fr-FR" sz="2200" b="1" dirty="0" smtClean="0"/>
                  <a:t> Le solide (S) aura, dans le cas général, un mouvement de translation et un mouvement de rotation</a:t>
                </a:r>
                <a:endParaRPr lang="fr-FR" sz="2200" b="1" dirty="0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3625458" y="3475002"/>
                <a:ext cx="883792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200" b="1" dirty="0" smtClean="0">
                    <a:solidFill>
                      <a:srgbClr val="C00000"/>
                    </a:solidFill>
                  </a:rPr>
                  <a:t>*</a:t>
                </a:r>
                <a:r>
                  <a:rPr lang="fr-FR" sz="2200" b="1" dirty="0" smtClean="0"/>
                  <a:t> Donc l’outil mathématique qui décrit le mouvement du solide (S) dans l’espace s’appelle le </a:t>
                </a:r>
                <a:r>
                  <a:rPr lang="fr-FR" sz="2200" b="1" dirty="0" smtClean="0">
                    <a:solidFill>
                      <a:srgbClr val="C00000"/>
                    </a:solidFill>
                  </a:rPr>
                  <a:t>TORSEUR</a:t>
                </a:r>
                <a:r>
                  <a:rPr lang="fr-FR" sz="2200" b="1" dirty="0" smtClean="0"/>
                  <a:t>, noté: </a:t>
                </a:r>
                <a:endParaRPr lang="fr-FR" sz="2200" b="1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565192" y="2302386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>
                  <a:solidFill>
                    <a:srgbClr val="0070C0"/>
                  </a:solidFill>
                </a:rPr>
                <a:t>(S)</a:t>
              </a:r>
              <a:endParaRPr lang="fr-FR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4501595" y="4106140"/>
            <a:ext cx="7084953" cy="2419656"/>
            <a:chOff x="4501595" y="4106140"/>
            <a:chExt cx="7084953" cy="2419656"/>
          </a:xfrm>
        </p:grpSpPr>
        <p:grpSp>
          <p:nvGrpSpPr>
            <p:cNvPr id="58" name="Groupe 57"/>
            <p:cNvGrpSpPr/>
            <p:nvPr/>
          </p:nvGrpSpPr>
          <p:grpSpPr>
            <a:xfrm>
              <a:off x="5523981" y="4106140"/>
              <a:ext cx="6062567" cy="2263042"/>
              <a:chOff x="5812836" y="3283179"/>
              <a:chExt cx="6062567" cy="2263042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5812836" y="3678494"/>
                <a:ext cx="6062567" cy="1867727"/>
                <a:chOff x="5812836" y="3665439"/>
                <a:chExt cx="6062567" cy="1867727"/>
              </a:xfrm>
            </p:grpSpPr>
            <p:sp>
              <p:nvSpPr>
                <p:cNvPr id="30" name="ZoneTexte 29"/>
                <p:cNvSpPr txBox="1"/>
                <p:nvPr/>
              </p:nvSpPr>
              <p:spPr>
                <a:xfrm>
                  <a:off x="8860722" y="3665439"/>
                  <a:ext cx="284058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Résultante des efforts (Forces) (N)</a:t>
                  </a:r>
                  <a:endParaRPr lang="fr-FR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ZoneTexte 31"/>
                <p:cNvSpPr txBox="1"/>
                <p:nvPr/>
              </p:nvSpPr>
              <p:spPr>
                <a:xfrm>
                  <a:off x="8761245" y="4702169"/>
                  <a:ext cx="311415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Moment </a:t>
                  </a:r>
                  <a:r>
                    <a:rPr lang="fr-FR" sz="2400" dirty="0" err="1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resultant</a:t>
                  </a:r>
                  <a:r>
                    <a:rPr lang="fr-FR" sz="2400" dirty="0" smtClean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(N.m)</a:t>
                  </a:r>
                  <a:endParaRPr lang="fr-FR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" name="Imag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12836" y="3679507"/>
                  <a:ext cx="1747406" cy="1579386"/>
                </a:xfrm>
                <a:prstGeom prst="rect">
                  <a:avLst/>
                </a:prstGeom>
              </p:spPr>
            </p:pic>
            <p:grpSp>
              <p:nvGrpSpPr>
                <p:cNvPr id="50" name="Groupe 49"/>
                <p:cNvGrpSpPr/>
                <p:nvPr/>
              </p:nvGrpSpPr>
              <p:grpSpPr>
                <a:xfrm>
                  <a:off x="7629709" y="4273479"/>
                  <a:ext cx="2303388" cy="1033232"/>
                  <a:chOff x="7585195" y="5289586"/>
                  <a:chExt cx="2002941" cy="103323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ZoneTexte 44"/>
                      <p:cNvSpPr txBox="1"/>
                      <p:nvPr/>
                    </p:nvSpPr>
                    <p:spPr>
                      <a:xfrm>
                        <a:off x="7605773" y="5289586"/>
                        <a:ext cx="1982363" cy="10332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endParaRPr lang="fr-FR" dirty="0" smtClean="0"/>
                      </a:p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fr-FR" dirty="0"/>
                                    <m:t> </m:t>
                                  </m:r>
                                </m:e>
                              </m:nary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>
                  <p:sp>
                    <p:nvSpPr>
                      <p:cNvPr id="45" name="ZoneTexte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05773" y="5289586"/>
                        <a:ext cx="1982363" cy="10332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47" name="Image 4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585195" y="5648407"/>
                    <a:ext cx="517204" cy="552248"/>
                  </a:xfrm>
                  <a:prstGeom prst="rect">
                    <a:avLst/>
                  </a:prstGeom>
                </p:spPr>
              </p:pic>
              <p:sp>
                <p:nvSpPr>
                  <p:cNvPr id="49" name="ZoneTexte 48"/>
                  <p:cNvSpPr txBox="1"/>
                  <p:nvPr/>
                </p:nvSpPr>
                <p:spPr>
                  <a:xfrm>
                    <a:off x="8012882" y="5728886"/>
                    <a:ext cx="39506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400" dirty="0" smtClean="0"/>
                      <a:t>=</a:t>
                    </a:r>
                    <a:endParaRPr lang="fr-FR" sz="2400" dirty="0"/>
                  </a:p>
                </p:txBody>
              </p:sp>
            </p:grpSp>
          </p:grpSp>
          <p:grpSp>
            <p:nvGrpSpPr>
              <p:cNvPr id="56" name="Groupe 55"/>
              <p:cNvGrpSpPr/>
              <p:nvPr/>
            </p:nvGrpSpPr>
            <p:grpSpPr>
              <a:xfrm>
                <a:off x="7295887" y="3283179"/>
                <a:ext cx="2296919" cy="1033232"/>
                <a:chOff x="5819305" y="5459552"/>
                <a:chExt cx="2296919" cy="10332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ZoneTexte 51"/>
                    <p:cNvSpPr txBox="1"/>
                    <p:nvPr/>
                  </p:nvSpPr>
                  <p:spPr>
                    <a:xfrm>
                      <a:off x="5836501" y="5459552"/>
                      <a:ext cx="2279723" cy="10332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endParaRPr lang="fr-FR" dirty="0" smtClean="0"/>
                    </a:p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acc>
                                  <m:accPr>
                                    <m:chr m:val="⃑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fr-FR" dirty="0"/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52" name="ZoneTexte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6501" y="5459552"/>
                      <a:ext cx="2279723" cy="10332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4" name="ZoneTexte 53"/>
                <p:cNvSpPr txBox="1"/>
                <p:nvPr/>
              </p:nvSpPr>
              <p:spPr>
                <a:xfrm>
                  <a:off x="6304677" y="5898852"/>
                  <a:ext cx="4543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dirty="0" smtClean="0"/>
                    <a:t>=</a:t>
                  </a:r>
                  <a:endParaRPr lang="fr-FR" sz="24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ZoneTexte 54"/>
                    <p:cNvSpPr txBox="1"/>
                    <p:nvPr/>
                  </p:nvSpPr>
                  <p:spPr>
                    <a:xfrm>
                      <a:off x="5819305" y="5880645"/>
                      <a:ext cx="764786" cy="4140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>
                <p:sp>
                  <p:nvSpPr>
                    <p:cNvPr id="55" name="ZoneTexte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9305" y="5880645"/>
                      <a:ext cx="764786" cy="41408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6" name="ZoneTexte 65"/>
            <p:cNvSpPr txBox="1"/>
            <p:nvPr/>
          </p:nvSpPr>
          <p:spPr>
            <a:xfrm>
              <a:off x="4501595" y="6094909"/>
              <a:ext cx="16027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fr-F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ϵ</a:t>
              </a:r>
              <a:r>
                <a:rPr lang="fr-F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(S)</a:t>
              </a:r>
              <a:endParaRPr lang="fr-FR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3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8" y="267835"/>
            <a:ext cx="3120603" cy="38925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8" y="1404174"/>
            <a:ext cx="5768641" cy="3829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869" y="1953558"/>
            <a:ext cx="10725313" cy="3559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911" y="2560924"/>
            <a:ext cx="5549045" cy="5585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794" y="771743"/>
            <a:ext cx="5515063" cy="35278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238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1" y="2520213"/>
            <a:ext cx="8188826" cy="12818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7" y="31285"/>
            <a:ext cx="11736919" cy="48365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1" y="666351"/>
            <a:ext cx="9627762" cy="16150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045" y="3898394"/>
            <a:ext cx="6072798" cy="4748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81" y="4727477"/>
            <a:ext cx="10931556" cy="53062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081" y="5298686"/>
            <a:ext cx="11218425" cy="5777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81" y="5991979"/>
            <a:ext cx="11269719" cy="5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7" y="116869"/>
            <a:ext cx="5421056" cy="4110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3" y="758021"/>
            <a:ext cx="11162237" cy="11325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316" y="2089199"/>
            <a:ext cx="9376802" cy="5020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3" y="2789916"/>
            <a:ext cx="8626952" cy="11997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03" y="4074122"/>
            <a:ext cx="9583555" cy="1221419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4989783" y="5516312"/>
            <a:ext cx="3169952" cy="1262061"/>
            <a:chOff x="4842892" y="5374073"/>
            <a:chExt cx="3169952" cy="1262061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2892" y="5374073"/>
              <a:ext cx="2502802" cy="126206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73830" y="5585031"/>
              <a:ext cx="639014" cy="49153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" name="Imag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025" y="5556954"/>
            <a:ext cx="1925087" cy="117537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4591" y="5942528"/>
            <a:ext cx="1695325" cy="4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4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203424"/>
            <a:ext cx="2288502" cy="4349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34" y="918840"/>
            <a:ext cx="9940826" cy="5864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33" y="1785666"/>
            <a:ext cx="10358215" cy="200558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9" y="3875663"/>
            <a:ext cx="11999742" cy="1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0" y="232554"/>
            <a:ext cx="3858618" cy="5996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4" y="959055"/>
            <a:ext cx="1475548" cy="5039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3" y="1667769"/>
            <a:ext cx="11702762" cy="20461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03" y="4003549"/>
            <a:ext cx="11828209" cy="18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2" y="133584"/>
            <a:ext cx="2116689" cy="4200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4" y="746855"/>
            <a:ext cx="11520833" cy="138674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22" y="2009421"/>
            <a:ext cx="4690556" cy="45006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22" y="2459490"/>
            <a:ext cx="10227734" cy="43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84099" y="142664"/>
            <a:ext cx="266690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torseur</a:t>
            </a:r>
            <a:endParaRPr lang="fr-FR" sz="3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2" y="3083710"/>
            <a:ext cx="10431091" cy="11665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91" y="4373306"/>
            <a:ext cx="9719734" cy="10660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691" y="5588486"/>
            <a:ext cx="9778262" cy="1253065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2965123" y="623317"/>
            <a:ext cx="6062567" cy="2263042"/>
            <a:chOff x="5812836" y="3283179"/>
            <a:chExt cx="6062567" cy="2263042"/>
          </a:xfrm>
        </p:grpSpPr>
        <p:grpSp>
          <p:nvGrpSpPr>
            <p:cNvPr id="10" name="Groupe 9"/>
            <p:cNvGrpSpPr/>
            <p:nvPr/>
          </p:nvGrpSpPr>
          <p:grpSpPr>
            <a:xfrm>
              <a:off x="5812836" y="3678494"/>
              <a:ext cx="6062567" cy="1867727"/>
              <a:chOff x="5812836" y="3665439"/>
              <a:chExt cx="6062567" cy="1867727"/>
            </a:xfrm>
          </p:grpSpPr>
          <p:sp>
            <p:nvSpPr>
              <p:cNvPr id="15" name="ZoneTexte 14"/>
              <p:cNvSpPr txBox="1"/>
              <p:nvPr/>
            </p:nvSpPr>
            <p:spPr>
              <a:xfrm>
                <a:off x="8860722" y="3665439"/>
                <a:ext cx="28405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Résultante des efforts (Forces) (N)</a:t>
                </a:r>
                <a:endParaRPr lang="fr-FR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8761245" y="4702169"/>
                <a:ext cx="31141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 </a:t>
                </a:r>
                <a:r>
                  <a:rPr lang="fr-FR" sz="24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resultant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(N.m)</a:t>
                </a:r>
                <a:endParaRPr lang="fr-FR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2836" y="3679507"/>
                <a:ext cx="1747406" cy="1579386"/>
              </a:xfrm>
              <a:prstGeom prst="rect">
                <a:avLst/>
              </a:prstGeom>
            </p:spPr>
          </p:pic>
          <p:grpSp>
            <p:nvGrpSpPr>
              <p:cNvPr id="18" name="Groupe 17"/>
              <p:cNvGrpSpPr/>
              <p:nvPr/>
            </p:nvGrpSpPr>
            <p:grpSpPr>
              <a:xfrm>
                <a:off x="7629709" y="4273479"/>
                <a:ext cx="2303388" cy="1033232"/>
                <a:chOff x="7585195" y="5289586"/>
                <a:chExt cx="2002941" cy="10332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ZoneTexte 18"/>
                    <p:cNvSpPr txBox="1"/>
                    <p:nvPr/>
                  </p:nvSpPr>
                  <p:spPr>
                    <a:xfrm>
                      <a:off x="7605773" y="5289586"/>
                      <a:ext cx="1982363" cy="10332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endParaRPr lang="fr-FR" dirty="0" smtClean="0"/>
                    </a:p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acc>
                                  <m:accPr>
                                    <m:chr m:val="⃑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fr-FR" dirty="0"/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19" name="ZoneTexte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5773" y="5289586"/>
                      <a:ext cx="1982363" cy="10332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20" name="Image 1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5195" y="5648407"/>
                  <a:ext cx="517204" cy="552248"/>
                </a:xfrm>
                <a:prstGeom prst="rect">
                  <a:avLst/>
                </a:prstGeom>
              </p:spPr>
            </p:pic>
            <p:sp>
              <p:nvSpPr>
                <p:cNvPr id="21" name="ZoneTexte 20"/>
                <p:cNvSpPr txBox="1"/>
                <p:nvPr/>
              </p:nvSpPr>
              <p:spPr>
                <a:xfrm>
                  <a:off x="8012882" y="5728886"/>
                  <a:ext cx="3950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dirty="0" smtClean="0"/>
                    <a:t>=</a:t>
                  </a:r>
                  <a:endParaRPr lang="fr-FR" sz="2400" dirty="0"/>
                </a:p>
              </p:txBody>
            </p:sp>
          </p:grpSp>
        </p:grpSp>
        <p:grpSp>
          <p:nvGrpSpPr>
            <p:cNvPr id="11" name="Groupe 10"/>
            <p:cNvGrpSpPr/>
            <p:nvPr/>
          </p:nvGrpSpPr>
          <p:grpSpPr>
            <a:xfrm>
              <a:off x="7295887" y="3283179"/>
              <a:ext cx="2296919" cy="1033232"/>
              <a:chOff x="5819305" y="5459552"/>
              <a:chExt cx="2296919" cy="10332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5836501" y="5459552"/>
                    <a:ext cx="2279723" cy="10332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endParaRPr lang="fr-FR" dirty="0" smtClean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⃑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2" name="ZoneTexte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6501" y="5459552"/>
                    <a:ext cx="2279723" cy="10332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ZoneTexte 12"/>
              <p:cNvSpPr txBox="1"/>
              <p:nvPr/>
            </p:nvSpPr>
            <p:spPr>
              <a:xfrm>
                <a:off x="6304677" y="5898852"/>
                <a:ext cx="4543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/>
                  <a:t>=</a:t>
                </a:r>
                <a:endParaRPr lang="fr-FR" sz="2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5819305" y="5880645"/>
                    <a:ext cx="764786" cy="414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9305" y="5880645"/>
                    <a:ext cx="764786" cy="4140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5567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07" y="3272317"/>
            <a:ext cx="465590" cy="4971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8" y="3217952"/>
            <a:ext cx="368441" cy="5515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2364" y="3310878"/>
            <a:ext cx="56580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endParaRPr lang="fr-FR" sz="2600" dirty="0"/>
          </a:p>
        </p:txBody>
      </p:sp>
      <p:sp>
        <p:nvSpPr>
          <p:cNvPr id="11" name="Rectangle 10"/>
          <p:cNvSpPr/>
          <p:nvPr/>
        </p:nvSpPr>
        <p:spPr>
          <a:xfrm>
            <a:off x="1961096" y="3356769"/>
            <a:ext cx="85149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 appelés les éléments de réduction du torseur ou ses coordonnées </a:t>
            </a:r>
            <a:endParaRPr lang="fr-FR" sz="22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2965123" y="832325"/>
            <a:ext cx="6062567" cy="2263042"/>
            <a:chOff x="5812836" y="3283179"/>
            <a:chExt cx="6062567" cy="2263042"/>
          </a:xfrm>
        </p:grpSpPr>
        <p:grpSp>
          <p:nvGrpSpPr>
            <p:cNvPr id="14" name="Groupe 13"/>
            <p:cNvGrpSpPr/>
            <p:nvPr/>
          </p:nvGrpSpPr>
          <p:grpSpPr>
            <a:xfrm>
              <a:off x="5812836" y="3678494"/>
              <a:ext cx="6062567" cy="1867727"/>
              <a:chOff x="5812836" y="3665439"/>
              <a:chExt cx="6062567" cy="1867727"/>
            </a:xfrm>
          </p:grpSpPr>
          <p:sp>
            <p:nvSpPr>
              <p:cNvPr id="19" name="ZoneTexte 18"/>
              <p:cNvSpPr txBox="1"/>
              <p:nvPr/>
            </p:nvSpPr>
            <p:spPr>
              <a:xfrm>
                <a:off x="8860722" y="3665439"/>
                <a:ext cx="28405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Résultante des efforts (Forces) (N)</a:t>
                </a:r>
                <a:endParaRPr lang="fr-FR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8761245" y="4702169"/>
                <a:ext cx="31141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 </a:t>
                </a:r>
                <a:r>
                  <a:rPr lang="fr-FR" sz="24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resultant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(N.m)</a:t>
                </a:r>
                <a:endParaRPr lang="fr-FR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2836" y="3679507"/>
                <a:ext cx="1747406" cy="1579386"/>
              </a:xfrm>
              <a:prstGeom prst="rect">
                <a:avLst/>
              </a:prstGeom>
            </p:spPr>
          </p:pic>
          <p:grpSp>
            <p:nvGrpSpPr>
              <p:cNvPr id="22" name="Groupe 21"/>
              <p:cNvGrpSpPr/>
              <p:nvPr/>
            </p:nvGrpSpPr>
            <p:grpSpPr>
              <a:xfrm>
                <a:off x="7629709" y="4273479"/>
                <a:ext cx="2303388" cy="1033232"/>
                <a:chOff x="7585195" y="5289586"/>
                <a:chExt cx="2002941" cy="10332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ZoneTexte 22"/>
                    <p:cNvSpPr txBox="1"/>
                    <p:nvPr/>
                  </p:nvSpPr>
                  <p:spPr>
                    <a:xfrm>
                      <a:off x="7605773" y="5289586"/>
                      <a:ext cx="1982363" cy="10332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endParaRPr lang="fr-FR" dirty="0" smtClean="0"/>
                    </a:p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acc>
                                  <m:accPr>
                                    <m:chr m:val="⃑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fr-FR" dirty="0"/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23" name="ZoneTexte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5773" y="5289586"/>
                      <a:ext cx="1982363" cy="10332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24" name="Imag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85195" y="5648407"/>
                  <a:ext cx="517204" cy="552248"/>
                </a:xfrm>
                <a:prstGeom prst="rect">
                  <a:avLst/>
                </a:prstGeom>
              </p:spPr>
            </p:pic>
            <p:sp>
              <p:nvSpPr>
                <p:cNvPr id="25" name="ZoneTexte 24"/>
                <p:cNvSpPr txBox="1"/>
                <p:nvPr/>
              </p:nvSpPr>
              <p:spPr>
                <a:xfrm>
                  <a:off x="8012882" y="5728886"/>
                  <a:ext cx="3950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dirty="0" smtClean="0"/>
                    <a:t>=</a:t>
                  </a:r>
                  <a:endParaRPr lang="fr-FR" sz="2400" dirty="0"/>
                </a:p>
              </p:txBody>
            </p:sp>
          </p:grpSp>
        </p:grpSp>
        <p:grpSp>
          <p:nvGrpSpPr>
            <p:cNvPr id="15" name="Groupe 14"/>
            <p:cNvGrpSpPr/>
            <p:nvPr/>
          </p:nvGrpSpPr>
          <p:grpSpPr>
            <a:xfrm>
              <a:off x="7295887" y="3283179"/>
              <a:ext cx="2296919" cy="1033232"/>
              <a:chOff x="5819305" y="5459552"/>
              <a:chExt cx="2296919" cy="10332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ZoneTexte 15"/>
                  <p:cNvSpPr txBox="1"/>
                  <p:nvPr/>
                </p:nvSpPr>
                <p:spPr>
                  <a:xfrm>
                    <a:off x="5836501" y="5459552"/>
                    <a:ext cx="2279723" cy="10332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endParaRPr lang="fr-FR" dirty="0" smtClean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⃑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6" name="ZoneTexte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6501" y="5459552"/>
                    <a:ext cx="2279723" cy="10332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ZoneTexte 16"/>
              <p:cNvSpPr txBox="1"/>
              <p:nvPr/>
            </p:nvSpPr>
            <p:spPr>
              <a:xfrm>
                <a:off x="6304677" y="5898852"/>
                <a:ext cx="4543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/>
                  <a:t>=</a:t>
                </a:r>
                <a:endParaRPr lang="fr-FR" sz="2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5819305" y="5880645"/>
                    <a:ext cx="764786" cy="414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>
              <p:sp>
                <p:nvSpPr>
                  <p:cNvPr id="18" name="ZoneTexte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9305" y="5880645"/>
                    <a:ext cx="764786" cy="41408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6" name="Rectangle 25"/>
          <p:cNvSpPr/>
          <p:nvPr/>
        </p:nvSpPr>
        <p:spPr>
          <a:xfrm>
            <a:off x="4384099" y="142664"/>
            <a:ext cx="266690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torseur</a:t>
            </a:r>
            <a:endParaRPr lang="fr-FR" sz="3400" dirty="0"/>
          </a:p>
        </p:txBody>
      </p:sp>
    </p:spTree>
    <p:extLst>
      <p:ext uri="{BB962C8B-B14F-4D97-AF65-F5344CB8AC3E}">
        <p14:creationId xmlns:p14="http://schemas.microsoft.com/office/powerpoint/2010/main" val="1195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91" y="4226732"/>
            <a:ext cx="3262488" cy="132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2179" y="5084583"/>
            <a:ext cx="49558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formule de transport des moments</a:t>
            </a:r>
          </a:p>
          <a:p>
            <a:r>
              <a:rPr lang="fr-FR" sz="2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fondamental des torseurs</a:t>
            </a:r>
            <a:endParaRPr lang="fr-FR" sz="2200" dirty="0">
              <a:solidFill>
                <a:srgbClr val="00B0F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4" y="5926666"/>
            <a:ext cx="10758311" cy="8529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6" y="68351"/>
            <a:ext cx="10707357" cy="20288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66" y="2296715"/>
            <a:ext cx="1081604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82" y="942490"/>
            <a:ext cx="3017041" cy="411456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16" name="Groupe 15"/>
          <p:cNvGrpSpPr/>
          <p:nvPr/>
        </p:nvGrpSpPr>
        <p:grpSpPr>
          <a:xfrm>
            <a:off x="347482" y="1700939"/>
            <a:ext cx="11342770" cy="1011527"/>
            <a:chOff x="347483" y="1515980"/>
            <a:chExt cx="9071272" cy="73888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483" y="1515980"/>
              <a:ext cx="9071272" cy="301094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0443" y="1929174"/>
              <a:ext cx="6491175" cy="325688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1168832" y="3337990"/>
            <a:ext cx="9072447" cy="629213"/>
            <a:chOff x="395110" y="1952211"/>
            <a:chExt cx="7800622" cy="486187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110" y="2013088"/>
              <a:ext cx="2404533" cy="40273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7064" y="1952211"/>
              <a:ext cx="5418668" cy="486187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395109" y="4777688"/>
            <a:ext cx="5876497" cy="452408"/>
            <a:chOff x="395107" y="2843383"/>
            <a:chExt cx="5224400" cy="37761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107" y="2878666"/>
              <a:ext cx="3984982" cy="33104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2666" y="2843383"/>
              <a:ext cx="1216841" cy="377613"/>
            </a:xfrm>
            <a:prstGeom prst="rect">
              <a:avLst/>
            </a:prstGeom>
          </p:spPr>
        </p:pic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8689" y="4372703"/>
            <a:ext cx="4514974" cy="125437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7064" y="145770"/>
            <a:ext cx="6343490" cy="4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0" y="147660"/>
            <a:ext cx="3227324" cy="389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2" y="801856"/>
            <a:ext cx="11043137" cy="28762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2" y="4449458"/>
            <a:ext cx="5515114" cy="3898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37" y="5031034"/>
            <a:ext cx="9622302" cy="13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2" y="231561"/>
            <a:ext cx="1670932" cy="3811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4" y="872195"/>
            <a:ext cx="11462046" cy="23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411" y="198405"/>
            <a:ext cx="4001145" cy="4909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55" y="1146457"/>
            <a:ext cx="1576210" cy="4745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5" y="1621041"/>
            <a:ext cx="11761219" cy="11652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55" y="3030428"/>
            <a:ext cx="5036862" cy="4909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197" y="3678382"/>
            <a:ext cx="10818055" cy="107649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55" y="5047234"/>
            <a:ext cx="6359225" cy="3969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456" y="5646959"/>
            <a:ext cx="11330748" cy="6966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1224" y="6009622"/>
            <a:ext cx="1253875" cy="66789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860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58" y="172755"/>
            <a:ext cx="8840142" cy="65723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39" y="1304373"/>
            <a:ext cx="6158305" cy="6145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28" y="2286634"/>
            <a:ext cx="10874325" cy="18838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09" y="4698610"/>
            <a:ext cx="12065391" cy="12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153</Words>
  <Application>Microsoft Office PowerPoint</Application>
  <PresentationFormat>Grand écran</PresentationFormat>
  <Paragraphs>44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49</cp:revision>
  <dcterms:created xsi:type="dcterms:W3CDTF">2020-11-20T14:53:50Z</dcterms:created>
  <dcterms:modified xsi:type="dcterms:W3CDTF">2020-11-26T08:26:12Z</dcterms:modified>
</cp:coreProperties>
</file>