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69" r:id="rId2"/>
    <p:sldId id="258" r:id="rId3"/>
    <p:sldId id="257" r:id="rId4"/>
    <p:sldId id="270" r:id="rId5"/>
    <p:sldId id="271" r:id="rId6"/>
    <p:sldId id="264" r:id="rId7"/>
    <p:sldId id="256"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D5A14E-0E7D-419D-817F-7649D4B9DA68}"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6F10E-8B79-4CD6-BE45-2285D73215D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994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5A14E-0E7D-419D-817F-7649D4B9DA68}"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6F10E-8B79-4CD6-BE45-2285D73215DC}" type="slidenum">
              <a:rPr lang="en-IN" smtClean="0"/>
              <a:t>‹#›</a:t>
            </a:fld>
            <a:endParaRPr lang="en-IN"/>
          </a:p>
        </p:txBody>
      </p:sp>
    </p:spTree>
    <p:extLst>
      <p:ext uri="{BB962C8B-B14F-4D97-AF65-F5344CB8AC3E}">
        <p14:creationId xmlns:p14="http://schemas.microsoft.com/office/powerpoint/2010/main" val="1925795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5A14E-0E7D-419D-817F-7649D4B9DA68}"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6F10E-8B79-4CD6-BE45-2285D73215DC}" type="slidenum">
              <a:rPr lang="en-IN" smtClean="0"/>
              <a:t>‹#›</a:t>
            </a:fld>
            <a:endParaRPr lang="en-IN"/>
          </a:p>
        </p:txBody>
      </p:sp>
    </p:spTree>
    <p:extLst>
      <p:ext uri="{BB962C8B-B14F-4D97-AF65-F5344CB8AC3E}">
        <p14:creationId xmlns:p14="http://schemas.microsoft.com/office/powerpoint/2010/main" val="384690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5A14E-0E7D-419D-817F-7649D4B9DA68}"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6F10E-8B79-4CD6-BE45-2285D73215DC}" type="slidenum">
              <a:rPr lang="en-IN" smtClean="0"/>
              <a:t>‹#›</a:t>
            </a:fld>
            <a:endParaRPr lang="en-IN"/>
          </a:p>
        </p:txBody>
      </p:sp>
    </p:spTree>
    <p:extLst>
      <p:ext uri="{BB962C8B-B14F-4D97-AF65-F5344CB8AC3E}">
        <p14:creationId xmlns:p14="http://schemas.microsoft.com/office/powerpoint/2010/main" val="1029966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5A14E-0E7D-419D-817F-7649D4B9DA68}" type="datetimeFigureOut">
              <a:rPr lang="en-IN" smtClean="0"/>
              <a:t>12-06-2022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16F10E-8B79-4CD6-BE45-2285D73215D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53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D5A14E-0E7D-419D-817F-7649D4B9DA68}"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16F10E-8B79-4CD6-BE45-2285D73215DC}" type="slidenum">
              <a:rPr lang="en-IN" smtClean="0"/>
              <a:t>‹#›</a:t>
            </a:fld>
            <a:endParaRPr lang="en-IN"/>
          </a:p>
        </p:txBody>
      </p:sp>
    </p:spTree>
    <p:extLst>
      <p:ext uri="{BB962C8B-B14F-4D97-AF65-F5344CB8AC3E}">
        <p14:creationId xmlns:p14="http://schemas.microsoft.com/office/powerpoint/2010/main" val="1620727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D5A14E-0E7D-419D-817F-7649D4B9DA68}" type="datetimeFigureOut">
              <a:rPr lang="en-IN" smtClean="0"/>
              <a:t>12-06-2022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16F10E-8B79-4CD6-BE45-2285D73215DC}" type="slidenum">
              <a:rPr lang="en-IN" smtClean="0"/>
              <a:t>‹#›</a:t>
            </a:fld>
            <a:endParaRPr lang="en-IN"/>
          </a:p>
        </p:txBody>
      </p:sp>
    </p:spTree>
    <p:extLst>
      <p:ext uri="{BB962C8B-B14F-4D97-AF65-F5344CB8AC3E}">
        <p14:creationId xmlns:p14="http://schemas.microsoft.com/office/powerpoint/2010/main" val="144022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D5A14E-0E7D-419D-817F-7649D4B9DA68}" type="datetimeFigureOut">
              <a:rPr lang="en-IN" smtClean="0"/>
              <a:t>12-06-2022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16F10E-8B79-4CD6-BE45-2285D73215DC}" type="slidenum">
              <a:rPr lang="en-IN" smtClean="0"/>
              <a:t>‹#›</a:t>
            </a:fld>
            <a:endParaRPr lang="en-IN"/>
          </a:p>
        </p:txBody>
      </p:sp>
    </p:spTree>
    <p:extLst>
      <p:ext uri="{BB962C8B-B14F-4D97-AF65-F5344CB8AC3E}">
        <p14:creationId xmlns:p14="http://schemas.microsoft.com/office/powerpoint/2010/main" val="1942430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D5A14E-0E7D-419D-817F-7649D4B9DA68}" type="datetimeFigureOut">
              <a:rPr lang="en-IN" smtClean="0"/>
              <a:t>12-06-2022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616F10E-8B79-4CD6-BE45-2285D73215DC}" type="slidenum">
              <a:rPr lang="en-IN" smtClean="0"/>
              <a:t>‹#›</a:t>
            </a:fld>
            <a:endParaRPr lang="en-IN"/>
          </a:p>
        </p:txBody>
      </p:sp>
    </p:spTree>
    <p:extLst>
      <p:ext uri="{BB962C8B-B14F-4D97-AF65-F5344CB8AC3E}">
        <p14:creationId xmlns:p14="http://schemas.microsoft.com/office/powerpoint/2010/main" val="409023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D5A14E-0E7D-419D-817F-7649D4B9DA68}" type="datetimeFigureOut">
              <a:rPr lang="en-IN" smtClean="0"/>
              <a:t>12-06-2022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16F10E-8B79-4CD6-BE45-2285D73215DC}" type="slidenum">
              <a:rPr lang="en-IN" smtClean="0"/>
              <a:t>‹#›</a:t>
            </a:fld>
            <a:endParaRPr lang="en-IN"/>
          </a:p>
        </p:txBody>
      </p:sp>
    </p:spTree>
    <p:extLst>
      <p:ext uri="{BB962C8B-B14F-4D97-AF65-F5344CB8AC3E}">
        <p14:creationId xmlns:p14="http://schemas.microsoft.com/office/powerpoint/2010/main" val="233325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D5A14E-0E7D-419D-817F-7649D4B9DA68}" type="datetimeFigureOut">
              <a:rPr lang="en-IN" smtClean="0"/>
              <a:t>12-06-2022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16F10E-8B79-4CD6-BE45-2285D73215DC}" type="slidenum">
              <a:rPr lang="en-IN" smtClean="0"/>
              <a:t>‹#›</a:t>
            </a:fld>
            <a:endParaRPr lang="en-IN"/>
          </a:p>
        </p:txBody>
      </p:sp>
    </p:spTree>
    <p:extLst>
      <p:ext uri="{BB962C8B-B14F-4D97-AF65-F5344CB8AC3E}">
        <p14:creationId xmlns:p14="http://schemas.microsoft.com/office/powerpoint/2010/main" val="152036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D5A14E-0E7D-419D-817F-7649D4B9DA68}" type="datetimeFigureOut">
              <a:rPr lang="en-IN" smtClean="0"/>
              <a:t>12-06-2022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16F10E-8B79-4CD6-BE45-2285D73215D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78600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759EFE-EAD1-26A3-6E24-2B41F9D363F2}"/>
              </a:ext>
            </a:extLst>
          </p:cNvPr>
          <p:cNvSpPr/>
          <p:nvPr/>
        </p:nvSpPr>
        <p:spPr>
          <a:xfrm>
            <a:off x="807721" y="2883515"/>
            <a:ext cx="8168640" cy="1569660"/>
          </a:xfrm>
          <a:prstGeom prst="rect">
            <a:avLst/>
          </a:prstGeom>
          <a:noFill/>
        </p:spPr>
        <p:txBody>
          <a:bodyPr wrap="square" lIns="91440" tIns="45720" rIns="91440" bIns="45720">
            <a:spAutoFit/>
            <a:scene3d>
              <a:camera prst="orthographicFront"/>
              <a:lightRig rig="threePt" dir="t"/>
            </a:scene3d>
            <a:sp3d extrusionH="57150">
              <a:bevelT w="82550" h="38100" prst="coolSlant"/>
            </a:sp3d>
          </a:bodyPr>
          <a:lstStyle/>
          <a:p>
            <a:pPr algn="ctr"/>
            <a:r>
              <a:rPr lang="en-US" sz="9600" b="1" dirty="0">
                <a:ln w="12700">
                  <a:solidFill>
                    <a:srgbClr val="FFFF00"/>
                  </a:solidFill>
                  <a:prstDash val="solid"/>
                </a:ln>
                <a:pattFill prst="dkUpDiag">
                  <a:fgClr>
                    <a:schemeClr val="tx2"/>
                  </a:fgClr>
                  <a:bgClr>
                    <a:schemeClr val="tx2">
                      <a:lumMod val="20000"/>
                      <a:lumOff val="80000"/>
                    </a:schemeClr>
                  </a:bgClr>
                </a:pattFill>
                <a:effectLst>
                  <a:glow>
                    <a:schemeClr val="accent1">
                      <a:alpha val="40000"/>
                    </a:schemeClr>
                  </a:glow>
                  <a:outerShdw dist="38100" dir="2640000" algn="bl" rotWithShape="0">
                    <a:schemeClr val="tx2">
                      <a:lumMod val="75000"/>
                    </a:schemeClr>
                  </a:outerShdw>
                  <a:reflection blurRad="101600" endPos="57000" dist="38100" dir="5400000" sy="-100000" algn="bl" rotWithShape="0"/>
                </a:effectLst>
                <a:latin typeface="Palatino Linotype" panose="02040502050505030304" pitchFamily="18" charset="0"/>
              </a:rPr>
              <a:t>WELCOME</a:t>
            </a:r>
            <a:endParaRPr lang="en-US" sz="9600" b="1" cap="none" spc="0" dirty="0">
              <a:ln w="12700">
                <a:solidFill>
                  <a:srgbClr val="FFFF00"/>
                </a:solidFill>
                <a:prstDash val="solid"/>
              </a:ln>
              <a:pattFill prst="dkUpDiag">
                <a:fgClr>
                  <a:schemeClr val="tx2"/>
                </a:fgClr>
                <a:bgClr>
                  <a:schemeClr val="tx2">
                    <a:lumMod val="20000"/>
                    <a:lumOff val="80000"/>
                  </a:schemeClr>
                </a:bgClr>
              </a:pattFill>
              <a:effectLst>
                <a:glow>
                  <a:schemeClr val="accent1">
                    <a:alpha val="40000"/>
                  </a:schemeClr>
                </a:glow>
                <a:outerShdw dist="38100" dir="2640000" algn="bl" rotWithShape="0">
                  <a:schemeClr val="tx2">
                    <a:lumMod val="75000"/>
                  </a:schemeClr>
                </a:outerShdw>
                <a:reflection blurRad="101600" endPos="57000" dist="38100" dir="5400000" sy="-100000" algn="bl" rotWithShape="0"/>
              </a:effectLst>
              <a:latin typeface="Palatino Linotype" panose="02040502050505030304" pitchFamily="18" charset="0"/>
            </a:endParaRPr>
          </a:p>
        </p:txBody>
      </p:sp>
    </p:spTree>
    <p:extLst>
      <p:ext uri="{BB962C8B-B14F-4D97-AF65-F5344CB8AC3E}">
        <p14:creationId xmlns:p14="http://schemas.microsoft.com/office/powerpoint/2010/main" val="577254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94E78D-3A07-716E-A649-8551A703C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340" y="-297180"/>
            <a:ext cx="9540240" cy="5875020"/>
          </a:xfrm>
          <a:prstGeom prst="rect">
            <a:avLst/>
          </a:prstGeom>
        </p:spPr>
      </p:pic>
      <p:sp>
        <p:nvSpPr>
          <p:cNvPr id="4" name="TextBox 3">
            <a:extLst>
              <a:ext uri="{FF2B5EF4-FFF2-40B4-BE49-F238E27FC236}">
                <a16:creationId xmlns:a16="http://schemas.microsoft.com/office/drawing/2014/main" id="{A206E6E5-30DD-1AAD-47F0-57D0FC54F3FC}"/>
              </a:ext>
            </a:extLst>
          </p:cNvPr>
          <p:cNvSpPr txBox="1"/>
          <p:nvPr/>
        </p:nvSpPr>
        <p:spPr>
          <a:xfrm>
            <a:off x="1196340" y="5577840"/>
            <a:ext cx="10210800" cy="923330"/>
          </a:xfrm>
          <a:prstGeom prst="rect">
            <a:avLst/>
          </a:prstGeom>
          <a:noFill/>
        </p:spPr>
        <p:txBody>
          <a:bodyPr wrap="square" rtlCol="0">
            <a:spAutoFit/>
          </a:bodyPr>
          <a:lstStyle/>
          <a:p>
            <a:r>
              <a:rPr lang="en-US"/>
              <a:t>* From the above outcome we can say that amazon and flipkart are the most used online retailers by the online shoppers in India and consumers rated 4 stars out of 5 for value for mopney spent.</a:t>
            </a:r>
          </a:p>
          <a:p>
            <a:r>
              <a:rPr lang="en-US"/>
              <a:t>* amazon is the most recommended online shopping website to the friends in India.</a:t>
            </a:r>
            <a:endParaRPr lang="en-IN" dirty="0"/>
          </a:p>
        </p:txBody>
      </p:sp>
    </p:spTree>
    <p:extLst>
      <p:ext uri="{BB962C8B-B14F-4D97-AF65-F5344CB8AC3E}">
        <p14:creationId xmlns:p14="http://schemas.microsoft.com/office/powerpoint/2010/main" val="2443666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8B84-FC4F-56F7-A80D-0619E5BFB8BC}"/>
              </a:ext>
            </a:extLst>
          </p:cNvPr>
          <p:cNvSpPr>
            <a:spLocks noGrp="1"/>
          </p:cNvSpPr>
          <p:nvPr>
            <p:ph type="title"/>
          </p:nvPr>
        </p:nvSpPr>
        <p:spPr/>
        <p:txBody>
          <a:bodyPr/>
          <a:lstStyle/>
          <a:p>
            <a:r>
              <a:rPr lang="en-US" b="1" dirty="0">
                <a:latin typeface="Arial Black" panose="020B0A04020102020204" pitchFamily="34" charset="0"/>
              </a:rPr>
              <a:t>Analysis</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D5BD41E-0748-D688-ADF4-82118CFD344B}"/>
              </a:ext>
            </a:extLst>
          </p:cNvPr>
          <p:cNvSpPr>
            <a:spLocks noGrp="1"/>
          </p:cNvSpPr>
          <p:nvPr>
            <p:ph idx="1"/>
          </p:nvPr>
        </p:nvSpPr>
        <p:spPr>
          <a:xfrm>
            <a:off x="746760" y="1868594"/>
            <a:ext cx="10058400" cy="4023360"/>
          </a:xfrm>
        </p:spPr>
        <p:txBody>
          <a:bodyPr>
            <a:noAutofit/>
          </a:bodyPr>
          <a:lstStyle/>
          <a:p>
            <a:r>
              <a:rPr lang="en-US" sz="1400" dirty="0"/>
              <a:t>1. It is observed that there are 269 rows and 71 columns present in the dataset.</a:t>
            </a:r>
          </a:p>
          <a:p>
            <a:r>
              <a:rPr lang="en-US" sz="1400" dirty="0"/>
              <a:t>2. There are no null values present in the dataset.</a:t>
            </a:r>
          </a:p>
          <a:p>
            <a:r>
              <a:rPr lang="en-US" sz="1400" dirty="0"/>
              <a:t>3. The dataset is of object type.</a:t>
            </a:r>
          </a:p>
          <a:p>
            <a:r>
              <a:rPr lang="en-US" sz="1400" dirty="0"/>
              <a:t>4. From above we can see that there are more female respondents(175) compared to male respondent(90)</a:t>
            </a:r>
          </a:p>
          <a:p>
            <a:r>
              <a:rPr lang="en-US" sz="1400" dirty="0"/>
              <a:t>5. most of the customers are of age </a:t>
            </a:r>
            <a:r>
              <a:rPr lang="en-US" sz="1400" dirty="0" err="1"/>
              <a:t>betweeen</a:t>
            </a:r>
            <a:r>
              <a:rPr lang="en-US" sz="1400" dirty="0"/>
              <a:t> 15 to 45 years old and only few are of age 10s and 50s</a:t>
            </a:r>
          </a:p>
          <a:p>
            <a:r>
              <a:rPr lang="en-US" sz="1400" dirty="0"/>
              <a:t>6. Delhi tops the list of place of </a:t>
            </a:r>
            <a:r>
              <a:rPr lang="en-US" sz="1400" dirty="0" err="1"/>
              <a:t>onine</a:t>
            </a:r>
            <a:r>
              <a:rPr lang="en-US" sz="1400" dirty="0"/>
              <a:t> shopping compared to others and least number of online shoppers are from </a:t>
            </a:r>
            <a:r>
              <a:rPr lang="en-US" sz="1400" dirty="0" err="1"/>
              <a:t>Bulandshahr</a:t>
            </a:r>
            <a:r>
              <a:rPr lang="en-US" sz="1400" dirty="0"/>
              <a:t> and </a:t>
            </a:r>
            <a:r>
              <a:rPr lang="en-US" sz="1400" dirty="0" err="1"/>
              <a:t>Muradabad</a:t>
            </a:r>
            <a:r>
              <a:rPr lang="en-US" sz="1400" dirty="0"/>
              <a:t>.</a:t>
            </a:r>
          </a:p>
          <a:p>
            <a:r>
              <a:rPr lang="en-US" sz="1400" dirty="0"/>
              <a:t>7. Amazon and </a:t>
            </a:r>
            <a:r>
              <a:rPr lang="en-US" sz="1400" dirty="0" err="1"/>
              <a:t>flipkart</a:t>
            </a:r>
            <a:r>
              <a:rPr lang="en-US" sz="1400" dirty="0"/>
              <a:t> are most recommended websites in all the cities especially in Delhi, Greater Noida.</a:t>
            </a:r>
          </a:p>
          <a:p>
            <a:r>
              <a:rPr lang="en-US" sz="1400" dirty="0"/>
              <a:t>8. we have around 100 customers who are shopping online since 5 years and more and they the highest in numbers compared to others and the customers who are shopping since 3 years comes in second in the list.</a:t>
            </a:r>
          </a:p>
          <a:p>
            <a:r>
              <a:rPr lang="en-US" sz="1400" dirty="0"/>
              <a:t>9. From this analysis we can say that online shopping has been better compared to offline shopping.</a:t>
            </a:r>
          </a:p>
          <a:p>
            <a:r>
              <a:rPr lang="en-US" sz="1400" dirty="0"/>
              <a:t>10. From the above outcome we can say that amazon and </a:t>
            </a:r>
            <a:r>
              <a:rPr lang="en-US" sz="1400" dirty="0" err="1"/>
              <a:t>flipkart</a:t>
            </a:r>
            <a:r>
              <a:rPr lang="en-US" sz="1400" dirty="0"/>
              <a:t> are the most used online retailers by the online shoppers in India and consumers rated 4 stars out of 5 for value for </a:t>
            </a:r>
            <a:r>
              <a:rPr lang="en-US" sz="1400" dirty="0" err="1"/>
              <a:t>mopney</a:t>
            </a:r>
            <a:r>
              <a:rPr lang="en-US" sz="1400" dirty="0"/>
              <a:t> spent.</a:t>
            </a:r>
          </a:p>
          <a:p>
            <a:r>
              <a:rPr lang="en-US" sz="1400" dirty="0"/>
              <a:t>11. Amazon is the most recommended online shopping website to the friends in India.</a:t>
            </a:r>
            <a:endParaRPr lang="en-IN" sz="1400" dirty="0"/>
          </a:p>
        </p:txBody>
      </p:sp>
    </p:spTree>
    <p:extLst>
      <p:ext uri="{BB962C8B-B14F-4D97-AF65-F5344CB8AC3E}">
        <p14:creationId xmlns:p14="http://schemas.microsoft.com/office/powerpoint/2010/main" val="1937852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1EE9-0780-0C8A-97DF-68F821A92C7A}"/>
              </a:ext>
            </a:extLst>
          </p:cNvPr>
          <p:cNvSpPr>
            <a:spLocks noGrp="1"/>
          </p:cNvSpPr>
          <p:nvPr>
            <p:ph type="title"/>
          </p:nvPr>
        </p:nvSpPr>
        <p:spPr/>
        <p:txBody>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F14407D-8E46-E1A1-5208-C9E6D79076E1}"/>
              </a:ext>
            </a:extLst>
          </p:cNvPr>
          <p:cNvSpPr>
            <a:spLocks noGrp="1"/>
          </p:cNvSpPr>
          <p:nvPr>
            <p:ph idx="1"/>
          </p:nvPr>
        </p:nvSpPr>
        <p:spPr/>
        <p:txBody>
          <a:bodyPr>
            <a:normAutofit/>
          </a:bodyPr>
          <a:lstStyle/>
          <a:p>
            <a:r>
              <a:rPr lang="en-US" sz="2800" dirty="0"/>
              <a:t>From the above analysis we can conclude that Amazon and Flipkart are the most recommended, most used and most reliable online </a:t>
            </a:r>
            <a:r>
              <a:rPr lang="en-US" sz="2800" dirty="0" err="1"/>
              <a:t>shoping</a:t>
            </a:r>
            <a:r>
              <a:rPr lang="en-US" sz="2800" dirty="0"/>
              <a:t> websites in all the aspects.</a:t>
            </a:r>
            <a:endParaRPr lang="en-IN" sz="2800" dirty="0"/>
          </a:p>
        </p:txBody>
      </p:sp>
    </p:spTree>
    <p:extLst>
      <p:ext uri="{BB962C8B-B14F-4D97-AF65-F5344CB8AC3E}">
        <p14:creationId xmlns:p14="http://schemas.microsoft.com/office/powerpoint/2010/main" val="1233208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3F63-C160-9099-1810-BDE0B62783D9}"/>
              </a:ext>
            </a:extLst>
          </p:cNvPr>
          <p:cNvSpPr>
            <a:spLocks noGrp="1"/>
          </p:cNvSpPr>
          <p:nvPr>
            <p:ph type="ctrTitle"/>
          </p:nvPr>
        </p:nvSpPr>
        <p:spPr/>
        <p:txBody>
          <a:bodyPr>
            <a:noAutofit/>
          </a:bodyPr>
          <a:lstStyle/>
          <a:p>
            <a:r>
              <a:rPr lang="en-IN" sz="5400" b="1" u="sng"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E-retail factors for </a:t>
            </a:r>
            <a:r>
              <a:rPr lang="en-IN" sz="54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customer activation </a:t>
            </a:r>
            <a:r>
              <a:rPr lang="en-IN" sz="5400" b="1" u="sng"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and retention: A case study from Indian e-commerce customers</a:t>
            </a:r>
            <a:br>
              <a:rPr lang="en-IN" sz="5400" dirty="0">
                <a:solidFill>
                  <a:schemeClr val="bg1">
                    <a:lumMod val="50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sz="5400" dirty="0">
              <a:solidFill>
                <a:schemeClr val="bg1">
                  <a:lumMod val="50000"/>
                </a:schemeClr>
              </a:solidFill>
            </a:endParaRPr>
          </a:p>
        </p:txBody>
      </p:sp>
      <p:sp>
        <p:nvSpPr>
          <p:cNvPr id="3" name="Subtitle 2">
            <a:extLst>
              <a:ext uri="{FF2B5EF4-FFF2-40B4-BE49-F238E27FC236}">
                <a16:creationId xmlns:a16="http://schemas.microsoft.com/office/drawing/2014/main" id="{1FE2B149-011D-E9E0-AB70-BC029D2EDBAA}"/>
              </a:ext>
            </a:extLst>
          </p:cNvPr>
          <p:cNvSpPr>
            <a:spLocks noGrp="1"/>
          </p:cNvSpPr>
          <p:nvPr>
            <p:ph type="subTitle" idx="1"/>
          </p:nvPr>
        </p:nvSpPr>
        <p:spPr>
          <a:xfrm flipH="1">
            <a:off x="1054332" y="4455621"/>
            <a:ext cx="45719" cy="1143000"/>
          </a:xfrm>
        </p:spPr>
        <p:txBody>
          <a:bodyPr/>
          <a:lstStyle/>
          <a:p>
            <a:endParaRPr lang="en-IN" dirty="0"/>
          </a:p>
        </p:txBody>
      </p:sp>
    </p:spTree>
    <p:extLst>
      <p:ext uri="{BB962C8B-B14F-4D97-AF65-F5344CB8AC3E}">
        <p14:creationId xmlns:p14="http://schemas.microsoft.com/office/powerpoint/2010/main" val="290845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63A9-E554-AC20-1F06-56A3FA63D170}"/>
              </a:ext>
            </a:extLst>
          </p:cNvPr>
          <p:cNvSpPr>
            <a:spLocks noGrp="1"/>
          </p:cNvSpPr>
          <p:nvPr>
            <p:ph type="title"/>
          </p:nvPr>
        </p:nvSpPr>
        <p:spPr>
          <a:xfrm>
            <a:off x="1225119" y="263527"/>
            <a:ext cx="9930562" cy="1450757"/>
          </a:xfrm>
        </p:spPr>
        <p:txBody>
          <a:bodyPr>
            <a:normAutofit/>
          </a:bodyPr>
          <a:lstStyle/>
          <a:p>
            <a:r>
              <a:rPr lang="en-US" sz="4000" dirty="0">
                <a:solidFill>
                  <a:schemeClr val="bg1">
                    <a:lumMod val="50000"/>
                  </a:schemeClr>
                </a:solidFill>
                <a:latin typeface="Arial Black" panose="020B0A04020102020204" pitchFamily="34" charset="0"/>
              </a:rPr>
              <a:t>Problem Statement</a:t>
            </a:r>
            <a:endParaRPr lang="en-IN" sz="4000" dirty="0">
              <a:solidFill>
                <a:schemeClr val="bg1">
                  <a:lumMod val="50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D94CAA5D-014E-75EE-8F88-18BE830C4C82}"/>
              </a:ext>
            </a:extLst>
          </p:cNvPr>
          <p:cNvSpPr>
            <a:spLocks noGrp="1"/>
          </p:cNvSpPr>
          <p:nvPr>
            <p:ph idx="1"/>
          </p:nvPr>
        </p:nvSpPr>
        <p:spPr/>
        <p:txBody>
          <a:bodyPr>
            <a:normAutofit/>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3165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0C4F67-B2F5-27A8-A964-0F29DABD6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 y="145123"/>
            <a:ext cx="9547174" cy="4670717"/>
          </a:xfrm>
          <a:prstGeom prst="rect">
            <a:avLst/>
          </a:prstGeom>
        </p:spPr>
      </p:pic>
      <p:sp>
        <p:nvSpPr>
          <p:cNvPr id="4" name="TextBox 3">
            <a:extLst>
              <a:ext uri="{FF2B5EF4-FFF2-40B4-BE49-F238E27FC236}">
                <a16:creationId xmlns:a16="http://schemas.microsoft.com/office/drawing/2014/main" id="{7F99D06F-E4A9-2F2E-B8E4-43F839060C6B}"/>
              </a:ext>
            </a:extLst>
          </p:cNvPr>
          <p:cNvSpPr txBox="1"/>
          <p:nvPr/>
        </p:nvSpPr>
        <p:spPr>
          <a:xfrm>
            <a:off x="342900" y="5242560"/>
            <a:ext cx="9433560" cy="646331"/>
          </a:xfrm>
          <a:prstGeom prst="rect">
            <a:avLst/>
          </a:prstGeom>
          <a:noFill/>
        </p:spPr>
        <p:txBody>
          <a:bodyPr wrap="square" rtlCol="0">
            <a:spAutoFit/>
          </a:bodyPr>
          <a:lstStyle/>
          <a:p>
            <a:r>
              <a:rPr lang="en-US" dirty="0"/>
              <a:t>There are no null values present in the dataset.  The </a:t>
            </a:r>
            <a:r>
              <a:rPr lang="en-US" dirty="0" err="1"/>
              <a:t>isnull</a:t>
            </a:r>
            <a:r>
              <a:rPr lang="en-US" dirty="0"/>
              <a:t> heatmap shows no lines of null and it is clear and plane.</a:t>
            </a:r>
            <a:endParaRPr lang="en-IN" dirty="0"/>
          </a:p>
        </p:txBody>
      </p:sp>
    </p:spTree>
    <p:extLst>
      <p:ext uri="{BB962C8B-B14F-4D97-AF65-F5344CB8AC3E}">
        <p14:creationId xmlns:p14="http://schemas.microsoft.com/office/powerpoint/2010/main" val="19853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C855B1-1C7F-3135-3EBF-58ED1BED3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508000"/>
            <a:ext cx="8953500" cy="4803140"/>
          </a:xfrm>
          <a:prstGeom prst="rect">
            <a:avLst/>
          </a:prstGeom>
        </p:spPr>
      </p:pic>
      <p:sp>
        <p:nvSpPr>
          <p:cNvPr id="9" name="TextBox 8">
            <a:extLst>
              <a:ext uri="{FF2B5EF4-FFF2-40B4-BE49-F238E27FC236}">
                <a16:creationId xmlns:a16="http://schemas.microsoft.com/office/drawing/2014/main" id="{27041235-EF7B-84DD-1819-786C70ED9D5D}"/>
              </a:ext>
            </a:extLst>
          </p:cNvPr>
          <p:cNvSpPr txBox="1"/>
          <p:nvPr/>
        </p:nvSpPr>
        <p:spPr>
          <a:xfrm>
            <a:off x="175260" y="5669280"/>
            <a:ext cx="9296400" cy="646331"/>
          </a:xfrm>
          <a:prstGeom prst="rect">
            <a:avLst/>
          </a:prstGeom>
          <a:noFill/>
        </p:spPr>
        <p:txBody>
          <a:bodyPr wrap="square" rtlCol="0">
            <a:spAutoFit/>
          </a:bodyPr>
          <a:lstStyle/>
          <a:p>
            <a:r>
              <a:rPr lang="en-US" dirty="0" err="1"/>
              <a:t>Correaltion</a:t>
            </a:r>
            <a:r>
              <a:rPr lang="en-US" dirty="0"/>
              <a:t> heatmap tells the correlation between variables , the lighter the color , the </a:t>
            </a:r>
            <a:r>
              <a:rPr lang="en-US" dirty="0" err="1"/>
              <a:t>morer</a:t>
            </a:r>
            <a:r>
              <a:rPr lang="en-US" dirty="0"/>
              <a:t> positive correlation.</a:t>
            </a:r>
            <a:endParaRPr lang="en-IN" dirty="0"/>
          </a:p>
        </p:txBody>
      </p:sp>
    </p:spTree>
    <p:extLst>
      <p:ext uri="{BB962C8B-B14F-4D97-AF65-F5344CB8AC3E}">
        <p14:creationId xmlns:p14="http://schemas.microsoft.com/office/powerpoint/2010/main" val="1056973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1F3828-3629-D005-0739-7CCAB3D36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340" y="701040"/>
            <a:ext cx="6499517" cy="4930140"/>
          </a:xfrm>
          <a:prstGeom prst="rect">
            <a:avLst/>
          </a:prstGeom>
        </p:spPr>
      </p:pic>
      <p:sp>
        <p:nvSpPr>
          <p:cNvPr id="4" name="TextBox 3">
            <a:extLst>
              <a:ext uri="{FF2B5EF4-FFF2-40B4-BE49-F238E27FC236}">
                <a16:creationId xmlns:a16="http://schemas.microsoft.com/office/drawing/2014/main" id="{07F9CA3D-944C-0142-53E4-F9C006072C4D}"/>
              </a:ext>
            </a:extLst>
          </p:cNvPr>
          <p:cNvSpPr txBox="1"/>
          <p:nvPr/>
        </p:nvSpPr>
        <p:spPr>
          <a:xfrm>
            <a:off x="1203960" y="5798820"/>
            <a:ext cx="9921240" cy="954107"/>
          </a:xfrm>
          <a:prstGeom prst="rect">
            <a:avLst/>
          </a:prstGeom>
          <a:noFill/>
        </p:spPr>
        <p:txBody>
          <a:bodyPr wrap="square" rtlCol="0">
            <a:spAutoFit/>
          </a:bodyPr>
          <a:lstStyle/>
          <a:p>
            <a:r>
              <a:rPr lang="en-US" sz="2800" dirty="0"/>
              <a:t>From above we can see that there are more female respondents(175) compared to male respondent(90</a:t>
            </a:r>
            <a:r>
              <a:rPr lang="en-US" dirty="0"/>
              <a:t>)</a:t>
            </a:r>
            <a:endParaRPr lang="en-IN" dirty="0"/>
          </a:p>
        </p:txBody>
      </p:sp>
    </p:spTree>
    <p:extLst>
      <p:ext uri="{BB962C8B-B14F-4D97-AF65-F5344CB8AC3E}">
        <p14:creationId xmlns:p14="http://schemas.microsoft.com/office/powerpoint/2010/main" val="323326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D992-4245-0C4C-8DD4-BF3720E80D64}"/>
              </a:ext>
            </a:extLst>
          </p:cNvPr>
          <p:cNvSpPr>
            <a:spLocks noGrp="1"/>
          </p:cNvSpPr>
          <p:nvPr>
            <p:ph type="ctrTitle"/>
          </p:nvPr>
        </p:nvSpPr>
        <p:spPr>
          <a:xfrm>
            <a:off x="1524000" y="1122363"/>
            <a:ext cx="171293" cy="2387600"/>
          </a:xfrm>
        </p:spPr>
        <p:txBody>
          <a:bodyPr/>
          <a:lstStyle/>
          <a:p>
            <a:endParaRPr lang="en-IN" dirty="0"/>
          </a:p>
        </p:txBody>
      </p:sp>
      <p:sp>
        <p:nvSpPr>
          <p:cNvPr id="3" name="Subtitle 2">
            <a:extLst>
              <a:ext uri="{FF2B5EF4-FFF2-40B4-BE49-F238E27FC236}">
                <a16:creationId xmlns:a16="http://schemas.microsoft.com/office/drawing/2014/main" id="{5810E901-D2D8-8CD2-72AC-AF63FE9FF432}"/>
              </a:ext>
            </a:extLst>
          </p:cNvPr>
          <p:cNvSpPr>
            <a:spLocks noGrp="1"/>
          </p:cNvSpPr>
          <p:nvPr>
            <p:ph type="subTitle" idx="1"/>
          </p:nvPr>
        </p:nvSpPr>
        <p:spPr>
          <a:xfrm>
            <a:off x="1695293" y="5406501"/>
            <a:ext cx="9659247" cy="479394"/>
          </a:xfrm>
        </p:spPr>
        <p:txBody>
          <a:bodyPr>
            <a:noAutofit/>
          </a:bodyPr>
          <a:lstStyle/>
          <a:p>
            <a:r>
              <a:rPr lang="en-US" dirty="0">
                <a:solidFill>
                  <a:schemeClr val="tx1"/>
                </a:solidFill>
                <a:latin typeface="+mn-lt"/>
              </a:rPr>
              <a:t>most of the customers are of age between 15 to 45 years old and only few are of age 10s and 50s</a:t>
            </a:r>
            <a:endParaRPr lang="en-IN" dirty="0">
              <a:solidFill>
                <a:schemeClr val="tx1"/>
              </a:solidFill>
              <a:latin typeface="+mn-lt"/>
            </a:endParaRPr>
          </a:p>
        </p:txBody>
      </p:sp>
      <p:pic>
        <p:nvPicPr>
          <p:cNvPr id="5" name="Picture 4">
            <a:extLst>
              <a:ext uri="{FF2B5EF4-FFF2-40B4-BE49-F238E27FC236}">
                <a16:creationId xmlns:a16="http://schemas.microsoft.com/office/drawing/2014/main" id="{5231D1CB-5F65-C359-8E28-59B7F04BB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562" y="0"/>
            <a:ext cx="7445063" cy="4963376"/>
          </a:xfrm>
          <a:prstGeom prst="rect">
            <a:avLst/>
          </a:prstGeom>
        </p:spPr>
      </p:pic>
    </p:spTree>
    <p:extLst>
      <p:ext uri="{BB962C8B-B14F-4D97-AF65-F5344CB8AC3E}">
        <p14:creationId xmlns:p14="http://schemas.microsoft.com/office/powerpoint/2010/main" val="423180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5B617F-8317-1D00-6E00-1D13B8B47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281940"/>
            <a:ext cx="9342120" cy="5478780"/>
          </a:xfrm>
          <a:prstGeom prst="rect">
            <a:avLst/>
          </a:prstGeom>
        </p:spPr>
      </p:pic>
      <p:sp>
        <p:nvSpPr>
          <p:cNvPr id="8" name="TextBox 7">
            <a:extLst>
              <a:ext uri="{FF2B5EF4-FFF2-40B4-BE49-F238E27FC236}">
                <a16:creationId xmlns:a16="http://schemas.microsoft.com/office/drawing/2014/main" id="{0D18B24E-F1CF-7E7D-5643-C1EEA1F4E371}"/>
              </a:ext>
            </a:extLst>
          </p:cNvPr>
          <p:cNvSpPr txBox="1"/>
          <p:nvPr/>
        </p:nvSpPr>
        <p:spPr>
          <a:xfrm>
            <a:off x="259080" y="5509260"/>
            <a:ext cx="11711940" cy="923330"/>
          </a:xfrm>
          <a:prstGeom prst="rect">
            <a:avLst/>
          </a:prstGeom>
          <a:noFill/>
        </p:spPr>
        <p:txBody>
          <a:bodyPr wrap="square" rtlCol="0">
            <a:spAutoFit/>
          </a:bodyPr>
          <a:lstStyle/>
          <a:p>
            <a:r>
              <a:rPr lang="en-US" dirty="0"/>
              <a:t>* Delhi tops the list of place of </a:t>
            </a:r>
            <a:r>
              <a:rPr lang="en-US" dirty="0" err="1"/>
              <a:t>onine</a:t>
            </a:r>
            <a:r>
              <a:rPr lang="en-US" dirty="0"/>
              <a:t> shopping compared to others and least number of online shoppers are from </a:t>
            </a:r>
            <a:r>
              <a:rPr lang="en-US" dirty="0" err="1"/>
              <a:t>Bulandshahr</a:t>
            </a:r>
            <a:r>
              <a:rPr lang="en-US" dirty="0"/>
              <a:t> and </a:t>
            </a:r>
            <a:r>
              <a:rPr lang="en-US" dirty="0" err="1"/>
              <a:t>Muradabad</a:t>
            </a:r>
            <a:r>
              <a:rPr lang="en-US" dirty="0"/>
              <a:t>.</a:t>
            </a:r>
          </a:p>
          <a:p>
            <a:r>
              <a:rPr lang="en-US" dirty="0"/>
              <a:t>* amazon and </a:t>
            </a:r>
            <a:r>
              <a:rPr lang="en-US" dirty="0" err="1"/>
              <a:t>flipkart</a:t>
            </a:r>
            <a:r>
              <a:rPr lang="en-US" dirty="0"/>
              <a:t> are most recommended websites in all the cities especially in Delhi, Greater Noida </a:t>
            </a:r>
            <a:endParaRPr lang="en-IN" dirty="0"/>
          </a:p>
        </p:txBody>
      </p:sp>
    </p:spTree>
    <p:extLst>
      <p:ext uri="{BB962C8B-B14F-4D97-AF65-F5344CB8AC3E}">
        <p14:creationId xmlns:p14="http://schemas.microsoft.com/office/powerpoint/2010/main" val="2445283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B93255-A3F5-BB8C-F083-5F1ECC537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571" y="609601"/>
            <a:ext cx="9142857" cy="5036819"/>
          </a:xfrm>
          <a:prstGeom prst="rect">
            <a:avLst/>
          </a:prstGeom>
        </p:spPr>
      </p:pic>
      <p:sp>
        <p:nvSpPr>
          <p:cNvPr id="6" name="TextBox 5">
            <a:extLst>
              <a:ext uri="{FF2B5EF4-FFF2-40B4-BE49-F238E27FC236}">
                <a16:creationId xmlns:a16="http://schemas.microsoft.com/office/drawing/2014/main" id="{DAD811A9-0232-5517-15B1-EB9D9E43352D}"/>
              </a:ext>
            </a:extLst>
          </p:cNvPr>
          <p:cNvSpPr txBox="1"/>
          <p:nvPr/>
        </p:nvSpPr>
        <p:spPr>
          <a:xfrm>
            <a:off x="1021080" y="5646420"/>
            <a:ext cx="10652760" cy="923330"/>
          </a:xfrm>
          <a:prstGeom prst="rect">
            <a:avLst/>
          </a:prstGeom>
          <a:noFill/>
        </p:spPr>
        <p:txBody>
          <a:bodyPr wrap="square" rtlCol="0">
            <a:spAutoFit/>
          </a:bodyPr>
          <a:lstStyle/>
          <a:p>
            <a:r>
              <a:rPr lang="en-US" dirty="0"/>
              <a:t>* we have around 100 customers who are shopping online since 5 years and more and they the highest in numbers compared to others and the customers who are shopping since 3 years comes in second in the list.</a:t>
            </a:r>
          </a:p>
          <a:p>
            <a:r>
              <a:rPr lang="en-US" dirty="0"/>
              <a:t>* From this analysis we can say that online shopping has been better compared to offline shopping.</a:t>
            </a:r>
            <a:endParaRPr lang="en-IN" dirty="0"/>
          </a:p>
        </p:txBody>
      </p:sp>
    </p:spTree>
    <p:extLst>
      <p:ext uri="{BB962C8B-B14F-4D97-AF65-F5344CB8AC3E}">
        <p14:creationId xmlns:p14="http://schemas.microsoft.com/office/powerpoint/2010/main" val="327929053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86</TotalTime>
  <Words>693</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Palatino Linotype</vt:lpstr>
      <vt:lpstr>Retrospect</vt:lpstr>
      <vt:lpstr>PowerPoint Presentation</vt:lpstr>
      <vt:lpstr>E-retail factors for customer activation and retention: A case study from Indian e-commerce customers </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mohammed</dc:creator>
  <cp:lastModifiedBy>ismail mohammed</cp:lastModifiedBy>
  <cp:revision>3</cp:revision>
  <dcterms:created xsi:type="dcterms:W3CDTF">2022-06-12T11:10:43Z</dcterms:created>
  <dcterms:modified xsi:type="dcterms:W3CDTF">2022-06-12T14:59:04Z</dcterms:modified>
</cp:coreProperties>
</file>