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Arial Nova" panose="020B0504020202020204" pitchFamily="34" charset="0"/>
      <p:regular r:id="rId30"/>
      <p:bold r:id="rId31"/>
      <p:italic r:id="rId32"/>
      <p:boldItalic r:id="rId33"/>
    </p:embeddedFont>
    <p:embeddedFont>
      <p:font typeface="Arimo" panose="020B0604020202020204" charset="0"/>
      <p:regular r:id="rId34"/>
    </p:embeddedFont>
    <p:embeddedFont>
      <p:font typeface="Arimo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5329-88A1-4FD6-8869-F75CB53556C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F7C16-1329-4C46-A29B-29E464BC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F7C16-1329-4C46-A29B-29E464BC0B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rive.google.com/file/d/1cUg1T85YwSwXgz0UibGn2gfjQK5N63pi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goEditKc-_Yk_-RD4oYJjxeeFNMXS_2c/view?usp=shari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4447914" y="495319"/>
            <a:ext cx="3546218" cy="1760606"/>
          </a:xfrm>
          <a:custGeom>
            <a:avLst/>
            <a:gdLst/>
            <a:ahLst/>
            <a:cxnLst/>
            <a:rect l="l" t="t" r="r" b="b"/>
            <a:pathLst>
              <a:path w="3546218" h="1760606">
                <a:moveTo>
                  <a:pt x="0" y="0"/>
                </a:moveTo>
                <a:lnTo>
                  <a:pt x="3546218" y="0"/>
                </a:lnTo>
                <a:lnTo>
                  <a:pt x="3546218" y="1760607"/>
                </a:lnTo>
                <a:lnTo>
                  <a:pt x="0" y="1760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96594" y="313896"/>
            <a:ext cx="2617658" cy="2260345"/>
          </a:xfrm>
          <a:custGeom>
            <a:avLst/>
            <a:gdLst/>
            <a:ahLst/>
            <a:cxnLst/>
            <a:rect l="l" t="t" r="r" b="b"/>
            <a:pathLst>
              <a:path w="2617658" h="2260345">
                <a:moveTo>
                  <a:pt x="0" y="0"/>
                </a:moveTo>
                <a:lnTo>
                  <a:pt x="2617658" y="0"/>
                </a:lnTo>
                <a:lnTo>
                  <a:pt x="2617658" y="2260345"/>
                </a:lnTo>
                <a:lnTo>
                  <a:pt x="0" y="2260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604" t="-24709" r="-17153" b="-22707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chemeClr val="bg1"/>
                  </a:solidFill>
                  <a:latin typeface="Arial Nova" panose="020F0502020204030204" pitchFamily="34" charset="0"/>
                  <a:ea typeface="Arimo Bold"/>
                  <a:cs typeface="Arimo Bold"/>
                  <a:sym typeface="Arimo Bold"/>
                </a:rPr>
                <a:t>5/17/2025</a:t>
              </a:r>
              <a:endParaRPr lang="en-US" sz="2400" dirty="0">
                <a:solidFill>
                  <a:schemeClr val="bg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447914" y="8797015"/>
            <a:ext cx="3179128" cy="1285198"/>
          </a:xfrm>
          <a:custGeom>
            <a:avLst/>
            <a:gdLst/>
            <a:ahLst/>
            <a:cxnLst/>
            <a:rect l="l" t="t" r="r" b="b"/>
            <a:pathLst>
              <a:path w="3179128" h="1285198">
                <a:moveTo>
                  <a:pt x="0" y="0"/>
                </a:moveTo>
                <a:lnTo>
                  <a:pt x="3179128" y="0"/>
                </a:lnTo>
                <a:lnTo>
                  <a:pt x="3179128" y="1285197"/>
                </a:lnTo>
                <a:lnTo>
                  <a:pt x="0" y="1285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 descr="A logo with text and icons&#10;&#10;AI-generated content may be incorrect.">
            <a:extLst>
              <a:ext uri="{FF2B5EF4-FFF2-40B4-BE49-F238E27FC236}">
                <a16:creationId xmlns:a16="http://schemas.microsoft.com/office/drawing/2014/main" id="{64A90B6F-33E9-AD93-75C3-48A82AA3B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9" y="204741"/>
            <a:ext cx="9674172" cy="9674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8" name="Group 8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67904" y="2808222"/>
            <a:ext cx="15242947" cy="6550834"/>
          </a:xfrm>
          <a:custGeom>
            <a:avLst/>
            <a:gdLst/>
            <a:ahLst/>
            <a:cxnLst/>
            <a:rect l="l" t="t" r="r" b="b"/>
            <a:pathLst>
              <a:path w="15242947" h="6550834">
                <a:moveTo>
                  <a:pt x="0" y="0"/>
                </a:moveTo>
                <a:lnTo>
                  <a:pt x="15242946" y="0"/>
                </a:lnTo>
                <a:lnTo>
                  <a:pt x="15242946" y="6550834"/>
                </a:lnTo>
                <a:lnTo>
                  <a:pt x="0" y="6550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52" t="-1824" r="-1045" b="-3041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2133600" y="1350351"/>
            <a:ext cx="14544313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Post Pandemic, Pre Pandemic and Recovery Rate by Transport Mode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0A9056F4-D426-E1B5-D898-28C99D4E2A84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057ABDE-0F92-4F22-63F6-94769C9571E9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3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00456" y="1918084"/>
            <a:ext cx="16230600" cy="739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944"/>
              </a:lnSpc>
            </a:pPr>
            <a:endParaRPr dirty="0"/>
          </a:p>
          <a:p>
            <a:pPr algn="l" rtl="1">
              <a:lnSpc>
                <a:spcPts val="2664"/>
              </a:lnSpc>
            </a:pPr>
            <a:r>
              <a:rPr lang="ar-EG" sz="222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222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Weekdays (Tuesday - Thursday)</a:t>
            </a:r>
          </a:p>
          <a:p>
            <a:pPr algn="l" rtl="1">
              <a:lnSpc>
                <a:spcPts val="2585"/>
              </a:lnSpc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Highest ridership levels across all years, especially pre-pandemic years, but showing noticeable declines post-2020</a:t>
            </a:r>
          </a:p>
          <a:p>
            <a:pPr algn="l" rtl="1">
              <a:lnSpc>
                <a:spcPts val="2585"/>
              </a:lnSpc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2585"/>
              </a:lnSpc>
            </a:pPr>
            <a:r>
              <a:rPr lang="ar-EG" sz="2154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rtl/>
              </a:rPr>
              <a:t>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Weekends (Saturday - Sunday)</a:t>
            </a:r>
          </a:p>
          <a:p>
            <a:pPr algn="l" rtl="1">
              <a:lnSpc>
                <a:spcPts val="2585"/>
              </a:lnSpc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Significant drops in ridership, with very limited recovery over the years compared to weekdays</a:t>
            </a:r>
          </a:p>
          <a:p>
            <a:pPr algn="l" rtl="1">
              <a:lnSpc>
                <a:spcPts val="2585"/>
              </a:lnSpc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2585"/>
              </a:lnSpc>
            </a:pPr>
            <a:r>
              <a:rPr lang="ar-EG" sz="2154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rtl/>
              </a:rPr>
              <a:t>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Fridays and Mondays</a:t>
            </a:r>
          </a:p>
          <a:p>
            <a:pPr algn="l" rtl="1">
              <a:lnSpc>
                <a:spcPts val="2585"/>
              </a:lnSpc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Moderate ridership levels, slightly higher than weekends but still lower than mid-week peaks</a:t>
            </a:r>
          </a:p>
          <a:p>
            <a:pPr algn="l" rtl="1">
              <a:lnSpc>
                <a:spcPts val="2585"/>
              </a:lnSpc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2585"/>
              </a:lnSpc>
            </a:pP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  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2020</a:t>
            </a: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 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</a:t>
            </a:r>
          </a:p>
          <a:p>
            <a:pPr algn="l" rtl="1">
              <a:lnSpc>
                <a:spcPts val="2585"/>
              </a:lnSpc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Lowest ridership across all days due to the impact of the COVID-19 pandemic, with slow recovery afterwar</a:t>
            </a: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.</a:t>
            </a:r>
          </a:p>
          <a:p>
            <a:pPr algn="l" rtl="1">
              <a:lnSpc>
                <a:spcPts val="2585"/>
              </a:lnSpc>
            </a:pPr>
            <a:endParaRPr lang="ar-EG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  <a:rtl/>
            </a:endParaRPr>
          </a:p>
          <a:p>
            <a:pPr algn="l" rtl="1">
              <a:lnSpc>
                <a:spcPts val="2585"/>
              </a:lnSpc>
            </a:pPr>
            <a:r>
              <a:rPr lang="ar-EG" sz="2154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rtl/>
              </a:rPr>
              <a:t>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2021</a:t>
            </a: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 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and 2022 Data</a:t>
            </a:r>
          </a:p>
          <a:p>
            <a:pPr algn="l" rtl="1">
              <a:lnSpc>
                <a:spcPts val="2585"/>
              </a:lnSpc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Gradual but uneven recovery, mainly during weekdays; weekends remained weaker</a:t>
            </a:r>
          </a:p>
          <a:p>
            <a:pPr algn="l" rtl="1">
              <a:lnSpc>
                <a:spcPts val="2585"/>
              </a:lnSpc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2585"/>
              </a:lnSpc>
            </a:pPr>
            <a:r>
              <a:rPr lang="ar-EG" sz="2154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rtl/>
              </a:rPr>
              <a:t>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2023</a:t>
            </a: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 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and 2024 Data</a:t>
            </a: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Clear signs of better recovery, particularly on weekdays, but still not reaching pre-pandemic peaks</a:t>
            </a: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r>
              <a:rPr lang="ar-EG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Overall Note</a:t>
            </a: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Recovery across all days remains incomplete and varies significantly between weekdays and weekends</a:t>
            </a: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r>
              <a:rPr lang="en-US" sz="2154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Pre-pandemic ridership levels have not been fully restored</a:t>
            </a:r>
          </a:p>
          <a:p>
            <a:pPr algn="l" rtl="1">
              <a:lnSpc>
                <a:spcPts val="2585"/>
              </a:lnSpc>
              <a:spcBef>
                <a:spcPct val="0"/>
              </a:spcBef>
            </a:pPr>
            <a:endParaRPr lang="en-US" sz="2154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00456" y="1052439"/>
            <a:ext cx="14560827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28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Ridership by Day and Year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8BFC2397-DC1B-0329-432C-40BC4DFA6EB5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2ACA9D9-A9B4-B552-6814-B8F269B4E2C0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3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776299" y="3727098"/>
            <a:ext cx="16655120" cy="4456036"/>
          </a:xfrm>
          <a:custGeom>
            <a:avLst/>
            <a:gdLst/>
            <a:ahLst/>
            <a:cxnLst/>
            <a:rect l="l" t="t" r="r" b="b"/>
            <a:pathLst>
              <a:path w="16655120" h="4456036">
                <a:moveTo>
                  <a:pt x="0" y="0"/>
                </a:moveTo>
                <a:lnTo>
                  <a:pt x="16655120" y="0"/>
                </a:lnTo>
                <a:lnTo>
                  <a:pt x="16655120" y="4456036"/>
                </a:lnTo>
                <a:lnTo>
                  <a:pt x="0" y="4456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38" t="-936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3257403" y="1041730"/>
            <a:ext cx="1192708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7919"/>
              </a:lnSpc>
              <a:spcBef>
                <a:spcPct val="0"/>
              </a:spcBef>
            </a:pPr>
            <a:r>
              <a:rPr lang="en-US" sz="65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Total Ridership by Day and Year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85FFD178-0416-96AD-88F7-7E15F49891A5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5C3D5E5-081F-DEFB-A8D2-FA24CE0D818A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1916497" y="1266179"/>
            <a:ext cx="14455006" cy="916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Pre - Post Pandemic Ridership by Seasons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6347" y="2524710"/>
            <a:ext cx="15764937" cy="683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Comparative Notes:-</a:t>
            </a:r>
          </a:p>
          <a:p>
            <a:pPr algn="l" rtl="1">
              <a:lnSpc>
                <a:spcPts val="307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Winter ridership remained stable at 20.48% across both periods</a:t>
            </a:r>
          </a:p>
          <a:p>
            <a:pPr algn="l" rtl="1">
              <a:lnSpc>
                <a:spcPts val="3072"/>
              </a:lnSpc>
            </a:pPr>
            <a:endParaRPr lang="en-US" sz="3200" dirty="0"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07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Spring was the highest before the pandemic, while fall became the highest after the pandemic</a:t>
            </a:r>
          </a:p>
          <a:p>
            <a:pPr algn="l" rtl="1">
              <a:lnSpc>
                <a:spcPts val="3072"/>
              </a:lnSpc>
            </a:pPr>
            <a:endParaRPr lang="en-US" sz="3200" dirty="0"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07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Summer, spring, and fall ridership rates were closely aligned after the pandemic</a:t>
            </a:r>
          </a:p>
          <a:p>
            <a:pPr algn="l" rtl="1">
              <a:lnSpc>
                <a:spcPts val="3072"/>
              </a:lnSpc>
            </a:pPr>
            <a:endParaRPr lang="en-US" sz="3200" dirty="0"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184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The difference between the highest and lowest seasons in terms of ridership remained clear, with winter consistently the lowest</a:t>
            </a:r>
            <a:r>
              <a:rPr lang="ar-EG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.</a:t>
            </a:r>
          </a:p>
          <a:p>
            <a:pPr algn="l" rtl="1">
              <a:lnSpc>
                <a:spcPts val="3072"/>
              </a:lnSpc>
            </a:pPr>
            <a:endParaRPr lang="ar-EG" sz="3200" dirty="0">
              <a:latin typeface="Arial Nova" panose="020B0504020202020204" pitchFamily="34" charset="0"/>
              <a:ea typeface="Arimo Bold"/>
              <a:cs typeface="Arimo Bold"/>
              <a:sym typeface="Arimo Bold"/>
              <a:rtl/>
            </a:endParaRPr>
          </a:p>
          <a:p>
            <a:pPr algn="l" rtl="1">
              <a:lnSpc>
                <a:spcPts val="3312"/>
              </a:lnSpc>
            </a:pPr>
            <a:r>
              <a:rPr lang="ar-EG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 -:</a:t>
            </a: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Conclusions</a:t>
            </a:r>
            <a:r>
              <a:rPr lang="ar-EG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 </a:t>
            </a:r>
          </a:p>
          <a:p>
            <a:pPr algn="l" rtl="1">
              <a:lnSpc>
                <a:spcPts val="307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There has been little change in transit usage patterns after the pandemic, with increased use of transit in the fall compared to spring</a:t>
            </a:r>
          </a:p>
          <a:p>
            <a:pPr algn="l" rtl="1">
              <a:lnSpc>
                <a:spcPts val="3072"/>
              </a:lnSpc>
            </a:pPr>
            <a:endParaRPr lang="en-US" sz="3200" dirty="0"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072"/>
              </a:lnSpc>
            </a:pPr>
            <a:r>
              <a: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The changes may be due to changing work patterns, weather changes, or changes in individual behavior after the pandemic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A3A39CC6-4EED-378C-6B41-3C70240FE1C1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877FACE-1924-D4DE-31F3-A0B70A376A36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13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Freeform 16"/>
          <p:cNvSpPr/>
          <p:nvPr/>
        </p:nvSpPr>
        <p:spPr>
          <a:xfrm>
            <a:off x="597715" y="3743611"/>
            <a:ext cx="17141843" cy="3949156"/>
          </a:xfrm>
          <a:custGeom>
            <a:avLst/>
            <a:gdLst/>
            <a:ahLst/>
            <a:cxnLst/>
            <a:rect l="l" t="t" r="r" b="b"/>
            <a:pathLst>
              <a:path w="17141843" h="3949156">
                <a:moveTo>
                  <a:pt x="0" y="0"/>
                </a:moveTo>
                <a:lnTo>
                  <a:pt x="17141843" y="0"/>
                </a:lnTo>
                <a:lnTo>
                  <a:pt x="17141843" y="3949156"/>
                </a:lnTo>
                <a:lnTo>
                  <a:pt x="0" y="3949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3" r="-42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2610421" y="1831580"/>
            <a:ext cx="13456847" cy="91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Pre - Post Pandemic Ridership by Seasons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525E0819-2731-CB49-9660-896B257A8DBE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8964D11-2B18-A3E7-8BED-B3EC9F27BD2D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701152"/>
            <a:chOff x="0" y="0"/>
            <a:chExt cx="5486400" cy="93486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5094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  <a:p>
              <a:pPr algn="ctr">
                <a:lnSpc>
                  <a:spcPts val="2879"/>
                </a:lnSpc>
              </a:pPr>
              <a:endParaRPr lang="en-US" sz="24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1759012" y="1357330"/>
            <a:ext cx="15073610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Weekend vs Weekday  Ridership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57300" y="2499717"/>
            <a:ext cx="15553551" cy="6438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21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 -Additional Notes:</a:t>
            </a:r>
          </a:p>
          <a:p>
            <a:pPr algn="l">
              <a:lnSpc>
                <a:spcPts val="3601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Autumn was the season with the highest number of passengers after the pandemic, while winter recorded the lowest traffic rates</a:t>
            </a:r>
          </a:p>
          <a:p>
            <a:pPr algn="l" rtl="1">
              <a:lnSpc>
                <a:spcPts val="3601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 rtl="1">
              <a:lnSpc>
                <a:spcPts val="3601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Ridesharing is significantly lower on weekends than on weekdays</a:t>
            </a:r>
          </a:p>
          <a:p>
            <a:pPr algn="l" rtl="1">
              <a:lnSpc>
                <a:spcPts val="3601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 rtl="1">
              <a:lnSpc>
                <a:spcPts val="3601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Long-distance modes of transportation (such as Metro-North and LIRR) experience greater declines in use on weekends than local modes</a:t>
            </a:r>
          </a:p>
          <a:p>
            <a:pPr algn="l" rtl="1">
              <a:lnSpc>
                <a:spcPts val="3601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 rtl="1">
              <a:lnSpc>
                <a:spcPts val="3721"/>
              </a:lnSpc>
            </a:pP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Conclusions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3601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Commuting is primarily weekday-based, reflecting its connection to work and school</a:t>
            </a:r>
          </a:p>
          <a:p>
            <a:pPr algn="l" rtl="1">
              <a:lnSpc>
                <a:spcPts val="3601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 rtl="1">
              <a:lnSpc>
                <a:spcPts val="3601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The higher use of bridges and tunnels on weekends may indicate increased personal and recreational travel compared to other modes of transportation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.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6503444D-EE81-F88C-5F50-5FAD92DF00A2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F9D899F-CBB8-87FB-9557-1FFAA15E55E9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Freeform 16"/>
          <p:cNvSpPr/>
          <p:nvPr/>
        </p:nvSpPr>
        <p:spPr>
          <a:xfrm>
            <a:off x="1420331" y="2606386"/>
            <a:ext cx="15419869" cy="6629188"/>
          </a:xfrm>
          <a:custGeom>
            <a:avLst/>
            <a:gdLst/>
            <a:ahLst/>
            <a:cxnLst/>
            <a:rect l="l" t="t" r="r" b="b"/>
            <a:pathLst>
              <a:path w="12528937" h="6629188">
                <a:moveTo>
                  <a:pt x="0" y="0"/>
                </a:moveTo>
                <a:lnTo>
                  <a:pt x="12528938" y="0"/>
                </a:lnTo>
                <a:lnTo>
                  <a:pt x="12528938" y="6629187"/>
                </a:lnTo>
                <a:lnTo>
                  <a:pt x="0" y="6629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80" t="-4571" r="-1660" b="-107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1420331" y="1195472"/>
            <a:ext cx="15073610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Weekend vs Weekday  Ridership Analysis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C8A4A265-D37D-7B78-5F79-C4CDF81F9334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F1F86DB-0C78-185D-9FFF-23EA6D11A1F4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1524000" y="2580719"/>
            <a:ext cx="16276571" cy="5969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1">
              <a:lnSpc>
                <a:spcPts val="4657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-Current Status:</a:t>
            </a:r>
          </a:p>
          <a:p>
            <a:pPr rtl="1">
              <a:lnSpc>
                <a:spcPts val="4657"/>
              </a:lnSpc>
            </a:pP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The project has been uploaded to Power BI Service and is currently under review (an interactive view is available for the team)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.</a:t>
            </a:r>
          </a:p>
          <a:p>
            <a:pPr rtl="1">
              <a:lnSpc>
                <a:spcPts val="4657"/>
              </a:lnSpc>
            </a:pP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Testing Phases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rtl="1">
              <a:lnSpc>
                <a:spcPts val="465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DAX Functionality Testing</a:t>
            </a:r>
          </a:p>
          <a:p>
            <a:pPr rtl="1">
              <a:lnSpc>
                <a:spcPts val="465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Relationship Testing</a:t>
            </a:r>
          </a:p>
          <a:p>
            <a:pPr rtl="1">
              <a:lnSpc>
                <a:spcPts val="465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User Experience Testing (by the team)</a:t>
            </a:r>
          </a:p>
          <a:p>
            <a:pPr rtl="1">
              <a:lnSpc>
                <a:spcPts val="4657"/>
              </a:lnSpc>
            </a:pP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Quality Notes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rtl="1">
              <a:lnSpc>
                <a:spcPts val="465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All calculated measures display accurate results</a:t>
            </a:r>
          </a:p>
          <a:p>
            <a:pPr rtl="1">
              <a:lnSpc>
                <a:spcPts val="465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Navigation within the dashboards is smooth and provides a clear visual experience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66228" y="1292112"/>
            <a:ext cx="12107072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Live Application + Test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8099D859-69F5-6084-6F70-F2F6A8B3DC2F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17E91A4-82B6-960C-421A-40AA040424DB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914401" y="1870356"/>
            <a:ext cx="15546883" cy="7168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3840"/>
              </a:lnSpc>
              <a:buFont typeface="Arial" panose="020B0604020202020204" pitchFamily="34" charset="0"/>
              <a:buChar char="•"/>
            </a:pPr>
            <a:endParaRPr sz="3200" dirty="0">
              <a:latin typeface="Arial Nova" panose="020B0504020202020204" pitchFamily="34" charset="0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Subways: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Highest ridership pre-pandemic, with significant declines and a low recovery rate</a:t>
            </a: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Buses: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Second-highest utilization, with a better recovery rate than trains</a:t>
            </a: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Bridges and Tunnels: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Relatively stable performance and average recovery</a:t>
            </a: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LIRR and Metro-North: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Declining utilization and weak recovery rates</a:t>
            </a: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Access-A-Ride: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 Good recovery rate relative to utilization</a:t>
            </a: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Staten Island Railway: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Lowest recovery rate among all modes</a:t>
            </a:r>
          </a:p>
          <a:p>
            <a:pPr marL="457200" indent="-457200">
              <a:lnSpc>
                <a:spcPts val="2688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8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Note: Recovery remains uneven and has not reached pre-pandemic levels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53200" y="1072395"/>
            <a:ext cx="3065033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Insights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90F40975-F6D7-B535-5552-FD94BE4F63EF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F636C0B-9542-9116-37E3-D7343A28963E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7300" y="9534525"/>
            <a:ext cx="4114800" cy="677972"/>
            <a:chOff x="0" y="0"/>
            <a:chExt cx="5486400" cy="9039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4187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  <a:p>
              <a:pPr algn="ctr">
                <a:lnSpc>
                  <a:spcPts val="2879"/>
                </a:lnSpc>
              </a:pPr>
              <a:endParaRPr lang="en-US" sz="24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5339443" y="998942"/>
            <a:ext cx="7265714" cy="89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Recommendations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0034" y="2007924"/>
            <a:ext cx="17384532" cy="728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Launch awareness campaigns to build confidence in public transportation by highlighting hygiene and safety standards.</a:t>
            </a: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Improve and promote LIRR and Staten Island Railroad services to support recovery</a:t>
            </a: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Exploit peak days, such as Wednesdays, and busy seasons through promotions and attraction events</a:t>
            </a: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Incentivize public transit use during weekends through discounts and marketing partnerships</a:t>
            </a: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Improve Staten Island Railroad services, especially during holidays, by improving schedules and service quality</a:t>
            </a: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marL="457200" indent="-457200">
              <a:lnSpc>
                <a:spcPts val="3795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Leverage post-pandemic analytics to develop strategies to restore user confidence and increase demand</a:t>
            </a: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CFF5757B-DBEA-9329-1116-F5E195D97A85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313A2C-7F20-B578-BD31-DFD9E50AB6A9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18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676400" y="786037"/>
            <a:ext cx="14325600" cy="2058040"/>
            <a:chOff x="-812800" y="0"/>
            <a:chExt cx="19100800" cy="27440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288000" cy="2744053"/>
            </a:xfrm>
            <a:custGeom>
              <a:avLst/>
              <a:gdLst/>
              <a:ahLst/>
              <a:cxnLst/>
              <a:rect l="l" t="t" r="r" b="b"/>
              <a:pathLst>
                <a:path w="18288000" h="2744053">
                  <a:moveTo>
                    <a:pt x="0" y="0"/>
                  </a:moveTo>
                  <a:lnTo>
                    <a:pt x="18288000" y="0"/>
                  </a:lnTo>
                  <a:lnTo>
                    <a:pt x="18288000" y="2744053"/>
                  </a:lnTo>
                  <a:lnTo>
                    <a:pt x="0" y="2744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812800" y="38100"/>
              <a:ext cx="19100800" cy="270595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6156"/>
                </a:lnSpc>
              </a:pPr>
              <a:r>
                <a:rPr lang="en-US" sz="4400" b="1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Project Title: MTA Daily Ridership Analysis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2844076"/>
            <a:ext cx="18141065" cy="5880823"/>
            <a:chOff x="0" y="0"/>
            <a:chExt cx="14728233" cy="7614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608941" cy="7614267"/>
            </a:xfrm>
            <a:custGeom>
              <a:avLst/>
              <a:gdLst/>
              <a:ahLst/>
              <a:cxnLst/>
              <a:rect l="l" t="t" r="r" b="b"/>
              <a:pathLst>
                <a:path w="14608941" h="7614267">
                  <a:moveTo>
                    <a:pt x="0" y="0"/>
                  </a:moveTo>
                  <a:lnTo>
                    <a:pt x="14608941" y="0"/>
                  </a:lnTo>
                  <a:lnTo>
                    <a:pt x="14608941" y="7614267"/>
                  </a:lnTo>
                  <a:lnTo>
                    <a:pt x="0" y="7614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99802" y="733239"/>
              <a:ext cx="13928431" cy="65844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rtl="1">
                <a:lnSpc>
                  <a:spcPts val="6048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About the data :</a:t>
              </a:r>
              <a:r>
                <a:rPr lang="en-US" sz="3200" dirty="0">
                  <a:latin typeface="Arial Nova" panose="020B0504020202020204" pitchFamily="34" charset="0"/>
                  <a:ea typeface="Arimo"/>
                  <a:cs typeface="Arimo"/>
                  <a:sym typeface="Arimo"/>
                </a:rPr>
                <a:t>Analysis of New York City's daily transit ridership before and after the COVID-19 pandemic </a:t>
              </a:r>
            </a:p>
            <a:p>
              <a:pPr rtl="1">
                <a:lnSpc>
                  <a:spcPts val="6048"/>
                </a:lnSpc>
              </a:pPr>
              <a:endPara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endParaRPr>
            </a:p>
            <a:p>
              <a:pPr>
                <a:lnSpc>
                  <a:spcPts val="6048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Presenter's Name:</a:t>
              </a:r>
              <a:r>
                <a:rPr lang="en-US" sz="3200" dirty="0">
                  <a:solidFill>
                    <a:srgbClr val="000000"/>
                  </a:solidFill>
                  <a:latin typeface="Arial Nova" panose="020B0504020202020204" pitchFamily="34" charset="0"/>
                  <a:ea typeface="Arimo"/>
                  <a:cs typeface="Arimo"/>
                  <a:sym typeface="Arimo"/>
                </a:rPr>
                <a:t> Mohamed Alaa Mahmoud </a:t>
              </a:r>
            </a:p>
            <a:p>
              <a:pPr algn="ctr">
                <a:lnSpc>
                  <a:spcPts val="6048"/>
                </a:lnSpc>
              </a:pPr>
              <a:endPara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endParaRPr>
            </a:p>
            <a:p>
              <a:pPr>
                <a:lnSpc>
                  <a:spcPts val="6048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Date </a:t>
              </a:r>
              <a:r>
                <a:rPr lang="en-US" sz="3200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:5/17/2025     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chemeClr val="bg1"/>
                  </a:solidFill>
                  <a:latin typeface="Arial Nova" panose="020F0502020204030204" pitchFamily="34" charset="0"/>
                  <a:ea typeface="Arimo Bold"/>
                  <a:cs typeface="Arimo Bold"/>
                  <a:sym typeface="Arimo Bold"/>
                </a:rPr>
                <a:t>5/17/2025</a:t>
              </a:r>
              <a:endParaRPr lang="en-US" sz="2400" dirty="0">
                <a:solidFill>
                  <a:schemeClr val="bg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6">
            <a:extLst>
              <a:ext uri="{FF2B5EF4-FFF2-40B4-BE49-F238E27FC236}">
                <a16:creationId xmlns:a16="http://schemas.microsoft.com/office/drawing/2014/main" id="{F41B8DC7-6CE3-5BFF-C050-64203EE8EA18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E80FEB4-C44D-0819-90F3-273C45768995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21708" y="3846446"/>
            <a:ext cx="12644583" cy="259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1">
              <a:lnSpc>
                <a:spcPts val="5167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COVID-19 led to a major shift in public transit usage patterns</a:t>
            </a:r>
          </a:p>
          <a:p>
            <a:pPr algn="l" rtl="1">
              <a:lnSpc>
                <a:spcPts val="5167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Although recovery is underway, pre-pandemic levels are not yet fully reached</a:t>
            </a:r>
          </a:p>
          <a:p>
            <a:pPr algn="l" rtl="1">
              <a:lnSpc>
                <a:spcPts val="5167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Data-driven strategies are crucial for smarter urban mobility planning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00800" y="1613193"/>
            <a:ext cx="4658751" cy="88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Conclusion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C89898F1-2400-8EA7-3D32-65DED9013C48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8175A82-2413-B594-81D3-CDF64B6191B6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9393734-4FF1-2604-C779-809DB7C102A1}"/>
              </a:ext>
            </a:extLst>
          </p:cNvPr>
          <p:cNvSpPr txBox="1"/>
          <p:nvPr/>
        </p:nvSpPr>
        <p:spPr>
          <a:xfrm>
            <a:off x="-1257300" y="956448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17/5/2025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48668" y="9516023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2866228" y="1212827"/>
            <a:ext cx="12107072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Final Deliverables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81200" y="2379636"/>
            <a:ext cx="14317708" cy="7755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1">
              <a:lnSpc>
                <a:spcPts val="5280"/>
              </a:lnSpc>
            </a:pP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Reports and Documentation</a:t>
            </a: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</a:pPr>
            <a:r>
              <a:rPr lang="en-US" sz="3200" u="sng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tooltip="https://drive.google.com/file/d/1goEditKc-_Yk_-RD4oYJjxeeFNMXS_2c/view?usp=sharing"/>
              </a:rPr>
              <a:t>Final Report (PDF)</a:t>
            </a:r>
          </a:p>
          <a:p>
            <a:pPr algn="l" rtl="1">
              <a:lnSpc>
                <a:spcPts val="5280"/>
              </a:lnSpc>
            </a:pPr>
            <a:r>
              <a:rPr lang="en-US" sz="3200" u="sng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tooltip="https://drive.google.com/file/d/1cUg1T85YwSwXgz0UibGn2gfjQK5N63pi/view?usp=sharing"/>
              </a:rPr>
              <a:t>Power BI File (PBIX)</a:t>
            </a:r>
          </a:p>
          <a:p>
            <a:pPr algn="l" rtl="1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Presentation (PPT)</a:t>
            </a:r>
          </a:p>
          <a:p>
            <a:pPr algn="l" rtl="1">
              <a:lnSpc>
                <a:spcPts val="5280"/>
              </a:lnSpc>
            </a:pP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Timeline</a:t>
            </a: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work began in November 2024</a:t>
            </a:r>
          </a:p>
          <a:p>
            <a:pPr algn="l" rtl="1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Completed in April 2025</a:t>
            </a:r>
          </a:p>
          <a:p>
            <a:pPr algn="l" rtl="1">
              <a:lnSpc>
                <a:spcPts val="5280"/>
              </a:lnSpc>
            </a:pP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Final Outputs</a:t>
            </a:r>
            <a:r>
              <a:rPr lang="ar-EG" sz="32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Interactive dashboard published on Power BI Service</a:t>
            </a:r>
          </a:p>
          <a:p>
            <a:pPr algn="l" rtl="1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Supporting documents and a shared team folder</a:t>
            </a:r>
          </a:p>
          <a:p>
            <a:pPr algn="ctr" rtl="1">
              <a:lnSpc>
                <a:spcPts val="3741"/>
              </a:lnSpc>
            </a:pPr>
            <a:endParaRPr lang="en-US" sz="32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 rtl="1">
              <a:lnSpc>
                <a:spcPts val="3741"/>
              </a:lnSpc>
            </a:pPr>
            <a:endParaRPr lang="en-US" sz="32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0608B75B-F4E8-ABE0-2700-C7EA9BF64289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B84834E-5EB0-7720-DE7B-639471AB62FA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20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657" y="5987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90800" y="2839856"/>
            <a:ext cx="11878201" cy="6613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67"/>
              </a:lnSpc>
            </a:pPr>
            <a:r>
              <a:rPr lang="en-US" sz="40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-Team Members:</a:t>
            </a:r>
          </a:p>
          <a:p>
            <a:pPr algn="l" rtl="1">
              <a:lnSpc>
                <a:spcPts val="3667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Mohamed Alaa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:Team Leader &amp; Core Model Developer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>
              <a:lnSpc>
                <a:spcPts val="366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-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Haneen El-Sayed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 Data Preparation &amp; Cleaning</a:t>
            </a:r>
          </a:p>
          <a:p>
            <a:pPr algn="l" rtl="1">
              <a:lnSpc>
                <a:spcPts val="3667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Ahmed Baghdadi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:Research Support &amp; Data Validation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 rtl="1">
              <a:lnSpc>
                <a:spcPts val="3667"/>
              </a:lnSpc>
            </a:pP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  <a:r>
              <a:rPr lang="en-US" sz="3200" b="1" dirty="0" err="1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ganna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 Saad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 Data Analysis &amp; Presentation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 rtl="1">
              <a:lnSpc>
                <a:spcPts val="3667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Karim Mahmoud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 User Experience Testing &amp; Optimization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 rtl="1">
              <a:lnSpc>
                <a:spcPts val="3667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Hady Khaled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:Final Report Documentation &amp; Formatting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 rtl="1">
              <a:lnSpc>
                <a:spcPts val="3667"/>
              </a:lnSpc>
            </a:pPr>
            <a:endParaRPr lang="ar-EG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  <a:rtl/>
            </a:endParaRPr>
          </a:p>
          <a:p>
            <a:pPr algn="l" rtl="1">
              <a:lnSpc>
                <a:spcPts val="3667"/>
              </a:lnSpc>
            </a:pPr>
            <a:r>
              <a:rPr lang="ar-EG" sz="40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40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Collaboration Tools &amp; Workflow</a:t>
            </a:r>
            <a:r>
              <a:rPr lang="ar-EG" sz="40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366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Weekly meetings conducted via Zoom</a:t>
            </a:r>
          </a:p>
          <a:p>
            <a:pPr algn="l" rtl="1">
              <a:lnSpc>
                <a:spcPts val="366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Task management and coordination using Trello and other tools</a:t>
            </a:r>
          </a:p>
          <a:p>
            <a:pPr algn="l" rtl="1">
              <a:lnSpc>
                <a:spcPts val="3667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Internal reviews and file sharing through OneDrive, SharePoint, and supplementary platforms</a:t>
            </a:r>
          </a:p>
          <a:p>
            <a:pPr algn="ctr" rtl="1">
              <a:lnSpc>
                <a:spcPts val="3667"/>
              </a:lnSpc>
            </a:pPr>
            <a:endParaRPr lang="en-US" sz="3055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03769" y="1451959"/>
            <a:ext cx="9280186" cy="8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Project Team &amp; Roles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C428EC28-1A3A-CAFA-3C1C-FD9AF4C99CF8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4AD5F4-24D4-D482-8ACA-0D763672F433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12FD67-C32E-669F-499C-80CA3B903104}"/>
              </a:ext>
            </a:extLst>
          </p:cNvPr>
          <p:cNvSpPr txBox="1"/>
          <p:nvPr/>
        </p:nvSpPr>
        <p:spPr>
          <a:xfrm>
            <a:off x="4572000" y="50187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17/5/2025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234381" y="3226212"/>
            <a:ext cx="13612761" cy="1298957"/>
            <a:chOff x="0" y="0"/>
            <a:chExt cx="18150348" cy="1731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150332" cy="1731925"/>
            </a:xfrm>
            <a:custGeom>
              <a:avLst/>
              <a:gdLst/>
              <a:ahLst/>
              <a:cxnLst/>
              <a:rect l="l" t="t" r="r" b="b"/>
              <a:pathLst>
                <a:path w="18150332" h="1731925">
                  <a:moveTo>
                    <a:pt x="0" y="0"/>
                  </a:moveTo>
                  <a:lnTo>
                    <a:pt x="18150332" y="0"/>
                  </a:lnTo>
                  <a:lnTo>
                    <a:pt x="18150332" y="1731925"/>
                  </a:lnTo>
                  <a:lnTo>
                    <a:pt x="0" y="173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18150348" cy="1684318"/>
            </a:xfrm>
            <a:prstGeom prst="rect">
              <a:avLst/>
            </a:prstGeom>
          </p:spPr>
          <p:txBody>
            <a:bodyPr lIns="50800" tIns="50800" rIns="50800" bIns="50800" rtlCol="0" anchor="b"/>
            <a:lstStyle/>
            <a:p>
              <a:pPr algn="ctr">
                <a:lnSpc>
                  <a:spcPts val="6480"/>
                </a:lnSpc>
              </a:pPr>
              <a:r>
                <a:rPr lang="en-US" sz="4400" b="1" dirty="0">
                  <a:solidFill>
                    <a:srgbClr val="000000"/>
                  </a:solidFill>
                  <a:latin typeface="Arial Narrow" panose="020B0606020202030204" pitchFamily="34" charset="0"/>
                  <a:ea typeface="Arimo"/>
                  <a:cs typeface="Arimo"/>
                  <a:sym typeface="Arimo"/>
                </a:rPr>
                <a:t>Thank you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82761" y="4525169"/>
            <a:ext cx="13716000" cy="3447435"/>
            <a:chOff x="0" y="0"/>
            <a:chExt cx="18288000" cy="45965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288000" cy="4596580"/>
            </a:xfrm>
            <a:custGeom>
              <a:avLst/>
              <a:gdLst/>
              <a:ahLst/>
              <a:cxnLst/>
              <a:rect l="l" t="t" r="r" b="b"/>
              <a:pathLst>
                <a:path w="18288000" h="4596580">
                  <a:moveTo>
                    <a:pt x="0" y="0"/>
                  </a:moveTo>
                  <a:lnTo>
                    <a:pt x="18288000" y="0"/>
                  </a:lnTo>
                  <a:lnTo>
                    <a:pt x="18288000" y="4596580"/>
                  </a:lnTo>
                  <a:lnTo>
                    <a:pt x="0" y="45965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18288000" cy="457753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88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 for your attention and time.</a:t>
              </a:r>
            </a:p>
            <a:p>
              <a:pPr algn="ctr">
                <a:lnSpc>
                  <a:spcPts val="3888"/>
                </a:lnSpc>
              </a:pPr>
              <a:r>
                <a:rPr lang="en-US" sz="32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We truly appreciate the opportunity to present our project.</a:t>
              </a:r>
            </a:p>
            <a:p>
              <a:pPr algn="ctr">
                <a:lnSpc>
                  <a:spcPts val="3888"/>
                </a:lnSpc>
              </a:pPr>
              <a:r>
                <a:rPr lang="en-US" sz="32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We look forward to your questions, feedback, and suggestions!</a:t>
              </a:r>
            </a:p>
            <a:p>
              <a:pPr algn="ctr">
                <a:lnSpc>
                  <a:spcPts val="3888"/>
                </a:lnSpc>
              </a:pPr>
              <a:endParaRPr lang="en-US" sz="36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13</a:t>
              </a:r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76F99B4B-D3E7-E60D-BD4E-34B939944E48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D77ABB8-D0CF-A299-20E0-6A13E0D6D007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6698237" y="1327258"/>
            <a:ext cx="4891523" cy="1379211"/>
            <a:chOff x="0" y="0"/>
            <a:chExt cx="6522031" cy="18389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22031" cy="1838948"/>
            </a:xfrm>
            <a:custGeom>
              <a:avLst/>
              <a:gdLst/>
              <a:ahLst/>
              <a:cxnLst/>
              <a:rect l="l" t="t" r="r" b="b"/>
              <a:pathLst>
                <a:path w="6522031" h="1838948">
                  <a:moveTo>
                    <a:pt x="0" y="0"/>
                  </a:moveTo>
                  <a:lnTo>
                    <a:pt x="6522031" y="0"/>
                  </a:lnTo>
                  <a:lnTo>
                    <a:pt x="6522031" y="1838948"/>
                  </a:lnTo>
                  <a:lnTo>
                    <a:pt x="0" y="1838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8100"/>
              <a:ext cx="6522031" cy="18008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128"/>
                </a:lnSpc>
              </a:pPr>
              <a:r>
                <a:rPr lang="en-US" sz="4400" b="1" dirty="0">
                  <a:latin typeface="Arial Nova" panose="020B0504020202020204" pitchFamily="34" charset="0"/>
                  <a:ea typeface="Arimo"/>
                  <a:cs typeface="Arimo"/>
                  <a:sym typeface="Arimo"/>
                </a:rPr>
                <a:t>Project idea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7581" y="2369669"/>
            <a:ext cx="16032838" cy="6842388"/>
            <a:chOff x="-2270485" y="-372669"/>
            <a:chExt cx="21377117" cy="91231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06632" cy="8750515"/>
            </a:xfrm>
            <a:custGeom>
              <a:avLst/>
              <a:gdLst/>
              <a:ahLst/>
              <a:cxnLst/>
              <a:rect l="l" t="t" r="r" b="b"/>
              <a:pathLst>
                <a:path w="19106632" h="8750515">
                  <a:moveTo>
                    <a:pt x="0" y="0"/>
                  </a:moveTo>
                  <a:lnTo>
                    <a:pt x="19106632" y="0"/>
                  </a:lnTo>
                  <a:lnTo>
                    <a:pt x="19106632" y="8750515"/>
                  </a:lnTo>
                  <a:lnTo>
                    <a:pt x="0" y="87505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2270485" y="-372669"/>
              <a:ext cx="21377116" cy="87695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3200" dirty="0"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-New York City has experienced a sharp decline in public transit ridership due to the COVID-19 pandemic, impacting daily commuting patterns.</a:t>
              </a:r>
            </a:p>
            <a:p>
              <a:pPr algn="l">
                <a:lnSpc>
                  <a:spcPts val="4800"/>
                </a:lnSpc>
              </a:pPr>
              <a:endPara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endParaRPr>
            </a:p>
            <a:p>
              <a:pPr algn="l">
                <a:lnSpc>
                  <a:spcPts val="4800"/>
                </a:lnSpc>
              </a:pPr>
              <a:r>
                <a:rPr lang="en-US" sz="3200" dirty="0"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-Proposed solution: Analyze daily MTA ridership data to understand changes in behavior and provide recommendations for service improvements.</a:t>
              </a:r>
            </a:p>
            <a:p>
              <a:pPr algn="l">
                <a:lnSpc>
                  <a:spcPts val="4800"/>
                </a:lnSpc>
              </a:pPr>
              <a:endParaRPr lang="en-US" sz="3200" dirty="0">
                <a:latin typeface="Arial Nova" panose="020B0504020202020204" pitchFamily="34" charset="0"/>
                <a:ea typeface="Arimo Bold"/>
                <a:cs typeface="Arimo Bold"/>
                <a:sym typeface="Arimo Bold"/>
              </a:endParaRPr>
            </a:p>
            <a:p>
              <a:pPr algn="l">
                <a:lnSpc>
                  <a:spcPts val="4800"/>
                </a:lnSpc>
              </a:pPr>
              <a:r>
                <a:rPr lang="en-US" sz="3200" dirty="0"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-Value added: Provide data-driven insights to support informed decision-making in urban transportation planning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21BFB02-EDB3-9A45-2095-7AF34BAFC940}"/>
              </a:ext>
            </a:extLst>
          </p:cNvPr>
          <p:cNvSpPr txBox="1"/>
          <p:nvPr/>
        </p:nvSpPr>
        <p:spPr>
          <a:xfrm>
            <a:off x="2644319" y="95648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ova" panose="020F0502020204030204" pitchFamily="34" charset="0"/>
                <a:ea typeface="Arimo Bold"/>
                <a:cs typeface="Arimo Bold"/>
                <a:sym typeface="Arimo Bold"/>
              </a:rPr>
              <a:t>5/17/2025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317C35AC-E757-0563-CB4A-4D3E1B5BE30E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24668DD-03B4-A751-3B21-03248C5A29F3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34525"/>
            <a:ext cx="4114800" cy="573881"/>
            <a:chOff x="0" y="34863"/>
            <a:chExt cx="5486400" cy="765175"/>
          </a:xfrm>
        </p:grpSpPr>
        <p:sp>
          <p:nvSpPr>
            <p:cNvPr id="5" name="Freeform 5"/>
            <p:cNvSpPr/>
            <p:nvPr/>
          </p:nvSpPr>
          <p:spPr>
            <a:xfrm>
              <a:off x="0" y="34863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5/7/2025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3891095" y="1196403"/>
            <a:ext cx="12022282" cy="1767105"/>
            <a:chOff x="0" y="0"/>
            <a:chExt cx="16029710" cy="23561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029710" cy="2356140"/>
            </a:xfrm>
            <a:custGeom>
              <a:avLst/>
              <a:gdLst/>
              <a:ahLst/>
              <a:cxnLst/>
              <a:rect l="l" t="t" r="r" b="b"/>
              <a:pathLst>
                <a:path w="16029710" h="2356140">
                  <a:moveTo>
                    <a:pt x="0" y="0"/>
                  </a:moveTo>
                  <a:lnTo>
                    <a:pt x="16029710" y="0"/>
                  </a:lnTo>
                  <a:lnTo>
                    <a:pt x="16029710" y="2356140"/>
                  </a:lnTo>
                  <a:lnTo>
                    <a:pt x="0" y="2356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01861" y="38100"/>
              <a:ext cx="15127849" cy="231804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128"/>
                </a:lnSpc>
              </a:pPr>
              <a:r>
                <a:rPr lang="en-US" sz="4400" b="1" dirty="0">
                  <a:latin typeface="Arial Nova" panose="020B0504020202020204" pitchFamily="34" charset="0"/>
                  <a:ea typeface="Arimo"/>
                  <a:cs typeface="Arimo"/>
                  <a:sym typeface="Arimo"/>
                </a:rPr>
                <a:t>Why did we choose this project?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15900" y="9520237"/>
            <a:ext cx="4114800" cy="56197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ts val="2160"/>
              </a:lnSpc>
            </a:pPr>
            <a:r>
              <a:rPr lang="en-US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74623" y="2801321"/>
            <a:ext cx="14187122" cy="5357695"/>
            <a:chOff x="0" y="0"/>
            <a:chExt cx="18916163" cy="7143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916163" cy="7143593"/>
            </a:xfrm>
            <a:custGeom>
              <a:avLst/>
              <a:gdLst/>
              <a:ahLst/>
              <a:cxnLst/>
              <a:rect l="l" t="t" r="r" b="b"/>
              <a:pathLst>
                <a:path w="18916163" h="7143593">
                  <a:moveTo>
                    <a:pt x="0" y="0"/>
                  </a:moveTo>
                  <a:lnTo>
                    <a:pt x="18916163" y="0"/>
                  </a:lnTo>
                  <a:lnTo>
                    <a:pt x="18916163" y="7143593"/>
                  </a:lnTo>
                  <a:lnTo>
                    <a:pt x="0" y="7143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8916163" cy="716264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279"/>
                </a:lnSpc>
              </a:pPr>
              <a:endParaRPr sz="3200" dirty="0"/>
            </a:p>
            <a:p>
              <a:pPr marL="906780" lvl="1" indent="-453390" algn="l">
                <a:lnSpc>
                  <a:spcPts val="504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New York City is one of the world's busiest cities.</a:t>
              </a:r>
            </a:p>
            <a:p>
              <a:pPr algn="l">
                <a:lnSpc>
                  <a:spcPts val="5040"/>
                </a:lnSpc>
              </a:pPr>
              <a:endPara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endParaRPr>
            </a:p>
            <a:p>
              <a:pPr marL="906780" lvl="1" indent="-453390" algn="l">
                <a:lnSpc>
                  <a:spcPts val="504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The COVID-19 pandemic has had a significant impact on commuting habits.</a:t>
              </a:r>
            </a:p>
            <a:p>
              <a:pPr algn="l">
                <a:lnSpc>
                  <a:spcPts val="5040"/>
                </a:lnSpc>
              </a:pPr>
              <a:endPara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endParaRPr>
            </a:p>
            <a:p>
              <a:pPr marL="906780" lvl="1" indent="-453390" algn="l">
                <a:lnSpc>
                  <a:spcPts val="5040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We aimed to understand this impact by analyzing MTA data.</a:t>
              </a: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4BF2B60D-2944-1D0A-590C-CF60DB800B97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539BB67-47B6-314B-940D-1554D844DAFC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rial Nova" panose="020F0502020204030204" pitchFamily="34" charset="0"/>
                <a:ea typeface="Arimo Bold"/>
                <a:cs typeface="Arimo Bold"/>
                <a:sym typeface="Arimo Bold"/>
              </a:rPr>
              <a:t>5/17/2025</a:t>
            </a: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16067268" y="495319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9"/>
                </a:lnTo>
                <a:lnTo>
                  <a:pt x="0" y="956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13618513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7" y="0"/>
                </a:lnTo>
                <a:lnTo>
                  <a:pt x="1354787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88004" y="1541793"/>
            <a:ext cx="11311992" cy="916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792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Analysis 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4400" y="3138133"/>
            <a:ext cx="15860825" cy="447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2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Comparing passenger volume before and after the pandemic.</a:t>
            </a:r>
          </a:p>
          <a:p>
            <a:pPr algn="l" rtl="1">
              <a:lnSpc>
                <a:spcPts val="5412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5412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Identifying new passenger behavior patterns</a:t>
            </a:r>
          </a:p>
          <a:p>
            <a:pPr algn="l" rtl="1">
              <a:lnSpc>
                <a:spcPts val="5412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5412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Offering strategic recommendations to transit authorities, data analysts, and decision-makers for enhancing transportation services</a:t>
            </a:r>
          </a:p>
          <a:p>
            <a:pPr algn="l" rtl="1">
              <a:lnSpc>
                <a:spcPts val="2214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BD0E220-4F3F-B536-4F22-3ABA0A17F3FE}"/>
              </a:ext>
            </a:extLst>
          </p:cNvPr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54554CD-0129-85F9-3C38-2EFBE1FEDA87}"/>
                </a:ext>
              </a:extLst>
            </p:cNvPr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478DA8-3A1A-6D59-AC89-CC0007C3D425}"/>
              </a:ext>
            </a:extLst>
          </p:cNvPr>
          <p:cNvSpPr txBox="1"/>
          <p:nvPr/>
        </p:nvSpPr>
        <p:spPr>
          <a:xfrm>
            <a:off x="-1524000" y="9577536"/>
            <a:ext cx="9176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17/5/2025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3554689" y="1451958"/>
            <a:ext cx="11332514" cy="2031407"/>
            <a:chOff x="0" y="0"/>
            <a:chExt cx="18288000" cy="3278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288000" cy="3278210"/>
            </a:xfrm>
            <a:custGeom>
              <a:avLst/>
              <a:gdLst/>
              <a:ahLst/>
              <a:cxnLst/>
              <a:rect l="l" t="t" r="r" b="b"/>
              <a:pathLst>
                <a:path w="18288000" h="3278210">
                  <a:moveTo>
                    <a:pt x="0" y="0"/>
                  </a:moveTo>
                  <a:lnTo>
                    <a:pt x="18288000" y="0"/>
                  </a:lnTo>
                  <a:lnTo>
                    <a:pt x="18288000" y="3278210"/>
                  </a:lnTo>
                  <a:lnTo>
                    <a:pt x="0" y="3278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8100"/>
              <a:ext cx="18288000" cy="324011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128"/>
                </a:lnSpc>
              </a:pPr>
              <a:r>
                <a:rPr lang="en-US" sz="4400" b="1" dirty="0">
                  <a:latin typeface="Arial Nova" panose="020B0504020202020204" pitchFamily="34" charset="0"/>
                  <a:ea typeface="Arimo"/>
                  <a:cs typeface="Arimo"/>
                  <a:sym typeface="Arimo"/>
                </a:rPr>
                <a:t>Key Business Questions</a:t>
              </a:r>
            </a:p>
            <a:p>
              <a:pPr algn="ctr">
                <a:lnSpc>
                  <a:spcPts val="5248"/>
                </a:lnSpc>
              </a:pPr>
              <a:endParaRPr lang="en-US" sz="66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3618513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7" y="0"/>
                </a:lnTo>
                <a:lnTo>
                  <a:pt x="1354787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9" name="TextBox 19"/>
          <p:cNvSpPr txBox="1"/>
          <p:nvPr/>
        </p:nvSpPr>
        <p:spPr>
          <a:xfrm>
            <a:off x="1817408" y="3774867"/>
            <a:ext cx="16176724" cy="4019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-To what extent have passenger numbers decreased?</a:t>
            </a:r>
          </a:p>
          <a:p>
            <a:pPr algn="l" rtl="1">
              <a:lnSpc>
                <a:spcPts val="5280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What are the busiest days and seasons?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endParaRPr lang="ar-EG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  <a:rtl/>
            </a:endParaRP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Has transportation recovered after the COVID-19 pandemic?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endParaRPr lang="ar-EG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  <a:rtl/>
            </a:endParaRP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691FCBB7-F350-0C27-9CA7-1B5B054408DB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C9DE29C-A372-77D3-CAE0-0555062E2D0B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9" name="Group 9"/>
          <p:cNvGrpSpPr/>
          <p:nvPr/>
        </p:nvGrpSpPr>
        <p:grpSpPr>
          <a:xfrm>
            <a:off x="2286000" y="996564"/>
            <a:ext cx="13716000" cy="1606590"/>
            <a:chOff x="0" y="-343663"/>
            <a:chExt cx="18288000" cy="214212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288000" cy="1798457"/>
            </a:xfrm>
            <a:custGeom>
              <a:avLst/>
              <a:gdLst/>
              <a:ahLst/>
              <a:cxnLst/>
              <a:rect l="l" t="t" r="r" b="b"/>
              <a:pathLst>
                <a:path w="18288000" h="1798457">
                  <a:moveTo>
                    <a:pt x="0" y="0"/>
                  </a:moveTo>
                  <a:lnTo>
                    <a:pt x="18288000" y="0"/>
                  </a:lnTo>
                  <a:lnTo>
                    <a:pt x="18288000" y="1798457"/>
                  </a:lnTo>
                  <a:lnTo>
                    <a:pt x="0" y="17984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43663"/>
              <a:ext cx="18288000" cy="176035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128"/>
                </a:lnSpc>
              </a:pPr>
              <a:r>
                <a:rPr lang="en-US" sz="4400" b="1" dirty="0">
                  <a:solidFill>
                    <a:srgbClr val="0D0D0D"/>
                  </a:solidFill>
                  <a:latin typeface="Arial Nova" panose="020B0504020202020204" pitchFamily="34" charset="0"/>
                  <a:ea typeface="Arimo Bold"/>
                  <a:cs typeface="Arimo Bold"/>
                  <a:sym typeface="Arimo Bold"/>
                </a:rPr>
                <a:t>Data and Tools Used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15900" y="9520237"/>
            <a:ext cx="5078232" cy="561976"/>
            <a:chOff x="0" y="-19051"/>
            <a:chExt cx="6770976" cy="74930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1"/>
              <a:ext cx="6770976" cy="7493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/>
          <p:nvPr/>
        </p:nvGrpSpPr>
        <p:grpSpPr>
          <a:xfrm>
            <a:off x="1012418" y="9497582"/>
            <a:ext cx="4114800" cy="547688"/>
            <a:chOff x="0" y="0"/>
            <a:chExt cx="5486400" cy="7302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370673" y="2707526"/>
            <a:ext cx="15090611" cy="673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-Data Source: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MTA Ridership Daily Reports.</a:t>
            </a:r>
          </a:p>
          <a:p>
            <a:pPr algn="l">
              <a:lnSpc>
                <a:spcPts val="5280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 :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Analysis Tools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algn="l" rtl="1">
              <a:lnSpc>
                <a:spcPts val="5280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Power BI :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For analysis and visualization</a:t>
            </a:r>
          </a:p>
          <a:p>
            <a:pPr algn="l" rtl="1">
              <a:lnSpc>
                <a:spcPts val="5280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Power Query :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For data cleaning and transformation</a:t>
            </a:r>
          </a:p>
          <a:p>
            <a:pPr algn="l">
              <a:lnSpc>
                <a:spcPts val="5280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Power BI Service: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For sharing the dashboard.</a:t>
            </a:r>
          </a:p>
          <a:p>
            <a:pPr algn="l" rtl="1">
              <a:lnSpc>
                <a:spcPts val="5280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Excel :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Original data source</a:t>
            </a:r>
          </a:p>
          <a:p>
            <a:pPr algn="l" rtl="1">
              <a:lnSpc>
                <a:spcPts val="5280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"/>
              <a:cs typeface="Arimo"/>
              <a:sym typeface="Arimo"/>
            </a:endParaRPr>
          </a:p>
          <a:p>
            <a:pPr algn="l">
              <a:lnSpc>
                <a:spcPts val="52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-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Techniques: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Data Cleaning, DAX Calculations, Dynamic Dashboards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 </a:t>
            </a:r>
          </a:p>
          <a:p>
            <a:pPr algn="l" rtl="1">
              <a:lnSpc>
                <a:spcPts val="5280"/>
              </a:lnSpc>
              <a:spcBef>
                <a:spcPct val="0"/>
              </a:spcBef>
            </a:pPr>
            <a:endParaRPr lang="en-US" sz="3200" b="1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38BEF34B-A051-DE79-48F6-FABD93EC531F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AFDB60C-4FB5-587F-B9F3-87C046CA3AB4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1" name="TextBox 11"/>
          <p:cNvSpPr txBox="1"/>
          <p:nvPr/>
        </p:nvSpPr>
        <p:spPr>
          <a:xfrm>
            <a:off x="12915900" y="9520237"/>
            <a:ext cx="4114800" cy="56197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id="12" name="Freeform 12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3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23306" y="1194896"/>
            <a:ext cx="13292411" cy="8527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 b="1" dirty="0">
                <a:latin typeface="Arial Nova" panose="020B0504020202020204" pitchFamily="34" charset="0"/>
                <a:ea typeface="Arimo"/>
                <a:cs typeface="Arimo"/>
                <a:sym typeface="Arimo"/>
              </a:rPr>
              <a:t>Data Model and Preparation</a:t>
            </a:r>
          </a:p>
          <a:p>
            <a:pPr algn="ctr">
              <a:lnSpc>
                <a:spcPts val="5280"/>
              </a:lnSpc>
            </a:pPr>
            <a:endParaRPr lang="en-US" sz="36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rtl="1">
              <a:lnSpc>
                <a:spcPts val="4278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Source: Excel file with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14 Measure Columns (e.g., total ridership, recovery %)</a:t>
            </a:r>
          </a:p>
          <a:p>
            <a:pPr rtl="1">
              <a:lnSpc>
                <a:spcPts val="4278"/>
              </a:lnSpc>
            </a:pP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    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2Dimension Columns (date, transport mode)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    </a:t>
            </a:r>
          </a:p>
          <a:p>
            <a:pPr rtl="1">
              <a:lnSpc>
                <a:spcPts val="4278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Data Model: Star Schema Model in Power BI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Dim Calendar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  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Dim Transport Mode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 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Fact MTA Daily Ridership</a:t>
            </a:r>
          </a:p>
          <a:p>
            <a:pPr rtl="1">
              <a:lnSpc>
                <a:spcPts val="4278"/>
              </a:lnSpc>
            </a:pP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:</a:t>
            </a: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Cleaning Steps</a:t>
            </a:r>
            <a:r>
              <a:rPr lang="ar-EG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  <a:rtl/>
              </a:rPr>
              <a:t>-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Unpivot data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Remove duplicates</a:t>
            </a:r>
          </a:p>
          <a:p>
            <a:pPr rtl="1">
              <a:lnSpc>
                <a:spcPts val="4278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Build dimension/fact tables via Power Query</a:t>
            </a:r>
          </a:p>
          <a:p>
            <a:pPr rtl="1">
              <a:lnSpc>
                <a:spcPts val="4278"/>
              </a:lnSpc>
            </a:pPr>
            <a:r>
              <a:rPr lang="en-US" sz="3200" b="1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Data Dictionary:</a:t>
            </a: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</a:rPr>
              <a:t> Key Columns Explanation</a:t>
            </a:r>
            <a:r>
              <a:rPr lang="ar-EG" sz="3200" dirty="0">
                <a:solidFill>
                  <a:srgbClr val="000000"/>
                </a:solidFill>
                <a:latin typeface="Arial Nova" panose="020B0504020202020204" pitchFamily="34" charset="0"/>
                <a:ea typeface="Arimo"/>
                <a:cs typeface="Arimo"/>
                <a:sym typeface="Arimo"/>
                <a:rtl/>
              </a:rPr>
              <a:t>-</a:t>
            </a:r>
          </a:p>
          <a:p>
            <a:pPr algn="l" rtl="1">
              <a:lnSpc>
                <a:spcPts val="4278"/>
              </a:lnSpc>
            </a:pPr>
            <a:endParaRPr lang="ar-EG" sz="360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  <a:rtl/>
            </a:endParaRP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B73209B-D61A-C774-1BE6-7D6E0E146DAA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C98B348-3F8F-4F2A-3AF2-A55D1DFBF369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67268" y="495320"/>
            <a:ext cx="1926864" cy="956639"/>
          </a:xfrm>
          <a:custGeom>
            <a:avLst/>
            <a:gdLst/>
            <a:ahLst/>
            <a:cxnLst/>
            <a:rect l="l" t="t" r="r" b="b"/>
            <a:pathLst>
              <a:path w="1926864" h="956639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257300" y="9508378"/>
            <a:ext cx="4114800" cy="573834"/>
            <a:chOff x="0" y="0"/>
            <a:chExt cx="5486400" cy="7651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765175"/>
            </a:xfrm>
            <a:custGeom>
              <a:avLst/>
              <a:gdLst/>
              <a:ahLst/>
              <a:cxnLst/>
              <a:rect l="l" t="t" r="r" b="b"/>
              <a:pathLst>
                <a:path w="5486400" h="765175">
                  <a:moveTo>
                    <a:pt x="0" y="0"/>
                  </a:moveTo>
                  <a:lnTo>
                    <a:pt x="5486400" y="0"/>
                  </a:lnTo>
                  <a:lnTo>
                    <a:pt x="5486400" y="765175"/>
                  </a:lnTo>
                  <a:lnTo>
                    <a:pt x="0" y="765175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>
                <a:moveTo>
                  <a:pt x="0" y="0"/>
                </a:moveTo>
                <a:lnTo>
                  <a:pt x="2234647" y="0"/>
                </a:lnTo>
                <a:lnTo>
                  <a:pt x="2234647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8" name="Group 8"/>
          <p:cNvGrpSpPr/>
          <p:nvPr/>
        </p:nvGrpSpPr>
        <p:grpSpPr>
          <a:xfrm>
            <a:off x="12915900" y="9534525"/>
            <a:ext cx="4114800" cy="547688"/>
            <a:chOff x="0" y="0"/>
            <a:chExt cx="5486400" cy="730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54864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86238" y="9534525"/>
            <a:ext cx="1354787" cy="547688"/>
          </a:xfrm>
          <a:custGeom>
            <a:avLst/>
            <a:gdLst/>
            <a:ahLst/>
            <a:cxnLst/>
            <a:rect l="l" t="t" r="r" b="b"/>
            <a:pathLst>
              <a:path w="1354787" h="547688">
                <a:moveTo>
                  <a:pt x="0" y="0"/>
                </a:moveTo>
                <a:lnTo>
                  <a:pt x="1354786" y="0"/>
                </a:lnTo>
                <a:lnTo>
                  <a:pt x="1354786" y="547687"/>
                </a:lnTo>
                <a:lnTo>
                  <a:pt x="0" y="547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1257300" y="9534525"/>
            <a:ext cx="4114800" cy="547688"/>
            <a:chOff x="0" y="0"/>
            <a:chExt cx="5486400" cy="7302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86400" cy="730250"/>
            </a:xfrm>
            <a:custGeom>
              <a:avLst/>
              <a:gdLst/>
              <a:ahLst/>
              <a:cxnLst/>
              <a:rect l="l" t="t" r="r" b="b"/>
              <a:pathLst>
                <a:path w="5486400" h="73025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17/5/2025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22643" y="1196300"/>
            <a:ext cx="12842713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400" b="1" dirty="0"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Post Pandemic, Pandemic and Recovery Rate by Pre Transport Mode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957" y="2877447"/>
            <a:ext cx="15046197" cy="697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Subways: Highest pre-pandemic ridership, with significant declines and a low recovery rate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Buses: Second-highest utilization, with a better recovery rate than trains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Bridges and Tunnels: Relatively stable performance and average recovery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LIRR and Metro-North: Declining utilization and weak recovery rates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Access-A-Ride: Good recovery rate relative to utilization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Staten Island Railway: Lowest recovery rate among all modes of transportation</a:t>
            </a:r>
          </a:p>
          <a:p>
            <a:pPr algn="l" rtl="1">
              <a:lnSpc>
                <a:spcPts val="3606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  <a:p>
            <a:pPr algn="l" rtl="1">
              <a:lnSpc>
                <a:spcPts val="3606"/>
              </a:lnSpc>
            </a:pPr>
            <a:r>
              <a:rPr lang="en-US" sz="3200" dirty="0">
                <a:solidFill>
                  <a:srgbClr val="000000"/>
                </a:solidFill>
                <a:latin typeface="Arial Nova" panose="020B0504020202020204" pitchFamily="34" charset="0"/>
                <a:ea typeface="Arimo Bold"/>
                <a:cs typeface="Arimo Bold"/>
                <a:sym typeface="Arimo Bold"/>
              </a:rPr>
              <a:t>Note: Recovery remains uneven and has not reached pre-pandemic levels</a:t>
            </a:r>
          </a:p>
          <a:p>
            <a:pPr algn="l" rtl="1">
              <a:lnSpc>
                <a:spcPts val="4411"/>
              </a:lnSpc>
            </a:pPr>
            <a:endParaRPr lang="en-US" sz="3200" dirty="0">
              <a:solidFill>
                <a:srgbClr val="000000"/>
              </a:solidFill>
              <a:latin typeface="Arial Nova" panose="020B0504020202020204" pitchFamily="34" charset="0"/>
              <a:ea typeface="Arimo Bold"/>
              <a:cs typeface="Arimo Bold"/>
              <a:sym typeface="Arimo Bold"/>
            </a:endParaRP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21172EF9-3BC6-20B2-E5DD-711114F49006}"/>
              </a:ext>
            </a:extLst>
          </p:cNvPr>
          <p:cNvGrpSpPr/>
          <p:nvPr/>
        </p:nvGrpSpPr>
        <p:grpSpPr>
          <a:xfrm>
            <a:off x="16461284" y="9516023"/>
            <a:ext cx="699135" cy="647885"/>
            <a:chOff x="0" y="0"/>
            <a:chExt cx="932180" cy="863846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99D3BF0-9AAF-67A5-31C6-0CEAAFEA0601}"/>
                </a:ext>
              </a:extLst>
            </p:cNvPr>
            <p:cNvSpPr/>
            <p:nvPr/>
          </p:nvSpPr>
          <p:spPr>
            <a:xfrm>
              <a:off x="0" y="0"/>
              <a:ext cx="932180" cy="863854"/>
            </a:xfrm>
            <a:custGeom>
              <a:avLst/>
              <a:gdLst/>
              <a:ahLst/>
              <a:cxnLst/>
              <a:rect l="l" t="t" r="r" b="b"/>
              <a:pathLst>
                <a:path w="932180" h="863854">
                  <a:moveTo>
                    <a:pt x="0" y="0"/>
                  </a:moveTo>
                  <a:lnTo>
                    <a:pt x="932180" y="0"/>
                  </a:lnTo>
                  <a:lnTo>
                    <a:pt x="932180" y="863854"/>
                  </a:lnTo>
                  <a:lnTo>
                    <a:pt x="0" y="863854"/>
                  </a:lnTo>
                  <a:close/>
                </a:path>
              </a:pathLst>
            </a:custGeom>
            <a:solidFill>
              <a:srgbClr val="1869A6"/>
            </a:solidFill>
          </p:spPr>
          <p:txBody>
            <a:bodyPr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1333</Words>
  <Application>Microsoft Office PowerPoint</Application>
  <PresentationFormat>Custom</PresentationFormat>
  <Paragraphs>257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Arial Nova</vt:lpstr>
      <vt:lpstr>Calibri</vt:lpstr>
      <vt:lpstr>Arimo</vt:lpstr>
      <vt:lpstr>Aptos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PIONEERS</dc:title>
  <dc:creator>Mohamed alaa</dc:creator>
  <cp:lastModifiedBy>محمد علاء محمود محمد مصطفى</cp:lastModifiedBy>
  <cp:revision>2</cp:revision>
  <dcterms:created xsi:type="dcterms:W3CDTF">2006-08-16T00:00:00Z</dcterms:created>
  <dcterms:modified xsi:type="dcterms:W3CDTF">2025-04-30T17:22:38Z</dcterms:modified>
  <dc:identifier>DAGmGbwOBAQ</dc:identifier>
</cp:coreProperties>
</file>