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4" r:id="rId2"/>
    <p:sldId id="289" r:id="rId3"/>
    <p:sldId id="259" r:id="rId4"/>
    <p:sldId id="261" r:id="rId5"/>
    <p:sldId id="262" r:id="rId6"/>
    <p:sldId id="290" r:id="rId7"/>
    <p:sldId id="265" r:id="rId8"/>
    <p:sldId id="264" r:id="rId9"/>
    <p:sldId id="266" r:id="rId10"/>
    <p:sldId id="267" r:id="rId11"/>
    <p:sldId id="268" r:id="rId12"/>
    <p:sldId id="270" r:id="rId13"/>
    <p:sldId id="269" r:id="rId14"/>
    <p:sldId id="271" r:id="rId15"/>
    <p:sldId id="275" r:id="rId16"/>
    <p:sldId id="292" r:id="rId17"/>
    <p:sldId id="276" r:id="rId18"/>
    <p:sldId id="273" r:id="rId19"/>
    <p:sldId id="277" r:id="rId20"/>
    <p:sldId id="291" r:id="rId21"/>
    <p:sldId id="274" r:id="rId22"/>
    <p:sldId id="280" r:id="rId23"/>
    <p:sldId id="281" r:id="rId24"/>
    <p:sldId id="282" r:id="rId25"/>
    <p:sldId id="283" r:id="rId26"/>
    <p:sldId id="284" r:id="rId27"/>
    <p:sldId id="286"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7B00"/>
    <a:srgbClr val="00A3B4"/>
    <a:srgbClr val="FEEAC9"/>
    <a:srgbClr val="E95A53"/>
    <a:srgbClr val="E0F2FB"/>
    <a:srgbClr val="D8E8C4"/>
    <a:srgbClr val="848BB9"/>
    <a:srgbClr val="5C7E8E"/>
    <a:srgbClr val="088C66"/>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7" autoAdjust="0"/>
    <p:restoredTop sz="95013" autoAdjust="0"/>
  </p:normalViewPr>
  <p:slideViewPr>
    <p:cSldViewPr>
      <p:cViewPr varScale="1">
        <p:scale>
          <a:sx n="46" d="100"/>
          <a:sy n="46" d="100"/>
        </p:scale>
        <p:origin x="1368" y="34"/>
      </p:cViewPr>
      <p:guideLst>
        <p:guide orient="horz" pos="2160"/>
        <p:guide pos="2880"/>
      </p:guideLst>
    </p:cSldViewPr>
  </p:slideViewPr>
  <p:outlineViewPr>
    <p:cViewPr>
      <p:scale>
        <a:sx n="33" d="100"/>
        <a:sy n="33" d="100"/>
      </p:scale>
      <p:origin x="48" y="22068"/>
    </p:cViewPr>
  </p:outlineViewPr>
  <p:notesTextViewPr>
    <p:cViewPr>
      <p:scale>
        <a:sx n="100" d="100"/>
        <a:sy n="100" d="100"/>
      </p:scale>
      <p:origin x="0" y="0"/>
    </p:cViewPr>
  </p:notesTextViewPr>
  <p:sorterViewPr>
    <p:cViewPr>
      <p:scale>
        <a:sx n="66" d="100"/>
        <a:sy n="66" d="100"/>
      </p:scale>
      <p:origin x="0" y="2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BC3B4-9F12-4135-B02B-C1E2B2B3D399}"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9F3EF1C3-59EB-458B-AFD7-9B371E9BEE4D}">
      <dgm:prSet phldrT="[Text]"/>
      <dgm:spPr>
        <a:solidFill>
          <a:srgbClr val="D8E8C4"/>
        </a:solidFill>
      </dgm:spPr>
      <dgm:t>
        <a:bodyPr/>
        <a:lstStyle/>
        <a:p>
          <a:r>
            <a:rPr lang="en-US" b="1" dirty="0" smtClean="0">
              <a:solidFill>
                <a:srgbClr val="E95A53"/>
              </a:solidFill>
              <a:latin typeface="+mj-lt"/>
            </a:rPr>
            <a:t>Theory</a:t>
          </a:r>
          <a:endParaRPr lang="en-US" b="1" dirty="0">
            <a:solidFill>
              <a:srgbClr val="E95A53"/>
            </a:solidFill>
            <a:latin typeface="+mj-lt"/>
          </a:endParaRPr>
        </a:p>
      </dgm:t>
    </dgm:pt>
    <dgm:pt modelId="{71FE361D-2844-4E6C-BC96-030517144FE4}" type="parTrans" cxnId="{3CD01752-AB2F-4F25-A27D-1510B4ABD7A3}">
      <dgm:prSet/>
      <dgm:spPr/>
      <dgm:t>
        <a:bodyPr/>
        <a:lstStyle/>
        <a:p>
          <a:endParaRPr lang="en-US">
            <a:latin typeface="+mj-lt"/>
          </a:endParaRPr>
        </a:p>
      </dgm:t>
    </dgm:pt>
    <dgm:pt modelId="{0590975D-47AB-4269-BDE8-2FCD7157632F}" type="sibTrans" cxnId="{3CD01752-AB2F-4F25-A27D-1510B4ABD7A3}">
      <dgm:prSet/>
      <dgm:spPr/>
      <dgm:t>
        <a:bodyPr/>
        <a:lstStyle/>
        <a:p>
          <a:endParaRPr lang="en-US">
            <a:latin typeface="+mj-lt"/>
          </a:endParaRPr>
        </a:p>
      </dgm:t>
    </dgm:pt>
    <dgm:pt modelId="{20FBF6C8-4833-48AD-88AE-CB59661FB8A0}">
      <dgm:prSet phldrT="[Text]"/>
      <dgm:spPr>
        <a:solidFill>
          <a:schemeClr val="bg1"/>
        </a:solidFill>
      </dgm:spPr>
      <dgm:t>
        <a:bodyPr/>
        <a:lstStyle/>
        <a:p>
          <a:r>
            <a:rPr lang="en-US" dirty="0" smtClean="0">
              <a:solidFill>
                <a:schemeClr val="tx1"/>
              </a:solidFill>
              <a:latin typeface="+mj-lt"/>
            </a:rPr>
            <a:t>A conceptual framework for organizing knowledge and providing a blueprint for action.</a:t>
          </a:r>
          <a:endParaRPr lang="en-US" dirty="0">
            <a:solidFill>
              <a:schemeClr val="tx1"/>
            </a:solidFill>
            <a:latin typeface="+mj-lt"/>
          </a:endParaRPr>
        </a:p>
      </dgm:t>
    </dgm:pt>
    <dgm:pt modelId="{3F04DCA6-D978-444F-8A4F-4667226462D2}" type="parTrans" cxnId="{94D5C965-6D0A-4471-AF33-72998C28176E}">
      <dgm:prSet/>
      <dgm:spPr/>
      <dgm:t>
        <a:bodyPr/>
        <a:lstStyle/>
        <a:p>
          <a:endParaRPr lang="en-US">
            <a:latin typeface="+mj-lt"/>
          </a:endParaRPr>
        </a:p>
      </dgm:t>
    </dgm:pt>
    <dgm:pt modelId="{0DEB49B1-6143-4D43-8E4A-794BA299DCCF}" type="sibTrans" cxnId="{94D5C965-6D0A-4471-AF33-72998C28176E}">
      <dgm:prSet/>
      <dgm:spPr/>
      <dgm:t>
        <a:bodyPr/>
        <a:lstStyle/>
        <a:p>
          <a:endParaRPr lang="en-US">
            <a:latin typeface="+mj-lt"/>
          </a:endParaRPr>
        </a:p>
      </dgm:t>
    </dgm:pt>
    <dgm:pt modelId="{06EF4331-E501-4EB9-A885-1AA763D34CB8}" type="pres">
      <dgm:prSet presAssocID="{56DBC3B4-9F12-4135-B02B-C1E2B2B3D399}" presName="composite" presStyleCnt="0">
        <dgm:presLayoutVars>
          <dgm:chMax val="1"/>
          <dgm:dir/>
          <dgm:resizeHandles val="exact"/>
        </dgm:presLayoutVars>
      </dgm:prSet>
      <dgm:spPr/>
      <dgm:t>
        <a:bodyPr/>
        <a:lstStyle/>
        <a:p>
          <a:endParaRPr lang="en-US"/>
        </a:p>
      </dgm:t>
    </dgm:pt>
    <dgm:pt modelId="{FC7A4750-7730-474F-91FE-2E0E20B340FE}" type="pres">
      <dgm:prSet presAssocID="{9F3EF1C3-59EB-458B-AFD7-9B371E9BEE4D}" presName="roof" presStyleLbl="dkBgShp" presStyleIdx="0" presStyleCnt="2"/>
      <dgm:spPr/>
      <dgm:t>
        <a:bodyPr/>
        <a:lstStyle/>
        <a:p>
          <a:endParaRPr lang="en-US"/>
        </a:p>
      </dgm:t>
    </dgm:pt>
    <dgm:pt modelId="{7FB2DC8F-FA2D-4E92-9F3B-8C2141E2DC36}" type="pres">
      <dgm:prSet presAssocID="{9F3EF1C3-59EB-458B-AFD7-9B371E9BEE4D}" presName="pillars" presStyleCnt="0"/>
      <dgm:spPr/>
    </dgm:pt>
    <dgm:pt modelId="{5D098B98-8BEB-403E-929F-367F1B88D2A8}" type="pres">
      <dgm:prSet presAssocID="{9F3EF1C3-59EB-458B-AFD7-9B371E9BEE4D}" presName="pillar1" presStyleLbl="node1" presStyleIdx="0" presStyleCnt="1">
        <dgm:presLayoutVars>
          <dgm:bulletEnabled val="1"/>
        </dgm:presLayoutVars>
      </dgm:prSet>
      <dgm:spPr/>
      <dgm:t>
        <a:bodyPr/>
        <a:lstStyle/>
        <a:p>
          <a:endParaRPr lang="en-US"/>
        </a:p>
      </dgm:t>
    </dgm:pt>
    <dgm:pt modelId="{6F04D56D-7E0D-4310-B0D5-C83D5CAC4E17}" type="pres">
      <dgm:prSet presAssocID="{9F3EF1C3-59EB-458B-AFD7-9B371E9BEE4D}" presName="base" presStyleLbl="dkBgShp" presStyleIdx="1" presStyleCnt="2"/>
      <dgm:spPr>
        <a:solidFill>
          <a:srgbClr val="D8E8C4"/>
        </a:solidFill>
      </dgm:spPr>
    </dgm:pt>
  </dgm:ptLst>
  <dgm:cxnLst>
    <dgm:cxn modelId="{99A2026E-D338-4603-A221-5CFA75509AC8}" type="presOf" srcId="{20FBF6C8-4833-48AD-88AE-CB59661FB8A0}" destId="{5D098B98-8BEB-403E-929F-367F1B88D2A8}" srcOrd="0" destOrd="0" presId="urn:microsoft.com/office/officeart/2005/8/layout/hList3"/>
    <dgm:cxn modelId="{94D5C965-6D0A-4471-AF33-72998C28176E}" srcId="{9F3EF1C3-59EB-458B-AFD7-9B371E9BEE4D}" destId="{20FBF6C8-4833-48AD-88AE-CB59661FB8A0}" srcOrd="0" destOrd="0" parTransId="{3F04DCA6-D978-444F-8A4F-4667226462D2}" sibTransId="{0DEB49B1-6143-4D43-8E4A-794BA299DCCF}"/>
    <dgm:cxn modelId="{63F5027A-6626-400B-B0FF-AC62556BD015}" type="presOf" srcId="{56DBC3B4-9F12-4135-B02B-C1E2B2B3D399}" destId="{06EF4331-E501-4EB9-A885-1AA763D34CB8}" srcOrd="0" destOrd="0" presId="urn:microsoft.com/office/officeart/2005/8/layout/hList3"/>
    <dgm:cxn modelId="{B9E3745D-7E5D-4A06-A821-6A14ABB99C9E}" type="presOf" srcId="{9F3EF1C3-59EB-458B-AFD7-9B371E9BEE4D}" destId="{FC7A4750-7730-474F-91FE-2E0E20B340FE}" srcOrd="0" destOrd="0" presId="urn:microsoft.com/office/officeart/2005/8/layout/hList3"/>
    <dgm:cxn modelId="{3CD01752-AB2F-4F25-A27D-1510B4ABD7A3}" srcId="{56DBC3B4-9F12-4135-B02B-C1E2B2B3D399}" destId="{9F3EF1C3-59EB-458B-AFD7-9B371E9BEE4D}" srcOrd="0" destOrd="0" parTransId="{71FE361D-2844-4E6C-BC96-030517144FE4}" sibTransId="{0590975D-47AB-4269-BDE8-2FCD7157632F}"/>
    <dgm:cxn modelId="{0ECDAA13-F126-482C-ACF3-B976708F0A68}" type="presParOf" srcId="{06EF4331-E501-4EB9-A885-1AA763D34CB8}" destId="{FC7A4750-7730-474F-91FE-2E0E20B340FE}" srcOrd="0" destOrd="0" presId="urn:microsoft.com/office/officeart/2005/8/layout/hList3"/>
    <dgm:cxn modelId="{F158BF0D-4F77-4C18-A7FB-89072A4B499B}" type="presParOf" srcId="{06EF4331-E501-4EB9-A885-1AA763D34CB8}" destId="{7FB2DC8F-FA2D-4E92-9F3B-8C2141E2DC36}" srcOrd="1" destOrd="0" presId="urn:microsoft.com/office/officeart/2005/8/layout/hList3"/>
    <dgm:cxn modelId="{290C32E7-453A-4933-B5D1-587147B7FA89}" type="presParOf" srcId="{7FB2DC8F-FA2D-4E92-9F3B-8C2141E2DC36}" destId="{5D098B98-8BEB-403E-929F-367F1B88D2A8}" srcOrd="0" destOrd="0" presId="urn:microsoft.com/office/officeart/2005/8/layout/hList3"/>
    <dgm:cxn modelId="{C60B1C4A-5960-42F4-A326-C255DA38625D}" type="presParOf" srcId="{06EF4331-E501-4EB9-A885-1AA763D34CB8}" destId="{6F04D56D-7E0D-4310-B0D5-C83D5CAC4E17}" srcOrd="2" destOrd="0" presId="urn:microsoft.com/office/officeart/2005/8/layout/hList3"/>
  </dgm:cxnLst>
  <dgm:bg/>
  <dgm:whole>
    <a:ln>
      <a:solidFill>
        <a:srgbClr val="D8E8C4"/>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5A1225-6DC6-4068-8F68-0FA1D647735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5E8ADB5-E547-451A-9AE1-BC05AA60591C}">
      <dgm:prSet phldrT="[Text]"/>
      <dgm:spPr>
        <a:ln>
          <a:solidFill>
            <a:srgbClr val="E95A53"/>
          </a:solidFill>
        </a:ln>
      </dgm:spPr>
      <dgm:t>
        <a:bodyPr/>
        <a:lstStyle/>
        <a:p>
          <a:r>
            <a:rPr lang="en-US" b="1" dirty="0" smtClean="0">
              <a:solidFill>
                <a:srgbClr val="E95A53"/>
              </a:solidFill>
              <a:latin typeface="+mj-lt"/>
            </a:rPr>
            <a:t>Classical Management Perspective</a:t>
          </a:r>
          <a:endParaRPr lang="en-US" b="1" dirty="0">
            <a:solidFill>
              <a:srgbClr val="E95A53"/>
            </a:solidFill>
            <a:latin typeface="+mj-lt"/>
          </a:endParaRPr>
        </a:p>
      </dgm:t>
    </dgm:pt>
    <dgm:pt modelId="{9DD7E1B9-60FD-42D7-B66D-4EC336B6E8D6}" type="parTrans" cxnId="{80020356-721A-4540-A75D-7C4E029EB05D}">
      <dgm:prSet/>
      <dgm:spPr/>
      <dgm:t>
        <a:bodyPr/>
        <a:lstStyle/>
        <a:p>
          <a:endParaRPr lang="en-US">
            <a:latin typeface="+mj-lt"/>
          </a:endParaRPr>
        </a:p>
      </dgm:t>
    </dgm:pt>
    <dgm:pt modelId="{6257EC4D-DF29-493E-8DDD-D9654CE13C8E}" type="sibTrans" cxnId="{80020356-721A-4540-A75D-7C4E029EB05D}">
      <dgm:prSet/>
      <dgm:spPr/>
      <dgm:t>
        <a:bodyPr/>
        <a:lstStyle/>
        <a:p>
          <a:endParaRPr lang="en-US">
            <a:latin typeface="+mj-lt"/>
          </a:endParaRPr>
        </a:p>
      </dgm:t>
    </dgm:pt>
    <dgm:pt modelId="{ECA66B76-D0A7-45D1-9C6D-D575252DBB60}">
      <dgm:prSet phldrT="[Text]"/>
      <dgm:spPr/>
      <dgm:t>
        <a:bodyPr/>
        <a:lstStyle/>
        <a:p>
          <a:r>
            <a:rPr lang="en-US" b="1" dirty="0" smtClean="0">
              <a:solidFill>
                <a:srgbClr val="E95A53"/>
              </a:solidFill>
              <a:latin typeface="+mj-lt"/>
            </a:rPr>
            <a:t>Scientific Management</a:t>
          </a:r>
          <a:endParaRPr lang="en-US" b="1" dirty="0">
            <a:solidFill>
              <a:srgbClr val="E95A53"/>
            </a:solidFill>
            <a:latin typeface="+mj-lt"/>
          </a:endParaRPr>
        </a:p>
      </dgm:t>
    </dgm:pt>
    <dgm:pt modelId="{1C4E97F7-C124-4C25-8D50-E8A36CDE89A1}" type="parTrans" cxnId="{D84DAECD-C164-4A9D-A632-848B8ADF5391}">
      <dgm:prSet/>
      <dgm:spPr>
        <a:ln>
          <a:solidFill>
            <a:srgbClr val="848BB9"/>
          </a:solidFill>
        </a:ln>
      </dgm:spPr>
      <dgm:t>
        <a:bodyPr/>
        <a:lstStyle/>
        <a:p>
          <a:endParaRPr lang="en-US">
            <a:latin typeface="+mj-lt"/>
          </a:endParaRPr>
        </a:p>
      </dgm:t>
    </dgm:pt>
    <dgm:pt modelId="{6DAC316C-180C-447D-A9AC-DC45EB3E50D3}" type="sibTrans" cxnId="{D84DAECD-C164-4A9D-A632-848B8ADF5391}">
      <dgm:prSet/>
      <dgm:spPr/>
      <dgm:t>
        <a:bodyPr/>
        <a:lstStyle/>
        <a:p>
          <a:endParaRPr lang="en-US">
            <a:latin typeface="+mj-lt"/>
          </a:endParaRPr>
        </a:p>
      </dgm:t>
    </dgm:pt>
    <dgm:pt modelId="{9AE43F32-F8CF-439F-AF06-836FB7CA1FF3}">
      <dgm:prSet phldrT="[Text]"/>
      <dgm:spPr/>
      <dgm:t>
        <a:bodyPr/>
        <a:lstStyle/>
        <a:p>
          <a:r>
            <a:rPr lang="en-US" b="1" dirty="0" smtClean="0">
              <a:solidFill>
                <a:srgbClr val="E95A53"/>
              </a:solidFill>
              <a:latin typeface="+mj-lt"/>
            </a:rPr>
            <a:t>Administrative Management</a:t>
          </a:r>
          <a:endParaRPr lang="en-US" b="1" dirty="0">
            <a:solidFill>
              <a:srgbClr val="E95A53"/>
            </a:solidFill>
            <a:latin typeface="+mj-lt"/>
          </a:endParaRPr>
        </a:p>
      </dgm:t>
    </dgm:pt>
    <dgm:pt modelId="{5D0962E8-47E7-48DF-9B1F-F7767B4CB437}" type="parTrans" cxnId="{7C01A0E8-8CBF-4F10-8977-375D7A844290}">
      <dgm:prSet/>
      <dgm:spPr>
        <a:ln>
          <a:solidFill>
            <a:srgbClr val="00B0F0"/>
          </a:solidFill>
        </a:ln>
      </dgm:spPr>
      <dgm:t>
        <a:bodyPr/>
        <a:lstStyle/>
        <a:p>
          <a:endParaRPr lang="en-US">
            <a:latin typeface="+mj-lt"/>
          </a:endParaRPr>
        </a:p>
      </dgm:t>
    </dgm:pt>
    <dgm:pt modelId="{E8840800-191C-443D-AD77-B52795BEB1AC}" type="sibTrans" cxnId="{7C01A0E8-8CBF-4F10-8977-375D7A844290}">
      <dgm:prSet/>
      <dgm:spPr/>
      <dgm:t>
        <a:bodyPr/>
        <a:lstStyle/>
        <a:p>
          <a:endParaRPr lang="en-US">
            <a:latin typeface="+mj-lt"/>
          </a:endParaRPr>
        </a:p>
      </dgm:t>
    </dgm:pt>
    <dgm:pt modelId="{DE495AE4-C90D-413A-BF60-CA7EF577907D}" type="pres">
      <dgm:prSet presAssocID="{DC5A1225-6DC6-4068-8F68-0FA1D6477352}" presName="hierChild1" presStyleCnt="0">
        <dgm:presLayoutVars>
          <dgm:chPref val="1"/>
          <dgm:dir/>
          <dgm:animOne val="branch"/>
          <dgm:animLvl val="lvl"/>
          <dgm:resizeHandles/>
        </dgm:presLayoutVars>
      </dgm:prSet>
      <dgm:spPr/>
      <dgm:t>
        <a:bodyPr/>
        <a:lstStyle/>
        <a:p>
          <a:endParaRPr lang="en-US"/>
        </a:p>
      </dgm:t>
    </dgm:pt>
    <dgm:pt modelId="{1C77480E-AE90-46AE-8366-A42979B4B86A}" type="pres">
      <dgm:prSet presAssocID="{D5E8ADB5-E547-451A-9AE1-BC05AA60591C}" presName="hierRoot1" presStyleCnt="0"/>
      <dgm:spPr/>
    </dgm:pt>
    <dgm:pt modelId="{8AFC3611-A66E-4BE5-94DA-99586518B4CB}" type="pres">
      <dgm:prSet presAssocID="{D5E8ADB5-E547-451A-9AE1-BC05AA60591C}" presName="composite" presStyleCnt="0"/>
      <dgm:spPr/>
    </dgm:pt>
    <dgm:pt modelId="{CFA0D38B-35EC-4EB5-9589-795738D5FACD}" type="pres">
      <dgm:prSet presAssocID="{D5E8ADB5-E547-451A-9AE1-BC05AA60591C}" presName="background" presStyleLbl="node0" presStyleIdx="0" presStyleCnt="1"/>
      <dgm:spPr>
        <a:solidFill>
          <a:srgbClr val="E57B00"/>
        </a:solidFill>
      </dgm:spPr>
    </dgm:pt>
    <dgm:pt modelId="{A293E82F-8964-4593-9910-CCF3E32CC111}" type="pres">
      <dgm:prSet presAssocID="{D5E8ADB5-E547-451A-9AE1-BC05AA60591C}" presName="text" presStyleLbl="fgAcc0" presStyleIdx="0" presStyleCnt="1">
        <dgm:presLayoutVars>
          <dgm:chPref val="3"/>
        </dgm:presLayoutVars>
      </dgm:prSet>
      <dgm:spPr/>
      <dgm:t>
        <a:bodyPr/>
        <a:lstStyle/>
        <a:p>
          <a:endParaRPr lang="en-US"/>
        </a:p>
      </dgm:t>
    </dgm:pt>
    <dgm:pt modelId="{EBCEBDA5-CD7A-4671-8F56-DBA0D3E79B03}" type="pres">
      <dgm:prSet presAssocID="{D5E8ADB5-E547-451A-9AE1-BC05AA60591C}" presName="hierChild2" presStyleCnt="0"/>
      <dgm:spPr/>
    </dgm:pt>
    <dgm:pt modelId="{6F38E6FF-F7C9-48EC-9B7B-67943513ADBA}" type="pres">
      <dgm:prSet presAssocID="{1C4E97F7-C124-4C25-8D50-E8A36CDE89A1}" presName="Name10" presStyleLbl="parChTrans1D2" presStyleIdx="0" presStyleCnt="2"/>
      <dgm:spPr/>
      <dgm:t>
        <a:bodyPr/>
        <a:lstStyle/>
        <a:p>
          <a:endParaRPr lang="en-US"/>
        </a:p>
      </dgm:t>
    </dgm:pt>
    <dgm:pt modelId="{34879CE7-BEAB-4E7F-8520-EBD6AD161D06}" type="pres">
      <dgm:prSet presAssocID="{ECA66B76-D0A7-45D1-9C6D-D575252DBB60}" presName="hierRoot2" presStyleCnt="0"/>
      <dgm:spPr/>
    </dgm:pt>
    <dgm:pt modelId="{E4CF09F8-49E4-4E85-B363-A36922355C81}" type="pres">
      <dgm:prSet presAssocID="{ECA66B76-D0A7-45D1-9C6D-D575252DBB60}" presName="composite2" presStyleCnt="0"/>
      <dgm:spPr/>
    </dgm:pt>
    <dgm:pt modelId="{A905C89F-92C3-49D0-AC6E-C1B90B33D30B}" type="pres">
      <dgm:prSet presAssocID="{ECA66B76-D0A7-45D1-9C6D-D575252DBB60}" presName="background2" presStyleLbl="node2" presStyleIdx="0" presStyleCnt="2"/>
      <dgm:spPr>
        <a:solidFill>
          <a:srgbClr val="848BB9"/>
        </a:solidFill>
      </dgm:spPr>
    </dgm:pt>
    <dgm:pt modelId="{5A46BCF7-742A-42F3-88FE-01CEC080AAA2}" type="pres">
      <dgm:prSet presAssocID="{ECA66B76-D0A7-45D1-9C6D-D575252DBB60}" presName="text2" presStyleLbl="fgAcc2" presStyleIdx="0" presStyleCnt="2">
        <dgm:presLayoutVars>
          <dgm:chPref val="3"/>
        </dgm:presLayoutVars>
      </dgm:prSet>
      <dgm:spPr/>
      <dgm:t>
        <a:bodyPr/>
        <a:lstStyle/>
        <a:p>
          <a:endParaRPr lang="en-US"/>
        </a:p>
      </dgm:t>
    </dgm:pt>
    <dgm:pt modelId="{07DCC252-8227-4A9A-951B-590017CFC9EC}" type="pres">
      <dgm:prSet presAssocID="{ECA66B76-D0A7-45D1-9C6D-D575252DBB60}" presName="hierChild3" presStyleCnt="0"/>
      <dgm:spPr/>
    </dgm:pt>
    <dgm:pt modelId="{C5B56EDB-3D01-4340-9AFC-8F0F4348837C}" type="pres">
      <dgm:prSet presAssocID="{5D0962E8-47E7-48DF-9B1F-F7767B4CB437}" presName="Name10" presStyleLbl="parChTrans1D2" presStyleIdx="1" presStyleCnt="2"/>
      <dgm:spPr/>
      <dgm:t>
        <a:bodyPr/>
        <a:lstStyle/>
        <a:p>
          <a:endParaRPr lang="en-US"/>
        </a:p>
      </dgm:t>
    </dgm:pt>
    <dgm:pt modelId="{CF792100-D1B2-4646-9E90-DB40EA0C9DE0}" type="pres">
      <dgm:prSet presAssocID="{9AE43F32-F8CF-439F-AF06-836FB7CA1FF3}" presName="hierRoot2" presStyleCnt="0"/>
      <dgm:spPr/>
    </dgm:pt>
    <dgm:pt modelId="{E26E06CE-C65A-4367-8646-8F0280DE18D1}" type="pres">
      <dgm:prSet presAssocID="{9AE43F32-F8CF-439F-AF06-836FB7CA1FF3}" presName="composite2" presStyleCnt="0"/>
      <dgm:spPr/>
    </dgm:pt>
    <dgm:pt modelId="{D0EB4514-F7BA-47E2-AC01-6A12979FE0B6}" type="pres">
      <dgm:prSet presAssocID="{9AE43F32-F8CF-439F-AF06-836FB7CA1FF3}" presName="background2" presStyleLbl="node2" presStyleIdx="1" presStyleCnt="2"/>
      <dgm:spPr>
        <a:solidFill>
          <a:srgbClr val="00A3B4"/>
        </a:solidFill>
      </dgm:spPr>
    </dgm:pt>
    <dgm:pt modelId="{FDB5A571-5347-402F-A576-26A173127179}" type="pres">
      <dgm:prSet presAssocID="{9AE43F32-F8CF-439F-AF06-836FB7CA1FF3}" presName="text2" presStyleLbl="fgAcc2" presStyleIdx="1" presStyleCnt="2">
        <dgm:presLayoutVars>
          <dgm:chPref val="3"/>
        </dgm:presLayoutVars>
      </dgm:prSet>
      <dgm:spPr/>
      <dgm:t>
        <a:bodyPr/>
        <a:lstStyle/>
        <a:p>
          <a:endParaRPr lang="en-US"/>
        </a:p>
      </dgm:t>
    </dgm:pt>
    <dgm:pt modelId="{9CF43FFF-BE37-426F-BF7E-F6603B3317A5}" type="pres">
      <dgm:prSet presAssocID="{9AE43F32-F8CF-439F-AF06-836FB7CA1FF3}" presName="hierChild3" presStyleCnt="0"/>
      <dgm:spPr/>
    </dgm:pt>
  </dgm:ptLst>
  <dgm:cxnLst>
    <dgm:cxn modelId="{56A4CE96-A04B-41AA-9EE6-250EA4C4AF4F}" type="presOf" srcId="{DC5A1225-6DC6-4068-8F68-0FA1D6477352}" destId="{DE495AE4-C90D-413A-BF60-CA7EF577907D}" srcOrd="0" destOrd="0" presId="urn:microsoft.com/office/officeart/2005/8/layout/hierarchy1"/>
    <dgm:cxn modelId="{46438201-4F14-4864-A1D7-02AFDD6F5E9F}" type="presOf" srcId="{1C4E97F7-C124-4C25-8D50-E8A36CDE89A1}" destId="{6F38E6FF-F7C9-48EC-9B7B-67943513ADBA}" srcOrd="0" destOrd="0" presId="urn:microsoft.com/office/officeart/2005/8/layout/hierarchy1"/>
    <dgm:cxn modelId="{7DF6C826-10FE-49F1-8AD0-03EE073F6779}" type="presOf" srcId="{9AE43F32-F8CF-439F-AF06-836FB7CA1FF3}" destId="{FDB5A571-5347-402F-A576-26A173127179}" srcOrd="0" destOrd="0" presId="urn:microsoft.com/office/officeart/2005/8/layout/hierarchy1"/>
    <dgm:cxn modelId="{80020356-721A-4540-A75D-7C4E029EB05D}" srcId="{DC5A1225-6DC6-4068-8F68-0FA1D6477352}" destId="{D5E8ADB5-E547-451A-9AE1-BC05AA60591C}" srcOrd="0" destOrd="0" parTransId="{9DD7E1B9-60FD-42D7-B66D-4EC336B6E8D6}" sibTransId="{6257EC4D-DF29-493E-8DDD-D9654CE13C8E}"/>
    <dgm:cxn modelId="{DC6B9489-EFD6-41D7-AA15-29CFE00A2B9D}" type="presOf" srcId="{D5E8ADB5-E547-451A-9AE1-BC05AA60591C}" destId="{A293E82F-8964-4593-9910-CCF3E32CC111}" srcOrd="0" destOrd="0" presId="urn:microsoft.com/office/officeart/2005/8/layout/hierarchy1"/>
    <dgm:cxn modelId="{71FD0CC4-0A95-4D9E-91BA-00E48C3B7BE1}" type="presOf" srcId="{ECA66B76-D0A7-45D1-9C6D-D575252DBB60}" destId="{5A46BCF7-742A-42F3-88FE-01CEC080AAA2}" srcOrd="0" destOrd="0" presId="urn:microsoft.com/office/officeart/2005/8/layout/hierarchy1"/>
    <dgm:cxn modelId="{9E48F3C8-9C70-417D-A9FA-E3D25352C1F7}" type="presOf" srcId="{5D0962E8-47E7-48DF-9B1F-F7767B4CB437}" destId="{C5B56EDB-3D01-4340-9AFC-8F0F4348837C}" srcOrd="0" destOrd="0" presId="urn:microsoft.com/office/officeart/2005/8/layout/hierarchy1"/>
    <dgm:cxn modelId="{D84DAECD-C164-4A9D-A632-848B8ADF5391}" srcId="{D5E8ADB5-E547-451A-9AE1-BC05AA60591C}" destId="{ECA66B76-D0A7-45D1-9C6D-D575252DBB60}" srcOrd="0" destOrd="0" parTransId="{1C4E97F7-C124-4C25-8D50-E8A36CDE89A1}" sibTransId="{6DAC316C-180C-447D-A9AC-DC45EB3E50D3}"/>
    <dgm:cxn modelId="{7C01A0E8-8CBF-4F10-8977-375D7A844290}" srcId="{D5E8ADB5-E547-451A-9AE1-BC05AA60591C}" destId="{9AE43F32-F8CF-439F-AF06-836FB7CA1FF3}" srcOrd="1" destOrd="0" parTransId="{5D0962E8-47E7-48DF-9B1F-F7767B4CB437}" sibTransId="{E8840800-191C-443D-AD77-B52795BEB1AC}"/>
    <dgm:cxn modelId="{6B0FB6D5-9C75-4DA1-BE70-9215415A7974}" type="presParOf" srcId="{DE495AE4-C90D-413A-BF60-CA7EF577907D}" destId="{1C77480E-AE90-46AE-8366-A42979B4B86A}" srcOrd="0" destOrd="0" presId="urn:microsoft.com/office/officeart/2005/8/layout/hierarchy1"/>
    <dgm:cxn modelId="{33CA7AFB-51AC-4C7F-AF6D-7EADA82E2EFF}" type="presParOf" srcId="{1C77480E-AE90-46AE-8366-A42979B4B86A}" destId="{8AFC3611-A66E-4BE5-94DA-99586518B4CB}" srcOrd="0" destOrd="0" presId="urn:microsoft.com/office/officeart/2005/8/layout/hierarchy1"/>
    <dgm:cxn modelId="{853C94F9-4980-4710-AF30-0A597448375B}" type="presParOf" srcId="{8AFC3611-A66E-4BE5-94DA-99586518B4CB}" destId="{CFA0D38B-35EC-4EB5-9589-795738D5FACD}" srcOrd="0" destOrd="0" presId="urn:microsoft.com/office/officeart/2005/8/layout/hierarchy1"/>
    <dgm:cxn modelId="{9526A308-E67A-4AE3-A90C-749A3D21E983}" type="presParOf" srcId="{8AFC3611-A66E-4BE5-94DA-99586518B4CB}" destId="{A293E82F-8964-4593-9910-CCF3E32CC111}" srcOrd="1" destOrd="0" presId="urn:microsoft.com/office/officeart/2005/8/layout/hierarchy1"/>
    <dgm:cxn modelId="{8DFFA4C1-CC03-46D2-AF4F-754970CF7C0D}" type="presParOf" srcId="{1C77480E-AE90-46AE-8366-A42979B4B86A}" destId="{EBCEBDA5-CD7A-4671-8F56-DBA0D3E79B03}" srcOrd="1" destOrd="0" presId="urn:microsoft.com/office/officeart/2005/8/layout/hierarchy1"/>
    <dgm:cxn modelId="{B27A060A-CF31-4EF9-AD77-50EF62C3E188}" type="presParOf" srcId="{EBCEBDA5-CD7A-4671-8F56-DBA0D3E79B03}" destId="{6F38E6FF-F7C9-48EC-9B7B-67943513ADBA}" srcOrd="0" destOrd="0" presId="urn:microsoft.com/office/officeart/2005/8/layout/hierarchy1"/>
    <dgm:cxn modelId="{856C0CAF-A1DA-4108-A881-803AD90975AB}" type="presParOf" srcId="{EBCEBDA5-CD7A-4671-8F56-DBA0D3E79B03}" destId="{34879CE7-BEAB-4E7F-8520-EBD6AD161D06}" srcOrd="1" destOrd="0" presId="urn:microsoft.com/office/officeart/2005/8/layout/hierarchy1"/>
    <dgm:cxn modelId="{7DA23D95-FA3C-402E-ACF0-FDFCA074F31F}" type="presParOf" srcId="{34879CE7-BEAB-4E7F-8520-EBD6AD161D06}" destId="{E4CF09F8-49E4-4E85-B363-A36922355C81}" srcOrd="0" destOrd="0" presId="urn:microsoft.com/office/officeart/2005/8/layout/hierarchy1"/>
    <dgm:cxn modelId="{6C5DF7CA-FA1F-44BD-B02A-C4DCB5E4CAED}" type="presParOf" srcId="{E4CF09F8-49E4-4E85-B363-A36922355C81}" destId="{A905C89F-92C3-49D0-AC6E-C1B90B33D30B}" srcOrd="0" destOrd="0" presId="urn:microsoft.com/office/officeart/2005/8/layout/hierarchy1"/>
    <dgm:cxn modelId="{71D31B73-CE12-477F-BA30-8EFE7A67CFB7}" type="presParOf" srcId="{E4CF09F8-49E4-4E85-B363-A36922355C81}" destId="{5A46BCF7-742A-42F3-88FE-01CEC080AAA2}" srcOrd="1" destOrd="0" presId="urn:microsoft.com/office/officeart/2005/8/layout/hierarchy1"/>
    <dgm:cxn modelId="{1446ED2B-5812-474D-8265-4B4F3E221F7D}" type="presParOf" srcId="{34879CE7-BEAB-4E7F-8520-EBD6AD161D06}" destId="{07DCC252-8227-4A9A-951B-590017CFC9EC}" srcOrd="1" destOrd="0" presId="urn:microsoft.com/office/officeart/2005/8/layout/hierarchy1"/>
    <dgm:cxn modelId="{0749DB46-AA4F-4149-AE76-1E459186A429}" type="presParOf" srcId="{EBCEBDA5-CD7A-4671-8F56-DBA0D3E79B03}" destId="{C5B56EDB-3D01-4340-9AFC-8F0F4348837C}" srcOrd="2" destOrd="0" presId="urn:microsoft.com/office/officeart/2005/8/layout/hierarchy1"/>
    <dgm:cxn modelId="{3F1D443E-87F9-4476-8DB5-0C3BE5D635DB}" type="presParOf" srcId="{EBCEBDA5-CD7A-4671-8F56-DBA0D3E79B03}" destId="{CF792100-D1B2-4646-9E90-DB40EA0C9DE0}" srcOrd="3" destOrd="0" presId="urn:microsoft.com/office/officeart/2005/8/layout/hierarchy1"/>
    <dgm:cxn modelId="{48D0056F-0D4A-4940-9C5E-A4A32D8F372B}" type="presParOf" srcId="{CF792100-D1B2-4646-9E90-DB40EA0C9DE0}" destId="{E26E06CE-C65A-4367-8646-8F0280DE18D1}" srcOrd="0" destOrd="0" presId="urn:microsoft.com/office/officeart/2005/8/layout/hierarchy1"/>
    <dgm:cxn modelId="{D546A050-BDCC-487F-B667-B62296E616C5}" type="presParOf" srcId="{E26E06CE-C65A-4367-8646-8F0280DE18D1}" destId="{D0EB4514-F7BA-47E2-AC01-6A12979FE0B6}" srcOrd="0" destOrd="0" presId="urn:microsoft.com/office/officeart/2005/8/layout/hierarchy1"/>
    <dgm:cxn modelId="{68931A2E-3868-430C-89CE-9E7C192633D2}" type="presParOf" srcId="{E26E06CE-C65A-4367-8646-8F0280DE18D1}" destId="{FDB5A571-5347-402F-A576-26A173127179}" srcOrd="1" destOrd="0" presId="urn:microsoft.com/office/officeart/2005/8/layout/hierarchy1"/>
    <dgm:cxn modelId="{050890FC-7E01-435C-B00F-9FDF6927CA09}" type="presParOf" srcId="{CF792100-D1B2-4646-9E90-DB40EA0C9DE0}" destId="{9CF43FFF-BE37-426F-BF7E-F6603B3317A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EBA5E0-30FA-4668-B1ED-195DEAB1C6A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11B75B7-8433-4C71-9EC4-D4B878338A14}">
      <dgm:prSet phldrT="[Text]"/>
      <dgm:spPr>
        <a:solidFill>
          <a:srgbClr val="D8E8C4"/>
        </a:solidFill>
      </dgm:spPr>
      <dgm:t>
        <a:bodyPr/>
        <a:lstStyle/>
        <a:p>
          <a:r>
            <a:rPr lang="en-US" b="1" dirty="0" smtClean="0">
              <a:solidFill>
                <a:srgbClr val="E95A53"/>
              </a:solidFill>
              <a:latin typeface="+mj-lt"/>
            </a:rPr>
            <a:t>Behavioral management perspective</a:t>
          </a:r>
          <a:endParaRPr lang="en-US" b="1" dirty="0">
            <a:solidFill>
              <a:srgbClr val="E95A53"/>
            </a:solidFill>
            <a:latin typeface="+mj-lt"/>
          </a:endParaRPr>
        </a:p>
      </dgm:t>
    </dgm:pt>
    <dgm:pt modelId="{B36C724B-6E57-456C-9801-53F549E66BCB}" type="parTrans" cxnId="{792AE144-CCF9-46A5-BE00-106B66AAF583}">
      <dgm:prSet/>
      <dgm:spPr/>
      <dgm:t>
        <a:bodyPr/>
        <a:lstStyle/>
        <a:p>
          <a:endParaRPr lang="en-US">
            <a:latin typeface="+mj-lt"/>
          </a:endParaRPr>
        </a:p>
      </dgm:t>
    </dgm:pt>
    <dgm:pt modelId="{D8894C59-9551-4179-8CBF-81C2BD334153}" type="sibTrans" cxnId="{792AE144-CCF9-46A5-BE00-106B66AAF583}">
      <dgm:prSet/>
      <dgm:spPr/>
      <dgm:t>
        <a:bodyPr/>
        <a:lstStyle/>
        <a:p>
          <a:endParaRPr lang="en-US">
            <a:latin typeface="+mj-lt"/>
          </a:endParaRPr>
        </a:p>
      </dgm:t>
    </dgm:pt>
    <dgm:pt modelId="{2AA0AD1B-F6AB-42F3-9564-BA7C251D1798}">
      <dgm:prSet phldrT="[Text]"/>
      <dgm:spPr>
        <a:solidFill>
          <a:schemeClr val="bg1"/>
        </a:solidFill>
      </dgm:spPr>
      <dgm:t>
        <a:bodyPr/>
        <a:lstStyle/>
        <a:p>
          <a:r>
            <a:rPr lang="en-US" dirty="0" smtClean="0">
              <a:solidFill>
                <a:schemeClr val="tx1"/>
              </a:solidFill>
              <a:latin typeface="+mj-lt"/>
            </a:rPr>
            <a:t>Emphasizes individual attitudes and behaviors and group processes.</a:t>
          </a:r>
          <a:endParaRPr lang="en-US" dirty="0">
            <a:solidFill>
              <a:schemeClr val="tx1"/>
            </a:solidFill>
            <a:latin typeface="+mj-lt"/>
          </a:endParaRPr>
        </a:p>
      </dgm:t>
    </dgm:pt>
    <dgm:pt modelId="{16258283-1992-4A60-9711-906F7E23EECF}" type="parTrans" cxnId="{BF9F11F1-7E8C-4A63-B0F1-92090C97F3BE}">
      <dgm:prSet/>
      <dgm:spPr/>
      <dgm:t>
        <a:bodyPr/>
        <a:lstStyle/>
        <a:p>
          <a:endParaRPr lang="en-US">
            <a:latin typeface="+mj-lt"/>
          </a:endParaRPr>
        </a:p>
      </dgm:t>
    </dgm:pt>
    <dgm:pt modelId="{B39DCB29-D193-4BFE-A37A-F0C7FEBAC05F}" type="sibTrans" cxnId="{BF9F11F1-7E8C-4A63-B0F1-92090C97F3BE}">
      <dgm:prSet/>
      <dgm:spPr/>
      <dgm:t>
        <a:bodyPr/>
        <a:lstStyle/>
        <a:p>
          <a:endParaRPr lang="en-US">
            <a:latin typeface="+mj-lt"/>
          </a:endParaRPr>
        </a:p>
      </dgm:t>
    </dgm:pt>
    <dgm:pt modelId="{16179316-5987-4CD7-8B29-B935840D653F}" type="pres">
      <dgm:prSet presAssocID="{7DEBA5E0-30FA-4668-B1ED-195DEAB1C6AC}" presName="theList" presStyleCnt="0">
        <dgm:presLayoutVars>
          <dgm:dir/>
          <dgm:animLvl val="lvl"/>
          <dgm:resizeHandles val="exact"/>
        </dgm:presLayoutVars>
      </dgm:prSet>
      <dgm:spPr/>
      <dgm:t>
        <a:bodyPr/>
        <a:lstStyle/>
        <a:p>
          <a:endParaRPr lang="en-US"/>
        </a:p>
      </dgm:t>
    </dgm:pt>
    <dgm:pt modelId="{8E6FBE44-0732-48EE-952A-7705C76213BF}" type="pres">
      <dgm:prSet presAssocID="{E11B75B7-8433-4C71-9EC4-D4B878338A14}" presName="compNode" presStyleCnt="0"/>
      <dgm:spPr/>
    </dgm:pt>
    <dgm:pt modelId="{82FB753B-DC49-466F-A483-7FA2D076AD03}" type="pres">
      <dgm:prSet presAssocID="{E11B75B7-8433-4C71-9EC4-D4B878338A14}" presName="aNode" presStyleLbl="bgShp" presStyleIdx="0" presStyleCnt="1"/>
      <dgm:spPr/>
      <dgm:t>
        <a:bodyPr/>
        <a:lstStyle/>
        <a:p>
          <a:endParaRPr lang="en-US"/>
        </a:p>
      </dgm:t>
    </dgm:pt>
    <dgm:pt modelId="{69AA8DE3-CFB6-401D-BEE1-E4F1AFD69C85}" type="pres">
      <dgm:prSet presAssocID="{E11B75B7-8433-4C71-9EC4-D4B878338A14}" presName="textNode" presStyleLbl="bgShp" presStyleIdx="0" presStyleCnt="1"/>
      <dgm:spPr/>
      <dgm:t>
        <a:bodyPr/>
        <a:lstStyle/>
        <a:p>
          <a:endParaRPr lang="en-US"/>
        </a:p>
      </dgm:t>
    </dgm:pt>
    <dgm:pt modelId="{9F0C91DB-9A26-4726-935E-BAE34E96A3AC}" type="pres">
      <dgm:prSet presAssocID="{E11B75B7-8433-4C71-9EC4-D4B878338A14}" presName="compChildNode" presStyleCnt="0"/>
      <dgm:spPr/>
    </dgm:pt>
    <dgm:pt modelId="{B127BCF6-B28F-4997-8B62-DF6B1F2B98E7}" type="pres">
      <dgm:prSet presAssocID="{E11B75B7-8433-4C71-9EC4-D4B878338A14}" presName="theInnerList" presStyleCnt="0"/>
      <dgm:spPr/>
    </dgm:pt>
    <dgm:pt modelId="{CCF2E99C-E3B7-4DC8-A4E6-709445EBD99D}" type="pres">
      <dgm:prSet presAssocID="{2AA0AD1B-F6AB-42F3-9564-BA7C251D1798}" presName="childNode" presStyleLbl="node1" presStyleIdx="0" presStyleCnt="1">
        <dgm:presLayoutVars>
          <dgm:bulletEnabled val="1"/>
        </dgm:presLayoutVars>
      </dgm:prSet>
      <dgm:spPr/>
      <dgm:t>
        <a:bodyPr/>
        <a:lstStyle/>
        <a:p>
          <a:endParaRPr lang="en-US"/>
        </a:p>
      </dgm:t>
    </dgm:pt>
  </dgm:ptLst>
  <dgm:cxnLst>
    <dgm:cxn modelId="{BF9F11F1-7E8C-4A63-B0F1-92090C97F3BE}" srcId="{E11B75B7-8433-4C71-9EC4-D4B878338A14}" destId="{2AA0AD1B-F6AB-42F3-9564-BA7C251D1798}" srcOrd="0" destOrd="0" parTransId="{16258283-1992-4A60-9711-906F7E23EECF}" sibTransId="{B39DCB29-D193-4BFE-A37A-F0C7FEBAC05F}"/>
    <dgm:cxn modelId="{C3E4A8CF-6506-45A3-8F13-4AA366670588}" type="presOf" srcId="{E11B75B7-8433-4C71-9EC4-D4B878338A14}" destId="{69AA8DE3-CFB6-401D-BEE1-E4F1AFD69C85}" srcOrd="1" destOrd="0" presId="urn:microsoft.com/office/officeart/2005/8/layout/lProcess2"/>
    <dgm:cxn modelId="{792AE144-CCF9-46A5-BE00-106B66AAF583}" srcId="{7DEBA5E0-30FA-4668-B1ED-195DEAB1C6AC}" destId="{E11B75B7-8433-4C71-9EC4-D4B878338A14}" srcOrd="0" destOrd="0" parTransId="{B36C724B-6E57-456C-9801-53F549E66BCB}" sibTransId="{D8894C59-9551-4179-8CBF-81C2BD334153}"/>
    <dgm:cxn modelId="{78AF7121-48B4-49BD-A72A-561F6BF2302F}" type="presOf" srcId="{7DEBA5E0-30FA-4668-B1ED-195DEAB1C6AC}" destId="{16179316-5987-4CD7-8B29-B935840D653F}" srcOrd="0" destOrd="0" presId="urn:microsoft.com/office/officeart/2005/8/layout/lProcess2"/>
    <dgm:cxn modelId="{A000C6D1-696B-40F1-B1E3-1119817FF3BA}" type="presOf" srcId="{E11B75B7-8433-4C71-9EC4-D4B878338A14}" destId="{82FB753B-DC49-466F-A483-7FA2D076AD03}" srcOrd="0" destOrd="0" presId="urn:microsoft.com/office/officeart/2005/8/layout/lProcess2"/>
    <dgm:cxn modelId="{69EBF2FA-D25A-4722-A5E5-F74BAACA4B76}" type="presOf" srcId="{2AA0AD1B-F6AB-42F3-9564-BA7C251D1798}" destId="{CCF2E99C-E3B7-4DC8-A4E6-709445EBD99D}" srcOrd="0" destOrd="0" presId="urn:microsoft.com/office/officeart/2005/8/layout/lProcess2"/>
    <dgm:cxn modelId="{E84CEDAB-69E2-4786-8D6F-F358BD71BA3E}" type="presParOf" srcId="{16179316-5987-4CD7-8B29-B935840D653F}" destId="{8E6FBE44-0732-48EE-952A-7705C76213BF}" srcOrd="0" destOrd="0" presId="urn:microsoft.com/office/officeart/2005/8/layout/lProcess2"/>
    <dgm:cxn modelId="{4CA65C6D-AF0B-4EAA-BF32-F9D5C00687CD}" type="presParOf" srcId="{8E6FBE44-0732-48EE-952A-7705C76213BF}" destId="{82FB753B-DC49-466F-A483-7FA2D076AD03}" srcOrd="0" destOrd="0" presId="urn:microsoft.com/office/officeart/2005/8/layout/lProcess2"/>
    <dgm:cxn modelId="{70A01C3E-504C-4DF2-9527-57ED71DE5C03}" type="presParOf" srcId="{8E6FBE44-0732-48EE-952A-7705C76213BF}" destId="{69AA8DE3-CFB6-401D-BEE1-E4F1AFD69C85}" srcOrd="1" destOrd="0" presId="urn:microsoft.com/office/officeart/2005/8/layout/lProcess2"/>
    <dgm:cxn modelId="{B116715B-D176-42D1-AFEB-18057154BB3E}" type="presParOf" srcId="{8E6FBE44-0732-48EE-952A-7705C76213BF}" destId="{9F0C91DB-9A26-4726-935E-BAE34E96A3AC}" srcOrd="2" destOrd="0" presId="urn:microsoft.com/office/officeart/2005/8/layout/lProcess2"/>
    <dgm:cxn modelId="{749779DC-407D-43A7-BBDE-2192627C5A73}" type="presParOf" srcId="{9F0C91DB-9A26-4726-935E-BAE34E96A3AC}" destId="{B127BCF6-B28F-4997-8B62-DF6B1F2B98E7}" srcOrd="0" destOrd="0" presId="urn:microsoft.com/office/officeart/2005/8/layout/lProcess2"/>
    <dgm:cxn modelId="{74AD1246-AA52-457A-A42D-2D7C43DEBA1C}" type="presParOf" srcId="{B127BCF6-B28F-4997-8B62-DF6B1F2B98E7}" destId="{CCF2E99C-E3B7-4DC8-A4E6-709445EBD99D}"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19C980-24D4-4B2F-9AB8-6B3BF05A5D9D}"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8CD2BF5-3D40-410D-8A4A-62DB905BA242}">
      <dgm:prSet phldrT="[Text]"/>
      <dgm:spPr>
        <a:solidFill>
          <a:srgbClr val="D8E8C4"/>
        </a:solidFill>
        <a:ln>
          <a:solidFill>
            <a:srgbClr val="D8E8C4"/>
          </a:solidFill>
        </a:ln>
      </dgm:spPr>
      <dgm:t>
        <a:bodyPr/>
        <a:lstStyle/>
        <a:p>
          <a:r>
            <a:rPr lang="en-US" b="1" dirty="0" smtClean="0">
              <a:solidFill>
                <a:srgbClr val="E95A53"/>
              </a:solidFill>
              <a:latin typeface="+mj-lt"/>
            </a:rPr>
            <a:t>Human relations movement</a:t>
          </a:r>
          <a:endParaRPr lang="en-US" b="1" dirty="0">
            <a:solidFill>
              <a:srgbClr val="E95A53"/>
            </a:solidFill>
            <a:latin typeface="+mj-lt"/>
          </a:endParaRPr>
        </a:p>
      </dgm:t>
    </dgm:pt>
    <dgm:pt modelId="{CCB1F622-369F-41FE-A257-39639A11405F}" type="parTrans" cxnId="{79E0ABBD-075A-4CB9-85BE-092A1CCE686E}">
      <dgm:prSet/>
      <dgm:spPr/>
      <dgm:t>
        <a:bodyPr/>
        <a:lstStyle/>
        <a:p>
          <a:endParaRPr lang="en-US">
            <a:latin typeface="+mj-lt"/>
          </a:endParaRPr>
        </a:p>
      </dgm:t>
    </dgm:pt>
    <dgm:pt modelId="{C6CD43DA-B445-4ED0-A128-4AA5E1687AD7}" type="sibTrans" cxnId="{79E0ABBD-075A-4CB9-85BE-092A1CCE686E}">
      <dgm:prSet/>
      <dgm:spPr/>
      <dgm:t>
        <a:bodyPr/>
        <a:lstStyle/>
        <a:p>
          <a:endParaRPr lang="en-US">
            <a:latin typeface="+mj-lt"/>
          </a:endParaRPr>
        </a:p>
      </dgm:t>
    </dgm:pt>
    <dgm:pt modelId="{7E7CE9D9-7948-4FBF-8AA6-A0499A0686A9}">
      <dgm:prSet phldrT="[Text]"/>
      <dgm:spPr>
        <a:solidFill>
          <a:srgbClr val="FEEAC9">
            <a:alpha val="90000"/>
          </a:srgbClr>
        </a:solidFill>
        <a:ln>
          <a:solidFill>
            <a:srgbClr val="FEEAC9">
              <a:alpha val="90000"/>
            </a:srgbClr>
          </a:solidFill>
        </a:ln>
      </dgm:spPr>
      <dgm:t>
        <a:bodyPr/>
        <a:lstStyle/>
        <a:p>
          <a:r>
            <a:rPr lang="en-US" dirty="0" smtClean="0">
              <a:latin typeface="+mj-lt"/>
            </a:rPr>
            <a:t>Argued that workers respond primarily to the social context of the workplace.</a:t>
          </a:r>
          <a:endParaRPr lang="en-US" dirty="0">
            <a:latin typeface="+mj-lt"/>
          </a:endParaRPr>
        </a:p>
      </dgm:t>
    </dgm:pt>
    <dgm:pt modelId="{5D03B3FB-C665-46CB-8F38-589F70819BFB}" type="parTrans" cxnId="{0253F850-75EA-4345-BCFA-6B57E72ABCB1}">
      <dgm:prSet/>
      <dgm:spPr/>
      <dgm:t>
        <a:bodyPr/>
        <a:lstStyle/>
        <a:p>
          <a:endParaRPr lang="en-US">
            <a:latin typeface="+mj-lt"/>
          </a:endParaRPr>
        </a:p>
      </dgm:t>
    </dgm:pt>
    <dgm:pt modelId="{25737A97-F3E0-4072-8EED-C5C68CBB1467}" type="sibTrans" cxnId="{0253F850-75EA-4345-BCFA-6B57E72ABCB1}">
      <dgm:prSet/>
      <dgm:spPr/>
      <dgm:t>
        <a:bodyPr/>
        <a:lstStyle/>
        <a:p>
          <a:endParaRPr lang="en-US">
            <a:latin typeface="+mj-lt"/>
          </a:endParaRPr>
        </a:p>
      </dgm:t>
    </dgm:pt>
    <dgm:pt modelId="{5E77928D-A926-4272-A98E-E7B3551EC6BB}" type="pres">
      <dgm:prSet presAssocID="{3919C980-24D4-4B2F-9AB8-6B3BF05A5D9D}" presName="Name0" presStyleCnt="0">
        <dgm:presLayoutVars>
          <dgm:dir/>
          <dgm:animLvl val="lvl"/>
          <dgm:resizeHandles val="exact"/>
        </dgm:presLayoutVars>
      </dgm:prSet>
      <dgm:spPr/>
      <dgm:t>
        <a:bodyPr/>
        <a:lstStyle/>
        <a:p>
          <a:endParaRPr lang="en-US"/>
        </a:p>
      </dgm:t>
    </dgm:pt>
    <dgm:pt modelId="{49FBF33D-2702-4072-972A-A3149F95E2D3}" type="pres">
      <dgm:prSet presAssocID="{F8CD2BF5-3D40-410D-8A4A-62DB905BA242}" presName="linNode" presStyleCnt="0"/>
      <dgm:spPr/>
    </dgm:pt>
    <dgm:pt modelId="{DB9E80AA-D90D-40D3-BBDF-C084DC1012CD}" type="pres">
      <dgm:prSet presAssocID="{F8CD2BF5-3D40-410D-8A4A-62DB905BA242}" presName="parentText" presStyleLbl="node1" presStyleIdx="0" presStyleCnt="1">
        <dgm:presLayoutVars>
          <dgm:chMax val="1"/>
          <dgm:bulletEnabled val="1"/>
        </dgm:presLayoutVars>
      </dgm:prSet>
      <dgm:spPr/>
      <dgm:t>
        <a:bodyPr/>
        <a:lstStyle/>
        <a:p>
          <a:endParaRPr lang="en-US"/>
        </a:p>
      </dgm:t>
    </dgm:pt>
    <dgm:pt modelId="{394EF23D-3C1C-42F3-9770-664914C1F814}" type="pres">
      <dgm:prSet presAssocID="{F8CD2BF5-3D40-410D-8A4A-62DB905BA242}" presName="descendantText" presStyleLbl="alignAccFollowNode1" presStyleIdx="0" presStyleCnt="1">
        <dgm:presLayoutVars>
          <dgm:bulletEnabled val="1"/>
        </dgm:presLayoutVars>
      </dgm:prSet>
      <dgm:spPr/>
      <dgm:t>
        <a:bodyPr/>
        <a:lstStyle/>
        <a:p>
          <a:endParaRPr lang="en-US"/>
        </a:p>
      </dgm:t>
    </dgm:pt>
  </dgm:ptLst>
  <dgm:cxnLst>
    <dgm:cxn modelId="{79E0ABBD-075A-4CB9-85BE-092A1CCE686E}" srcId="{3919C980-24D4-4B2F-9AB8-6B3BF05A5D9D}" destId="{F8CD2BF5-3D40-410D-8A4A-62DB905BA242}" srcOrd="0" destOrd="0" parTransId="{CCB1F622-369F-41FE-A257-39639A11405F}" sibTransId="{C6CD43DA-B445-4ED0-A128-4AA5E1687AD7}"/>
    <dgm:cxn modelId="{0253F850-75EA-4345-BCFA-6B57E72ABCB1}" srcId="{F8CD2BF5-3D40-410D-8A4A-62DB905BA242}" destId="{7E7CE9D9-7948-4FBF-8AA6-A0499A0686A9}" srcOrd="0" destOrd="0" parTransId="{5D03B3FB-C665-46CB-8F38-589F70819BFB}" sibTransId="{25737A97-F3E0-4072-8EED-C5C68CBB1467}"/>
    <dgm:cxn modelId="{6B272B8E-3DFA-46EC-A3F8-34E1C80214C1}" type="presOf" srcId="{3919C980-24D4-4B2F-9AB8-6B3BF05A5D9D}" destId="{5E77928D-A926-4272-A98E-E7B3551EC6BB}" srcOrd="0" destOrd="0" presId="urn:microsoft.com/office/officeart/2005/8/layout/vList5"/>
    <dgm:cxn modelId="{50ACC73A-E477-4D0F-9043-5C7A0A2FCB81}" type="presOf" srcId="{F8CD2BF5-3D40-410D-8A4A-62DB905BA242}" destId="{DB9E80AA-D90D-40D3-BBDF-C084DC1012CD}" srcOrd="0" destOrd="0" presId="urn:microsoft.com/office/officeart/2005/8/layout/vList5"/>
    <dgm:cxn modelId="{36DF4FB0-2FB6-4F1A-893D-1ABCD2AB9A50}" type="presOf" srcId="{7E7CE9D9-7948-4FBF-8AA6-A0499A0686A9}" destId="{394EF23D-3C1C-42F3-9770-664914C1F814}" srcOrd="0" destOrd="0" presId="urn:microsoft.com/office/officeart/2005/8/layout/vList5"/>
    <dgm:cxn modelId="{657D9199-7258-41F7-ADAF-F7ECCE69E207}" type="presParOf" srcId="{5E77928D-A926-4272-A98E-E7B3551EC6BB}" destId="{49FBF33D-2702-4072-972A-A3149F95E2D3}" srcOrd="0" destOrd="0" presId="urn:microsoft.com/office/officeart/2005/8/layout/vList5"/>
    <dgm:cxn modelId="{4DAB5913-41DF-44BC-94BB-AF7A2E27D9E6}" type="presParOf" srcId="{49FBF33D-2702-4072-972A-A3149F95E2D3}" destId="{DB9E80AA-D90D-40D3-BBDF-C084DC1012CD}" srcOrd="0" destOrd="0" presId="urn:microsoft.com/office/officeart/2005/8/layout/vList5"/>
    <dgm:cxn modelId="{1AB75A3A-F970-46E8-9FB6-A2DE772808F1}" type="presParOf" srcId="{49FBF33D-2702-4072-972A-A3149F95E2D3}" destId="{394EF23D-3C1C-42F3-9770-664914C1F81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B7EA11-5F7B-43AA-B616-53CA820387C2}"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4FE6B06F-8E0A-443D-ADA2-51348CFD83DD}">
      <dgm:prSet phldrT="[Text]"/>
      <dgm:spPr>
        <a:solidFill>
          <a:srgbClr val="D8E8C4"/>
        </a:solidFill>
        <a:ln>
          <a:solidFill>
            <a:srgbClr val="D8E8C4"/>
          </a:solidFill>
        </a:ln>
      </dgm:spPr>
      <dgm:t>
        <a:bodyPr/>
        <a:lstStyle/>
        <a:p>
          <a:r>
            <a:rPr lang="en-US" b="1" dirty="0" smtClean="0">
              <a:solidFill>
                <a:srgbClr val="E95A53"/>
              </a:solidFill>
              <a:latin typeface="+mj-lt"/>
            </a:rPr>
            <a:t>Theory X</a:t>
          </a:r>
          <a:endParaRPr lang="en-US" b="1" dirty="0">
            <a:solidFill>
              <a:srgbClr val="E95A53"/>
            </a:solidFill>
            <a:latin typeface="+mj-lt"/>
          </a:endParaRPr>
        </a:p>
      </dgm:t>
    </dgm:pt>
    <dgm:pt modelId="{D0C171D0-A05F-4B6F-9617-1CDEF26E332D}" type="parTrans" cxnId="{DB53DEE8-A0EE-47E3-A413-DDCDB76D6BA0}">
      <dgm:prSet/>
      <dgm:spPr/>
      <dgm:t>
        <a:bodyPr/>
        <a:lstStyle/>
        <a:p>
          <a:endParaRPr lang="en-US">
            <a:latin typeface="+mj-lt"/>
          </a:endParaRPr>
        </a:p>
      </dgm:t>
    </dgm:pt>
    <dgm:pt modelId="{411AD312-9D61-4CDE-BF09-22C9EAC3192E}" type="sibTrans" cxnId="{DB53DEE8-A0EE-47E3-A413-DDCDB76D6BA0}">
      <dgm:prSet/>
      <dgm:spPr/>
      <dgm:t>
        <a:bodyPr/>
        <a:lstStyle/>
        <a:p>
          <a:endParaRPr lang="en-US">
            <a:latin typeface="+mj-lt"/>
          </a:endParaRPr>
        </a:p>
      </dgm:t>
    </dgm:pt>
    <dgm:pt modelId="{B8F723CF-71D7-43CD-9E59-7C8FEA22D281}">
      <dgm:prSet phldrT="[Text]"/>
      <dgm:spPr>
        <a:solidFill>
          <a:srgbClr val="FEEAC9">
            <a:alpha val="90000"/>
          </a:srgbClr>
        </a:solidFill>
        <a:ln>
          <a:solidFill>
            <a:srgbClr val="FEEAC9">
              <a:alpha val="90000"/>
            </a:srgbClr>
          </a:solidFill>
        </a:ln>
      </dgm:spPr>
      <dgm:t>
        <a:bodyPr/>
        <a:lstStyle/>
        <a:p>
          <a:r>
            <a:rPr lang="en-US" dirty="0" smtClean="0">
              <a:latin typeface="+mj-lt"/>
            </a:rPr>
            <a:t>A pessimistic and negative view of workers consistent with the views of scientific management.</a:t>
          </a:r>
          <a:endParaRPr lang="en-US" dirty="0">
            <a:latin typeface="+mj-lt"/>
          </a:endParaRPr>
        </a:p>
      </dgm:t>
    </dgm:pt>
    <dgm:pt modelId="{5437C516-1E9E-4527-9855-49C97B0BD6C6}" type="parTrans" cxnId="{95E4411A-9F3D-4973-A501-EA97E4A36604}">
      <dgm:prSet/>
      <dgm:spPr/>
      <dgm:t>
        <a:bodyPr/>
        <a:lstStyle/>
        <a:p>
          <a:endParaRPr lang="en-US">
            <a:latin typeface="+mj-lt"/>
          </a:endParaRPr>
        </a:p>
      </dgm:t>
    </dgm:pt>
    <dgm:pt modelId="{DEF1E429-6984-474B-9D17-17EF51D17361}" type="sibTrans" cxnId="{95E4411A-9F3D-4973-A501-EA97E4A36604}">
      <dgm:prSet/>
      <dgm:spPr/>
      <dgm:t>
        <a:bodyPr/>
        <a:lstStyle/>
        <a:p>
          <a:endParaRPr lang="en-US">
            <a:latin typeface="+mj-lt"/>
          </a:endParaRPr>
        </a:p>
      </dgm:t>
    </dgm:pt>
    <dgm:pt modelId="{AE62E714-022B-4A03-BC56-B3CE5B7EEBC0}">
      <dgm:prSet phldrT="[Text]"/>
      <dgm:spPr>
        <a:solidFill>
          <a:srgbClr val="E0F2FB"/>
        </a:solidFill>
        <a:ln>
          <a:solidFill>
            <a:srgbClr val="E0F2FB"/>
          </a:solidFill>
        </a:ln>
      </dgm:spPr>
      <dgm:t>
        <a:bodyPr/>
        <a:lstStyle/>
        <a:p>
          <a:r>
            <a:rPr lang="en-US" b="1" dirty="0" smtClean="0">
              <a:solidFill>
                <a:srgbClr val="E95A53"/>
              </a:solidFill>
              <a:latin typeface="+mj-lt"/>
            </a:rPr>
            <a:t>Theory Y</a:t>
          </a:r>
          <a:endParaRPr lang="en-US" b="1" dirty="0">
            <a:solidFill>
              <a:srgbClr val="E95A53"/>
            </a:solidFill>
            <a:latin typeface="+mj-lt"/>
          </a:endParaRPr>
        </a:p>
      </dgm:t>
    </dgm:pt>
    <dgm:pt modelId="{C83F7735-63A8-4AA7-B4C5-0F90BFE88FAD}" type="parTrans" cxnId="{10680A6F-32AC-482B-8307-8D3EA6EF70E5}">
      <dgm:prSet/>
      <dgm:spPr/>
      <dgm:t>
        <a:bodyPr/>
        <a:lstStyle/>
        <a:p>
          <a:endParaRPr lang="en-US">
            <a:latin typeface="+mj-lt"/>
          </a:endParaRPr>
        </a:p>
      </dgm:t>
    </dgm:pt>
    <dgm:pt modelId="{A0EEFB02-0771-47C6-BB96-F876DC989B39}" type="sibTrans" cxnId="{10680A6F-32AC-482B-8307-8D3EA6EF70E5}">
      <dgm:prSet/>
      <dgm:spPr/>
      <dgm:t>
        <a:bodyPr/>
        <a:lstStyle/>
        <a:p>
          <a:endParaRPr lang="en-US">
            <a:latin typeface="+mj-lt"/>
          </a:endParaRPr>
        </a:p>
      </dgm:t>
    </dgm:pt>
    <dgm:pt modelId="{BA4FBCC4-945E-4A9F-8C37-A9F6E3099BBA}">
      <dgm:prSet phldrT="[Text]"/>
      <dgm:spPr>
        <a:solidFill>
          <a:srgbClr val="FEEAC9">
            <a:alpha val="90000"/>
          </a:srgbClr>
        </a:solidFill>
        <a:ln>
          <a:solidFill>
            <a:srgbClr val="FEEAC9">
              <a:alpha val="90000"/>
            </a:srgbClr>
          </a:solidFill>
        </a:ln>
      </dgm:spPr>
      <dgm:t>
        <a:bodyPr/>
        <a:lstStyle/>
        <a:p>
          <a:r>
            <a:rPr lang="en-US" dirty="0" smtClean="0">
              <a:latin typeface="+mj-lt"/>
            </a:rPr>
            <a:t>A positive view of workers; it represents the assumptions that human relations advocates make.</a:t>
          </a:r>
          <a:endParaRPr lang="en-US" dirty="0">
            <a:latin typeface="+mj-lt"/>
          </a:endParaRPr>
        </a:p>
      </dgm:t>
    </dgm:pt>
    <dgm:pt modelId="{0D326384-2E44-4D40-B85D-4B5954F92F1D}" type="parTrans" cxnId="{A880FD89-CCA0-45CC-A0AA-715C24E2683C}">
      <dgm:prSet/>
      <dgm:spPr/>
      <dgm:t>
        <a:bodyPr/>
        <a:lstStyle/>
        <a:p>
          <a:endParaRPr lang="en-US">
            <a:latin typeface="+mj-lt"/>
          </a:endParaRPr>
        </a:p>
      </dgm:t>
    </dgm:pt>
    <dgm:pt modelId="{5FA50057-92D7-46F7-850C-08176FFC23D2}" type="sibTrans" cxnId="{A880FD89-CCA0-45CC-A0AA-715C24E2683C}">
      <dgm:prSet/>
      <dgm:spPr/>
      <dgm:t>
        <a:bodyPr/>
        <a:lstStyle/>
        <a:p>
          <a:endParaRPr lang="en-US">
            <a:latin typeface="+mj-lt"/>
          </a:endParaRPr>
        </a:p>
      </dgm:t>
    </dgm:pt>
    <dgm:pt modelId="{49FAAE0B-E3C4-4337-9F14-229B53524C72}" type="pres">
      <dgm:prSet presAssocID="{0DB7EA11-5F7B-43AA-B616-53CA820387C2}" presName="Name0" presStyleCnt="0">
        <dgm:presLayoutVars>
          <dgm:dir/>
          <dgm:animLvl val="lvl"/>
          <dgm:resizeHandles val="exact"/>
        </dgm:presLayoutVars>
      </dgm:prSet>
      <dgm:spPr/>
      <dgm:t>
        <a:bodyPr/>
        <a:lstStyle/>
        <a:p>
          <a:endParaRPr lang="en-US"/>
        </a:p>
      </dgm:t>
    </dgm:pt>
    <dgm:pt modelId="{06A2DD2E-1EEE-4B5A-9261-652D614809A2}" type="pres">
      <dgm:prSet presAssocID="{4FE6B06F-8E0A-443D-ADA2-51348CFD83DD}" presName="linNode" presStyleCnt="0"/>
      <dgm:spPr/>
    </dgm:pt>
    <dgm:pt modelId="{23F1C265-1678-4986-A70C-5C471A0AD7EA}" type="pres">
      <dgm:prSet presAssocID="{4FE6B06F-8E0A-443D-ADA2-51348CFD83DD}" presName="parentText" presStyleLbl="node1" presStyleIdx="0" presStyleCnt="2">
        <dgm:presLayoutVars>
          <dgm:chMax val="1"/>
          <dgm:bulletEnabled val="1"/>
        </dgm:presLayoutVars>
      </dgm:prSet>
      <dgm:spPr/>
      <dgm:t>
        <a:bodyPr/>
        <a:lstStyle/>
        <a:p>
          <a:endParaRPr lang="en-US"/>
        </a:p>
      </dgm:t>
    </dgm:pt>
    <dgm:pt modelId="{B1EF0D82-84F6-4F04-9BA5-ADA3EA9B63A0}" type="pres">
      <dgm:prSet presAssocID="{4FE6B06F-8E0A-443D-ADA2-51348CFD83DD}" presName="descendantText" presStyleLbl="alignAccFollowNode1" presStyleIdx="0" presStyleCnt="2">
        <dgm:presLayoutVars>
          <dgm:bulletEnabled val="1"/>
        </dgm:presLayoutVars>
      </dgm:prSet>
      <dgm:spPr/>
      <dgm:t>
        <a:bodyPr/>
        <a:lstStyle/>
        <a:p>
          <a:endParaRPr lang="en-US"/>
        </a:p>
      </dgm:t>
    </dgm:pt>
    <dgm:pt modelId="{31BFBDF0-AD5A-4223-99DA-7BC154F649E6}" type="pres">
      <dgm:prSet presAssocID="{411AD312-9D61-4CDE-BF09-22C9EAC3192E}" presName="sp" presStyleCnt="0"/>
      <dgm:spPr/>
    </dgm:pt>
    <dgm:pt modelId="{3E12D126-C76D-4EE1-B19C-4D89CA58B9B1}" type="pres">
      <dgm:prSet presAssocID="{AE62E714-022B-4A03-BC56-B3CE5B7EEBC0}" presName="linNode" presStyleCnt="0"/>
      <dgm:spPr/>
    </dgm:pt>
    <dgm:pt modelId="{571240D3-01A9-48DF-BAA1-E90A59D35F52}" type="pres">
      <dgm:prSet presAssocID="{AE62E714-022B-4A03-BC56-B3CE5B7EEBC0}" presName="parentText" presStyleLbl="node1" presStyleIdx="1" presStyleCnt="2">
        <dgm:presLayoutVars>
          <dgm:chMax val="1"/>
          <dgm:bulletEnabled val="1"/>
        </dgm:presLayoutVars>
      </dgm:prSet>
      <dgm:spPr/>
      <dgm:t>
        <a:bodyPr/>
        <a:lstStyle/>
        <a:p>
          <a:endParaRPr lang="en-US"/>
        </a:p>
      </dgm:t>
    </dgm:pt>
    <dgm:pt modelId="{F7758581-D750-4869-8A0A-ECE10436E45D}" type="pres">
      <dgm:prSet presAssocID="{AE62E714-022B-4A03-BC56-B3CE5B7EEBC0}" presName="descendantText" presStyleLbl="alignAccFollowNode1" presStyleIdx="1" presStyleCnt="2">
        <dgm:presLayoutVars>
          <dgm:bulletEnabled val="1"/>
        </dgm:presLayoutVars>
      </dgm:prSet>
      <dgm:spPr/>
      <dgm:t>
        <a:bodyPr/>
        <a:lstStyle/>
        <a:p>
          <a:endParaRPr lang="en-US"/>
        </a:p>
      </dgm:t>
    </dgm:pt>
  </dgm:ptLst>
  <dgm:cxnLst>
    <dgm:cxn modelId="{E8BF4F84-E13E-4D03-9565-9084B280E60A}" type="presOf" srcId="{B8F723CF-71D7-43CD-9E59-7C8FEA22D281}" destId="{B1EF0D82-84F6-4F04-9BA5-ADA3EA9B63A0}" srcOrd="0" destOrd="0" presId="urn:microsoft.com/office/officeart/2005/8/layout/vList5"/>
    <dgm:cxn modelId="{DB53DEE8-A0EE-47E3-A413-DDCDB76D6BA0}" srcId="{0DB7EA11-5F7B-43AA-B616-53CA820387C2}" destId="{4FE6B06F-8E0A-443D-ADA2-51348CFD83DD}" srcOrd="0" destOrd="0" parTransId="{D0C171D0-A05F-4B6F-9617-1CDEF26E332D}" sibTransId="{411AD312-9D61-4CDE-BF09-22C9EAC3192E}"/>
    <dgm:cxn modelId="{FF329DDD-4624-4D9A-86EA-DE4259EF29A4}" type="presOf" srcId="{BA4FBCC4-945E-4A9F-8C37-A9F6E3099BBA}" destId="{F7758581-D750-4869-8A0A-ECE10436E45D}" srcOrd="0" destOrd="0" presId="urn:microsoft.com/office/officeart/2005/8/layout/vList5"/>
    <dgm:cxn modelId="{95E4411A-9F3D-4973-A501-EA97E4A36604}" srcId="{4FE6B06F-8E0A-443D-ADA2-51348CFD83DD}" destId="{B8F723CF-71D7-43CD-9E59-7C8FEA22D281}" srcOrd="0" destOrd="0" parTransId="{5437C516-1E9E-4527-9855-49C97B0BD6C6}" sibTransId="{DEF1E429-6984-474B-9D17-17EF51D17361}"/>
    <dgm:cxn modelId="{A880FD89-CCA0-45CC-A0AA-715C24E2683C}" srcId="{AE62E714-022B-4A03-BC56-B3CE5B7EEBC0}" destId="{BA4FBCC4-945E-4A9F-8C37-A9F6E3099BBA}" srcOrd="0" destOrd="0" parTransId="{0D326384-2E44-4D40-B85D-4B5954F92F1D}" sibTransId="{5FA50057-92D7-46F7-850C-08176FFC23D2}"/>
    <dgm:cxn modelId="{C5699487-A87E-41B7-B547-06305E6C76E8}" type="presOf" srcId="{AE62E714-022B-4A03-BC56-B3CE5B7EEBC0}" destId="{571240D3-01A9-48DF-BAA1-E90A59D35F52}" srcOrd="0" destOrd="0" presId="urn:microsoft.com/office/officeart/2005/8/layout/vList5"/>
    <dgm:cxn modelId="{02667F34-7E73-4E7C-BB82-47CF1FF884D1}" type="presOf" srcId="{0DB7EA11-5F7B-43AA-B616-53CA820387C2}" destId="{49FAAE0B-E3C4-4337-9F14-229B53524C72}" srcOrd="0" destOrd="0" presId="urn:microsoft.com/office/officeart/2005/8/layout/vList5"/>
    <dgm:cxn modelId="{41B6ABD2-2B2D-4A7F-8393-D97825DD052E}" type="presOf" srcId="{4FE6B06F-8E0A-443D-ADA2-51348CFD83DD}" destId="{23F1C265-1678-4986-A70C-5C471A0AD7EA}" srcOrd="0" destOrd="0" presId="urn:microsoft.com/office/officeart/2005/8/layout/vList5"/>
    <dgm:cxn modelId="{10680A6F-32AC-482B-8307-8D3EA6EF70E5}" srcId="{0DB7EA11-5F7B-43AA-B616-53CA820387C2}" destId="{AE62E714-022B-4A03-BC56-B3CE5B7EEBC0}" srcOrd="1" destOrd="0" parTransId="{C83F7735-63A8-4AA7-B4C5-0F90BFE88FAD}" sibTransId="{A0EEFB02-0771-47C6-BB96-F876DC989B39}"/>
    <dgm:cxn modelId="{504417C6-A7E5-4D8F-AE30-F6F7457692E2}" type="presParOf" srcId="{49FAAE0B-E3C4-4337-9F14-229B53524C72}" destId="{06A2DD2E-1EEE-4B5A-9261-652D614809A2}" srcOrd="0" destOrd="0" presId="urn:microsoft.com/office/officeart/2005/8/layout/vList5"/>
    <dgm:cxn modelId="{89BE2BF5-7723-4972-9D94-75CBF724E145}" type="presParOf" srcId="{06A2DD2E-1EEE-4B5A-9261-652D614809A2}" destId="{23F1C265-1678-4986-A70C-5C471A0AD7EA}" srcOrd="0" destOrd="0" presId="urn:microsoft.com/office/officeart/2005/8/layout/vList5"/>
    <dgm:cxn modelId="{53513599-C581-44DC-A0E4-936C8CC22CE5}" type="presParOf" srcId="{06A2DD2E-1EEE-4B5A-9261-652D614809A2}" destId="{B1EF0D82-84F6-4F04-9BA5-ADA3EA9B63A0}" srcOrd="1" destOrd="0" presId="urn:microsoft.com/office/officeart/2005/8/layout/vList5"/>
    <dgm:cxn modelId="{F7E55F3D-4C97-4C15-8E04-D74625E77A17}" type="presParOf" srcId="{49FAAE0B-E3C4-4337-9F14-229B53524C72}" destId="{31BFBDF0-AD5A-4223-99DA-7BC154F649E6}" srcOrd="1" destOrd="0" presId="urn:microsoft.com/office/officeart/2005/8/layout/vList5"/>
    <dgm:cxn modelId="{4B262C2F-C647-4956-9188-4A7BB6A4677E}" type="presParOf" srcId="{49FAAE0B-E3C4-4337-9F14-229B53524C72}" destId="{3E12D126-C76D-4EE1-B19C-4D89CA58B9B1}" srcOrd="2" destOrd="0" presId="urn:microsoft.com/office/officeart/2005/8/layout/vList5"/>
    <dgm:cxn modelId="{EDC07589-93A2-4A1B-9B94-472FFE1254C8}" type="presParOf" srcId="{3E12D126-C76D-4EE1-B19C-4D89CA58B9B1}" destId="{571240D3-01A9-48DF-BAA1-E90A59D35F52}" srcOrd="0" destOrd="0" presId="urn:microsoft.com/office/officeart/2005/8/layout/vList5"/>
    <dgm:cxn modelId="{4C8AEBCA-D626-4359-A624-0A915BEB6598}" type="presParOf" srcId="{3E12D126-C76D-4EE1-B19C-4D89CA58B9B1}" destId="{F7758581-D750-4869-8A0A-ECE10436E45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D21975-FA75-46B0-8C10-75FAD46F319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A0402EE-45A6-4199-AF55-F389ACE7874D}">
      <dgm:prSet phldrT="[Text]"/>
      <dgm:spPr>
        <a:solidFill>
          <a:srgbClr val="D8E8C4"/>
        </a:solidFill>
      </dgm:spPr>
      <dgm:t>
        <a:bodyPr/>
        <a:lstStyle/>
        <a:p>
          <a:pPr algn="ctr"/>
          <a:r>
            <a:rPr lang="en-US" b="1" dirty="0" smtClean="0">
              <a:solidFill>
                <a:srgbClr val="E95A53"/>
              </a:solidFill>
              <a:latin typeface="+mj-lt"/>
            </a:rPr>
            <a:t>Organizational behavior</a:t>
          </a:r>
          <a:endParaRPr lang="en-US" b="1" dirty="0">
            <a:solidFill>
              <a:srgbClr val="E95A53"/>
            </a:solidFill>
            <a:latin typeface="+mj-lt"/>
          </a:endParaRPr>
        </a:p>
      </dgm:t>
    </dgm:pt>
    <dgm:pt modelId="{DD273ABB-6C95-4C7C-BBF9-44F6B5F87411}" type="parTrans" cxnId="{CAEEB6F3-7000-4031-9A5E-F1E88B333FDE}">
      <dgm:prSet/>
      <dgm:spPr/>
      <dgm:t>
        <a:bodyPr/>
        <a:lstStyle/>
        <a:p>
          <a:endParaRPr lang="en-US">
            <a:latin typeface="+mj-lt"/>
          </a:endParaRPr>
        </a:p>
      </dgm:t>
    </dgm:pt>
    <dgm:pt modelId="{AF1792E0-2A46-4B8D-8ED9-873C22FC627D}" type="sibTrans" cxnId="{CAEEB6F3-7000-4031-9A5E-F1E88B333FDE}">
      <dgm:prSet/>
      <dgm:spPr/>
      <dgm:t>
        <a:bodyPr/>
        <a:lstStyle/>
        <a:p>
          <a:endParaRPr lang="en-US">
            <a:latin typeface="+mj-lt"/>
          </a:endParaRPr>
        </a:p>
      </dgm:t>
    </dgm:pt>
    <dgm:pt modelId="{E979C2ED-4CC5-463F-A563-CFE90F34A3C1}">
      <dgm:prSet phldrT="[Text]"/>
      <dgm:spPr/>
      <dgm:t>
        <a:bodyPr/>
        <a:lstStyle/>
        <a:p>
          <a:r>
            <a:rPr lang="en-US" dirty="0" smtClean="0">
              <a:latin typeface="+mj-lt"/>
            </a:rPr>
            <a:t>Contemporary field focusing on behavioral perspectives on management.</a:t>
          </a:r>
          <a:endParaRPr lang="en-US" dirty="0">
            <a:latin typeface="+mj-lt"/>
          </a:endParaRPr>
        </a:p>
      </dgm:t>
    </dgm:pt>
    <dgm:pt modelId="{CC8D6E71-6E79-457C-BDAD-90CC8A42C961}" type="parTrans" cxnId="{9B7975B1-C5EF-4F24-BF3E-7B40AAB25D02}">
      <dgm:prSet/>
      <dgm:spPr/>
      <dgm:t>
        <a:bodyPr/>
        <a:lstStyle/>
        <a:p>
          <a:endParaRPr lang="en-US">
            <a:latin typeface="+mj-lt"/>
          </a:endParaRPr>
        </a:p>
      </dgm:t>
    </dgm:pt>
    <dgm:pt modelId="{30484934-18BB-4D2E-93C1-74A2773AACD3}" type="sibTrans" cxnId="{9B7975B1-C5EF-4F24-BF3E-7B40AAB25D02}">
      <dgm:prSet/>
      <dgm:spPr/>
      <dgm:t>
        <a:bodyPr/>
        <a:lstStyle/>
        <a:p>
          <a:endParaRPr lang="en-US">
            <a:latin typeface="+mj-lt"/>
          </a:endParaRPr>
        </a:p>
      </dgm:t>
    </dgm:pt>
    <dgm:pt modelId="{269BC1E5-808C-4F75-BC08-5166BE8E5D6F}" type="pres">
      <dgm:prSet presAssocID="{3CD21975-FA75-46B0-8C10-75FAD46F319B}" presName="linear" presStyleCnt="0">
        <dgm:presLayoutVars>
          <dgm:animLvl val="lvl"/>
          <dgm:resizeHandles val="exact"/>
        </dgm:presLayoutVars>
      </dgm:prSet>
      <dgm:spPr/>
      <dgm:t>
        <a:bodyPr/>
        <a:lstStyle/>
        <a:p>
          <a:endParaRPr lang="en-US"/>
        </a:p>
      </dgm:t>
    </dgm:pt>
    <dgm:pt modelId="{90E4671F-7FA8-4171-B7C7-97F093D092E9}" type="pres">
      <dgm:prSet presAssocID="{9A0402EE-45A6-4199-AF55-F389ACE7874D}" presName="parentText" presStyleLbl="node1" presStyleIdx="0" presStyleCnt="1">
        <dgm:presLayoutVars>
          <dgm:chMax val="0"/>
          <dgm:bulletEnabled val="1"/>
        </dgm:presLayoutVars>
      </dgm:prSet>
      <dgm:spPr/>
      <dgm:t>
        <a:bodyPr/>
        <a:lstStyle/>
        <a:p>
          <a:endParaRPr lang="en-US"/>
        </a:p>
      </dgm:t>
    </dgm:pt>
    <dgm:pt modelId="{8857C8F8-3281-4ED0-A8A7-888C5A4A662C}" type="pres">
      <dgm:prSet presAssocID="{9A0402EE-45A6-4199-AF55-F389ACE7874D}" presName="childText" presStyleLbl="revTx" presStyleIdx="0" presStyleCnt="1">
        <dgm:presLayoutVars>
          <dgm:bulletEnabled val="1"/>
        </dgm:presLayoutVars>
      </dgm:prSet>
      <dgm:spPr/>
      <dgm:t>
        <a:bodyPr/>
        <a:lstStyle/>
        <a:p>
          <a:endParaRPr lang="en-US"/>
        </a:p>
      </dgm:t>
    </dgm:pt>
  </dgm:ptLst>
  <dgm:cxnLst>
    <dgm:cxn modelId="{689509E3-A855-4DFC-AE1E-221285C7D334}" type="presOf" srcId="{E979C2ED-4CC5-463F-A563-CFE90F34A3C1}" destId="{8857C8F8-3281-4ED0-A8A7-888C5A4A662C}" srcOrd="0" destOrd="0" presId="urn:microsoft.com/office/officeart/2005/8/layout/vList2"/>
    <dgm:cxn modelId="{D38D7553-F8B4-4601-BBC0-F08CBF7B3A5D}" type="presOf" srcId="{3CD21975-FA75-46B0-8C10-75FAD46F319B}" destId="{269BC1E5-808C-4F75-BC08-5166BE8E5D6F}" srcOrd="0" destOrd="0" presId="urn:microsoft.com/office/officeart/2005/8/layout/vList2"/>
    <dgm:cxn modelId="{CAEEB6F3-7000-4031-9A5E-F1E88B333FDE}" srcId="{3CD21975-FA75-46B0-8C10-75FAD46F319B}" destId="{9A0402EE-45A6-4199-AF55-F389ACE7874D}" srcOrd="0" destOrd="0" parTransId="{DD273ABB-6C95-4C7C-BBF9-44F6B5F87411}" sibTransId="{AF1792E0-2A46-4B8D-8ED9-873C22FC627D}"/>
    <dgm:cxn modelId="{D215D25A-D8FF-4256-82D7-5A4C7083A738}" type="presOf" srcId="{9A0402EE-45A6-4199-AF55-F389ACE7874D}" destId="{90E4671F-7FA8-4171-B7C7-97F093D092E9}" srcOrd="0" destOrd="0" presId="urn:microsoft.com/office/officeart/2005/8/layout/vList2"/>
    <dgm:cxn modelId="{9B7975B1-C5EF-4F24-BF3E-7B40AAB25D02}" srcId="{9A0402EE-45A6-4199-AF55-F389ACE7874D}" destId="{E979C2ED-4CC5-463F-A563-CFE90F34A3C1}" srcOrd="0" destOrd="0" parTransId="{CC8D6E71-6E79-457C-BDAD-90CC8A42C961}" sibTransId="{30484934-18BB-4D2E-93C1-74A2773AACD3}"/>
    <dgm:cxn modelId="{B09AC29C-3D29-4A7E-9D27-50DC347BC03C}" type="presParOf" srcId="{269BC1E5-808C-4F75-BC08-5166BE8E5D6F}" destId="{90E4671F-7FA8-4171-B7C7-97F093D092E9}" srcOrd="0" destOrd="0" presId="urn:microsoft.com/office/officeart/2005/8/layout/vList2"/>
    <dgm:cxn modelId="{83A9EB54-3A36-48E7-B03E-6E48DCDA33FC}" type="presParOf" srcId="{269BC1E5-808C-4F75-BC08-5166BE8E5D6F}" destId="{8857C8F8-3281-4ED0-A8A7-888C5A4A662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C4DC96-4488-4D00-968C-EAAC214A582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3E9B53F-2475-4EBE-A781-C14AD258E3A3}">
      <dgm:prSet phldrT="[Text]"/>
      <dgm:spPr/>
      <dgm:t>
        <a:bodyPr/>
        <a:lstStyle/>
        <a:p>
          <a:r>
            <a:rPr lang="en-US" b="1" dirty="0" smtClean="0">
              <a:solidFill>
                <a:srgbClr val="E95A53"/>
              </a:solidFill>
              <a:latin typeface="+mj-lt"/>
            </a:rPr>
            <a:t>Quantitative management perspective</a:t>
          </a:r>
          <a:endParaRPr lang="en-US" b="1" dirty="0">
            <a:solidFill>
              <a:srgbClr val="E95A53"/>
            </a:solidFill>
            <a:latin typeface="+mj-lt"/>
          </a:endParaRPr>
        </a:p>
      </dgm:t>
    </dgm:pt>
    <dgm:pt modelId="{8EB26938-775C-4DB3-A873-BE0A97F10FA5}" type="parTrans" cxnId="{D312F8C0-6D1E-4077-89C2-DC126987B1E2}">
      <dgm:prSet/>
      <dgm:spPr/>
      <dgm:t>
        <a:bodyPr/>
        <a:lstStyle/>
        <a:p>
          <a:endParaRPr lang="en-US" b="1">
            <a:solidFill>
              <a:srgbClr val="E95A53"/>
            </a:solidFill>
            <a:latin typeface="+mj-lt"/>
          </a:endParaRPr>
        </a:p>
      </dgm:t>
    </dgm:pt>
    <dgm:pt modelId="{018973DD-6DBB-443C-A21B-7C5B20192247}" type="sibTrans" cxnId="{D312F8C0-6D1E-4077-89C2-DC126987B1E2}">
      <dgm:prSet/>
      <dgm:spPr/>
      <dgm:t>
        <a:bodyPr/>
        <a:lstStyle/>
        <a:p>
          <a:endParaRPr lang="en-US" b="1">
            <a:solidFill>
              <a:srgbClr val="E95A53"/>
            </a:solidFill>
            <a:latin typeface="+mj-lt"/>
          </a:endParaRPr>
        </a:p>
      </dgm:t>
    </dgm:pt>
    <dgm:pt modelId="{5634DC95-89EE-40F7-8105-DE4676743B64}">
      <dgm:prSet phldrT="[Text]"/>
      <dgm:spPr/>
      <dgm:t>
        <a:bodyPr/>
        <a:lstStyle/>
        <a:p>
          <a:r>
            <a:rPr lang="en-US" b="1" dirty="0" smtClean="0">
              <a:solidFill>
                <a:srgbClr val="E95A53"/>
              </a:solidFill>
              <a:latin typeface="+mj-lt"/>
            </a:rPr>
            <a:t>Management science</a:t>
          </a:r>
          <a:endParaRPr lang="en-US" b="1" dirty="0">
            <a:solidFill>
              <a:srgbClr val="E95A53"/>
            </a:solidFill>
            <a:latin typeface="+mj-lt"/>
          </a:endParaRPr>
        </a:p>
      </dgm:t>
    </dgm:pt>
    <dgm:pt modelId="{C38F49EE-9FA3-4C36-9524-DA209720B0C2}" type="parTrans" cxnId="{2F32F594-AA91-4A43-96A6-57EF047AD7EE}">
      <dgm:prSet/>
      <dgm:spPr>
        <a:ln>
          <a:solidFill>
            <a:srgbClr val="848BB9"/>
          </a:solidFill>
        </a:ln>
      </dgm:spPr>
      <dgm:t>
        <a:bodyPr/>
        <a:lstStyle/>
        <a:p>
          <a:endParaRPr lang="en-US" b="1">
            <a:solidFill>
              <a:srgbClr val="E95A53"/>
            </a:solidFill>
            <a:latin typeface="+mj-lt"/>
          </a:endParaRPr>
        </a:p>
      </dgm:t>
    </dgm:pt>
    <dgm:pt modelId="{ADFAF715-DDCE-4CCE-89A2-F3BBE6C1C692}" type="sibTrans" cxnId="{2F32F594-AA91-4A43-96A6-57EF047AD7EE}">
      <dgm:prSet/>
      <dgm:spPr/>
      <dgm:t>
        <a:bodyPr/>
        <a:lstStyle/>
        <a:p>
          <a:endParaRPr lang="en-US" b="1">
            <a:solidFill>
              <a:srgbClr val="E95A53"/>
            </a:solidFill>
            <a:latin typeface="+mj-lt"/>
          </a:endParaRPr>
        </a:p>
      </dgm:t>
    </dgm:pt>
    <dgm:pt modelId="{66CBC3EA-5109-4441-8165-F52E7D66F80F}">
      <dgm:prSet phldrT="[Text]"/>
      <dgm:spPr/>
      <dgm:t>
        <a:bodyPr/>
        <a:lstStyle/>
        <a:p>
          <a:r>
            <a:rPr lang="en-US" b="1" dirty="0" smtClean="0">
              <a:solidFill>
                <a:srgbClr val="E95A53"/>
              </a:solidFill>
              <a:latin typeface="+mj-lt"/>
            </a:rPr>
            <a:t>Operations management</a:t>
          </a:r>
          <a:endParaRPr lang="en-US" b="1" dirty="0">
            <a:solidFill>
              <a:srgbClr val="E95A53"/>
            </a:solidFill>
            <a:latin typeface="+mj-lt"/>
          </a:endParaRPr>
        </a:p>
      </dgm:t>
    </dgm:pt>
    <dgm:pt modelId="{C10C9CBC-19E0-4B67-950A-A8C382A9BE4A}" type="parTrans" cxnId="{A8708313-0965-4D90-BE17-D607B032E6BC}">
      <dgm:prSet/>
      <dgm:spPr>
        <a:ln>
          <a:solidFill>
            <a:srgbClr val="848BB9"/>
          </a:solidFill>
        </a:ln>
      </dgm:spPr>
      <dgm:t>
        <a:bodyPr/>
        <a:lstStyle/>
        <a:p>
          <a:endParaRPr lang="en-US" b="1">
            <a:solidFill>
              <a:srgbClr val="E95A53"/>
            </a:solidFill>
            <a:latin typeface="+mj-lt"/>
          </a:endParaRPr>
        </a:p>
      </dgm:t>
    </dgm:pt>
    <dgm:pt modelId="{99C36FCD-10B7-41BF-9467-FFF0451403FD}" type="sibTrans" cxnId="{A8708313-0965-4D90-BE17-D607B032E6BC}">
      <dgm:prSet/>
      <dgm:spPr/>
      <dgm:t>
        <a:bodyPr/>
        <a:lstStyle/>
        <a:p>
          <a:endParaRPr lang="en-US" b="1">
            <a:solidFill>
              <a:srgbClr val="E95A53"/>
            </a:solidFill>
            <a:latin typeface="+mj-lt"/>
          </a:endParaRPr>
        </a:p>
      </dgm:t>
    </dgm:pt>
    <dgm:pt modelId="{9E92E99E-BA60-4E19-9C16-A69ABE3A4112}" type="pres">
      <dgm:prSet presAssocID="{B9C4DC96-4488-4D00-968C-EAAC214A5823}" presName="hierChild1" presStyleCnt="0">
        <dgm:presLayoutVars>
          <dgm:chPref val="1"/>
          <dgm:dir/>
          <dgm:animOne val="branch"/>
          <dgm:animLvl val="lvl"/>
          <dgm:resizeHandles/>
        </dgm:presLayoutVars>
      </dgm:prSet>
      <dgm:spPr/>
      <dgm:t>
        <a:bodyPr/>
        <a:lstStyle/>
        <a:p>
          <a:endParaRPr lang="en-US"/>
        </a:p>
      </dgm:t>
    </dgm:pt>
    <dgm:pt modelId="{2B9A5A4D-84F2-4283-A4F9-42376032672D}" type="pres">
      <dgm:prSet presAssocID="{73E9B53F-2475-4EBE-A781-C14AD258E3A3}" presName="hierRoot1" presStyleCnt="0"/>
      <dgm:spPr/>
    </dgm:pt>
    <dgm:pt modelId="{F07DAFE8-2EE1-482B-9224-C6583732EC59}" type="pres">
      <dgm:prSet presAssocID="{73E9B53F-2475-4EBE-A781-C14AD258E3A3}" presName="composite" presStyleCnt="0"/>
      <dgm:spPr/>
    </dgm:pt>
    <dgm:pt modelId="{A6D3884B-2806-4A4E-B844-AC546662DA2F}" type="pres">
      <dgm:prSet presAssocID="{73E9B53F-2475-4EBE-A781-C14AD258E3A3}" presName="background" presStyleLbl="node0" presStyleIdx="0" presStyleCnt="1"/>
      <dgm:spPr>
        <a:solidFill>
          <a:srgbClr val="D8E8C4"/>
        </a:solidFill>
      </dgm:spPr>
    </dgm:pt>
    <dgm:pt modelId="{BA3A0B2B-E424-4EFB-9692-EE39A615B6B0}" type="pres">
      <dgm:prSet presAssocID="{73E9B53F-2475-4EBE-A781-C14AD258E3A3}" presName="text" presStyleLbl="fgAcc0" presStyleIdx="0" presStyleCnt="1">
        <dgm:presLayoutVars>
          <dgm:chPref val="3"/>
        </dgm:presLayoutVars>
      </dgm:prSet>
      <dgm:spPr/>
      <dgm:t>
        <a:bodyPr/>
        <a:lstStyle/>
        <a:p>
          <a:endParaRPr lang="en-US"/>
        </a:p>
      </dgm:t>
    </dgm:pt>
    <dgm:pt modelId="{A01C4314-6AFC-444C-8605-F755659D318B}" type="pres">
      <dgm:prSet presAssocID="{73E9B53F-2475-4EBE-A781-C14AD258E3A3}" presName="hierChild2" presStyleCnt="0"/>
      <dgm:spPr/>
    </dgm:pt>
    <dgm:pt modelId="{B8A58D22-6A4B-43AE-AA64-7248D7EE1863}" type="pres">
      <dgm:prSet presAssocID="{C38F49EE-9FA3-4C36-9524-DA209720B0C2}" presName="Name10" presStyleLbl="parChTrans1D2" presStyleIdx="0" presStyleCnt="2"/>
      <dgm:spPr/>
      <dgm:t>
        <a:bodyPr/>
        <a:lstStyle/>
        <a:p>
          <a:endParaRPr lang="en-US"/>
        </a:p>
      </dgm:t>
    </dgm:pt>
    <dgm:pt modelId="{F6FF3547-2226-49FB-BEFD-C092CFDA6A54}" type="pres">
      <dgm:prSet presAssocID="{5634DC95-89EE-40F7-8105-DE4676743B64}" presName="hierRoot2" presStyleCnt="0"/>
      <dgm:spPr/>
    </dgm:pt>
    <dgm:pt modelId="{7D2C862E-C050-4E38-A06B-AB0D18788FBE}" type="pres">
      <dgm:prSet presAssocID="{5634DC95-89EE-40F7-8105-DE4676743B64}" presName="composite2" presStyleCnt="0"/>
      <dgm:spPr/>
    </dgm:pt>
    <dgm:pt modelId="{04D3087C-DF12-48C3-8B89-1A7C12FF5498}" type="pres">
      <dgm:prSet presAssocID="{5634DC95-89EE-40F7-8105-DE4676743B64}" presName="background2" presStyleLbl="node2" presStyleIdx="0" presStyleCnt="2"/>
      <dgm:spPr>
        <a:solidFill>
          <a:srgbClr val="E0F2FB"/>
        </a:solidFill>
      </dgm:spPr>
    </dgm:pt>
    <dgm:pt modelId="{4F3AF19E-84F5-4BF4-8D8F-B64F976F6CA3}" type="pres">
      <dgm:prSet presAssocID="{5634DC95-89EE-40F7-8105-DE4676743B64}" presName="text2" presStyleLbl="fgAcc2" presStyleIdx="0" presStyleCnt="2">
        <dgm:presLayoutVars>
          <dgm:chPref val="3"/>
        </dgm:presLayoutVars>
      </dgm:prSet>
      <dgm:spPr/>
      <dgm:t>
        <a:bodyPr/>
        <a:lstStyle/>
        <a:p>
          <a:endParaRPr lang="en-US"/>
        </a:p>
      </dgm:t>
    </dgm:pt>
    <dgm:pt modelId="{2D70FFA0-692F-47B2-9F7C-EC74980BD224}" type="pres">
      <dgm:prSet presAssocID="{5634DC95-89EE-40F7-8105-DE4676743B64}" presName="hierChild3" presStyleCnt="0"/>
      <dgm:spPr/>
    </dgm:pt>
    <dgm:pt modelId="{891526FC-5DDB-41F4-8809-4E64072C5633}" type="pres">
      <dgm:prSet presAssocID="{C10C9CBC-19E0-4B67-950A-A8C382A9BE4A}" presName="Name10" presStyleLbl="parChTrans1D2" presStyleIdx="1" presStyleCnt="2"/>
      <dgm:spPr/>
      <dgm:t>
        <a:bodyPr/>
        <a:lstStyle/>
        <a:p>
          <a:endParaRPr lang="en-US"/>
        </a:p>
      </dgm:t>
    </dgm:pt>
    <dgm:pt modelId="{A336BEFF-B4C7-4608-A9AB-47B19B1BC2D5}" type="pres">
      <dgm:prSet presAssocID="{66CBC3EA-5109-4441-8165-F52E7D66F80F}" presName="hierRoot2" presStyleCnt="0"/>
      <dgm:spPr/>
    </dgm:pt>
    <dgm:pt modelId="{3D941EB7-2805-4E82-BD1F-D2192D86EBAA}" type="pres">
      <dgm:prSet presAssocID="{66CBC3EA-5109-4441-8165-F52E7D66F80F}" presName="composite2" presStyleCnt="0"/>
      <dgm:spPr/>
    </dgm:pt>
    <dgm:pt modelId="{A9739546-D64D-418D-A59D-4D9EEDA58000}" type="pres">
      <dgm:prSet presAssocID="{66CBC3EA-5109-4441-8165-F52E7D66F80F}" presName="background2" presStyleLbl="node2" presStyleIdx="1" presStyleCnt="2"/>
      <dgm:spPr>
        <a:solidFill>
          <a:srgbClr val="848BB9"/>
        </a:solidFill>
      </dgm:spPr>
    </dgm:pt>
    <dgm:pt modelId="{25D55F2D-0842-40DD-A534-171B6AFAD36B}" type="pres">
      <dgm:prSet presAssocID="{66CBC3EA-5109-4441-8165-F52E7D66F80F}" presName="text2" presStyleLbl="fgAcc2" presStyleIdx="1" presStyleCnt="2">
        <dgm:presLayoutVars>
          <dgm:chPref val="3"/>
        </dgm:presLayoutVars>
      </dgm:prSet>
      <dgm:spPr/>
      <dgm:t>
        <a:bodyPr/>
        <a:lstStyle/>
        <a:p>
          <a:endParaRPr lang="en-US"/>
        </a:p>
      </dgm:t>
    </dgm:pt>
    <dgm:pt modelId="{4A7D1C69-CB25-4D54-8CB7-A4038D428980}" type="pres">
      <dgm:prSet presAssocID="{66CBC3EA-5109-4441-8165-F52E7D66F80F}" presName="hierChild3" presStyleCnt="0"/>
      <dgm:spPr/>
    </dgm:pt>
  </dgm:ptLst>
  <dgm:cxnLst>
    <dgm:cxn modelId="{B45A0C21-61A7-4691-89EE-85EED04B1C1C}" type="presOf" srcId="{C10C9CBC-19E0-4B67-950A-A8C382A9BE4A}" destId="{891526FC-5DDB-41F4-8809-4E64072C5633}" srcOrd="0" destOrd="0" presId="urn:microsoft.com/office/officeart/2005/8/layout/hierarchy1"/>
    <dgm:cxn modelId="{D312F8C0-6D1E-4077-89C2-DC126987B1E2}" srcId="{B9C4DC96-4488-4D00-968C-EAAC214A5823}" destId="{73E9B53F-2475-4EBE-A781-C14AD258E3A3}" srcOrd="0" destOrd="0" parTransId="{8EB26938-775C-4DB3-A873-BE0A97F10FA5}" sibTransId="{018973DD-6DBB-443C-A21B-7C5B20192247}"/>
    <dgm:cxn modelId="{7520E857-BC6E-449B-ACCF-C8E7892B5904}" type="presOf" srcId="{C38F49EE-9FA3-4C36-9524-DA209720B0C2}" destId="{B8A58D22-6A4B-43AE-AA64-7248D7EE1863}" srcOrd="0" destOrd="0" presId="urn:microsoft.com/office/officeart/2005/8/layout/hierarchy1"/>
    <dgm:cxn modelId="{A8708313-0965-4D90-BE17-D607B032E6BC}" srcId="{73E9B53F-2475-4EBE-A781-C14AD258E3A3}" destId="{66CBC3EA-5109-4441-8165-F52E7D66F80F}" srcOrd="1" destOrd="0" parTransId="{C10C9CBC-19E0-4B67-950A-A8C382A9BE4A}" sibTransId="{99C36FCD-10B7-41BF-9467-FFF0451403FD}"/>
    <dgm:cxn modelId="{8D6DE287-3201-4576-99DD-798F2469710A}" type="presOf" srcId="{B9C4DC96-4488-4D00-968C-EAAC214A5823}" destId="{9E92E99E-BA60-4E19-9C16-A69ABE3A4112}" srcOrd="0" destOrd="0" presId="urn:microsoft.com/office/officeart/2005/8/layout/hierarchy1"/>
    <dgm:cxn modelId="{09ECAD66-CC21-4B1E-962D-1C5D7460382E}" type="presOf" srcId="{5634DC95-89EE-40F7-8105-DE4676743B64}" destId="{4F3AF19E-84F5-4BF4-8D8F-B64F976F6CA3}" srcOrd="0" destOrd="0" presId="urn:microsoft.com/office/officeart/2005/8/layout/hierarchy1"/>
    <dgm:cxn modelId="{29BB2BD6-463D-4FBE-AFBE-35FB787B7A2C}" type="presOf" srcId="{66CBC3EA-5109-4441-8165-F52E7D66F80F}" destId="{25D55F2D-0842-40DD-A534-171B6AFAD36B}" srcOrd="0" destOrd="0" presId="urn:microsoft.com/office/officeart/2005/8/layout/hierarchy1"/>
    <dgm:cxn modelId="{A89E2888-3EB4-4454-98B1-CBE142091D2B}" type="presOf" srcId="{73E9B53F-2475-4EBE-A781-C14AD258E3A3}" destId="{BA3A0B2B-E424-4EFB-9692-EE39A615B6B0}" srcOrd="0" destOrd="0" presId="urn:microsoft.com/office/officeart/2005/8/layout/hierarchy1"/>
    <dgm:cxn modelId="{2F32F594-AA91-4A43-96A6-57EF047AD7EE}" srcId="{73E9B53F-2475-4EBE-A781-C14AD258E3A3}" destId="{5634DC95-89EE-40F7-8105-DE4676743B64}" srcOrd="0" destOrd="0" parTransId="{C38F49EE-9FA3-4C36-9524-DA209720B0C2}" sibTransId="{ADFAF715-DDCE-4CCE-89A2-F3BBE6C1C692}"/>
    <dgm:cxn modelId="{4616A27A-5A23-4378-AE6B-E5039A44BA5B}" type="presParOf" srcId="{9E92E99E-BA60-4E19-9C16-A69ABE3A4112}" destId="{2B9A5A4D-84F2-4283-A4F9-42376032672D}" srcOrd="0" destOrd="0" presId="urn:microsoft.com/office/officeart/2005/8/layout/hierarchy1"/>
    <dgm:cxn modelId="{0733D8A7-98CC-4C01-92C4-E560FB84B112}" type="presParOf" srcId="{2B9A5A4D-84F2-4283-A4F9-42376032672D}" destId="{F07DAFE8-2EE1-482B-9224-C6583732EC59}" srcOrd="0" destOrd="0" presId="urn:microsoft.com/office/officeart/2005/8/layout/hierarchy1"/>
    <dgm:cxn modelId="{83858FC2-2FAA-431C-8BB6-9A17BFF256E2}" type="presParOf" srcId="{F07DAFE8-2EE1-482B-9224-C6583732EC59}" destId="{A6D3884B-2806-4A4E-B844-AC546662DA2F}" srcOrd="0" destOrd="0" presId="urn:microsoft.com/office/officeart/2005/8/layout/hierarchy1"/>
    <dgm:cxn modelId="{CB3C1F3A-7984-4B27-B9A9-A3F5E4712C23}" type="presParOf" srcId="{F07DAFE8-2EE1-482B-9224-C6583732EC59}" destId="{BA3A0B2B-E424-4EFB-9692-EE39A615B6B0}" srcOrd="1" destOrd="0" presId="urn:microsoft.com/office/officeart/2005/8/layout/hierarchy1"/>
    <dgm:cxn modelId="{AE632E44-48DB-405D-A026-710C3D9BDDD7}" type="presParOf" srcId="{2B9A5A4D-84F2-4283-A4F9-42376032672D}" destId="{A01C4314-6AFC-444C-8605-F755659D318B}" srcOrd="1" destOrd="0" presId="urn:microsoft.com/office/officeart/2005/8/layout/hierarchy1"/>
    <dgm:cxn modelId="{712804A4-723B-44BD-84EB-FD3988E76D7B}" type="presParOf" srcId="{A01C4314-6AFC-444C-8605-F755659D318B}" destId="{B8A58D22-6A4B-43AE-AA64-7248D7EE1863}" srcOrd="0" destOrd="0" presId="urn:microsoft.com/office/officeart/2005/8/layout/hierarchy1"/>
    <dgm:cxn modelId="{9CE60242-1257-48DF-8E43-C2881E78F66B}" type="presParOf" srcId="{A01C4314-6AFC-444C-8605-F755659D318B}" destId="{F6FF3547-2226-49FB-BEFD-C092CFDA6A54}" srcOrd="1" destOrd="0" presId="urn:microsoft.com/office/officeart/2005/8/layout/hierarchy1"/>
    <dgm:cxn modelId="{C75147F8-87A2-4A08-AD88-6BA46DD95B2F}" type="presParOf" srcId="{F6FF3547-2226-49FB-BEFD-C092CFDA6A54}" destId="{7D2C862E-C050-4E38-A06B-AB0D18788FBE}" srcOrd="0" destOrd="0" presId="urn:microsoft.com/office/officeart/2005/8/layout/hierarchy1"/>
    <dgm:cxn modelId="{83830627-18CA-4563-9789-C46FDC9777A2}" type="presParOf" srcId="{7D2C862E-C050-4E38-A06B-AB0D18788FBE}" destId="{04D3087C-DF12-48C3-8B89-1A7C12FF5498}" srcOrd="0" destOrd="0" presId="urn:microsoft.com/office/officeart/2005/8/layout/hierarchy1"/>
    <dgm:cxn modelId="{B6826C63-875B-4835-B4C5-D1BAA5A45038}" type="presParOf" srcId="{7D2C862E-C050-4E38-A06B-AB0D18788FBE}" destId="{4F3AF19E-84F5-4BF4-8D8F-B64F976F6CA3}" srcOrd="1" destOrd="0" presId="urn:microsoft.com/office/officeart/2005/8/layout/hierarchy1"/>
    <dgm:cxn modelId="{0C7C40DF-7E8F-44D1-9393-12DA4A3122D2}" type="presParOf" srcId="{F6FF3547-2226-49FB-BEFD-C092CFDA6A54}" destId="{2D70FFA0-692F-47B2-9F7C-EC74980BD224}" srcOrd="1" destOrd="0" presId="urn:microsoft.com/office/officeart/2005/8/layout/hierarchy1"/>
    <dgm:cxn modelId="{485646DD-9507-46BF-B8BD-4255823E7628}" type="presParOf" srcId="{A01C4314-6AFC-444C-8605-F755659D318B}" destId="{891526FC-5DDB-41F4-8809-4E64072C5633}" srcOrd="2" destOrd="0" presId="urn:microsoft.com/office/officeart/2005/8/layout/hierarchy1"/>
    <dgm:cxn modelId="{8EF5931B-C109-4CF7-A265-6C43D6CC433C}" type="presParOf" srcId="{A01C4314-6AFC-444C-8605-F755659D318B}" destId="{A336BEFF-B4C7-4608-A9AB-47B19B1BC2D5}" srcOrd="3" destOrd="0" presId="urn:microsoft.com/office/officeart/2005/8/layout/hierarchy1"/>
    <dgm:cxn modelId="{9AFF3538-C933-43A8-8181-88DF547388C0}" type="presParOf" srcId="{A336BEFF-B4C7-4608-A9AB-47B19B1BC2D5}" destId="{3D941EB7-2805-4E82-BD1F-D2192D86EBAA}" srcOrd="0" destOrd="0" presId="urn:microsoft.com/office/officeart/2005/8/layout/hierarchy1"/>
    <dgm:cxn modelId="{EF705D18-B237-4244-A5B6-CA6C70D10E8A}" type="presParOf" srcId="{3D941EB7-2805-4E82-BD1F-D2192D86EBAA}" destId="{A9739546-D64D-418D-A59D-4D9EEDA58000}" srcOrd="0" destOrd="0" presId="urn:microsoft.com/office/officeart/2005/8/layout/hierarchy1"/>
    <dgm:cxn modelId="{4FF2650E-A0E8-4698-963D-A67D29A771DA}" type="presParOf" srcId="{3D941EB7-2805-4E82-BD1F-D2192D86EBAA}" destId="{25D55F2D-0842-40DD-A534-171B6AFAD36B}" srcOrd="1" destOrd="0" presId="urn:microsoft.com/office/officeart/2005/8/layout/hierarchy1"/>
    <dgm:cxn modelId="{000364B8-ACE0-4021-A2B4-658129D90401}" type="presParOf" srcId="{A336BEFF-B4C7-4608-A9AB-47B19B1BC2D5}" destId="{4A7D1C69-CB25-4D54-8CB7-A4038D42898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A4750-7730-474F-91FE-2E0E20B340FE}">
      <dsp:nvSpPr>
        <dsp:cNvPr id="0" name=""/>
        <dsp:cNvSpPr/>
      </dsp:nvSpPr>
      <dsp:spPr>
        <a:xfrm>
          <a:off x="0" y="0"/>
          <a:ext cx="7924800" cy="937260"/>
        </a:xfrm>
        <a:prstGeom prst="rect">
          <a:avLst/>
        </a:prstGeom>
        <a:solidFill>
          <a:srgbClr val="D8E8C4"/>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b="1" kern="1200" dirty="0" smtClean="0">
              <a:solidFill>
                <a:srgbClr val="E95A53"/>
              </a:solidFill>
              <a:latin typeface="+mj-lt"/>
            </a:rPr>
            <a:t>Theory</a:t>
          </a:r>
          <a:endParaRPr lang="en-US" sz="4500" b="1" kern="1200" dirty="0">
            <a:solidFill>
              <a:srgbClr val="E95A53"/>
            </a:solidFill>
            <a:latin typeface="+mj-lt"/>
          </a:endParaRPr>
        </a:p>
      </dsp:txBody>
      <dsp:txXfrm>
        <a:off x="0" y="0"/>
        <a:ext cx="7924800" cy="937260"/>
      </dsp:txXfrm>
    </dsp:sp>
    <dsp:sp modelId="{5D098B98-8BEB-403E-929F-367F1B88D2A8}">
      <dsp:nvSpPr>
        <dsp:cNvPr id="0" name=""/>
        <dsp:cNvSpPr/>
      </dsp:nvSpPr>
      <dsp:spPr>
        <a:xfrm>
          <a:off x="0" y="937260"/>
          <a:ext cx="7924800" cy="1968246"/>
        </a:xfrm>
        <a:prstGeom prst="rect">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solidFill>
                <a:schemeClr val="tx1"/>
              </a:solidFill>
              <a:latin typeface="+mj-lt"/>
            </a:rPr>
            <a:t>A conceptual framework for organizing knowledge and providing a blueprint for action.</a:t>
          </a:r>
          <a:endParaRPr lang="en-US" sz="4100" kern="1200" dirty="0">
            <a:solidFill>
              <a:schemeClr val="tx1"/>
            </a:solidFill>
            <a:latin typeface="+mj-lt"/>
          </a:endParaRPr>
        </a:p>
      </dsp:txBody>
      <dsp:txXfrm>
        <a:off x="0" y="937260"/>
        <a:ext cx="7924800" cy="1968246"/>
      </dsp:txXfrm>
    </dsp:sp>
    <dsp:sp modelId="{6F04D56D-7E0D-4310-B0D5-C83D5CAC4E17}">
      <dsp:nvSpPr>
        <dsp:cNvPr id="0" name=""/>
        <dsp:cNvSpPr/>
      </dsp:nvSpPr>
      <dsp:spPr>
        <a:xfrm>
          <a:off x="0" y="2905506"/>
          <a:ext cx="7924800" cy="218694"/>
        </a:xfrm>
        <a:prstGeom prst="rect">
          <a:avLst/>
        </a:prstGeom>
        <a:solidFill>
          <a:srgbClr val="D8E8C4"/>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56EDB-3D01-4340-9AFC-8F0F4348837C}">
      <dsp:nvSpPr>
        <dsp:cNvPr id="0" name=""/>
        <dsp:cNvSpPr/>
      </dsp:nvSpPr>
      <dsp:spPr>
        <a:xfrm>
          <a:off x="2806783" y="1452223"/>
          <a:ext cx="1396085" cy="664409"/>
        </a:xfrm>
        <a:custGeom>
          <a:avLst/>
          <a:gdLst/>
          <a:ahLst/>
          <a:cxnLst/>
          <a:rect l="0" t="0" r="0" b="0"/>
          <a:pathLst>
            <a:path>
              <a:moveTo>
                <a:pt x="0" y="0"/>
              </a:moveTo>
              <a:lnTo>
                <a:pt x="0" y="452776"/>
              </a:lnTo>
              <a:lnTo>
                <a:pt x="1396085" y="452776"/>
              </a:lnTo>
              <a:lnTo>
                <a:pt x="1396085" y="664409"/>
              </a:lnTo>
            </a:path>
          </a:pathLst>
        </a:custGeom>
        <a:noFill/>
        <a:ln w="9525" cap="flat" cmpd="sng" algn="ctr">
          <a:solidFill>
            <a:srgbClr val="00B0F0"/>
          </a:solidFill>
          <a:prstDash val="solid"/>
        </a:ln>
        <a:effectLst/>
      </dsp:spPr>
      <dsp:style>
        <a:lnRef idx="1">
          <a:scrgbClr r="0" g="0" b="0"/>
        </a:lnRef>
        <a:fillRef idx="0">
          <a:scrgbClr r="0" g="0" b="0"/>
        </a:fillRef>
        <a:effectRef idx="0">
          <a:scrgbClr r="0" g="0" b="0"/>
        </a:effectRef>
        <a:fontRef idx="minor"/>
      </dsp:style>
    </dsp:sp>
    <dsp:sp modelId="{6F38E6FF-F7C9-48EC-9B7B-67943513ADBA}">
      <dsp:nvSpPr>
        <dsp:cNvPr id="0" name=""/>
        <dsp:cNvSpPr/>
      </dsp:nvSpPr>
      <dsp:spPr>
        <a:xfrm>
          <a:off x="1410697" y="1452223"/>
          <a:ext cx="1396085" cy="664409"/>
        </a:xfrm>
        <a:custGeom>
          <a:avLst/>
          <a:gdLst/>
          <a:ahLst/>
          <a:cxnLst/>
          <a:rect l="0" t="0" r="0" b="0"/>
          <a:pathLst>
            <a:path>
              <a:moveTo>
                <a:pt x="1396085" y="0"/>
              </a:moveTo>
              <a:lnTo>
                <a:pt x="1396085" y="452776"/>
              </a:lnTo>
              <a:lnTo>
                <a:pt x="0" y="452776"/>
              </a:lnTo>
              <a:lnTo>
                <a:pt x="0" y="664409"/>
              </a:lnTo>
            </a:path>
          </a:pathLst>
        </a:custGeom>
        <a:noFill/>
        <a:ln w="9525" cap="flat" cmpd="sng" algn="ctr">
          <a:solidFill>
            <a:srgbClr val="848BB9"/>
          </a:solidFill>
          <a:prstDash val="solid"/>
        </a:ln>
        <a:effectLst/>
      </dsp:spPr>
      <dsp:style>
        <a:lnRef idx="1">
          <a:scrgbClr r="0" g="0" b="0"/>
        </a:lnRef>
        <a:fillRef idx="0">
          <a:scrgbClr r="0" g="0" b="0"/>
        </a:fillRef>
        <a:effectRef idx="0">
          <a:scrgbClr r="0" g="0" b="0"/>
        </a:effectRef>
        <a:fontRef idx="minor"/>
      </dsp:style>
    </dsp:sp>
    <dsp:sp modelId="{CFA0D38B-35EC-4EB5-9589-795738D5FACD}">
      <dsp:nvSpPr>
        <dsp:cNvPr id="0" name=""/>
        <dsp:cNvSpPr/>
      </dsp:nvSpPr>
      <dsp:spPr>
        <a:xfrm>
          <a:off x="1664530" y="1563"/>
          <a:ext cx="2284504" cy="1450660"/>
        </a:xfrm>
        <a:prstGeom prst="roundRect">
          <a:avLst>
            <a:gd name="adj" fmla="val 10000"/>
          </a:avLst>
        </a:prstGeom>
        <a:solidFill>
          <a:srgbClr val="E57B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293E82F-8964-4593-9910-CCF3E32CC111}">
      <dsp:nvSpPr>
        <dsp:cNvPr id="0" name=""/>
        <dsp:cNvSpPr/>
      </dsp:nvSpPr>
      <dsp:spPr>
        <a:xfrm>
          <a:off x="1918364" y="242705"/>
          <a:ext cx="2284504" cy="1450660"/>
        </a:xfrm>
        <a:prstGeom prst="roundRect">
          <a:avLst>
            <a:gd name="adj" fmla="val 10000"/>
          </a:avLst>
        </a:prstGeom>
        <a:solidFill>
          <a:schemeClr val="lt1">
            <a:alpha val="90000"/>
            <a:hueOff val="0"/>
            <a:satOff val="0"/>
            <a:lumOff val="0"/>
            <a:alphaOff val="0"/>
          </a:schemeClr>
        </a:solidFill>
        <a:ln w="9525" cap="flat" cmpd="sng" algn="ctr">
          <a:solidFill>
            <a:srgbClr val="E95A53"/>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solidFill>
                <a:srgbClr val="E95A53"/>
              </a:solidFill>
              <a:latin typeface="+mj-lt"/>
            </a:rPr>
            <a:t>Classical Management Perspective</a:t>
          </a:r>
          <a:endParaRPr lang="en-US" sz="2200" b="1" kern="1200" dirty="0">
            <a:solidFill>
              <a:srgbClr val="E95A53"/>
            </a:solidFill>
            <a:latin typeface="+mj-lt"/>
          </a:endParaRPr>
        </a:p>
      </dsp:txBody>
      <dsp:txXfrm>
        <a:off x="1960852" y="285193"/>
        <a:ext cx="2199528" cy="1365684"/>
      </dsp:txXfrm>
    </dsp:sp>
    <dsp:sp modelId="{A905C89F-92C3-49D0-AC6E-C1B90B33D30B}">
      <dsp:nvSpPr>
        <dsp:cNvPr id="0" name=""/>
        <dsp:cNvSpPr/>
      </dsp:nvSpPr>
      <dsp:spPr>
        <a:xfrm>
          <a:off x="268445" y="2116633"/>
          <a:ext cx="2284504" cy="1450660"/>
        </a:xfrm>
        <a:prstGeom prst="roundRect">
          <a:avLst>
            <a:gd name="adj" fmla="val 10000"/>
          </a:avLst>
        </a:prstGeom>
        <a:solidFill>
          <a:srgbClr val="848BB9"/>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A46BCF7-742A-42F3-88FE-01CEC080AAA2}">
      <dsp:nvSpPr>
        <dsp:cNvPr id="0" name=""/>
        <dsp:cNvSpPr/>
      </dsp:nvSpPr>
      <dsp:spPr>
        <a:xfrm>
          <a:off x="522278" y="2357776"/>
          <a:ext cx="2284504" cy="145066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solidFill>
                <a:srgbClr val="E95A53"/>
              </a:solidFill>
              <a:latin typeface="+mj-lt"/>
            </a:rPr>
            <a:t>Scientific Management</a:t>
          </a:r>
          <a:endParaRPr lang="en-US" sz="2200" b="1" kern="1200" dirty="0">
            <a:solidFill>
              <a:srgbClr val="E95A53"/>
            </a:solidFill>
            <a:latin typeface="+mj-lt"/>
          </a:endParaRPr>
        </a:p>
      </dsp:txBody>
      <dsp:txXfrm>
        <a:off x="564766" y="2400264"/>
        <a:ext cx="2199528" cy="1365684"/>
      </dsp:txXfrm>
    </dsp:sp>
    <dsp:sp modelId="{D0EB4514-F7BA-47E2-AC01-6A12979FE0B6}">
      <dsp:nvSpPr>
        <dsp:cNvPr id="0" name=""/>
        <dsp:cNvSpPr/>
      </dsp:nvSpPr>
      <dsp:spPr>
        <a:xfrm>
          <a:off x="3060616" y="2116633"/>
          <a:ext cx="2284504" cy="1450660"/>
        </a:xfrm>
        <a:prstGeom prst="roundRect">
          <a:avLst>
            <a:gd name="adj" fmla="val 10000"/>
          </a:avLst>
        </a:prstGeom>
        <a:solidFill>
          <a:srgbClr val="00A3B4"/>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DB5A571-5347-402F-A576-26A173127179}">
      <dsp:nvSpPr>
        <dsp:cNvPr id="0" name=""/>
        <dsp:cNvSpPr/>
      </dsp:nvSpPr>
      <dsp:spPr>
        <a:xfrm>
          <a:off x="3314450" y="2357776"/>
          <a:ext cx="2284504" cy="145066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solidFill>
                <a:srgbClr val="E95A53"/>
              </a:solidFill>
              <a:latin typeface="+mj-lt"/>
            </a:rPr>
            <a:t>Administrative Management</a:t>
          </a:r>
          <a:endParaRPr lang="en-US" sz="2200" b="1" kern="1200" dirty="0">
            <a:solidFill>
              <a:srgbClr val="E95A53"/>
            </a:solidFill>
            <a:latin typeface="+mj-lt"/>
          </a:endParaRPr>
        </a:p>
      </dsp:txBody>
      <dsp:txXfrm>
        <a:off x="3356938" y="2400264"/>
        <a:ext cx="2199528" cy="1365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B753B-DC49-466F-A483-7FA2D076AD03}">
      <dsp:nvSpPr>
        <dsp:cNvPr id="0" name=""/>
        <dsp:cNvSpPr/>
      </dsp:nvSpPr>
      <dsp:spPr>
        <a:xfrm>
          <a:off x="0" y="0"/>
          <a:ext cx="8382000" cy="2438400"/>
        </a:xfrm>
        <a:prstGeom prst="roundRect">
          <a:avLst>
            <a:gd name="adj" fmla="val 10000"/>
          </a:avLst>
        </a:prstGeom>
        <a:solidFill>
          <a:srgbClr val="D8E8C4"/>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b="1" kern="1200" dirty="0" smtClean="0">
              <a:solidFill>
                <a:srgbClr val="E95A53"/>
              </a:solidFill>
              <a:latin typeface="+mj-lt"/>
            </a:rPr>
            <a:t>Behavioral management perspective</a:t>
          </a:r>
          <a:endParaRPr lang="en-US" sz="3500" b="1" kern="1200" dirty="0">
            <a:solidFill>
              <a:srgbClr val="E95A53"/>
            </a:solidFill>
            <a:latin typeface="+mj-lt"/>
          </a:endParaRPr>
        </a:p>
      </dsp:txBody>
      <dsp:txXfrm>
        <a:off x="0" y="0"/>
        <a:ext cx="8382000" cy="731520"/>
      </dsp:txXfrm>
    </dsp:sp>
    <dsp:sp modelId="{CCF2E99C-E3B7-4DC8-A4E6-709445EBD99D}">
      <dsp:nvSpPr>
        <dsp:cNvPr id="0" name=""/>
        <dsp:cNvSpPr/>
      </dsp:nvSpPr>
      <dsp:spPr>
        <a:xfrm>
          <a:off x="838199" y="731520"/>
          <a:ext cx="6705600" cy="1584960"/>
        </a:xfrm>
        <a:prstGeom prst="roundRect">
          <a:avLst>
            <a:gd name="adj" fmla="val 10000"/>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6360" tIns="64770" rIns="86360" bIns="64770" numCol="1" spcCol="1270" anchor="ctr" anchorCtr="0">
          <a:noAutofit/>
        </a:bodyPr>
        <a:lstStyle/>
        <a:p>
          <a:pPr lvl="0" algn="ctr" defTabSz="1511300">
            <a:lnSpc>
              <a:spcPct val="90000"/>
            </a:lnSpc>
            <a:spcBef>
              <a:spcPct val="0"/>
            </a:spcBef>
            <a:spcAft>
              <a:spcPct val="35000"/>
            </a:spcAft>
          </a:pPr>
          <a:r>
            <a:rPr lang="en-US" sz="3400" kern="1200" dirty="0" smtClean="0">
              <a:solidFill>
                <a:schemeClr val="tx1"/>
              </a:solidFill>
              <a:latin typeface="+mj-lt"/>
            </a:rPr>
            <a:t>Emphasizes individual attitudes and behaviors and group processes.</a:t>
          </a:r>
          <a:endParaRPr lang="en-US" sz="3400" kern="1200" dirty="0">
            <a:solidFill>
              <a:schemeClr val="tx1"/>
            </a:solidFill>
            <a:latin typeface="+mj-lt"/>
          </a:endParaRPr>
        </a:p>
      </dsp:txBody>
      <dsp:txXfrm>
        <a:off x="884621" y="777942"/>
        <a:ext cx="6612756" cy="14921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EF23D-3C1C-42F3-9770-664914C1F814}">
      <dsp:nvSpPr>
        <dsp:cNvPr id="0" name=""/>
        <dsp:cNvSpPr/>
      </dsp:nvSpPr>
      <dsp:spPr>
        <a:xfrm rot="5400000">
          <a:off x="5059680" y="-1882140"/>
          <a:ext cx="1280160" cy="5364480"/>
        </a:xfrm>
        <a:prstGeom prst="round2SameRect">
          <a:avLst/>
        </a:prstGeom>
        <a:solidFill>
          <a:srgbClr val="FEEAC9">
            <a:alpha val="90000"/>
          </a:srgbClr>
        </a:solidFill>
        <a:ln w="9525" cap="flat" cmpd="sng" algn="ctr">
          <a:solidFill>
            <a:srgbClr val="FEEAC9">
              <a:alpha val="9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smtClean="0">
              <a:latin typeface="+mj-lt"/>
            </a:rPr>
            <a:t>Argued that workers respond primarily to the social context of the workplace.</a:t>
          </a:r>
          <a:endParaRPr lang="en-US" sz="2600" kern="1200" dirty="0">
            <a:latin typeface="+mj-lt"/>
          </a:endParaRPr>
        </a:p>
      </dsp:txBody>
      <dsp:txXfrm rot="-5400000">
        <a:off x="3017520" y="222512"/>
        <a:ext cx="5301988" cy="1155176"/>
      </dsp:txXfrm>
    </dsp:sp>
    <dsp:sp modelId="{DB9E80AA-D90D-40D3-BBDF-C084DC1012CD}">
      <dsp:nvSpPr>
        <dsp:cNvPr id="0" name=""/>
        <dsp:cNvSpPr/>
      </dsp:nvSpPr>
      <dsp:spPr>
        <a:xfrm>
          <a:off x="0" y="0"/>
          <a:ext cx="3017520" cy="1600200"/>
        </a:xfrm>
        <a:prstGeom prst="roundRect">
          <a:avLst/>
        </a:prstGeom>
        <a:solidFill>
          <a:srgbClr val="D8E8C4"/>
        </a:solidFill>
        <a:ln>
          <a:solidFill>
            <a:srgbClr val="D8E8C4"/>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b="1" kern="1200" dirty="0" smtClean="0">
              <a:solidFill>
                <a:srgbClr val="E95A53"/>
              </a:solidFill>
              <a:latin typeface="+mj-lt"/>
            </a:rPr>
            <a:t>Human relations movement</a:t>
          </a:r>
          <a:endParaRPr lang="en-US" sz="3300" b="1" kern="1200" dirty="0">
            <a:solidFill>
              <a:srgbClr val="E95A53"/>
            </a:solidFill>
            <a:latin typeface="+mj-lt"/>
          </a:endParaRPr>
        </a:p>
      </dsp:txBody>
      <dsp:txXfrm>
        <a:off x="78115" y="78115"/>
        <a:ext cx="2861290" cy="14439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F0D82-84F6-4F04-9BA5-ADA3EA9B63A0}">
      <dsp:nvSpPr>
        <dsp:cNvPr id="0" name=""/>
        <dsp:cNvSpPr/>
      </dsp:nvSpPr>
      <dsp:spPr>
        <a:xfrm rot="5400000">
          <a:off x="4920302" y="-1909815"/>
          <a:ext cx="1040755" cy="5120640"/>
        </a:xfrm>
        <a:prstGeom prst="round2SameRect">
          <a:avLst/>
        </a:prstGeom>
        <a:solidFill>
          <a:srgbClr val="FEEAC9">
            <a:alpha val="90000"/>
          </a:srgbClr>
        </a:solidFill>
        <a:ln w="9525" cap="flat" cmpd="sng" algn="ctr">
          <a:solidFill>
            <a:srgbClr val="FEEAC9">
              <a:alpha val="9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latin typeface="+mj-lt"/>
            </a:rPr>
            <a:t>A pessimistic and negative view of workers consistent with the views of scientific management.</a:t>
          </a:r>
          <a:endParaRPr lang="en-US" sz="2100" kern="1200" dirty="0">
            <a:latin typeface="+mj-lt"/>
          </a:endParaRPr>
        </a:p>
      </dsp:txBody>
      <dsp:txXfrm rot="-5400000">
        <a:off x="2880360" y="180932"/>
        <a:ext cx="5069835" cy="939145"/>
      </dsp:txXfrm>
    </dsp:sp>
    <dsp:sp modelId="{23F1C265-1678-4986-A70C-5C471A0AD7EA}">
      <dsp:nvSpPr>
        <dsp:cNvPr id="0" name=""/>
        <dsp:cNvSpPr/>
      </dsp:nvSpPr>
      <dsp:spPr>
        <a:xfrm>
          <a:off x="0" y="32"/>
          <a:ext cx="2880360" cy="1300943"/>
        </a:xfrm>
        <a:prstGeom prst="roundRect">
          <a:avLst/>
        </a:prstGeom>
        <a:solidFill>
          <a:srgbClr val="D8E8C4"/>
        </a:solidFill>
        <a:ln>
          <a:solidFill>
            <a:srgbClr val="D8E8C4"/>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b="1" kern="1200" dirty="0" smtClean="0">
              <a:solidFill>
                <a:srgbClr val="E95A53"/>
              </a:solidFill>
              <a:latin typeface="+mj-lt"/>
            </a:rPr>
            <a:t>Theory X</a:t>
          </a:r>
          <a:endParaRPr lang="en-US" sz="4400" b="1" kern="1200" dirty="0">
            <a:solidFill>
              <a:srgbClr val="E95A53"/>
            </a:solidFill>
            <a:latin typeface="+mj-lt"/>
          </a:endParaRPr>
        </a:p>
      </dsp:txBody>
      <dsp:txXfrm>
        <a:off x="63507" y="63539"/>
        <a:ext cx="2753346" cy="1173929"/>
      </dsp:txXfrm>
    </dsp:sp>
    <dsp:sp modelId="{F7758581-D750-4869-8A0A-ECE10436E45D}">
      <dsp:nvSpPr>
        <dsp:cNvPr id="0" name=""/>
        <dsp:cNvSpPr/>
      </dsp:nvSpPr>
      <dsp:spPr>
        <a:xfrm rot="5400000">
          <a:off x="4920302" y="-543824"/>
          <a:ext cx="1040755" cy="5120640"/>
        </a:xfrm>
        <a:prstGeom prst="round2SameRect">
          <a:avLst/>
        </a:prstGeom>
        <a:solidFill>
          <a:srgbClr val="FEEAC9">
            <a:alpha val="90000"/>
          </a:srgbClr>
        </a:solidFill>
        <a:ln w="9525" cap="flat" cmpd="sng" algn="ctr">
          <a:solidFill>
            <a:srgbClr val="FEEAC9">
              <a:alpha val="9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latin typeface="+mj-lt"/>
            </a:rPr>
            <a:t>A positive view of workers; it represents the assumptions that human relations advocates make.</a:t>
          </a:r>
          <a:endParaRPr lang="en-US" sz="2100" kern="1200" dirty="0">
            <a:latin typeface="+mj-lt"/>
          </a:endParaRPr>
        </a:p>
      </dsp:txBody>
      <dsp:txXfrm rot="-5400000">
        <a:off x="2880360" y="1546923"/>
        <a:ext cx="5069835" cy="939145"/>
      </dsp:txXfrm>
    </dsp:sp>
    <dsp:sp modelId="{571240D3-01A9-48DF-BAA1-E90A59D35F52}">
      <dsp:nvSpPr>
        <dsp:cNvPr id="0" name=""/>
        <dsp:cNvSpPr/>
      </dsp:nvSpPr>
      <dsp:spPr>
        <a:xfrm>
          <a:off x="0" y="1366023"/>
          <a:ext cx="2880360" cy="1300943"/>
        </a:xfrm>
        <a:prstGeom prst="roundRect">
          <a:avLst/>
        </a:prstGeom>
        <a:solidFill>
          <a:srgbClr val="E0F2FB"/>
        </a:solidFill>
        <a:ln>
          <a:solidFill>
            <a:srgbClr val="E0F2FB"/>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b="1" kern="1200" dirty="0" smtClean="0">
              <a:solidFill>
                <a:srgbClr val="E95A53"/>
              </a:solidFill>
              <a:latin typeface="+mj-lt"/>
            </a:rPr>
            <a:t>Theory Y</a:t>
          </a:r>
          <a:endParaRPr lang="en-US" sz="4400" b="1" kern="1200" dirty="0">
            <a:solidFill>
              <a:srgbClr val="E95A53"/>
            </a:solidFill>
            <a:latin typeface="+mj-lt"/>
          </a:endParaRPr>
        </a:p>
      </dsp:txBody>
      <dsp:txXfrm>
        <a:off x="63507" y="1429530"/>
        <a:ext cx="2753346" cy="11739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4671F-7FA8-4171-B7C7-97F093D092E9}">
      <dsp:nvSpPr>
        <dsp:cNvPr id="0" name=""/>
        <dsp:cNvSpPr/>
      </dsp:nvSpPr>
      <dsp:spPr>
        <a:xfrm>
          <a:off x="0" y="171150"/>
          <a:ext cx="8229600" cy="936000"/>
        </a:xfrm>
        <a:prstGeom prst="roundRect">
          <a:avLst/>
        </a:prstGeom>
        <a:solidFill>
          <a:srgbClr val="D8E8C4"/>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1" kern="1200" dirty="0" smtClean="0">
              <a:solidFill>
                <a:srgbClr val="E95A53"/>
              </a:solidFill>
              <a:latin typeface="+mj-lt"/>
            </a:rPr>
            <a:t>Organizational behavior</a:t>
          </a:r>
          <a:endParaRPr lang="en-US" sz="4000" b="1" kern="1200" dirty="0">
            <a:solidFill>
              <a:srgbClr val="E95A53"/>
            </a:solidFill>
            <a:latin typeface="+mj-lt"/>
          </a:endParaRPr>
        </a:p>
      </dsp:txBody>
      <dsp:txXfrm>
        <a:off x="45692" y="216842"/>
        <a:ext cx="8138216" cy="844616"/>
      </dsp:txXfrm>
    </dsp:sp>
    <dsp:sp modelId="{8857C8F8-3281-4ED0-A8A7-888C5A4A662C}">
      <dsp:nvSpPr>
        <dsp:cNvPr id="0" name=""/>
        <dsp:cNvSpPr/>
      </dsp:nvSpPr>
      <dsp:spPr>
        <a:xfrm>
          <a:off x="0" y="1107150"/>
          <a:ext cx="8229600"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dirty="0" smtClean="0">
              <a:latin typeface="+mj-lt"/>
            </a:rPr>
            <a:t>Contemporary field focusing on behavioral perspectives on management.</a:t>
          </a:r>
          <a:endParaRPr lang="en-US" sz="3100" kern="1200" dirty="0">
            <a:latin typeface="+mj-lt"/>
          </a:endParaRPr>
        </a:p>
      </dsp:txBody>
      <dsp:txXfrm>
        <a:off x="0" y="1107150"/>
        <a:ext cx="8229600" cy="931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526FC-5DDB-41F4-8809-4E64072C5633}">
      <dsp:nvSpPr>
        <dsp:cNvPr id="0" name=""/>
        <dsp:cNvSpPr/>
      </dsp:nvSpPr>
      <dsp:spPr>
        <a:xfrm>
          <a:off x="2394886" y="1617621"/>
          <a:ext cx="1316849" cy="626700"/>
        </a:xfrm>
        <a:custGeom>
          <a:avLst/>
          <a:gdLst/>
          <a:ahLst/>
          <a:cxnLst/>
          <a:rect l="0" t="0" r="0" b="0"/>
          <a:pathLst>
            <a:path>
              <a:moveTo>
                <a:pt x="0" y="0"/>
              </a:moveTo>
              <a:lnTo>
                <a:pt x="0" y="427078"/>
              </a:lnTo>
              <a:lnTo>
                <a:pt x="1316849" y="427078"/>
              </a:lnTo>
              <a:lnTo>
                <a:pt x="1316849" y="626700"/>
              </a:lnTo>
            </a:path>
          </a:pathLst>
        </a:custGeom>
        <a:noFill/>
        <a:ln w="25400" cap="flat" cmpd="sng" algn="ctr">
          <a:solidFill>
            <a:srgbClr val="848BB9"/>
          </a:solidFill>
          <a:prstDash val="solid"/>
        </a:ln>
        <a:effectLst/>
      </dsp:spPr>
      <dsp:style>
        <a:lnRef idx="2">
          <a:scrgbClr r="0" g="0" b="0"/>
        </a:lnRef>
        <a:fillRef idx="0">
          <a:scrgbClr r="0" g="0" b="0"/>
        </a:fillRef>
        <a:effectRef idx="0">
          <a:scrgbClr r="0" g="0" b="0"/>
        </a:effectRef>
        <a:fontRef idx="minor"/>
      </dsp:style>
    </dsp:sp>
    <dsp:sp modelId="{B8A58D22-6A4B-43AE-AA64-7248D7EE1863}">
      <dsp:nvSpPr>
        <dsp:cNvPr id="0" name=""/>
        <dsp:cNvSpPr/>
      </dsp:nvSpPr>
      <dsp:spPr>
        <a:xfrm>
          <a:off x="1078036" y="1617621"/>
          <a:ext cx="1316849" cy="626700"/>
        </a:xfrm>
        <a:custGeom>
          <a:avLst/>
          <a:gdLst/>
          <a:ahLst/>
          <a:cxnLst/>
          <a:rect l="0" t="0" r="0" b="0"/>
          <a:pathLst>
            <a:path>
              <a:moveTo>
                <a:pt x="1316849" y="0"/>
              </a:moveTo>
              <a:lnTo>
                <a:pt x="1316849" y="427078"/>
              </a:lnTo>
              <a:lnTo>
                <a:pt x="0" y="427078"/>
              </a:lnTo>
              <a:lnTo>
                <a:pt x="0" y="626700"/>
              </a:lnTo>
            </a:path>
          </a:pathLst>
        </a:custGeom>
        <a:noFill/>
        <a:ln w="25400" cap="flat" cmpd="sng" algn="ctr">
          <a:solidFill>
            <a:srgbClr val="848BB9"/>
          </a:solidFill>
          <a:prstDash val="solid"/>
        </a:ln>
        <a:effectLst/>
      </dsp:spPr>
      <dsp:style>
        <a:lnRef idx="2">
          <a:scrgbClr r="0" g="0" b="0"/>
        </a:lnRef>
        <a:fillRef idx="0">
          <a:scrgbClr r="0" g="0" b="0"/>
        </a:fillRef>
        <a:effectRef idx="0">
          <a:scrgbClr r="0" g="0" b="0"/>
        </a:effectRef>
        <a:fontRef idx="minor"/>
      </dsp:style>
    </dsp:sp>
    <dsp:sp modelId="{A6D3884B-2806-4A4E-B844-AC546662DA2F}">
      <dsp:nvSpPr>
        <dsp:cNvPr id="0" name=""/>
        <dsp:cNvSpPr/>
      </dsp:nvSpPr>
      <dsp:spPr>
        <a:xfrm>
          <a:off x="1317463" y="249294"/>
          <a:ext cx="2154845" cy="1368326"/>
        </a:xfrm>
        <a:prstGeom prst="roundRect">
          <a:avLst>
            <a:gd name="adj" fmla="val 10000"/>
          </a:avLst>
        </a:prstGeom>
        <a:solidFill>
          <a:srgbClr val="D8E8C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3A0B2B-E424-4EFB-9692-EE39A615B6B0}">
      <dsp:nvSpPr>
        <dsp:cNvPr id="0" name=""/>
        <dsp:cNvSpPr/>
      </dsp:nvSpPr>
      <dsp:spPr>
        <a:xfrm>
          <a:off x="1556891" y="476750"/>
          <a:ext cx="2154845" cy="13683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E95A53"/>
              </a:solidFill>
              <a:latin typeface="+mj-lt"/>
            </a:rPr>
            <a:t>Quantitative management perspective</a:t>
          </a:r>
          <a:endParaRPr lang="en-US" sz="2400" b="1" kern="1200" dirty="0">
            <a:solidFill>
              <a:srgbClr val="E95A53"/>
            </a:solidFill>
            <a:latin typeface="+mj-lt"/>
          </a:endParaRPr>
        </a:p>
      </dsp:txBody>
      <dsp:txXfrm>
        <a:off x="1596968" y="516827"/>
        <a:ext cx="2074691" cy="1288172"/>
      </dsp:txXfrm>
    </dsp:sp>
    <dsp:sp modelId="{04D3087C-DF12-48C3-8B89-1A7C12FF5498}">
      <dsp:nvSpPr>
        <dsp:cNvPr id="0" name=""/>
        <dsp:cNvSpPr/>
      </dsp:nvSpPr>
      <dsp:spPr>
        <a:xfrm>
          <a:off x="613" y="2244322"/>
          <a:ext cx="2154845" cy="1368326"/>
        </a:xfrm>
        <a:prstGeom prst="roundRect">
          <a:avLst>
            <a:gd name="adj" fmla="val 10000"/>
          </a:avLst>
        </a:prstGeom>
        <a:solidFill>
          <a:srgbClr val="E0F2F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3AF19E-84F5-4BF4-8D8F-B64F976F6CA3}">
      <dsp:nvSpPr>
        <dsp:cNvPr id="0" name=""/>
        <dsp:cNvSpPr/>
      </dsp:nvSpPr>
      <dsp:spPr>
        <a:xfrm>
          <a:off x="240041" y="2471778"/>
          <a:ext cx="2154845" cy="13683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E95A53"/>
              </a:solidFill>
              <a:latin typeface="+mj-lt"/>
            </a:rPr>
            <a:t>Management science</a:t>
          </a:r>
          <a:endParaRPr lang="en-US" sz="2400" b="1" kern="1200" dirty="0">
            <a:solidFill>
              <a:srgbClr val="E95A53"/>
            </a:solidFill>
            <a:latin typeface="+mj-lt"/>
          </a:endParaRPr>
        </a:p>
      </dsp:txBody>
      <dsp:txXfrm>
        <a:off x="280118" y="2511855"/>
        <a:ext cx="2074691" cy="1288172"/>
      </dsp:txXfrm>
    </dsp:sp>
    <dsp:sp modelId="{A9739546-D64D-418D-A59D-4D9EEDA58000}">
      <dsp:nvSpPr>
        <dsp:cNvPr id="0" name=""/>
        <dsp:cNvSpPr/>
      </dsp:nvSpPr>
      <dsp:spPr>
        <a:xfrm>
          <a:off x="2634313" y="2244322"/>
          <a:ext cx="2154845" cy="1368326"/>
        </a:xfrm>
        <a:prstGeom prst="roundRect">
          <a:avLst>
            <a:gd name="adj" fmla="val 10000"/>
          </a:avLst>
        </a:prstGeom>
        <a:solidFill>
          <a:srgbClr val="848BB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D55F2D-0842-40DD-A534-171B6AFAD36B}">
      <dsp:nvSpPr>
        <dsp:cNvPr id="0" name=""/>
        <dsp:cNvSpPr/>
      </dsp:nvSpPr>
      <dsp:spPr>
        <a:xfrm>
          <a:off x="2873740" y="2471778"/>
          <a:ext cx="2154845" cy="13683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E95A53"/>
              </a:solidFill>
              <a:latin typeface="+mj-lt"/>
            </a:rPr>
            <a:t>Operations management</a:t>
          </a:r>
          <a:endParaRPr lang="en-US" sz="2400" b="1" kern="1200" dirty="0">
            <a:solidFill>
              <a:srgbClr val="E95A53"/>
            </a:solidFill>
            <a:latin typeface="+mj-lt"/>
          </a:endParaRPr>
        </a:p>
      </dsp:txBody>
      <dsp:txXfrm>
        <a:off x="2913817" y="2511855"/>
        <a:ext cx="2074691" cy="1288172"/>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26486D-A2CC-4962-AC8F-5CFB0B109A6A}" type="datetimeFigureOut">
              <a:rPr lang="en-US" smtClean="0"/>
              <a:pPr/>
              <a:t>10/11/2025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DB6667-8F47-4A2A-8900-B31C1C34E974}" type="slidenum">
              <a:rPr lang="en-US" smtClean="0"/>
              <a:pPr/>
              <a:t>‹#›</a:t>
            </a:fld>
            <a:endParaRPr lang="en-US"/>
          </a:p>
        </p:txBody>
      </p:sp>
    </p:spTree>
    <p:extLst>
      <p:ext uri="{BB962C8B-B14F-4D97-AF65-F5344CB8AC3E}">
        <p14:creationId xmlns:p14="http://schemas.microsoft.com/office/powerpoint/2010/main" val="1223337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00400" y="304800"/>
            <a:ext cx="5943600" cy="685800"/>
          </a:xfrm>
          <a:noFill/>
        </p:spPr>
        <p:txBody>
          <a:bodyPr anchor="ctr"/>
          <a:lstStyle>
            <a:lvl1pPr algn="ctr">
              <a:defRPr b="1">
                <a:solidFill>
                  <a:srgbClr val="848BB9"/>
                </a:solidFill>
              </a:defRPr>
            </a:lvl1pPr>
          </a:lstStyle>
          <a:p>
            <a:r>
              <a:rPr lang="en-US" dirty="0" smtClean="0"/>
              <a:t>MANAGEMENT</a:t>
            </a:r>
            <a:endParaRPr lang="en-US" dirty="0"/>
          </a:p>
        </p:txBody>
      </p:sp>
      <p:pic>
        <p:nvPicPr>
          <p:cNvPr id="1027" name="Picture 3"/>
          <p:cNvPicPr>
            <a:picLocks noChangeAspect="1" noChangeArrowheads="1"/>
          </p:cNvPicPr>
          <p:nvPr userDrawn="1"/>
        </p:nvPicPr>
        <p:blipFill>
          <a:blip r:embed="rId2" cstate="print"/>
          <a:srcRect/>
          <a:stretch>
            <a:fillRect/>
          </a:stretch>
        </p:blipFill>
        <p:spPr bwMode="auto">
          <a:xfrm>
            <a:off x="0" y="990600"/>
            <a:ext cx="9151686" cy="5024978"/>
          </a:xfrm>
          <a:prstGeom prst="rect">
            <a:avLst/>
          </a:prstGeom>
          <a:noFill/>
          <a:ln w="9525">
            <a:noFill/>
            <a:miter lim="800000"/>
            <a:headEnd/>
            <a:tailEnd/>
          </a:ln>
        </p:spPr>
      </p:pic>
      <p:sp>
        <p:nvSpPr>
          <p:cNvPr id="5" name="Footer Placeholder 4"/>
          <p:cNvSpPr>
            <a:spLocks noGrp="1"/>
          </p:cNvSpPr>
          <p:nvPr>
            <p:ph type="ftr" sz="quarter" idx="11"/>
          </p:nvPr>
        </p:nvSpPr>
        <p:spPr>
          <a:xfrm>
            <a:off x="457200" y="6324600"/>
            <a:ext cx="7924800" cy="501650"/>
          </a:xfrm>
        </p:spPr>
        <p:txBody>
          <a:body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Subtitle 2"/>
          <p:cNvSpPr>
            <a:spLocks noGrp="1"/>
          </p:cNvSpPr>
          <p:nvPr>
            <p:ph type="subTitle" idx="1" hasCustomPrompt="1"/>
          </p:nvPr>
        </p:nvSpPr>
        <p:spPr>
          <a:xfrm>
            <a:off x="6248400" y="990600"/>
            <a:ext cx="2895600" cy="533400"/>
          </a:xfrm>
          <a:solidFill>
            <a:srgbClr val="E9EBF5"/>
          </a:solidFill>
        </p:spPr>
        <p:txBody>
          <a:bodyPr>
            <a:normAutofit/>
          </a:bodyPr>
          <a:lstStyle>
            <a:lvl1pPr marL="0" indent="0" algn="ctr">
              <a:buNone/>
              <a:defRPr sz="2800"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Ricky W. Griffin</a:t>
            </a:r>
            <a:endParaRPr lang="en-US" dirty="0"/>
          </a:p>
        </p:txBody>
      </p:sp>
      <p:sp>
        <p:nvSpPr>
          <p:cNvPr id="12" name="Content Placeholder 11"/>
          <p:cNvSpPr>
            <a:spLocks noGrp="1"/>
          </p:cNvSpPr>
          <p:nvPr>
            <p:ph sz="quarter" idx="12" hasCustomPrompt="1"/>
          </p:nvPr>
        </p:nvSpPr>
        <p:spPr>
          <a:xfrm>
            <a:off x="3200400" y="0"/>
            <a:ext cx="5943600" cy="304800"/>
          </a:xfrm>
          <a:solidFill>
            <a:srgbClr val="E9EBF5"/>
          </a:solidFill>
        </p:spPr>
        <p:txBody>
          <a:bodyPr anchor="ctr">
            <a:noAutofit/>
          </a:bodyPr>
          <a:lstStyle>
            <a:lvl1pPr>
              <a:buFontTx/>
              <a:buNone/>
              <a:defRPr sz="1800" baseline="0">
                <a:solidFill>
                  <a:srgbClr val="00A3B4"/>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TWELFTH EDITION</a:t>
            </a:r>
          </a:p>
        </p:txBody>
      </p:sp>
      <p:sp>
        <p:nvSpPr>
          <p:cNvPr id="8" name="Content Placeholder 7"/>
          <p:cNvSpPr>
            <a:spLocks noGrp="1"/>
          </p:cNvSpPr>
          <p:nvPr>
            <p:ph sz="quarter" idx="13" hasCustomPrompt="1"/>
          </p:nvPr>
        </p:nvSpPr>
        <p:spPr>
          <a:xfrm>
            <a:off x="228600" y="1752600"/>
            <a:ext cx="5029200" cy="1219200"/>
          </a:xfrm>
        </p:spPr>
        <p:txBody>
          <a:bodyPr anchor="ctr"/>
          <a:lstStyle>
            <a:lvl1pPr marL="0" indent="0" algn="ctr">
              <a:buFontTx/>
              <a:buNone/>
              <a:defRPr b="1" baseline="0">
                <a:solidFill>
                  <a:schemeClr val="bg1"/>
                </a:solidFill>
                <a:latin typeface="+mj-lt"/>
              </a:defRPr>
            </a:lvl1pPr>
            <a:lvl2pPr>
              <a:buNone/>
              <a:defRPr/>
            </a:lvl2pPr>
            <a:lvl3pPr>
              <a:buNone/>
              <a:defRPr/>
            </a:lvl3pPr>
            <a:lvl4pPr>
              <a:buNone/>
              <a:defRPr/>
            </a:lvl4pPr>
            <a:lvl5pPr>
              <a:buNone/>
              <a:defRPr/>
            </a:lvl5pPr>
          </a:lstStyle>
          <a:p>
            <a:pPr lvl="0"/>
            <a:r>
              <a:rPr lang="en-US" dirty="0" smtClean="0"/>
              <a:t>Section Number</a:t>
            </a:r>
          </a:p>
        </p:txBody>
      </p:sp>
      <p:sp>
        <p:nvSpPr>
          <p:cNvPr id="10" name="Content Placeholder 9"/>
          <p:cNvSpPr>
            <a:spLocks noGrp="1"/>
          </p:cNvSpPr>
          <p:nvPr>
            <p:ph sz="quarter" idx="14" hasCustomPrompt="1"/>
          </p:nvPr>
        </p:nvSpPr>
        <p:spPr>
          <a:xfrm>
            <a:off x="2362200" y="3886200"/>
            <a:ext cx="6477000" cy="1676400"/>
          </a:xfrm>
        </p:spPr>
        <p:txBody>
          <a:bodyPr anchor="ctr"/>
          <a:lstStyle>
            <a:lvl1pPr marL="0" indent="0" algn="ctr">
              <a:buFontTx/>
              <a:buNone/>
              <a:defRPr b="1" baseline="0">
                <a:solidFill>
                  <a:schemeClr val="bg1"/>
                </a:solidFill>
                <a:latin typeface="+mj-lt"/>
              </a:defRPr>
            </a:lvl1pPr>
            <a:lvl2pPr>
              <a:buNone/>
              <a:defRPr/>
            </a:lvl2pPr>
            <a:lvl3pPr>
              <a:buNone/>
              <a:defRPr/>
            </a:lvl3pPr>
            <a:lvl4pPr>
              <a:buNone/>
              <a:defRPr/>
            </a:lvl4pPr>
            <a:lvl5pPr>
              <a:buNone/>
              <a:defRPr/>
            </a:lvl5pPr>
          </a:lstStyle>
          <a:p>
            <a:pPr lvl="0"/>
            <a:r>
              <a:rPr lang="en-US" dirty="0" smtClean="0"/>
              <a:t>Chapter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t used - Picture Left">
    <p:bg>
      <p:bgPr>
        <a:solidFill>
          <a:srgbClr val="FEEAC9">
            <a:alpha val="40000"/>
          </a:srgbClr>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3" name="Picture Placeholder 2"/>
          <p:cNvSpPr>
            <a:spLocks noGrp="1"/>
          </p:cNvSpPr>
          <p:nvPr>
            <p:ph type="pic" idx="1"/>
          </p:nvPr>
        </p:nvSpPr>
        <p:spPr>
          <a:xfrm>
            <a:off x="457200" y="10668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Freeform 6"/>
          <p:cNvSpPr/>
          <p:nvPr userDrawn="1"/>
        </p:nvSpPr>
        <p:spPr>
          <a:xfrm>
            <a:off x="457200" y="838200"/>
            <a:ext cx="8686800" cy="228600"/>
          </a:xfrm>
          <a:custGeom>
            <a:avLst/>
            <a:gdLst>
              <a:gd name="connsiteX0" fmla="*/ 0 w 8763000"/>
              <a:gd name="connsiteY0" fmla="*/ 0 h 228600"/>
              <a:gd name="connsiteX1" fmla="*/ 8763000 w 8763000"/>
              <a:gd name="connsiteY1" fmla="*/ 0 h 228600"/>
              <a:gd name="connsiteX2" fmla="*/ 8763000 w 8763000"/>
              <a:gd name="connsiteY2" fmla="*/ 228600 h 228600"/>
              <a:gd name="connsiteX3" fmla="*/ 0 w 8763000"/>
              <a:gd name="connsiteY3" fmla="*/ 228600 h 228600"/>
              <a:gd name="connsiteX4" fmla="*/ 0 w 8763000"/>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0" h="228600">
                <a:moveTo>
                  <a:pt x="0" y="0"/>
                </a:moveTo>
                <a:lnTo>
                  <a:pt x="8763000" y="0"/>
                </a:lnTo>
                <a:lnTo>
                  <a:pt x="8763000" y="228600"/>
                </a:lnTo>
                <a:lnTo>
                  <a:pt x="0" y="228600"/>
                </a:lnTo>
                <a:lnTo>
                  <a:pt x="0" y="0"/>
                </a:lnTo>
                <a:close/>
              </a:path>
            </a:pathLst>
          </a:custGeom>
          <a:solidFill>
            <a:srgbClr val="00A3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5943600" y="1066800"/>
            <a:ext cx="3200400" cy="4114800"/>
          </a:xfrm>
        </p:spPr>
        <p:txBody>
          <a:bodyPr anchor="ctr">
            <a:normAutofit/>
          </a:bodyPr>
          <a:lstStyle>
            <a:lvl1pPr algn="ctr">
              <a:defRPr sz="2400" b="0">
                <a:latin typeface="Arial" pitchFamily="34" charset="0"/>
                <a:cs typeface="Arial" pitchFamily="34" charset="0"/>
              </a:defRPr>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t used - Picture Right">
    <p:bg>
      <p:bgPr>
        <a:solidFill>
          <a:srgbClr val="FEEAC9">
            <a:alpha val="40000"/>
          </a:srgbClr>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2" name="Title 1"/>
          <p:cNvSpPr>
            <a:spLocks noGrp="1"/>
          </p:cNvSpPr>
          <p:nvPr>
            <p:ph type="title"/>
          </p:nvPr>
        </p:nvSpPr>
        <p:spPr>
          <a:xfrm>
            <a:off x="0" y="1066800"/>
            <a:ext cx="3276600" cy="4114800"/>
          </a:xfrm>
        </p:spPr>
        <p:txBody>
          <a:bodyPr anchor="ctr">
            <a:normAutofit/>
          </a:bodyPr>
          <a:lstStyle>
            <a:lvl1pPr algn="ctr">
              <a:defRPr sz="2400" b="0">
                <a:latin typeface="Arial" pitchFamily="34" charset="0"/>
                <a:cs typeface="Arial"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3276600" y="10668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Freeform 4"/>
          <p:cNvSpPr/>
          <p:nvPr userDrawn="1"/>
        </p:nvSpPr>
        <p:spPr>
          <a:xfrm>
            <a:off x="0" y="838200"/>
            <a:ext cx="8763000" cy="228600"/>
          </a:xfrm>
          <a:custGeom>
            <a:avLst/>
            <a:gdLst>
              <a:gd name="connsiteX0" fmla="*/ 0 w 8763000"/>
              <a:gd name="connsiteY0" fmla="*/ 0 h 228600"/>
              <a:gd name="connsiteX1" fmla="*/ 8763000 w 8763000"/>
              <a:gd name="connsiteY1" fmla="*/ 0 h 228600"/>
              <a:gd name="connsiteX2" fmla="*/ 8763000 w 8763000"/>
              <a:gd name="connsiteY2" fmla="*/ 228600 h 228600"/>
              <a:gd name="connsiteX3" fmla="*/ 0 w 8763000"/>
              <a:gd name="connsiteY3" fmla="*/ 228600 h 228600"/>
              <a:gd name="connsiteX4" fmla="*/ 0 w 8763000"/>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0" h="228600">
                <a:moveTo>
                  <a:pt x="0" y="0"/>
                </a:moveTo>
                <a:lnTo>
                  <a:pt x="8763000" y="0"/>
                </a:lnTo>
                <a:lnTo>
                  <a:pt x="8763000" y="228600"/>
                </a:lnTo>
                <a:lnTo>
                  <a:pt x="0" y="228600"/>
                </a:lnTo>
                <a:lnTo>
                  <a:pt x="0" y="0"/>
                </a:lnTo>
                <a:close/>
              </a:path>
            </a:pathLst>
          </a:custGeom>
          <a:solidFill>
            <a:srgbClr val="00A3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Unused 1">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Unused 2">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Unused 3">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reeform 6"/>
          <p:cNvSpPr/>
          <p:nvPr userDrawn="1"/>
        </p:nvSpPr>
        <p:spPr>
          <a:xfrm>
            <a:off x="0" y="76200"/>
            <a:ext cx="8686800" cy="152400"/>
          </a:xfrm>
          <a:custGeom>
            <a:avLst/>
            <a:gdLst>
              <a:gd name="connsiteX0" fmla="*/ 0 w 8763000"/>
              <a:gd name="connsiteY0" fmla="*/ 0 h 228600"/>
              <a:gd name="connsiteX1" fmla="*/ 8763000 w 8763000"/>
              <a:gd name="connsiteY1" fmla="*/ 0 h 228600"/>
              <a:gd name="connsiteX2" fmla="*/ 8763000 w 8763000"/>
              <a:gd name="connsiteY2" fmla="*/ 228600 h 228600"/>
              <a:gd name="connsiteX3" fmla="*/ 0 w 8763000"/>
              <a:gd name="connsiteY3" fmla="*/ 228600 h 228600"/>
              <a:gd name="connsiteX4" fmla="*/ 0 w 8763000"/>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0" h="228600">
                <a:moveTo>
                  <a:pt x="0" y="0"/>
                </a:moveTo>
                <a:lnTo>
                  <a:pt x="8763000" y="0"/>
                </a:lnTo>
                <a:lnTo>
                  <a:pt x="8763000" y="228600"/>
                </a:lnTo>
                <a:lnTo>
                  <a:pt x="0" y="228600"/>
                </a:lnTo>
                <a:lnTo>
                  <a:pt x="0" y="0"/>
                </a:lnTo>
                <a:close/>
              </a:path>
            </a:pathLst>
          </a:custGeom>
          <a:solidFill>
            <a:srgbClr val="E57B00"/>
          </a:solidFill>
          <a:ln>
            <a:solidFill>
              <a:srgbClr val="E57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userDrawn="1"/>
        </p:nvCxnSpPr>
        <p:spPr>
          <a:xfrm>
            <a:off x="0" y="1524000"/>
            <a:ext cx="8763000" cy="0"/>
          </a:xfrm>
          <a:prstGeom prst="line">
            <a:avLst/>
          </a:prstGeom>
          <a:ln>
            <a:solidFill>
              <a:srgbClr val="848BB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Learning Objectives Slide">
    <p:bg>
      <p:bgPr>
        <a:solidFill>
          <a:srgbClr val="E57B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28600"/>
            <a:ext cx="5334000" cy="792162"/>
          </a:xfrm>
        </p:spPr>
        <p:txBody>
          <a:bodyPr/>
          <a:lstStyle>
            <a:lvl1pPr>
              <a:defRPr baseline="0">
                <a:solidFill>
                  <a:srgbClr val="E57B00"/>
                </a:solidFill>
              </a:defRPr>
            </a:lvl1pPr>
          </a:lstStyle>
          <a:p>
            <a:r>
              <a:rPr lang="en-US" dirty="0" smtClean="0"/>
              <a:t>Learning Objectives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3" name="Content Placeholder 2"/>
          <p:cNvSpPr>
            <a:spLocks noGrp="1"/>
          </p:cNvSpPr>
          <p:nvPr>
            <p:ph idx="1"/>
          </p:nvPr>
        </p:nvSpPr>
        <p:spPr>
          <a:xfrm>
            <a:off x="457200" y="1295400"/>
            <a:ext cx="8229600" cy="4830763"/>
          </a:xfrm>
          <a:solidFill>
            <a:schemeClr val="bg1"/>
          </a:solidFill>
        </p:spPr>
        <p:txBody>
          <a:bodyPr>
            <a:normAutofit/>
          </a:bodyPr>
          <a:lstStyle>
            <a:lvl1pPr marL="514350" indent="-514350">
              <a:buFont typeface="+mj-lt"/>
              <a:buAutoNum type="arabicPeriod"/>
              <a:defRPr sz="2800">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a:t>
            </a:r>
          </a:p>
        </p:txBody>
      </p:sp>
      <p:sp>
        <p:nvSpPr>
          <p:cNvPr id="7" name="Freeform 6"/>
          <p:cNvSpPr/>
          <p:nvPr userDrawn="1"/>
        </p:nvSpPr>
        <p:spPr>
          <a:xfrm>
            <a:off x="0" y="76200"/>
            <a:ext cx="5791200" cy="152400"/>
          </a:xfrm>
          <a:custGeom>
            <a:avLst/>
            <a:gdLst>
              <a:gd name="connsiteX0" fmla="*/ 0 w 8763000"/>
              <a:gd name="connsiteY0" fmla="*/ 0 h 228600"/>
              <a:gd name="connsiteX1" fmla="*/ 8763000 w 8763000"/>
              <a:gd name="connsiteY1" fmla="*/ 0 h 228600"/>
              <a:gd name="connsiteX2" fmla="*/ 8763000 w 8763000"/>
              <a:gd name="connsiteY2" fmla="*/ 228600 h 228600"/>
              <a:gd name="connsiteX3" fmla="*/ 0 w 8763000"/>
              <a:gd name="connsiteY3" fmla="*/ 228600 h 228600"/>
              <a:gd name="connsiteX4" fmla="*/ 0 w 8763000"/>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0" h="228600">
                <a:moveTo>
                  <a:pt x="0" y="0"/>
                </a:moveTo>
                <a:lnTo>
                  <a:pt x="8763000" y="0"/>
                </a:lnTo>
                <a:lnTo>
                  <a:pt x="8763000" y="228600"/>
                </a:lnTo>
                <a:lnTo>
                  <a:pt x="0" y="228600"/>
                </a:lnTo>
                <a:lnTo>
                  <a:pt x="0"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Slid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reeform 6"/>
          <p:cNvSpPr/>
          <p:nvPr userDrawn="1"/>
        </p:nvSpPr>
        <p:spPr>
          <a:xfrm>
            <a:off x="0" y="76200"/>
            <a:ext cx="8686800" cy="152400"/>
          </a:xfrm>
          <a:custGeom>
            <a:avLst/>
            <a:gdLst>
              <a:gd name="connsiteX0" fmla="*/ 0 w 8763000"/>
              <a:gd name="connsiteY0" fmla="*/ 0 h 228600"/>
              <a:gd name="connsiteX1" fmla="*/ 8763000 w 8763000"/>
              <a:gd name="connsiteY1" fmla="*/ 0 h 228600"/>
              <a:gd name="connsiteX2" fmla="*/ 8763000 w 8763000"/>
              <a:gd name="connsiteY2" fmla="*/ 228600 h 228600"/>
              <a:gd name="connsiteX3" fmla="*/ 0 w 8763000"/>
              <a:gd name="connsiteY3" fmla="*/ 228600 h 228600"/>
              <a:gd name="connsiteX4" fmla="*/ 0 w 8763000"/>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0" h="228600">
                <a:moveTo>
                  <a:pt x="0" y="0"/>
                </a:moveTo>
                <a:lnTo>
                  <a:pt x="8763000" y="0"/>
                </a:lnTo>
                <a:lnTo>
                  <a:pt x="8763000" y="228600"/>
                </a:lnTo>
                <a:lnTo>
                  <a:pt x="0" y="228600"/>
                </a:lnTo>
                <a:lnTo>
                  <a:pt x="0" y="0"/>
                </a:lnTo>
                <a:close/>
              </a:path>
            </a:pathLst>
          </a:custGeom>
          <a:solidFill>
            <a:srgbClr val="E57B00"/>
          </a:solidFill>
          <a:ln>
            <a:solidFill>
              <a:srgbClr val="E57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1524000"/>
            <a:ext cx="8763000" cy="0"/>
          </a:xfrm>
          <a:prstGeom prst="line">
            <a:avLst/>
          </a:prstGeom>
          <a:ln>
            <a:solidFill>
              <a:srgbClr val="848BB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81150"/>
            <a:ext cx="4040188" cy="639762"/>
          </a:xfrm>
        </p:spPr>
        <p:txBody>
          <a:bodyPr anchor="ctr"/>
          <a:lstStyle>
            <a:lvl1pPr marL="0" indent="0" algn="ctr">
              <a:buNone/>
              <a:defRPr sz="2400" b="1">
                <a:solidFill>
                  <a:srgbClr val="5C7E8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209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81150"/>
            <a:ext cx="4041775" cy="639762"/>
          </a:xfrm>
        </p:spPr>
        <p:txBody>
          <a:bodyPr anchor="ctr"/>
          <a:lstStyle>
            <a:lvl1pPr marL="0" indent="0" algn="ctr">
              <a:buNone/>
              <a:defRPr sz="2400" b="1">
                <a:solidFill>
                  <a:srgbClr val="5C7E8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209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userDrawn="1"/>
        </p:nvSpPr>
        <p:spPr>
          <a:xfrm>
            <a:off x="0" y="76200"/>
            <a:ext cx="8686800" cy="152400"/>
          </a:xfrm>
          <a:custGeom>
            <a:avLst/>
            <a:gdLst>
              <a:gd name="connsiteX0" fmla="*/ 0 w 8763000"/>
              <a:gd name="connsiteY0" fmla="*/ 0 h 228600"/>
              <a:gd name="connsiteX1" fmla="*/ 8763000 w 8763000"/>
              <a:gd name="connsiteY1" fmla="*/ 0 h 228600"/>
              <a:gd name="connsiteX2" fmla="*/ 8763000 w 8763000"/>
              <a:gd name="connsiteY2" fmla="*/ 228600 h 228600"/>
              <a:gd name="connsiteX3" fmla="*/ 0 w 8763000"/>
              <a:gd name="connsiteY3" fmla="*/ 228600 h 228600"/>
              <a:gd name="connsiteX4" fmla="*/ 0 w 8763000"/>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0" h="228600">
                <a:moveTo>
                  <a:pt x="0" y="0"/>
                </a:moveTo>
                <a:lnTo>
                  <a:pt x="8763000" y="0"/>
                </a:lnTo>
                <a:lnTo>
                  <a:pt x="8763000" y="228600"/>
                </a:lnTo>
                <a:lnTo>
                  <a:pt x="0" y="228600"/>
                </a:lnTo>
                <a:lnTo>
                  <a:pt x="0" y="0"/>
                </a:lnTo>
                <a:close/>
              </a:path>
            </a:pathLst>
          </a:custGeom>
          <a:solidFill>
            <a:srgbClr val="E57B00"/>
          </a:solidFill>
          <a:ln>
            <a:solidFill>
              <a:srgbClr val="E57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0" y="1524000"/>
            <a:ext cx="8763000" cy="0"/>
          </a:xfrm>
          <a:prstGeom prst="line">
            <a:avLst/>
          </a:prstGeom>
          <a:ln>
            <a:solidFill>
              <a:srgbClr val="848BB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Art with Bylin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3" name="Text Placeholder 2"/>
          <p:cNvSpPr>
            <a:spLocks noGrp="1"/>
          </p:cNvSpPr>
          <p:nvPr>
            <p:ph type="body" idx="1"/>
          </p:nvPr>
        </p:nvSpPr>
        <p:spPr>
          <a:xfrm>
            <a:off x="722313" y="4660900"/>
            <a:ext cx="7772400" cy="977900"/>
          </a:xfrm>
        </p:spPr>
        <p:txBody>
          <a:bodyPr anchor="ctr">
            <a:normAutofit/>
          </a:bodyPr>
          <a:lstStyle>
            <a:lvl1pPr marL="0" indent="0" algn="ctr">
              <a:buNone/>
              <a:defRPr sz="2800" b="0">
                <a:solidFill>
                  <a:srgbClr val="848BB9"/>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itle 1"/>
          <p:cNvSpPr>
            <a:spLocks noGrp="1"/>
          </p:cNvSpPr>
          <p:nvPr>
            <p:ph type="title"/>
          </p:nvPr>
        </p:nvSpPr>
        <p:spPr>
          <a:xfrm>
            <a:off x="457200" y="274638"/>
            <a:ext cx="8229600" cy="1143000"/>
          </a:xfrm>
        </p:spPr>
        <p:txBody>
          <a:bodyPr/>
          <a:lstStyle>
            <a:lvl1pPr>
              <a:defRPr>
                <a:solidFill>
                  <a:srgbClr val="E57B00"/>
                </a:solidFill>
              </a:defRPr>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finition or SmartArt Sl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6" name="Freeform 5"/>
          <p:cNvSpPr/>
          <p:nvPr userDrawn="1"/>
        </p:nvSpPr>
        <p:spPr>
          <a:xfrm>
            <a:off x="0" y="152400"/>
            <a:ext cx="4953000" cy="152400"/>
          </a:xfrm>
          <a:custGeom>
            <a:avLst/>
            <a:gdLst>
              <a:gd name="connsiteX0" fmla="*/ 0 w 8763000"/>
              <a:gd name="connsiteY0" fmla="*/ 0 h 228600"/>
              <a:gd name="connsiteX1" fmla="*/ 8763000 w 8763000"/>
              <a:gd name="connsiteY1" fmla="*/ 0 h 228600"/>
              <a:gd name="connsiteX2" fmla="*/ 8763000 w 8763000"/>
              <a:gd name="connsiteY2" fmla="*/ 228600 h 228600"/>
              <a:gd name="connsiteX3" fmla="*/ 0 w 8763000"/>
              <a:gd name="connsiteY3" fmla="*/ 228600 h 228600"/>
              <a:gd name="connsiteX4" fmla="*/ 0 w 8763000"/>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0" h="228600">
                <a:moveTo>
                  <a:pt x="0" y="0"/>
                </a:moveTo>
                <a:lnTo>
                  <a:pt x="8763000" y="0"/>
                </a:lnTo>
                <a:lnTo>
                  <a:pt x="8763000" y="228600"/>
                </a:lnTo>
                <a:lnTo>
                  <a:pt x="0" y="228600"/>
                </a:lnTo>
                <a:lnTo>
                  <a:pt x="0" y="0"/>
                </a:lnTo>
                <a:close/>
              </a:path>
            </a:pathLst>
          </a:custGeom>
          <a:solidFill>
            <a:srgbClr val="E57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1066800"/>
            <a:ext cx="4953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12"/>
          </p:nvPr>
        </p:nvSpPr>
        <p:spPr>
          <a:xfrm>
            <a:off x="0" y="304800"/>
            <a:ext cx="5029200" cy="685800"/>
          </a:xfrm>
        </p:spPr>
        <p:txBody>
          <a:bodyPr anchor="ctr"/>
          <a:lstStyle>
            <a:lvl1pPr algn="ctr">
              <a:buFontTx/>
              <a:buNone/>
              <a:defRPr sz="4400">
                <a:solidFill>
                  <a:srgbClr val="E57B00"/>
                </a:solidFill>
              </a:defRPr>
            </a:lvl1pPr>
            <a:lvl2pPr>
              <a:buNone/>
              <a:defRPr/>
            </a:lvl2pPr>
            <a:lvl3pPr>
              <a:buNone/>
              <a:defRPr/>
            </a:lvl3pPr>
            <a:lvl4pPr>
              <a:buNone/>
              <a:defRPr/>
            </a:lvl4pPr>
            <a:lvl5pPr>
              <a:buNone/>
              <a:defRPr/>
            </a:lvl5pPr>
          </a:lstStyle>
          <a:p>
            <a:pPr lvl="0"/>
            <a:r>
              <a:rPr lang="en-US" dirty="0" smtClean="0"/>
              <a:t>Click to edit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5" name="Content Placeholder 4"/>
          <p:cNvSpPr>
            <a:spLocks noGrp="1"/>
          </p:cNvSpPr>
          <p:nvPr>
            <p:ph sz="quarter" idx="12" hasCustomPrompt="1"/>
          </p:nvPr>
        </p:nvSpPr>
        <p:spPr>
          <a:xfrm>
            <a:off x="0" y="457200"/>
            <a:ext cx="2590800" cy="762000"/>
          </a:xfrm>
          <a:ln>
            <a:noFill/>
          </a:ln>
        </p:spPr>
        <p:txBody>
          <a:bodyPr anchor="ctr"/>
          <a:lstStyle>
            <a:lvl1pPr marL="0" indent="0" algn="ctr">
              <a:buFontTx/>
              <a:buNone/>
              <a:defRPr b="1" baseline="0">
                <a:solidFill>
                  <a:srgbClr val="E57B00"/>
                </a:solidFill>
                <a:latin typeface="+mj-lt"/>
              </a:defRPr>
            </a:lvl1pPr>
            <a:lvl2pPr>
              <a:buNone/>
              <a:defRPr/>
            </a:lvl2pPr>
            <a:lvl3pPr>
              <a:buNone/>
              <a:defRPr/>
            </a:lvl3pPr>
            <a:lvl4pPr>
              <a:buNone/>
              <a:defRPr/>
            </a:lvl4pPr>
            <a:lvl5pPr>
              <a:buNone/>
              <a:defRPr/>
            </a:lvl5pPr>
          </a:lstStyle>
          <a:p>
            <a:pPr lvl="0"/>
            <a:r>
              <a:rPr lang="en-US" dirty="0" smtClean="0"/>
              <a:t>Figure #</a:t>
            </a:r>
          </a:p>
        </p:txBody>
      </p:sp>
      <p:sp>
        <p:nvSpPr>
          <p:cNvPr id="7" name="Content Placeholder 6"/>
          <p:cNvSpPr>
            <a:spLocks noGrp="1"/>
          </p:cNvSpPr>
          <p:nvPr>
            <p:ph sz="quarter" idx="13" hasCustomPrompt="1"/>
          </p:nvPr>
        </p:nvSpPr>
        <p:spPr>
          <a:xfrm>
            <a:off x="2590800" y="457200"/>
            <a:ext cx="6553200" cy="762000"/>
          </a:xfrm>
          <a:ln>
            <a:noFill/>
          </a:ln>
        </p:spPr>
        <p:txBody>
          <a:bodyPr anchor="ctr"/>
          <a:lstStyle>
            <a:lvl1pPr marL="0" indent="0" algn="ctr">
              <a:buFontTx/>
              <a:buNone/>
              <a:defRPr baseline="0">
                <a:latin typeface="+mj-lt"/>
              </a:defRPr>
            </a:lvl1pPr>
            <a:lvl2pPr>
              <a:buNone/>
              <a:defRPr/>
            </a:lvl2pPr>
            <a:lvl3pPr>
              <a:buNone/>
              <a:defRPr/>
            </a:lvl3pPr>
            <a:lvl4pPr>
              <a:buNone/>
              <a:defRPr/>
            </a:lvl4pPr>
            <a:lvl5pPr>
              <a:buNone/>
              <a:defRPr/>
            </a:lvl5pPr>
          </a:lstStyle>
          <a:p>
            <a:pPr lvl="0"/>
            <a:r>
              <a:rPr lang="en-US" dirty="0" smtClean="0"/>
              <a:t>Figure Heading</a:t>
            </a:r>
          </a:p>
        </p:txBody>
      </p:sp>
      <p:sp>
        <p:nvSpPr>
          <p:cNvPr id="6" name="Freeform 5"/>
          <p:cNvSpPr/>
          <p:nvPr userDrawn="1"/>
        </p:nvSpPr>
        <p:spPr>
          <a:xfrm>
            <a:off x="0" y="228600"/>
            <a:ext cx="9144000" cy="152400"/>
          </a:xfrm>
          <a:custGeom>
            <a:avLst/>
            <a:gdLst>
              <a:gd name="connsiteX0" fmla="*/ 0 w 8763000"/>
              <a:gd name="connsiteY0" fmla="*/ 0 h 228600"/>
              <a:gd name="connsiteX1" fmla="*/ 8763000 w 8763000"/>
              <a:gd name="connsiteY1" fmla="*/ 0 h 228600"/>
              <a:gd name="connsiteX2" fmla="*/ 8763000 w 8763000"/>
              <a:gd name="connsiteY2" fmla="*/ 228600 h 228600"/>
              <a:gd name="connsiteX3" fmla="*/ 0 w 8763000"/>
              <a:gd name="connsiteY3" fmla="*/ 228600 h 228600"/>
              <a:gd name="connsiteX4" fmla="*/ 0 w 8763000"/>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0" h="228600">
                <a:moveTo>
                  <a:pt x="0" y="0"/>
                </a:moveTo>
                <a:lnTo>
                  <a:pt x="8763000" y="0"/>
                </a:lnTo>
                <a:lnTo>
                  <a:pt x="8763000" y="228600"/>
                </a:lnTo>
                <a:lnTo>
                  <a:pt x="0" y="228600"/>
                </a:lnTo>
                <a:lnTo>
                  <a:pt x="0" y="0"/>
                </a:lnTo>
                <a:close/>
              </a:path>
            </a:pathLst>
          </a:custGeom>
          <a:solidFill>
            <a:srgbClr val="E57B00"/>
          </a:solidFill>
          <a:ln>
            <a:solidFill>
              <a:srgbClr val="E57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12192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4"/>
          </p:nvPr>
        </p:nvSpPr>
        <p:spPr>
          <a:xfrm>
            <a:off x="1143000" y="5029200"/>
            <a:ext cx="7086600" cy="990600"/>
          </a:xfrm>
        </p:spPr>
        <p:txBody>
          <a:bodyPr anchor="ctr">
            <a:normAutofit/>
          </a:bodyPr>
          <a:lstStyle>
            <a:lvl1pPr algn="ctr">
              <a:buFontTx/>
              <a:buNone/>
              <a:defRPr sz="2800">
                <a:solidFill>
                  <a:srgbClr val="848BB9"/>
                </a:solidFill>
              </a:defRPr>
            </a:lvl1pPr>
            <a:lvl2pPr>
              <a:buNone/>
              <a:defRPr/>
            </a:lvl2pPr>
            <a:lvl3pPr>
              <a:buNone/>
              <a:defRPr/>
            </a:lvl3pPr>
            <a:lvl4pPr>
              <a:buNone/>
              <a:defRPr/>
            </a:lvl4pPr>
            <a:lvl5pPr>
              <a:buNone/>
              <a:defRPr/>
            </a:lvl5pPr>
          </a:lstStyle>
          <a:p>
            <a:pPr lvl="0"/>
            <a:r>
              <a:rPr lang="en-US" dirty="0" smtClean="0"/>
              <a:t>Click to edit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Summary Slide">
    <p:bg>
      <p:bgPr>
        <a:solidFill>
          <a:srgbClr val="E57B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2800" y="228600"/>
            <a:ext cx="5334000" cy="792162"/>
          </a:xfrm>
        </p:spPr>
        <p:txBody>
          <a:bodyPr/>
          <a:lstStyle>
            <a:lvl1pPr>
              <a:defRPr baseline="0">
                <a:solidFill>
                  <a:srgbClr val="E57B00"/>
                </a:solidFill>
              </a:defRPr>
            </a:lvl1pPr>
          </a:lstStyle>
          <a:p>
            <a:r>
              <a:rPr lang="en-US" dirty="0" smtClean="0"/>
              <a:t>Summary</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3" name="Content Placeholder 2"/>
          <p:cNvSpPr>
            <a:spLocks noGrp="1"/>
          </p:cNvSpPr>
          <p:nvPr>
            <p:ph idx="1"/>
          </p:nvPr>
        </p:nvSpPr>
        <p:spPr>
          <a:xfrm>
            <a:off x="457200" y="1295400"/>
            <a:ext cx="8229600" cy="4830763"/>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reeform 6"/>
          <p:cNvSpPr/>
          <p:nvPr userDrawn="1"/>
        </p:nvSpPr>
        <p:spPr>
          <a:xfrm>
            <a:off x="3352800" y="76200"/>
            <a:ext cx="5791200" cy="152400"/>
          </a:xfrm>
          <a:custGeom>
            <a:avLst/>
            <a:gdLst>
              <a:gd name="connsiteX0" fmla="*/ 0 w 8763000"/>
              <a:gd name="connsiteY0" fmla="*/ 0 h 228600"/>
              <a:gd name="connsiteX1" fmla="*/ 8763000 w 8763000"/>
              <a:gd name="connsiteY1" fmla="*/ 0 h 228600"/>
              <a:gd name="connsiteX2" fmla="*/ 8763000 w 8763000"/>
              <a:gd name="connsiteY2" fmla="*/ 228600 h 228600"/>
              <a:gd name="connsiteX3" fmla="*/ 0 w 8763000"/>
              <a:gd name="connsiteY3" fmla="*/ 228600 h 228600"/>
              <a:gd name="connsiteX4" fmla="*/ 0 w 8763000"/>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0" h="228600">
                <a:moveTo>
                  <a:pt x="0" y="0"/>
                </a:moveTo>
                <a:lnTo>
                  <a:pt x="8763000" y="0"/>
                </a:lnTo>
                <a:lnTo>
                  <a:pt x="8763000" y="228600"/>
                </a:lnTo>
                <a:lnTo>
                  <a:pt x="0" y="228600"/>
                </a:lnTo>
                <a:lnTo>
                  <a:pt x="0"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bg1"/>
          </a:solidFill>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457200" y="6324600"/>
            <a:ext cx="7924800" cy="501650"/>
          </a:xfrm>
          <a:prstGeom prst="rect">
            <a:avLst/>
          </a:prstGeom>
        </p:spPr>
        <p:txBody>
          <a:bodyPr vert="horz" lIns="91440" tIns="45720" rIns="91440" bIns="45720" rtlCol="0" anchor="ctr"/>
          <a:lstStyle>
            <a:lvl1pPr algn="ctr">
              <a:defRPr sz="1000">
                <a:solidFill>
                  <a:schemeClr val="tx1">
                    <a:tint val="75000"/>
                  </a:schemeClr>
                </a:solidFill>
                <a:latin typeface="Arial" pitchFamily="34" charset="0"/>
                <a:cs typeface="Arial" pitchFamily="34" charset="0"/>
              </a:defRPr>
            </a:lvl1p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TextBox 5"/>
          <p:cNvSpPr txBox="1"/>
          <p:nvPr userDrawn="1"/>
        </p:nvSpPr>
        <p:spPr>
          <a:xfrm>
            <a:off x="8305800" y="6596390"/>
            <a:ext cx="838200" cy="261610"/>
          </a:xfrm>
          <a:prstGeom prst="rect">
            <a:avLst/>
          </a:prstGeom>
          <a:noFill/>
        </p:spPr>
        <p:txBody>
          <a:bodyPr wrap="square" rtlCol="0">
            <a:spAutoFit/>
          </a:bodyPr>
          <a:lstStyle/>
          <a:p>
            <a:pPr algn="r"/>
            <a:r>
              <a:rPr lang="en-US" sz="1050" b="1" baseline="0" dirty="0" smtClean="0">
                <a:latin typeface="Times New Roman" pitchFamily="18" charset="0"/>
                <a:cs typeface="Times New Roman" pitchFamily="18" charset="0"/>
              </a:rPr>
              <a:t>2 - </a:t>
            </a:r>
            <a:fld id="{47F0489A-BB9D-45DA-BAB8-D28922513BE6}" type="slidenum">
              <a:rPr lang="en-US" sz="1050" b="1" smtClean="0">
                <a:latin typeface="Times New Roman" pitchFamily="18" charset="0"/>
                <a:cs typeface="Times New Roman" pitchFamily="18" charset="0"/>
              </a:rPr>
              <a:pPr algn="r"/>
              <a:t>‹#›</a:t>
            </a:fld>
            <a:endParaRPr lang="en-US" sz="1050" b="1" dirty="0">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2" r:id="rId4"/>
    <p:sldLayoutId id="2147483653" r:id="rId5"/>
    <p:sldLayoutId id="2147483651" r:id="rId6"/>
    <p:sldLayoutId id="2147483654" r:id="rId7"/>
    <p:sldLayoutId id="2147483655" r:id="rId8"/>
    <p:sldLayoutId id="2147483662" r:id="rId9"/>
    <p:sldLayoutId id="2147483657" r:id="rId10"/>
    <p:sldLayoutId id="2147483660" r:id="rId11"/>
    <p:sldLayoutId id="2147483656" r:id="rId12"/>
    <p:sldLayoutId id="2147483658" r:id="rId13"/>
    <p:sldLayoutId id="2147483659" r:id="rId14"/>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p:txBody>
          <a:bodyPr>
            <a:normAutofit fontScale="90000"/>
          </a:bodyPr>
          <a:lstStyle/>
          <a:p>
            <a:r>
              <a:rPr lang="en-US" dirty="0"/>
              <a:t>Part One: Introducing Management</a:t>
            </a:r>
            <a:endParaRPr lang="en-US" dirty="0"/>
          </a:p>
        </p:txBody>
      </p:sp>
      <p:sp>
        <p:nvSpPr>
          <p:cNvPr id="4" name="Content Placeholder 3"/>
          <p:cNvSpPr>
            <a:spLocks noGrp="1"/>
          </p:cNvSpPr>
          <p:nvPr>
            <p:ph idx="1"/>
          </p:nvPr>
        </p:nvSpPr>
        <p:spPr/>
        <p:txBody>
          <a:bodyPr/>
          <a:lstStyle/>
          <a:p>
            <a:r>
              <a:rPr lang="en-US" dirty="0"/>
              <a:t>Chapter Two: Traditional and Contemporary Issues and </a:t>
            </a:r>
            <a:r>
              <a:rPr lang="en-US" dirty="0" err="1"/>
              <a:t>Callenges</a:t>
            </a:r>
            <a:endParaRPr lang="en-US" dirty="0"/>
          </a:p>
          <a:p>
            <a:endParaRPr lang="en-US" dirty="0"/>
          </a:p>
        </p:txBody>
      </p:sp>
    </p:spTree>
    <p:extLst>
      <p:ext uri="{BB962C8B-B14F-4D97-AF65-F5344CB8AC3E}">
        <p14:creationId xmlns:p14="http://schemas.microsoft.com/office/powerpoint/2010/main" val="353376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p:txBody>
          <a:bodyPr/>
          <a:lstStyle/>
          <a:p>
            <a:r>
              <a:rPr lang="en-US" dirty="0" smtClean="0"/>
              <a:t>Classical Management Today</a:t>
            </a:r>
            <a:endParaRPr lang="en-US" dirty="0"/>
          </a:p>
        </p:txBody>
      </p:sp>
      <p:sp>
        <p:nvSpPr>
          <p:cNvPr id="4" name="Content Placeholder 3"/>
          <p:cNvSpPr>
            <a:spLocks noGrp="1"/>
          </p:cNvSpPr>
          <p:nvPr>
            <p:ph idx="1"/>
          </p:nvPr>
        </p:nvSpPr>
        <p:spPr/>
        <p:txBody>
          <a:bodyPr>
            <a:normAutofit lnSpcReduction="10000"/>
          </a:bodyPr>
          <a:lstStyle/>
          <a:p>
            <a:r>
              <a:rPr lang="en-US" dirty="0" smtClean="0">
                <a:solidFill>
                  <a:srgbClr val="5C7E8E"/>
                </a:solidFill>
              </a:rPr>
              <a:t>Contributions</a:t>
            </a:r>
          </a:p>
          <a:p>
            <a:pPr lvl="1"/>
            <a:r>
              <a:rPr lang="en-US" dirty="0" smtClean="0"/>
              <a:t>Laid the foundation for management theory.</a:t>
            </a:r>
          </a:p>
          <a:p>
            <a:pPr lvl="1"/>
            <a:r>
              <a:rPr lang="en-US" dirty="0" smtClean="0"/>
              <a:t>Identified key processes, functions, and skills.</a:t>
            </a:r>
          </a:p>
          <a:p>
            <a:pPr lvl="1"/>
            <a:r>
              <a:rPr lang="en-US" dirty="0" smtClean="0"/>
              <a:t>Made management a valid subject of study.</a:t>
            </a:r>
          </a:p>
          <a:p>
            <a:r>
              <a:rPr lang="en-US" dirty="0" smtClean="0">
                <a:solidFill>
                  <a:srgbClr val="5C7E8E"/>
                </a:solidFill>
              </a:rPr>
              <a:t>Limitations</a:t>
            </a:r>
          </a:p>
          <a:p>
            <a:pPr lvl="1"/>
            <a:r>
              <a:rPr lang="en-US" dirty="0" smtClean="0"/>
              <a:t>Best used in simple, stable organizations.</a:t>
            </a:r>
          </a:p>
          <a:p>
            <a:pPr lvl="1"/>
            <a:r>
              <a:rPr lang="en-US" dirty="0" smtClean="0"/>
              <a:t>Universal procedures may not be appropriate in some settings.</a:t>
            </a:r>
          </a:p>
          <a:p>
            <a:pPr lvl="1"/>
            <a:r>
              <a:rPr lang="en-US" dirty="0" smtClean="0"/>
              <a:t>Employees not viewed as resources.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Content Placeholder 2"/>
          <p:cNvSpPr>
            <a:spLocks noGrp="1"/>
          </p:cNvSpPr>
          <p:nvPr>
            <p:ph sz="quarter" idx="12"/>
          </p:nvPr>
        </p:nvSpPr>
        <p:spPr/>
        <p:txBody>
          <a:bodyPr/>
          <a:lstStyle/>
          <a:p>
            <a:r>
              <a:rPr lang="en-US" dirty="0" smtClean="0"/>
              <a:t>Table 2.1</a:t>
            </a:r>
            <a:endParaRPr lang="en-US" dirty="0"/>
          </a:p>
        </p:txBody>
      </p:sp>
      <p:sp>
        <p:nvSpPr>
          <p:cNvPr id="4" name="Content Placeholder 3"/>
          <p:cNvSpPr>
            <a:spLocks noGrp="1"/>
          </p:cNvSpPr>
          <p:nvPr>
            <p:ph sz="quarter" idx="13"/>
          </p:nvPr>
        </p:nvSpPr>
        <p:spPr/>
        <p:txBody>
          <a:bodyPr>
            <a:normAutofit/>
          </a:bodyPr>
          <a:lstStyle/>
          <a:p>
            <a:r>
              <a:rPr lang="en-US" dirty="0" smtClean="0"/>
              <a:t>Classical Management Perspective</a:t>
            </a:r>
            <a:endParaRPr lang="en-US" dirty="0"/>
          </a:p>
        </p:txBody>
      </p:sp>
      <p:pic>
        <p:nvPicPr>
          <p:cNvPr id="8" name="Picture 7" descr="The limitations of the classical perspective should not be overlooked. These early writers dealt with stable, simple organizations; many organizations today, in contrast, are changing and complex. They also proposed universal guidelines that we now recognize do not fit every organization. A third limitation of the classical management perspective is that it slighted the role of the individual in organizations. This role was much more fully developed by advocates of the behavioral management perspective.&#10;GeneralSummary.&#10;The classical management perspective had two primary thrusts. &#10;Scientific management focused on employees within organizations and on ways to improve their productivity. Noted pioneers of scientific management were Frederick&#10;Taylor, Frank and Lillian Gilbreth, Henry Gantt, and Harrington Emerson. &#10;Administrative management focused on the total organization and on ways to make it more efficient and effective. Prominent administrative management theorists were Henri Fayol, Lyndall Urwick, Max Weber, and Chester Barnard.&#10;Contributions: Laid the foundation for later developments in management theory. Identified important management processes, functions, and skills that are still recognized today. Focused attention on management as a valid subject of scientific inquiry.&#10;Limitations: More appropriate for stable and simple organizations than for today’s dynamic and complex organizations. Often prescribed universal procedures that are not appropriate in some settings. Even though some writers (such as Lillian Gilbreth and Chester Barnard) were concerned with the human element, many viewed employees as tools rather than resources."/>
          <p:cNvPicPr>
            <a:picLocks noChangeAspect="1"/>
          </p:cNvPicPr>
          <p:nvPr/>
        </p:nvPicPr>
        <p:blipFill>
          <a:blip r:embed="rId2" cstate="print"/>
          <a:stretch>
            <a:fillRect/>
          </a:stretch>
        </p:blipFill>
        <p:spPr>
          <a:xfrm>
            <a:off x="357943" y="1066800"/>
            <a:ext cx="8451753" cy="51781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ext Placeholder 2"/>
          <p:cNvSpPr>
            <a:spLocks noGrp="1"/>
          </p:cNvSpPr>
          <p:nvPr>
            <p:ph type="body" idx="1"/>
          </p:nvPr>
        </p:nvSpPr>
        <p:spPr>
          <a:xfrm>
            <a:off x="0" y="4343400"/>
            <a:ext cx="9144000" cy="1828800"/>
          </a:xfrm>
        </p:spPr>
        <p:txBody>
          <a:bodyPr>
            <a:normAutofit/>
          </a:bodyPr>
          <a:lstStyle/>
          <a:p>
            <a:r>
              <a:rPr lang="en-US" dirty="0" smtClean="0"/>
              <a:t>Hugo Munsterberg applied psychology to the industrial setting, founding the field of </a:t>
            </a:r>
            <a:r>
              <a:rPr lang="en-US" i="1" dirty="0" smtClean="0"/>
              <a:t>industrial psychology.</a:t>
            </a:r>
            <a:endParaRPr lang="en-US" dirty="0" smtClean="0"/>
          </a:p>
          <a:p>
            <a:r>
              <a:rPr lang="en-US" dirty="0" smtClean="0"/>
              <a:t>Mary Parker Follett was an early pioneer of this theory.</a:t>
            </a:r>
            <a:endParaRPr lang="en-US" dirty="0"/>
          </a:p>
        </p:txBody>
      </p:sp>
      <p:sp>
        <p:nvSpPr>
          <p:cNvPr id="4" name="Title 3"/>
          <p:cNvSpPr>
            <a:spLocks noGrp="1"/>
          </p:cNvSpPr>
          <p:nvPr>
            <p:ph type="title"/>
          </p:nvPr>
        </p:nvSpPr>
        <p:spPr/>
        <p:txBody>
          <a:bodyPr>
            <a:normAutofit fontScale="90000"/>
          </a:bodyPr>
          <a:lstStyle/>
          <a:p>
            <a:r>
              <a:rPr lang="en-US" dirty="0" smtClean="0"/>
              <a:t>Behavioral Management Perspective</a:t>
            </a:r>
            <a:endParaRPr lang="en-US" dirty="0"/>
          </a:p>
        </p:txBody>
      </p:sp>
      <p:graphicFrame>
        <p:nvGraphicFramePr>
          <p:cNvPr id="5" name="Diagram 4" descr="The behavioral management perspective emphasizes individual attitutdes and behaviors and group processes."/>
          <p:cNvGraphicFramePr/>
          <p:nvPr/>
        </p:nvGraphicFramePr>
        <p:xfrm>
          <a:off x="457200" y="1905000"/>
          <a:ext cx="83820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p:txBody>
          <a:bodyPr>
            <a:normAutofit fontScale="90000"/>
          </a:bodyPr>
          <a:lstStyle/>
          <a:p>
            <a:r>
              <a:rPr lang="en-US" dirty="0" smtClean="0"/>
              <a:t>Behavioral Management Perspective</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solidFill>
                  <a:srgbClr val="00A3B4"/>
                </a:solidFill>
              </a:rPr>
              <a:t>Conducted the Hawthorne Studies</a:t>
            </a:r>
          </a:p>
          <a:p>
            <a:pPr lvl="1"/>
            <a:r>
              <a:rPr lang="en-US" dirty="0" smtClean="0"/>
              <a:t>Found increased productivity in both control and experimental group.</a:t>
            </a:r>
          </a:p>
          <a:p>
            <a:pPr lvl="2"/>
            <a:r>
              <a:rPr lang="en-US" dirty="0" smtClean="0"/>
              <a:t>Later attributed to heightened employee morale due to extra attention.</a:t>
            </a:r>
          </a:p>
          <a:p>
            <a:r>
              <a:rPr lang="en-US" dirty="0" smtClean="0">
                <a:solidFill>
                  <a:srgbClr val="00A3B4"/>
                </a:solidFill>
              </a:rPr>
              <a:t>Later studies identified:</a:t>
            </a:r>
          </a:p>
          <a:p>
            <a:pPr lvl="2"/>
            <a:r>
              <a:rPr lang="en-US" dirty="0" smtClean="0"/>
              <a:t>“rate busters” (overproducers) and “chiselers” (</a:t>
            </a:r>
            <a:r>
              <a:rPr lang="en-US" dirty="0" err="1" smtClean="0"/>
              <a:t>underproducers</a:t>
            </a:r>
            <a:r>
              <a:rPr lang="en-US" dirty="0" smtClean="0"/>
              <a:t>).</a:t>
            </a:r>
          </a:p>
          <a:p>
            <a:r>
              <a:rPr lang="en-US" dirty="0" smtClean="0">
                <a:solidFill>
                  <a:srgbClr val="00A3B4"/>
                </a:solidFill>
              </a:rPr>
              <a:t>Their conclusion:</a:t>
            </a:r>
          </a:p>
          <a:p>
            <a:pPr lvl="2"/>
            <a:r>
              <a:rPr lang="en-US" dirty="0" smtClean="0"/>
              <a:t>Human behavior was much more important in the workplace than previously believed.</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p:txBody>
          <a:bodyPr/>
          <a:lstStyle/>
          <a:p>
            <a:r>
              <a:rPr lang="en-US" dirty="0" smtClean="0"/>
              <a:t>Human Relations Movement</a:t>
            </a:r>
            <a:endParaRPr lang="en-US" dirty="0"/>
          </a:p>
        </p:txBody>
      </p:sp>
      <p:sp>
        <p:nvSpPr>
          <p:cNvPr id="6" name="Content Placeholder 5"/>
          <p:cNvSpPr>
            <a:spLocks noGrp="1"/>
          </p:cNvSpPr>
          <p:nvPr>
            <p:ph idx="1"/>
          </p:nvPr>
        </p:nvSpPr>
        <p:spPr>
          <a:xfrm>
            <a:off x="457200" y="3886200"/>
            <a:ext cx="8382000" cy="2286000"/>
          </a:xfrm>
        </p:spPr>
        <p:txBody>
          <a:bodyPr>
            <a:normAutofit/>
          </a:bodyPr>
          <a:lstStyle/>
          <a:p>
            <a:r>
              <a:rPr lang="en-US" dirty="0" smtClean="0"/>
              <a:t>Stemmed from the Hawthorne studies.</a:t>
            </a:r>
          </a:p>
          <a:p>
            <a:r>
              <a:rPr lang="en-US" dirty="0" smtClean="0"/>
              <a:t>A basic assumption is that a manager’s concern for workers will lead to increased satisfaction and improved performance.</a:t>
            </a:r>
          </a:p>
        </p:txBody>
      </p:sp>
      <p:graphicFrame>
        <p:nvGraphicFramePr>
          <p:cNvPr id="7" name="Diagram 6" descr="The human relations movement argued that workers respond primarily to the social context of the workplace."/>
          <p:cNvGraphicFramePr/>
          <p:nvPr/>
        </p:nvGraphicFramePr>
        <p:xfrm>
          <a:off x="381000" y="2133600"/>
          <a:ext cx="83820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ext Placeholder 2"/>
          <p:cNvSpPr>
            <a:spLocks noGrp="1"/>
          </p:cNvSpPr>
          <p:nvPr>
            <p:ph type="body" idx="1"/>
          </p:nvPr>
        </p:nvSpPr>
        <p:spPr>
          <a:xfrm>
            <a:off x="722313" y="4813300"/>
            <a:ext cx="7772400" cy="977900"/>
          </a:xfrm>
        </p:spPr>
        <p:txBody>
          <a:bodyPr/>
          <a:lstStyle/>
          <a:p>
            <a:r>
              <a:rPr lang="en-US" dirty="0" smtClean="0"/>
              <a:t>Includes Maslow’s Hierarchy of Needs and Douglas McGregor’s Theory X and Theory Y.</a:t>
            </a:r>
            <a:endParaRPr lang="en-US" dirty="0"/>
          </a:p>
        </p:txBody>
      </p:sp>
      <p:sp>
        <p:nvSpPr>
          <p:cNvPr id="4" name="Title 3"/>
          <p:cNvSpPr>
            <a:spLocks noGrp="1"/>
          </p:cNvSpPr>
          <p:nvPr>
            <p:ph type="title"/>
          </p:nvPr>
        </p:nvSpPr>
        <p:spPr/>
        <p:txBody>
          <a:bodyPr/>
          <a:lstStyle/>
          <a:p>
            <a:r>
              <a:rPr lang="en-US" dirty="0" smtClean="0"/>
              <a:t>Human Relations Movement</a:t>
            </a:r>
            <a:endParaRPr lang="en-US" dirty="0"/>
          </a:p>
        </p:txBody>
      </p:sp>
      <p:graphicFrame>
        <p:nvGraphicFramePr>
          <p:cNvPr id="5" name="Diagram 4" descr="Theory X is a pessimistic and negative view of workers consistent with the views of scientific management.&#10;Theory Y is a positive view of workers; it represents the assumptions that human relations advocates make."/>
          <p:cNvGraphicFramePr/>
          <p:nvPr/>
        </p:nvGraphicFramePr>
        <p:xfrm>
          <a:off x="609600" y="1905000"/>
          <a:ext cx="80010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ouglas McGregor developed Theory X and Theory Y. He argued that Theory X best represented the views of scientific management and Theory Y represented the human relations approach. McGregor believed that Theory Y was the best philosophy for all managers.&#10;Theory X Assumptions are that people do not like work and try to avoid it.  That people do not like work, so managers have to control, direct, coerce, and threaten employees to get them to work toward organizational goals.  That people prefer to be directed, to avoid responsibility, and to want security, they have little ambition.&#10;Theory Y assumptions include that people do not naturally dislike work; work is a natural part of their lives. That people are internally motivated to reach objectives to which they are committed.  That people are committed to goals to the degree that they receive personal rewards when they reach their objectives.  The people will both seek and accept responsibility under favorable conditions.  That people have the capacity to be innovative in solving organizational problems.  That people are bright, but under most organizational conditions their potential is underutilized."/>
          <p:cNvPicPr>
            <a:picLocks noChangeAspect="1"/>
          </p:cNvPicPr>
          <p:nvPr/>
        </p:nvPicPr>
        <p:blipFill>
          <a:blip r:embed="rId2" cstate="print"/>
          <a:stretch>
            <a:fillRect/>
          </a:stretch>
        </p:blipFill>
        <p:spPr>
          <a:xfrm>
            <a:off x="314654" y="1286653"/>
            <a:ext cx="8600746" cy="4809347"/>
          </a:xfrm>
          <a:prstGeom prst="rect">
            <a:avLst/>
          </a:prstGeom>
        </p:spPr>
      </p:pic>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4" name="Title 3"/>
          <p:cNvSpPr>
            <a:spLocks noGrp="1"/>
          </p:cNvSpPr>
          <p:nvPr>
            <p:ph type="title"/>
          </p:nvPr>
        </p:nvSpPr>
        <p:spPr/>
        <p:txBody>
          <a:bodyPr/>
          <a:lstStyle/>
          <a:p>
            <a:r>
              <a:rPr lang="en-US" dirty="0" smtClean="0"/>
              <a:t>Theory X and Theory Y</a:t>
            </a:r>
            <a:endParaRPr lang="en-US" dirty="0"/>
          </a:p>
        </p:txBody>
      </p:sp>
      <p:sp>
        <p:nvSpPr>
          <p:cNvPr id="6" name="TextBox 5" descr="Source: D. McGregor and W. Bennis, The Human Side Enterprise: 25th Anniversary Printing, 1985.&#10;"/>
          <p:cNvSpPr txBox="1"/>
          <p:nvPr/>
        </p:nvSpPr>
        <p:spPr>
          <a:xfrm>
            <a:off x="4191000" y="6019800"/>
            <a:ext cx="4800600" cy="230832"/>
          </a:xfrm>
          <a:prstGeom prst="rect">
            <a:avLst/>
          </a:prstGeom>
          <a:noFill/>
        </p:spPr>
        <p:txBody>
          <a:bodyPr wrap="square" rtlCol="0">
            <a:spAutoFit/>
          </a:bodyPr>
          <a:lstStyle/>
          <a:p>
            <a:r>
              <a:rPr lang="en-US" sz="900" dirty="0" smtClean="0"/>
              <a:t>Source: D. McGregor and W. </a:t>
            </a:r>
            <a:r>
              <a:rPr lang="en-US" sz="900" dirty="0" err="1" smtClean="0"/>
              <a:t>Bennis</a:t>
            </a:r>
            <a:r>
              <a:rPr lang="en-US" sz="900" dirty="0" smtClean="0"/>
              <a:t>, </a:t>
            </a:r>
            <a:r>
              <a:rPr lang="en-US" sz="900" i="1" dirty="0" smtClean="0"/>
              <a:t>The Human Side Enterprise: 25</a:t>
            </a:r>
            <a:r>
              <a:rPr lang="en-US" sz="900" i="1" baseline="30000" dirty="0" smtClean="0"/>
              <a:t>th</a:t>
            </a:r>
            <a:r>
              <a:rPr lang="en-US" sz="900" i="1" dirty="0" smtClean="0"/>
              <a:t> Anniversary Printing, </a:t>
            </a:r>
            <a:r>
              <a:rPr lang="en-US" sz="900" dirty="0" smtClean="0"/>
              <a:t>1985.</a:t>
            </a:r>
            <a:endParaRPr lang="en-US" sz="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ppt_x</p:attrName>
                                        </p:attrNameLst>
                                      </p:cBhvr>
                                      <p:tavLst>
                                        <p:tav tm="0">
                                          <p:val>
                                            <p:strVal val="#ppt_x-.2"/>
                                          </p:val>
                                        </p:tav>
                                        <p:tav tm="100000">
                                          <p:val>
                                            <p:strVal val="#ppt_x"/>
                                          </p:val>
                                        </p:tav>
                                      </p:tavLst>
                                    </p:anim>
                                    <p:anim calcmode="lin" valueType="num">
                                      <p:cBhvr>
                                        <p:cTn id="13"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ext Placeholder 2"/>
          <p:cNvSpPr>
            <a:spLocks noGrp="1"/>
          </p:cNvSpPr>
          <p:nvPr>
            <p:ph type="body" idx="1"/>
          </p:nvPr>
        </p:nvSpPr>
        <p:spPr>
          <a:xfrm>
            <a:off x="722313" y="4114800"/>
            <a:ext cx="7772400" cy="1663700"/>
          </a:xfrm>
        </p:spPr>
        <p:txBody>
          <a:bodyPr>
            <a:normAutofit/>
          </a:bodyPr>
          <a:lstStyle/>
          <a:p>
            <a:r>
              <a:rPr lang="en-US" dirty="0" smtClean="0"/>
              <a:t>Organizational behavior takes a holistic view of behavior and addresses individual, group, and organization processes.</a:t>
            </a:r>
            <a:endParaRPr lang="en-US" dirty="0"/>
          </a:p>
        </p:txBody>
      </p:sp>
      <p:sp>
        <p:nvSpPr>
          <p:cNvPr id="4" name="Title 3"/>
          <p:cNvSpPr>
            <a:spLocks noGrp="1"/>
          </p:cNvSpPr>
          <p:nvPr>
            <p:ph type="title"/>
          </p:nvPr>
        </p:nvSpPr>
        <p:spPr/>
        <p:txBody>
          <a:bodyPr>
            <a:normAutofit fontScale="90000"/>
          </a:bodyPr>
          <a:lstStyle/>
          <a:p>
            <a:r>
              <a:rPr lang="en-US" dirty="0" smtClean="0"/>
              <a:t>Emergence of Organizational Behavior</a:t>
            </a:r>
            <a:endParaRPr lang="en-US" dirty="0"/>
          </a:p>
        </p:txBody>
      </p:sp>
      <p:graphicFrame>
        <p:nvGraphicFramePr>
          <p:cNvPr id="5" name="Diagram 4" descr="Organizational behavior is a contemporary field focusing on behavioral perspectives on management."/>
          <p:cNvGraphicFramePr/>
          <p:nvPr/>
        </p:nvGraphicFramePr>
        <p:xfrm>
          <a:off x="381000" y="1981200"/>
          <a:ext cx="82296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p:txBody>
          <a:bodyPr>
            <a:normAutofit/>
          </a:bodyPr>
          <a:lstStyle/>
          <a:p>
            <a:r>
              <a:rPr lang="en-US" dirty="0" smtClean="0"/>
              <a:t>Behavioral Management Today</a:t>
            </a:r>
            <a:endParaRPr lang="en-US" dirty="0"/>
          </a:p>
        </p:txBody>
      </p:sp>
      <p:sp>
        <p:nvSpPr>
          <p:cNvPr id="4" name="Content Placeholder 3"/>
          <p:cNvSpPr>
            <a:spLocks noGrp="1"/>
          </p:cNvSpPr>
          <p:nvPr>
            <p:ph idx="1"/>
          </p:nvPr>
        </p:nvSpPr>
        <p:spPr>
          <a:xfrm>
            <a:off x="457200" y="1600200"/>
            <a:ext cx="8686800" cy="4525963"/>
          </a:xfrm>
        </p:spPr>
        <p:txBody>
          <a:bodyPr>
            <a:normAutofit fontScale="92500"/>
          </a:bodyPr>
          <a:lstStyle/>
          <a:p>
            <a:r>
              <a:rPr lang="en-US" dirty="0" smtClean="0">
                <a:solidFill>
                  <a:srgbClr val="5C7E8E"/>
                </a:solidFill>
              </a:rPr>
              <a:t>Contributions</a:t>
            </a:r>
          </a:p>
          <a:p>
            <a:pPr lvl="1"/>
            <a:r>
              <a:rPr lang="en-US" dirty="0" smtClean="0"/>
              <a:t>Gave insights into interpersonal processes.</a:t>
            </a:r>
          </a:p>
          <a:p>
            <a:pPr lvl="2"/>
            <a:r>
              <a:rPr lang="en-US" dirty="0" smtClean="0"/>
              <a:t>Such as motivation and group dynamics.</a:t>
            </a:r>
          </a:p>
          <a:p>
            <a:pPr lvl="1"/>
            <a:r>
              <a:rPr lang="en-US" dirty="0" smtClean="0"/>
              <a:t>Focused managerial attention on these processes.</a:t>
            </a:r>
          </a:p>
          <a:p>
            <a:pPr lvl="1"/>
            <a:r>
              <a:rPr lang="en-US" dirty="0" smtClean="0"/>
              <a:t>Viewed employees as resources.</a:t>
            </a:r>
          </a:p>
          <a:p>
            <a:r>
              <a:rPr lang="en-US" dirty="0" smtClean="0">
                <a:solidFill>
                  <a:srgbClr val="5C7E8E"/>
                </a:solidFill>
              </a:rPr>
              <a:t>Limitations</a:t>
            </a:r>
          </a:p>
          <a:p>
            <a:pPr lvl="1"/>
            <a:r>
              <a:rPr lang="en-US" dirty="0" smtClean="0"/>
              <a:t>Behavior is difficult to predict.</a:t>
            </a:r>
          </a:p>
          <a:p>
            <a:pPr lvl="1"/>
            <a:r>
              <a:rPr lang="en-US" dirty="0" smtClean="0"/>
              <a:t>Managers are reluctant to adopt concepts.</a:t>
            </a:r>
          </a:p>
          <a:p>
            <a:pPr lvl="1"/>
            <a:r>
              <a:rPr lang="en-US" dirty="0" smtClean="0"/>
              <a:t>Research ineffectively communicated to managers.</a:t>
            </a:r>
          </a:p>
          <a:p>
            <a:pPr lvl="2"/>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 calcmode="lin" valueType="num">
                                      <p:cBhvr>
                                        <p:cTn id="30" dur="10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31" dur="1000" fill="hold"/>
                                        <p:tgtEl>
                                          <p:spTgt spid="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3" name="Content Placeholder 2"/>
          <p:cNvSpPr>
            <a:spLocks noGrp="1"/>
          </p:cNvSpPr>
          <p:nvPr>
            <p:ph sz="quarter" idx="12"/>
          </p:nvPr>
        </p:nvSpPr>
        <p:spPr/>
        <p:txBody>
          <a:bodyPr/>
          <a:lstStyle/>
          <a:p>
            <a:r>
              <a:rPr lang="en-US" dirty="0" smtClean="0"/>
              <a:t>Table 2.3</a:t>
            </a:r>
            <a:endParaRPr lang="en-US" dirty="0"/>
          </a:p>
        </p:txBody>
      </p:sp>
      <p:sp>
        <p:nvSpPr>
          <p:cNvPr id="4" name="Content Placeholder 3"/>
          <p:cNvSpPr>
            <a:spLocks noGrp="1"/>
          </p:cNvSpPr>
          <p:nvPr>
            <p:ph sz="quarter" idx="13"/>
          </p:nvPr>
        </p:nvSpPr>
        <p:spPr/>
        <p:txBody>
          <a:bodyPr>
            <a:normAutofit fontScale="92500"/>
          </a:bodyPr>
          <a:lstStyle/>
          <a:p>
            <a:r>
              <a:rPr lang="en-US" dirty="0" smtClean="0"/>
              <a:t>Behavioral Management Perspective</a:t>
            </a:r>
            <a:endParaRPr lang="en-US" dirty="0"/>
          </a:p>
        </p:txBody>
      </p:sp>
      <p:pic>
        <p:nvPicPr>
          <p:cNvPr id="8" name="Picture 7" descr="General Summary.&#10;The behavioral management perspective focuses on employee behavior in an organizational context. Stimulated by the birth of industrial psychology, the human relations movement supplanted scientific management as the dominant&#10;approach to management in the 1930s and 1940s. Prominent contributors to this movement were Elton Mayo, Abraham Maslow, and Douglas McGregor.&#10;Organizational behavior, the contemporary outgrowth of the behavioral management perspective, draws from an interdisciplinary base and recognizes the complexities of human behavior in organizational settings.&#10;Contributions. Provided important insights into motivation, group dynamics, and other interpersonal processes in organizations.&#10;Focused managerial attention on these same processes.&#10;Challenged the view that employees are tools and furthered the belief that employees are valuable resources.&#10;Limitations. The complexity of individual behavior makes prediction of that behavior difficult.&#10;Many behavioral concepts have not yet been put to use because some managers are reluctant to adopt them.&#10;Contemporary research findings by behavioral scientists are often not communicated to practicing managers in an understandable form."/>
          <p:cNvPicPr>
            <a:picLocks noChangeAspect="1"/>
          </p:cNvPicPr>
          <p:nvPr/>
        </p:nvPicPr>
        <p:blipFill>
          <a:blip r:embed="rId2" cstate="print"/>
          <a:stretch>
            <a:fillRect/>
          </a:stretch>
        </p:blipFill>
        <p:spPr>
          <a:xfrm>
            <a:off x="235054" y="1408576"/>
            <a:ext cx="8673892" cy="48398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4" name="Title 3"/>
          <p:cNvSpPr>
            <a:spLocks noGrp="1"/>
          </p:cNvSpPr>
          <p:nvPr>
            <p:ph type="title"/>
          </p:nvPr>
        </p:nvSpPr>
        <p:spPr/>
        <p:txBody>
          <a:bodyPr>
            <a:normAutofit fontScale="90000"/>
          </a:bodyPr>
          <a:lstStyle/>
          <a:p>
            <a:r>
              <a:rPr lang="en-US" dirty="0" smtClean="0"/>
              <a:t>Importance of Theory and History</a:t>
            </a:r>
            <a:endParaRPr lang="en-US" dirty="0"/>
          </a:p>
        </p:txBody>
      </p:sp>
      <p:graphicFrame>
        <p:nvGraphicFramePr>
          <p:cNvPr id="5" name="Diagram 4" descr="A theory is a conceptual framework for organizing knowledge and providing a blueprint for action."/>
          <p:cNvGraphicFramePr/>
          <p:nvPr/>
        </p:nvGraphicFramePr>
        <p:xfrm>
          <a:off x="533400" y="2133600"/>
          <a:ext cx="79248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4" name="Title 3"/>
          <p:cNvSpPr>
            <a:spLocks noGrp="1"/>
          </p:cNvSpPr>
          <p:nvPr>
            <p:ph type="title"/>
          </p:nvPr>
        </p:nvSpPr>
        <p:spPr/>
        <p:txBody>
          <a:bodyPr>
            <a:normAutofit fontScale="90000"/>
          </a:bodyPr>
          <a:lstStyle/>
          <a:p>
            <a:r>
              <a:rPr lang="en-US" dirty="0" smtClean="0"/>
              <a:t>Quantitative Management Perspective</a:t>
            </a:r>
            <a:endParaRPr lang="en-US" dirty="0"/>
          </a:p>
        </p:txBody>
      </p:sp>
      <p:graphicFrame>
        <p:nvGraphicFramePr>
          <p:cNvPr id="5" name="Diagram 4" descr="Quantitative management perspective includes its two branches: management science and operations management.&#10;"/>
          <p:cNvGraphicFramePr/>
          <p:nvPr/>
        </p:nvGraphicFramePr>
        <p:xfrm>
          <a:off x="228600" y="1219200"/>
          <a:ext cx="5029200" cy="408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descr="Operations management is concerned with helping the organization more efficiently produce its products or services."/>
          <p:cNvSpPr txBox="1"/>
          <p:nvPr/>
        </p:nvSpPr>
        <p:spPr>
          <a:xfrm>
            <a:off x="5334000" y="4343400"/>
            <a:ext cx="3581400" cy="1569660"/>
          </a:xfrm>
          <a:prstGeom prst="rect">
            <a:avLst/>
          </a:prstGeom>
          <a:noFill/>
        </p:spPr>
        <p:txBody>
          <a:bodyPr wrap="square" rtlCol="0">
            <a:spAutoFit/>
          </a:bodyPr>
          <a:lstStyle/>
          <a:p>
            <a:pPr algn="ctr"/>
            <a:r>
              <a:rPr lang="en-US" sz="2400" dirty="0" smtClean="0">
                <a:latin typeface="+mj-lt"/>
              </a:rPr>
              <a:t>Concerned with helping the organization more efficiently produce its products or services.</a:t>
            </a:r>
            <a:endParaRPr lang="en-US" sz="2400" dirty="0">
              <a:latin typeface="+mj-lt"/>
            </a:endParaRPr>
          </a:p>
        </p:txBody>
      </p:sp>
      <p:sp>
        <p:nvSpPr>
          <p:cNvPr id="7" name="TextBox 6" descr="Management science focuses specifically on the development of mathematical models."/>
          <p:cNvSpPr txBox="1"/>
          <p:nvPr/>
        </p:nvSpPr>
        <p:spPr>
          <a:xfrm>
            <a:off x="0" y="5105400"/>
            <a:ext cx="3657600" cy="1200329"/>
          </a:xfrm>
          <a:prstGeom prst="rect">
            <a:avLst/>
          </a:prstGeom>
          <a:noFill/>
        </p:spPr>
        <p:txBody>
          <a:bodyPr wrap="square" rtlCol="0">
            <a:spAutoFit/>
          </a:bodyPr>
          <a:lstStyle/>
          <a:p>
            <a:pPr algn="ctr"/>
            <a:r>
              <a:rPr lang="en-US" sz="2400" dirty="0" smtClean="0">
                <a:latin typeface="+mj-lt"/>
              </a:rPr>
              <a:t>Focuses specifically on the development of mathematical models.</a:t>
            </a:r>
            <a:endParaRPr lang="en-US" sz="2400" dirty="0">
              <a:latin typeface="+mj-lt"/>
            </a:endParaRPr>
          </a:p>
        </p:txBody>
      </p:sp>
      <p:sp>
        <p:nvSpPr>
          <p:cNvPr id="8" name="TextBox 7" descr="The quantitative management perspective applies quantitative techniques to management.  Focuses on decision-making, economic effectiveness, mathematical models, and the use of computers."/>
          <p:cNvSpPr txBox="1"/>
          <p:nvPr/>
        </p:nvSpPr>
        <p:spPr>
          <a:xfrm>
            <a:off x="4419600" y="1524000"/>
            <a:ext cx="4495800" cy="1754326"/>
          </a:xfrm>
          <a:prstGeom prst="rect">
            <a:avLst/>
          </a:prstGeom>
          <a:noFill/>
        </p:spPr>
        <p:txBody>
          <a:bodyPr wrap="square" rtlCol="0">
            <a:spAutoFit/>
          </a:bodyPr>
          <a:lstStyle/>
          <a:p>
            <a:pPr algn="ctr"/>
            <a:r>
              <a:rPr lang="en-US" sz="2400" dirty="0" smtClean="0">
                <a:latin typeface="+mj-lt"/>
              </a:rPr>
              <a:t>Applies quantitative techniques to management.</a:t>
            </a:r>
          </a:p>
          <a:p>
            <a:pPr algn="ctr"/>
            <a:r>
              <a:rPr lang="en-US" sz="2000" dirty="0" smtClean="0">
                <a:latin typeface="+mj-lt"/>
              </a:rPr>
              <a:t>Focuses on decision-making, economic effectiveness, mathematical models, and the use of computers.</a:t>
            </a:r>
            <a:endParaRPr lang="en-US"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p:txBody>
          <a:bodyPr/>
          <a:lstStyle/>
          <a:p>
            <a:r>
              <a:rPr lang="en-US" dirty="0" smtClean="0"/>
              <a:t>Quantitative Management Today</a:t>
            </a:r>
            <a:endParaRPr lang="en-US" dirty="0"/>
          </a:p>
        </p:txBody>
      </p:sp>
      <p:sp>
        <p:nvSpPr>
          <p:cNvPr id="4" name="Content Placeholder 3"/>
          <p:cNvSpPr>
            <a:spLocks noGrp="1"/>
          </p:cNvSpPr>
          <p:nvPr>
            <p:ph idx="1"/>
          </p:nvPr>
        </p:nvSpPr>
        <p:spPr>
          <a:xfrm>
            <a:off x="457200" y="1600200"/>
            <a:ext cx="8686800" cy="4525963"/>
          </a:xfrm>
        </p:spPr>
        <p:txBody>
          <a:bodyPr>
            <a:noAutofit/>
          </a:bodyPr>
          <a:lstStyle/>
          <a:p>
            <a:r>
              <a:rPr lang="en-US" dirty="0" smtClean="0">
                <a:solidFill>
                  <a:srgbClr val="5C7E8E"/>
                </a:solidFill>
              </a:rPr>
              <a:t>Contributions</a:t>
            </a:r>
          </a:p>
          <a:p>
            <a:pPr lvl="1"/>
            <a:r>
              <a:rPr lang="en-US" dirty="0" smtClean="0"/>
              <a:t>Sophisticated techniques assist decision-making.</a:t>
            </a:r>
          </a:p>
          <a:p>
            <a:pPr lvl="2"/>
            <a:r>
              <a:rPr lang="en-US" dirty="0" smtClean="0"/>
              <a:t>Particularly useful in planning and controlling.</a:t>
            </a:r>
          </a:p>
          <a:p>
            <a:pPr lvl="1"/>
            <a:r>
              <a:rPr lang="en-US" dirty="0" smtClean="0"/>
              <a:t>Increased awareness of complex processes.</a:t>
            </a:r>
          </a:p>
          <a:p>
            <a:r>
              <a:rPr lang="en-US" dirty="0" smtClean="0">
                <a:solidFill>
                  <a:srgbClr val="5C7E8E"/>
                </a:solidFill>
              </a:rPr>
              <a:t>Limitations</a:t>
            </a:r>
          </a:p>
          <a:p>
            <a:pPr lvl="1"/>
            <a:r>
              <a:rPr lang="en-US" dirty="0" smtClean="0"/>
              <a:t>Cannot fully explain or predict behavior.</a:t>
            </a:r>
          </a:p>
          <a:p>
            <a:pPr lvl="1"/>
            <a:r>
              <a:rPr lang="en-US" dirty="0" smtClean="0"/>
              <a:t>Mathematical sophistication may come at the expense of other important skills.</a:t>
            </a:r>
          </a:p>
          <a:p>
            <a:pPr lvl="1"/>
            <a:r>
              <a:rPr lang="en-US" dirty="0" smtClean="0"/>
              <a:t>Models may require unrealistic assumptions.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p:cTn id="26"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Content Placeholder 2"/>
          <p:cNvSpPr>
            <a:spLocks noGrp="1"/>
          </p:cNvSpPr>
          <p:nvPr>
            <p:ph sz="quarter" idx="12"/>
          </p:nvPr>
        </p:nvSpPr>
        <p:spPr/>
        <p:txBody>
          <a:bodyPr/>
          <a:lstStyle/>
          <a:p>
            <a:r>
              <a:rPr lang="en-US" dirty="0" smtClean="0"/>
              <a:t>Table 2.4</a:t>
            </a:r>
            <a:endParaRPr lang="en-US" dirty="0"/>
          </a:p>
        </p:txBody>
      </p:sp>
      <p:sp>
        <p:nvSpPr>
          <p:cNvPr id="4" name="Content Placeholder 3"/>
          <p:cNvSpPr>
            <a:spLocks noGrp="1"/>
          </p:cNvSpPr>
          <p:nvPr>
            <p:ph sz="quarter" idx="13"/>
          </p:nvPr>
        </p:nvSpPr>
        <p:spPr/>
        <p:txBody>
          <a:bodyPr>
            <a:normAutofit fontScale="85000" lnSpcReduction="10000"/>
          </a:bodyPr>
          <a:lstStyle/>
          <a:p>
            <a:r>
              <a:rPr lang="en-US" dirty="0" smtClean="0"/>
              <a:t>Quantitative Management Perspective</a:t>
            </a:r>
            <a:endParaRPr lang="en-US" dirty="0"/>
          </a:p>
        </p:txBody>
      </p:sp>
      <p:pic>
        <p:nvPicPr>
          <p:cNvPr id="8" name="Picture 7" descr="General Summary.&#10;The quantitative management perspective focuses on applying mathematical models and processes to management situations. Management science deals specifically with the development of mathematical models to aid in decision making and problem solving. Operations management focuses more directly on the application of management science to organizations. Management information systems are developed to provide information to managers.&#10;Contributions. Developed sophisticated quantitative techniques to assist in decision making. Application of models has increased our awareness and understanding of complex organizational processes and situations. Has been very useful in the planning and controlling processes.&#10;Limitations. Cannot fully explain or predict the behavior of people in organizations. Mathematical sophistication may come at the expense of other important skills. Models may require unrealistic or unfounded assumptions."/>
          <p:cNvPicPr>
            <a:picLocks noChangeAspect="1"/>
          </p:cNvPicPr>
          <p:nvPr/>
        </p:nvPicPr>
        <p:blipFill>
          <a:blip r:embed="rId2" cstate="print"/>
          <a:stretch>
            <a:fillRect/>
          </a:stretch>
        </p:blipFill>
        <p:spPr>
          <a:xfrm>
            <a:off x="384394" y="1408576"/>
            <a:ext cx="8375212" cy="48398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p:txBody>
          <a:bodyPr>
            <a:normAutofit fontScale="90000"/>
          </a:bodyPr>
          <a:lstStyle/>
          <a:p>
            <a:r>
              <a:rPr lang="en-US" dirty="0" smtClean="0"/>
              <a:t>Integrating Perspectives for Managers</a:t>
            </a:r>
            <a:endParaRPr lang="en-US" dirty="0"/>
          </a:p>
        </p:txBody>
      </p:sp>
      <p:sp>
        <p:nvSpPr>
          <p:cNvPr id="4" name="Content Placeholder 3"/>
          <p:cNvSpPr>
            <a:spLocks noGrp="1"/>
          </p:cNvSpPr>
          <p:nvPr>
            <p:ph idx="1"/>
          </p:nvPr>
        </p:nvSpPr>
        <p:spPr>
          <a:xfrm>
            <a:off x="457200" y="1600200"/>
            <a:ext cx="8686800" cy="4525963"/>
          </a:xfrm>
        </p:spPr>
        <p:txBody>
          <a:bodyPr/>
          <a:lstStyle/>
          <a:p>
            <a:pPr>
              <a:buNone/>
            </a:pPr>
            <a:r>
              <a:rPr lang="en-US" dirty="0" smtClean="0"/>
              <a:t>Systems Perspective</a:t>
            </a:r>
          </a:p>
          <a:p>
            <a:pPr lvl="1"/>
            <a:r>
              <a:rPr lang="en-US" dirty="0" smtClean="0"/>
              <a:t>A </a:t>
            </a:r>
            <a:r>
              <a:rPr lang="en-US" b="1" dirty="0" smtClean="0">
                <a:solidFill>
                  <a:srgbClr val="E95A53"/>
                </a:solidFill>
              </a:rPr>
              <a:t>system</a:t>
            </a:r>
            <a:r>
              <a:rPr lang="en-US" dirty="0" smtClean="0"/>
              <a:t> is an interrelated set of elements functioning as a whole.</a:t>
            </a:r>
          </a:p>
          <a:p>
            <a:pPr lvl="1"/>
            <a:r>
              <a:rPr lang="en-US" dirty="0" smtClean="0"/>
              <a:t>An </a:t>
            </a:r>
            <a:r>
              <a:rPr lang="en-US" b="1" dirty="0" smtClean="0">
                <a:solidFill>
                  <a:srgbClr val="E95A53"/>
                </a:solidFill>
              </a:rPr>
              <a:t>open system </a:t>
            </a:r>
            <a:r>
              <a:rPr lang="en-US" dirty="0" smtClean="0"/>
              <a:t>is one that interacts with its environment.</a:t>
            </a:r>
          </a:p>
          <a:p>
            <a:pPr lvl="1"/>
            <a:r>
              <a:rPr lang="en-US" dirty="0" smtClean="0"/>
              <a:t>A </a:t>
            </a:r>
            <a:r>
              <a:rPr lang="en-US" b="1" dirty="0" smtClean="0">
                <a:solidFill>
                  <a:srgbClr val="E95A53"/>
                </a:solidFill>
              </a:rPr>
              <a:t>closed system </a:t>
            </a:r>
            <a:r>
              <a:rPr lang="en-US" dirty="0" smtClean="0"/>
              <a:t>does not interact with its environment.</a:t>
            </a:r>
          </a:p>
          <a:p>
            <a:pPr lvl="1"/>
            <a:r>
              <a:rPr lang="en-US" dirty="0" smtClean="0"/>
              <a:t>A </a:t>
            </a:r>
            <a:r>
              <a:rPr lang="en-US" b="1" dirty="0" smtClean="0">
                <a:solidFill>
                  <a:srgbClr val="E95A53"/>
                </a:solidFill>
              </a:rPr>
              <a:t>subsystem</a:t>
            </a:r>
            <a:r>
              <a:rPr lang="en-US" dirty="0" smtClean="0"/>
              <a:t> is a system within another system.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Content Placeholder 2"/>
          <p:cNvSpPr>
            <a:spLocks noGrp="1"/>
          </p:cNvSpPr>
          <p:nvPr>
            <p:ph sz="quarter" idx="12"/>
          </p:nvPr>
        </p:nvSpPr>
        <p:spPr/>
        <p:txBody>
          <a:bodyPr/>
          <a:lstStyle/>
          <a:p>
            <a:r>
              <a:rPr lang="en-US" dirty="0" smtClean="0"/>
              <a:t>Figure 2.3</a:t>
            </a:r>
            <a:endParaRPr lang="en-US" dirty="0"/>
          </a:p>
        </p:txBody>
      </p:sp>
      <p:sp>
        <p:nvSpPr>
          <p:cNvPr id="4" name="Content Placeholder 3"/>
          <p:cNvSpPr>
            <a:spLocks noGrp="1"/>
          </p:cNvSpPr>
          <p:nvPr>
            <p:ph sz="quarter" idx="13"/>
          </p:nvPr>
        </p:nvSpPr>
        <p:spPr/>
        <p:txBody>
          <a:bodyPr>
            <a:normAutofit fontScale="85000" lnSpcReduction="10000"/>
          </a:bodyPr>
          <a:lstStyle/>
          <a:p>
            <a:r>
              <a:rPr lang="en-US" dirty="0" smtClean="0"/>
              <a:t>Systems Perspective of Organizations</a:t>
            </a:r>
            <a:endParaRPr lang="en-US" dirty="0"/>
          </a:p>
        </p:txBody>
      </p:sp>
      <p:sp>
        <p:nvSpPr>
          <p:cNvPr id="5" name="Text Placeholder 4"/>
          <p:cNvSpPr>
            <a:spLocks noGrp="1"/>
          </p:cNvSpPr>
          <p:nvPr>
            <p:ph type="body" sz="quarter" idx="14"/>
          </p:nvPr>
        </p:nvSpPr>
        <p:spPr>
          <a:xfrm>
            <a:off x="533400" y="4495800"/>
            <a:ext cx="8153400" cy="1752600"/>
          </a:xfrm>
        </p:spPr>
        <p:txBody>
          <a:bodyPr>
            <a:normAutofit fontScale="85000" lnSpcReduction="10000"/>
          </a:bodyPr>
          <a:lstStyle/>
          <a:p>
            <a:r>
              <a:rPr lang="en-US" b="1" dirty="0" smtClean="0">
                <a:solidFill>
                  <a:srgbClr val="E95A53"/>
                </a:solidFill>
              </a:rPr>
              <a:t>Synergy</a:t>
            </a:r>
            <a:r>
              <a:rPr lang="en-US" dirty="0" smtClean="0">
                <a:solidFill>
                  <a:schemeClr val="tx1"/>
                </a:solidFill>
              </a:rPr>
              <a:t> is two or more subsystems working together to produce more than the total of what they might produce working alone.</a:t>
            </a:r>
          </a:p>
          <a:p>
            <a:r>
              <a:rPr lang="en-US" b="1" dirty="0" smtClean="0">
                <a:solidFill>
                  <a:srgbClr val="E95A53"/>
                </a:solidFill>
              </a:rPr>
              <a:t>Entropy</a:t>
            </a:r>
            <a:r>
              <a:rPr lang="en-US" dirty="0" smtClean="0">
                <a:solidFill>
                  <a:schemeClr val="tx1"/>
                </a:solidFill>
              </a:rPr>
              <a:t> is a normal process leading to system decline.</a:t>
            </a:r>
            <a:endParaRPr lang="en-US" dirty="0">
              <a:solidFill>
                <a:schemeClr val="tx1"/>
              </a:solidFill>
            </a:endParaRPr>
          </a:p>
        </p:txBody>
      </p:sp>
      <p:pic>
        <p:nvPicPr>
          <p:cNvPr id="7" name="Picture 44" descr="By viewing organizations as systems, managers can better understand the importance of their environment and the level of interdependence among subsystems within the organization. Managers must also understand how their decisions affect and are affected by other subsystems within the organization.&#10;Inputs from the environment include material inputs, human inputs, financial inputs, and information inputs.  &#10;These inputs enter the next stage.&#10;The transformation process includes technology, operating systems, administrative systems, and control systems.&#10;The result is outpus into the environment, which include products/services, profits/losses, employee behaviors, and information outputs.&#10;Feedback from the outputs enters the first stage, inputs."/>
          <p:cNvPicPr>
            <a:picLocks noChangeAspect="1" noChangeArrowheads="1"/>
          </p:cNvPicPr>
          <p:nvPr/>
        </p:nvPicPr>
        <p:blipFill>
          <a:blip r:embed="rId2" cstate="print"/>
          <a:stretch>
            <a:fillRect/>
          </a:stretch>
        </p:blipFill>
        <p:spPr bwMode="auto">
          <a:xfrm>
            <a:off x="504825" y="1639257"/>
            <a:ext cx="8134350" cy="2912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p:txBody>
          <a:bodyPr/>
          <a:lstStyle/>
          <a:p>
            <a:r>
              <a:rPr lang="en-US" dirty="0" smtClean="0"/>
              <a:t>Contingency Perspective</a:t>
            </a:r>
            <a:endParaRPr lang="en-US" dirty="0"/>
          </a:p>
        </p:txBody>
      </p:sp>
      <p:sp>
        <p:nvSpPr>
          <p:cNvPr id="4" name="Content Placeholder 3"/>
          <p:cNvSpPr>
            <a:spLocks noGrp="1"/>
          </p:cNvSpPr>
          <p:nvPr>
            <p:ph idx="1"/>
          </p:nvPr>
        </p:nvSpPr>
        <p:spPr/>
        <p:txBody>
          <a:bodyPr>
            <a:noAutofit/>
          </a:bodyPr>
          <a:lstStyle/>
          <a:p>
            <a:r>
              <a:rPr lang="en-US" dirty="0" smtClean="0"/>
              <a:t>A </a:t>
            </a:r>
            <a:r>
              <a:rPr lang="en-US" b="1" dirty="0" smtClean="0">
                <a:solidFill>
                  <a:srgbClr val="E95A53"/>
                </a:solidFill>
              </a:rPr>
              <a:t>universal perspective </a:t>
            </a:r>
            <a:r>
              <a:rPr lang="en-US" dirty="0" smtClean="0"/>
              <a:t>tries to identify the “one best way” to do something.</a:t>
            </a:r>
          </a:p>
          <a:p>
            <a:pPr lvl="1"/>
            <a:r>
              <a:rPr lang="en-US" dirty="0" smtClean="0"/>
              <a:t>Includes the classical, behavioral, and quantitative approaches.</a:t>
            </a:r>
          </a:p>
          <a:p>
            <a:r>
              <a:rPr lang="en-US" dirty="0" smtClean="0"/>
              <a:t>The </a:t>
            </a:r>
            <a:r>
              <a:rPr lang="en-US" b="1" dirty="0" smtClean="0">
                <a:solidFill>
                  <a:srgbClr val="E95A53"/>
                </a:solidFill>
              </a:rPr>
              <a:t>contingency perspective </a:t>
            </a:r>
            <a:r>
              <a:rPr lang="en-US" dirty="0" smtClean="0"/>
              <a:t>suggests that appropriate managerial behavior in a given situation depends on, or is contingent on, a wide variety of elements.</a:t>
            </a:r>
          </a:p>
          <a:p>
            <a:pPr lvl="1"/>
            <a:r>
              <a:rPr lang="en-US" dirty="0" smtClean="0"/>
              <a:t>Believes each organization is unique.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Content Placeholder 2"/>
          <p:cNvSpPr>
            <a:spLocks noGrp="1"/>
          </p:cNvSpPr>
          <p:nvPr>
            <p:ph sz="quarter" idx="12"/>
          </p:nvPr>
        </p:nvSpPr>
        <p:spPr/>
        <p:txBody>
          <a:bodyPr/>
          <a:lstStyle/>
          <a:p>
            <a:r>
              <a:rPr lang="en-US" dirty="0" smtClean="0"/>
              <a:t>Figure 2.4</a:t>
            </a:r>
            <a:endParaRPr lang="en-US" dirty="0"/>
          </a:p>
        </p:txBody>
      </p:sp>
      <p:sp>
        <p:nvSpPr>
          <p:cNvPr id="4" name="Content Placeholder 3"/>
          <p:cNvSpPr>
            <a:spLocks noGrp="1"/>
          </p:cNvSpPr>
          <p:nvPr>
            <p:ph sz="quarter" idx="13"/>
          </p:nvPr>
        </p:nvSpPr>
        <p:spPr/>
        <p:txBody>
          <a:bodyPr>
            <a:normAutofit fontScale="85000" lnSpcReduction="20000"/>
          </a:bodyPr>
          <a:lstStyle/>
          <a:p>
            <a:r>
              <a:rPr lang="en-US" dirty="0" smtClean="0"/>
              <a:t>An Integrating Framework of Management Perspectives</a:t>
            </a:r>
            <a:endParaRPr lang="en-US" dirty="0"/>
          </a:p>
        </p:txBody>
      </p:sp>
      <p:sp>
        <p:nvSpPr>
          <p:cNvPr id="5" name="Text Placeholder 4"/>
          <p:cNvSpPr>
            <a:spLocks noGrp="1"/>
          </p:cNvSpPr>
          <p:nvPr>
            <p:ph type="body" sz="quarter" idx="14"/>
          </p:nvPr>
        </p:nvSpPr>
        <p:spPr>
          <a:xfrm>
            <a:off x="152400" y="1371600"/>
            <a:ext cx="2133600" cy="4648200"/>
          </a:xfrm>
        </p:spPr>
        <p:txBody>
          <a:bodyPr>
            <a:normAutofit fontScale="92500" lnSpcReduction="20000"/>
          </a:bodyPr>
          <a:lstStyle/>
          <a:p>
            <a:pPr marL="0" indent="0"/>
            <a:r>
              <a:rPr lang="en-US" dirty="0" smtClean="0"/>
              <a:t>Managers should include portions of each perspective relevant to their situation and apply them using systems and contingency approaches.</a:t>
            </a:r>
            <a:endParaRPr lang="en-US" dirty="0"/>
          </a:p>
        </p:txBody>
      </p:sp>
      <p:pic>
        <p:nvPicPr>
          <p:cNvPr id="6" name="Picture 71" descr="Each of the major perspectives on management can be useful to modern managers. Before using any of them, however, managers should recognize the situational contexts within&#10;which they operate. The systems and contingency perspectives serve to integrate the classical, behavioral, and quantitative management perspectives.&#10;The initial premise of the integrating framework of management perspectives is that before managers try to apply concepts or ideas from the three major perspectives, they must recognize the interdependence of units within the organization, the effect of environmental influences, and the need to respond to the unique characteristics of each situation."/>
          <p:cNvPicPr>
            <a:picLocks noChangeAspect="1" noChangeArrowheads="1"/>
          </p:cNvPicPr>
          <p:nvPr/>
        </p:nvPicPr>
        <p:blipFill>
          <a:blip r:embed="rId2" cstate="print"/>
          <a:stretch>
            <a:fillRect/>
          </a:stretch>
        </p:blipFill>
        <p:spPr bwMode="auto">
          <a:xfrm>
            <a:off x="2362200" y="1410308"/>
            <a:ext cx="6705600" cy="48470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p:txBody>
          <a:bodyPr>
            <a:normAutofit fontScale="90000"/>
          </a:bodyPr>
          <a:lstStyle/>
          <a:p>
            <a:r>
              <a:rPr lang="en-US" dirty="0" smtClean="0"/>
              <a:t>Contemporary Applied Perspectives</a:t>
            </a:r>
            <a:endParaRPr lang="en-US" dirty="0"/>
          </a:p>
        </p:txBody>
      </p:sp>
      <p:sp>
        <p:nvSpPr>
          <p:cNvPr id="4" name="Content Placeholder 3"/>
          <p:cNvSpPr>
            <a:spLocks noGrp="1"/>
          </p:cNvSpPr>
          <p:nvPr>
            <p:ph idx="1"/>
          </p:nvPr>
        </p:nvSpPr>
        <p:spPr/>
        <p:txBody>
          <a:bodyPr/>
          <a:lstStyle/>
          <a:p>
            <a:pPr>
              <a:buNone/>
            </a:pPr>
            <a:r>
              <a:rPr lang="en-US" dirty="0" smtClean="0">
                <a:solidFill>
                  <a:srgbClr val="00A3B4"/>
                </a:solidFill>
              </a:rPr>
              <a:t>Major impacts include:</a:t>
            </a:r>
          </a:p>
          <a:p>
            <a:pPr lvl="1"/>
            <a:r>
              <a:rPr lang="en-US" i="1" dirty="0" smtClean="0"/>
              <a:t>Theory Z</a:t>
            </a:r>
          </a:p>
          <a:p>
            <a:pPr lvl="1"/>
            <a:r>
              <a:rPr lang="en-US" i="1" dirty="0" smtClean="0"/>
              <a:t>In Search of Excellence</a:t>
            </a:r>
          </a:p>
          <a:p>
            <a:pPr lvl="1"/>
            <a:r>
              <a:rPr lang="en-US" dirty="0" smtClean="0"/>
              <a:t>Biographies of successful business leaders.</a:t>
            </a:r>
          </a:p>
          <a:p>
            <a:pPr lvl="1"/>
            <a:r>
              <a:rPr lang="en-US" dirty="0" smtClean="0"/>
              <a:t>Authors such as Peter </a:t>
            </a:r>
            <a:r>
              <a:rPr lang="en-US" dirty="0" err="1" smtClean="0"/>
              <a:t>Senge</a:t>
            </a:r>
            <a:r>
              <a:rPr lang="en-US" dirty="0" smtClean="0"/>
              <a:t>, Stephen Covey, Tom Peters, Michael Porter, John </a:t>
            </a:r>
            <a:r>
              <a:rPr lang="en-US" dirty="0" err="1" smtClean="0"/>
              <a:t>Kotter</a:t>
            </a:r>
            <a:r>
              <a:rPr lang="en-US" dirty="0" smtClean="0"/>
              <a:t>, and Gary Hamel.</a:t>
            </a:r>
          </a:p>
          <a:p>
            <a:pPr lvl="1"/>
            <a:r>
              <a:rPr lang="en-US" dirty="0" smtClean="0"/>
              <a:t>Malcolm </a:t>
            </a:r>
            <a:r>
              <a:rPr lang="en-US" dirty="0" err="1" smtClean="0"/>
              <a:t>Gladwell’s</a:t>
            </a:r>
            <a:r>
              <a:rPr lang="en-US" dirty="0" smtClean="0"/>
              <a:t> books.</a:t>
            </a:r>
          </a:p>
          <a:p>
            <a:pPr lvl="1"/>
            <a:r>
              <a:rPr lang="en-US" dirty="0" smtClean="0"/>
              <a:t>Even </a:t>
            </a:r>
            <a:r>
              <a:rPr lang="en-US" i="1" dirty="0" smtClean="0"/>
              <a:t>Dilbert</a:t>
            </a:r>
            <a:r>
              <a:rPr lang="en-US" dirty="0" smtClean="0"/>
              <a:t> cartoons had an impact.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p:txBody>
          <a:bodyPr>
            <a:normAutofit fontScale="90000"/>
          </a:bodyPr>
          <a:lstStyle/>
          <a:p>
            <a:r>
              <a:rPr lang="en-US" dirty="0" smtClean="0"/>
              <a:t>Contemporary Management Challenges</a:t>
            </a:r>
            <a:endParaRPr lang="en-US" dirty="0"/>
          </a:p>
        </p:txBody>
      </p:sp>
      <p:sp>
        <p:nvSpPr>
          <p:cNvPr id="4" name="Content Placeholder 3"/>
          <p:cNvSpPr>
            <a:spLocks noGrp="1"/>
          </p:cNvSpPr>
          <p:nvPr>
            <p:ph idx="1"/>
          </p:nvPr>
        </p:nvSpPr>
        <p:spPr>
          <a:xfrm>
            <a:off x="457200" y="1600200"/>
            <a:ext cx="8686800" cy="4648200"/>
          </a:xfrm>
        </p:spPr>
        <p:txBody>
          <a:bodyPr>
            <a:noAutofit/>
          </a:bodyPr>
          <a:lstStyle/>
          <a:p>
            <a:pPr>
              <a:spcBef>
                <a:spcPct val="30000"/>
              </a:spcBef>
            </a:pPr>
            <a:r>
              <a:rPr lang="en-US" dirty="0" smtClean="0"/>
              <a:t>An unpredictable economy, limiting growth.</a:t>
            </a:r>
          </a:p>
          <a:p>
            <a:pPr>
              <a:spcBef>
                <a:spcPct val="30000"/>
              </a:spcBef>
            </a:pPr>
            <a:r>
              <a:rPr lang="en-US" dirty="0" smtClean="0"/>
              <a:t>Globalization presents many challenges.</a:t>
            </a:r>
          </a:p>
          <a:p>
            <a:pPr>
              <a:spcBef>
                <a:spcPct val="30000"/>
              </a:spcBef>
            </a:pPr>
            <a:r>
              <a:rPr lang="en-US" dirty="0" smtClean="0"/>
              <a:t>Ethics and social responsibility in relation to corporate governance.</a:t>
            </a:r>
          </a:p>
          <a:p>
            <a:pPr>
              <a:spcBef>
                <a:spcPct val="30000"/>
              </a:spcBef>
            </a:pPr>
            <a:r>
              <a:rPr lang="en-US" dirty="0" smtClean="0"/>
              <a:t>Quality as the basis for competition, increased productivity, and lower costs.</a:t>
            </a:r>
          </a:p>
          <a:p>
            <a:pPr>
              <a:spcBef>
                <a:spcPct val="30000"/>
              </a:spcBef>
            </a:pPr>
            <a:r>
              <a:rPr lang="en-US" dirty="0" smtClean="0"/>
              <a:t>The shift toward a service economy.</a:t>
            </a:r>
          </a:p>
          <a:p>
            <a:pPr>
              <a:spcBef>
                <a:spcPct val="30000"/>
              </a:spcBef>
            </a:pPr>
            <a:r>
              <a:rPr lang="en-US" dirty="0" smtClean="0"/>
              <a:t>The role and impact of social media.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a:xfrm>
            <a:off x="152400" y="274638"/>
            <a:ext cx="8534400" cy="1143000"/>
          </a:xfrm>
        </p:spPr>
        <p:txBody>
          <a:bodyPr>
            <a:normAutofit fontScale="90000"/>
          </a:bodyPr>
          <a:lstStyle/>
          <a:p>
            <a:r>
              <a:rPr lang="en-US" b="1" dirty="0" smtClean="0">
                <a:solidFill>
                  <a:schemeClr val="accent2"/>
                </a:solidFill>
              </a:rPr>
              <a:t>Importance of Theory and History</a:t>
            </a:r>
            <a:endParaRPr lang="en-US" b="1" dirty="0">
              <a:solidFill>
                <a:schemeClr val="accent2"/>
              </a:solidFill>
            </a:endParaRPr>
          </a:p>
        </p:txBody>
      </p:sp>
      <p:sp>
        <p:nvSpPr>
          <p:cNvPr id="4" name="Content Placeholder 3"/>
          <p:cNvSpPr>
            <a:spLocks noGrp="1"/>
          </p:cNvSpPr>
          <p:nvPr>
            <p:ph idx="1"/>
          </p:nvPr>
        </p:nvSpPr>
        <p:spPr/>
        <p:txBody>
          <a:bodyPr/>
          <a:lstStyle/>
          <a:p>
            <a:r>
              <a:rPr lang="en-US" dirty="0" smtClean="0"/>
              <a:t>Management theories are grounded in reality.</a:t>
            </a:r>
          </a:p>
          <a:p>
            <a:pPr lvl="1"/>
            <a:r>
              <a:rPr lang="en-US" dirty="0" smtClean="0"/>
              <a:t>Theories are used to build organizations and guide them toward their goals.</a:t>
            </a:r>
          </a:p>
          <a:p>
            <a:r>
              <a:rPr lang="en-US" dirty="0" smtClean="0"/>
              <a:t>Understanding the historical context provides a sense of heritage and helps managers avoid mistakes of others.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Content Placeholder 2"/>
          <p:cNvSpPr>
            <a:spLocks noGrp="1"/>
          </p:cNvSpPr>
          <p:nvPr>
            <p:ph sz="quarter" idx="12"/>
          </p:nvPr>
        </p:nvSpPr>
        <p:spPr/>
        <p:txBody>
          <a:bodyPr/>
          <a:lstStyle/>
          <a:p>
            <a:r>
              <a:rPr lang="en-US" dirty="0" smtClean="0"/>
              <a:t>Figure 2.1</a:t>
            </a:r>
            <a:endParaRPr lang="en-US" dirty="0"/>
          </a:p>
        </p:txBody>
      </p:sp>
      <p:sp>
        <p:nvSpPr>
          <p:cNvPr id="4" name="Content Placeholder 3"/>
          <p:cNvSpPr>
            <a:spLocks noGrp="1"/>
          </p:cNvSpPr>
          <p:nvPr>
            <p:ph sz="quarter" idx="13"/>
          </p:nvPr>
        </p:nvSpPr>
        <p:spPr/>
        <p:txBody>
          <a:bodyPr/>
          <a:lstStyle/>
          <a:p>
            <a:r>
              <a:rPr lang="en-US" dirty="0" smtClean="0"/>
              <a:t>Management in Antiquity</a:t>
            </a:r>
            <a:endParaRPr lang="en-US" dirty="0"/>
          </a:p>
        </p:txBody>
      </p:sp>
      <p:sp>
        <p:nvSpPr>
          <p:cNvPr id="18" name="Text Placeholder 17"/>
          <p:cNvSpPr>
            <a:spLocks noGrp="1"/>
          </p:cNvSpPr>
          <p:nvPr>
            <p:ph type="body" sz="quarter" idx="14"/>
          </p:nvPr>
        </p:nvSpPr>
        <p:spPr>
          <a:xfrm>
            <a:off x="838200" y="4876800"/>
            <a:ext cx="7696200" cy="1371600"/>
          </a:xfrm>
        </p:spPr>
        <p:txBody>
          <a:bodyPr>
            <a:normAutofit/>
          </a:bodyPr>
          <a:lstStyle/>
          <a:p>
            <a:r>
              <a:rPr lang="en-US" dirty="0" smtClean="0"/>
              <a:t>This simple time line shows a few of the most important management breakthroughs and practices over the last 4,000 years.</a:t>
            </a:r>
            <a:endParaRPr lang="en-US" dirty="0"/>
          </a:p>
        </p:txBody>
      </p:sp>
      <p:pic>
        <p:nvPicPr>
          <p:cNvPr id="6" name="Picture 105" descr="Management has been practiced for thousands of years. For example, the ancient Babylonians used management in&#10;governing their empire, and the ancient Romans used management to facilitate communication and control throughout their far-flung territories. The Egyptians used planning and controlling techniques in the construction of their pyramids."/>
          <p:cNvPicPr>
            <a:picLocks noChangeAspect="1" noChangeArrowheads="1"/>
          </p:cNvPicPr>
          <p:nvPr/>
        </p:nvPicPr>
        <p:blipFill>
          <a:blip r:embed="rId2" cstate="print"/>
          <a:stretch>
            <a:fillRect/>
          </a:stretch>
        </p:blipFill>
        <p:spPr bwMode="auto">
          <a:xfrm>
            <a:off x="457200" y="1602622"/>
            <a:ext cx="8164513" cy="30701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animEffect transition="in" filter="fade">
                                      <p:cBhvr>
                                        <p:cTn id="13" dur="10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p:txBody>
          <a:bodyPr/>
          <a:lstStyle/>
          <a:p>
            <a:r>
              <a:rPr lang="en-US" dirty="0" smtClean="0"/>
              <a:t>Early Management Pioneers</a:t>
            </a:r>
            <a:endParaRPr lang="en-US" dirty="0"/>
          </a:p>
        </p:txBody>
      </p:sp>
      <p:sp>
        <p:nvSpPr>
          <p:cNvPr id="4" name="Content Placeholder 3"/>
          <p:cNvSpPr>
            <a:spLocks noGrp="1"/>
          </p:cNvSpPr>
          <p:nvPr>
            <p:ph idx="1"/>
          </p:nvPr>
        </p:nvSpPr>
        <p:spPr/>
        <p:txBody>
          <a:bodyPr/>
          <a:lstStyle/>
          <a:p>
            <a:r>
              <a:rPr lang="en-US" dirty="0" smtClean="0">
                <a:solidFill>
                  <a:srgbClr val="00A3B4"/>
                </a:solidFill>
              </a:rPr>
              <a:t>Robert Owen</a:t>
            </a:r>
          </a:p>
          <a:p>
            <a:pPr lvl="1"/>
            <a:r>
              <a:rPr lang="en-US" dirty="0" smtClean="0"/>
              <a:t>One of the first managers to recognize the importance of human resources.</a:t>
            </a:r>
          </a:p>
          <a:p>
            <a:pPr lvl="1"/>
            <a:r>
              <a:rPr lang="en-US" dirty="0" smtClean="0"/>
              <a:t>He raised working age for children, reduced hours, and supplied meals.</a:t>
            </a:r>
          </a:p>
          <a:p>
            <a:r>
              <a:rPr lang="en-US" dirty="0" smtClean="0">
                <a:solidFill>
                  <a:srgbClr val="00A3B4"/>
                </a:solidFill>
              </a:rPr>
              <a:t>Charles Babbage</a:t>
            </a:r>
          </a:p>
          <a:p>
            <a:pPr lvl="1"/>
            <a:r>
              <a:rPr lang="en-US" dirty="0" smtClean="0"/>
              <a:t>Mathematically focused on efficiency of production.</a:t>
            </a:r>
          </a:p>
          <a:p>
            <a:pPr lvl="1"/>
            <a:r>
              <a:rPr lang="en-US" dirty="0" smtClean="0"/>
              <a:t>Believed in </a:t>
            </a:r>
            <a:r>
              <a:rPr lang="en-US" b="1" dirty="0" smtClean="0"/>
              <a:t>division of labor.</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4" name="Title 3"/>
          <p:cNvSpPr>
            <a:spLocks noGrp="1"/>
          </p:cNvSpPr>
          <p:nvPr>
            <p:ph type="title"/>
          </p:nvPr>
        </p:nvSpPr>
        <p:spPr/>
        <p:txBody>
          <a:bodyPr>
            <a:normAutofit fontScale="90000"/>
          </a:bodyPr>
          <a:lstStyle/>
          <a:p>
            <a:r>
              <a:rPr lang="en-US" dirty="0" smtClean="0"/>
              <a:t>Classical Management Perspective</a:t>
            </a:r>
            <a:endParaRPr lang="en-US" dirty="0"/>
          </a:p>
        </p:txBody>
      </p:sp>
      <p:graphicFrame>
        <p:nvGraphicFramePr>
          <p:cNvPr id="5" name="Diagram 4" descr="The classical management perspective consists of two branches; scientific management and administrative management.&#10;Scientific management focuses on ways to improve the production of individual workers.&#10;Administrative management focuses on managing the total organization."/>
          <p:cNvGraphicFramePr/>
          <p:nvPr/>
        </p:nvGraphicFramePr>
        <p:xfrm>
          <a:off x="2971800" y="1524000"/>
          <a:ext cx="58674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descr="Consists of two branches: scientific management and administrative management."/>
          <p:cNvSpPr txBox="1"/>
          <p:nvPr/>
        </p:nvSpPr>
        <p:spPr>
          <a:xfrm>
            <a:off x="0" y="1676400"/>
            <a:ext cx="4572000" cy="1200329"/>
          </a:xfrm>
          <a:prstGeom prst="rect">
            <a:avLst/>
          </a:prstGeom>
          <a:noFill/>
        </p:spPr>
        <p:txBody>
          <a:bodyPr wrap="square" rtlCol="0" anchor="ctr">
            <a:spAutoFit/>
          </a:bodyPr>
          <a:lstStyle/>
          <a:p>
            <a:pPr algn="ctr"/>
            <a:r>
              <a:rPr lang="en-US" sz="2400" dirty="0" smtClean="0">
                <a:solidFill>
                  <a:srgbClr val="E57B00"/>
                </a:solidFill>
                <a:latin typeface="+mj-lt"/>
              </a:rPr>
              <a:t>Consists of two branches – scientific management and administrative management.</a:t>
            </a:r>
            <a:endParaRPr lang="en-US" sz="2400" dirty="0">
              <a:solidFill>
                <a:srgbClr val="E57B00"/>
              </a:solidFill>
              <a:latin typeface="+mj-lt"/>
            </a:endParaRPr>
          </a:p>
        </p:txBody>
      </p:sp>
      <p:sp>
        <p:nvSpPr>
          <p:cNvPr id="7" name="TextBox 6" descr="Focuses on ways to improve the production of individual workers."/>
          <p:cNvSpPr txBox="1"/>
          <p:nvPr/>
        </p:nvSpPr>
        <p:spPr>
          <a:xfrm>
            <a:off x="152400" y="3581400"/>
            <a:ext cx="3048000" cy="1569660"/>
          </a:xfrm>
          <a:prstGeom prst="rect">
            <a:avLst/>
          </a:prstGeom>
          <a:noFill/>
        </p:spPr>
        <p:txBody>
          <a:bodyPr wrap="square" rtlCol="0" anchor="ctr">
            <a:spAutoFit/>
          </a:bodyPr>
          <a:lstStyle/>
          <a:p>
            <a:pPr algn="ctr"/>
            <a:r>
              <a:rPr lang="en-US" sz="2400" dirty="0" smtClean="0">
                <a:solidFill>
                  <a:srgbClr val="848BB9"/>
                </a:solidFill>
                <a:latin typeface="+mj-lt"/>
              </a:rPr>
              <a:t>Focuses on ways to improve the production of individual workers.</a:t>
            </a:r>
            <a:endParaRPr lang="en-US" sz="2400" dirty="0">
              <a:solidFill>
                <a:srgbClr val="848BB9"/>
              </a:solidFill>
              <a:latin typeface="+mj-lt"/>
            </a:endParaRPr>
          </a:p>
        </p:txBody>
      </p:sp>
      <p:sp>
        <p:nvSpPr>
          <p:cNvPr id="8" name="TextBox 7" descr="Focuses on managing the total organization."/>
          <p:cNvSpPr txBox="1"/>
          <p:nvPr/>
        </p:nvSpPr>
        <p:spPr>
          <a:xfrm>
            <a:off x="5867400" y="5352871"/>
            <a:ext cx="3200400" cy="830997"/>
          </a:xfrm>
          <a:prstGeom prst="rect">
            <a:avLst/>
          </a:prstGeom>
          <a:noFill/>
        </p:spPr>
        <p:txBody>
          <a:bodyPr wrap="square" rtlCol="0" anchor="ctr">
            <a:spAutoFit/>
          </a:bodyPr>
          <a:lstStyle/>
          <a:p>
            <a:pPr algn="ctr"/>
            <a:r>
              <a:rPr lang="en-US" sz="2400" dirty="0" smtClean="0">
                <a:solidFill>
                  <a:srgbClr val="00A3B4"/>
                </a:solidFill>
                <a:latin typeface="+mj-lt"/>
              </a:rPr>
              <a:t>Focuses on managing the total organization.</a:t>
            </a:r>
            <a:endParaRPr lang="en-US" sz="2400" dirty="0">
              <a:solidFill>
                <a:srgbClr val="00A3B4"/>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Content Placeholder 2"/>
          <p:cNvSpPr>
            <a:spLocks noGrp="1"/>
          </p:cNvSpPr>
          <p:nvPr>
            <p:ph sz="quarter" idx="12"/>
          </p:nvPr>
        </p:nvSpPr>
        <p:spPr/>
        <p:txBody>
          <a:bodyPr/>
          <a:lstStyle/>
          <a:p>
            <a:r>
              <a:rPr lang="en-US" dirty="0" smtClean="0"/>
              <a:t>Figure 2.2</a:t>
            </a:r>
            <a:endParaRPr lang="en-US" dirty="0"/>
          </a:p>
        </p:txBody>
      </p:sp>
      <p:sp>
        <p:nvSpPr>
          <p:cNvPr id="4" name="Content Placeholder 3"/>
          <p:cNvSpPr>
            <a:spLocks noGrp="1"/>
          </p:cNvSpPr>
          <p:nvPr>
            <p:ph sz="quarter" idx="13"/>
          </p:nvPr>
        </p:nvSpPr>
        <p:spPr>
          <a:xfrm>
            <a:off x="2286000" y="457200"/>
            <a:ext cx="6858000" cy="762000"/>
          </a:xfrm>
        </p:spPr>
        <p:txBody>
          <a:bodyPr/>
          <a:lstStyle/>
          <a:p>
            <a:r>
              <a:rPr lang="en-US" b="1" dirty="0" smtClean="0">
                <a:solidFill>
                  <a:srgbClr val="E57B00"/>
                </a:solidFill>
              </a:rPr>
              <a:t>Steps in Scientific Management</a:t>
            </a:r>
            <a:endParaRPr lang="en-US" b="1" dirty="0">
              <a:solidFill>
                <a:srgbClr val="E57B00"/>
              </a:solidFill>
            </a:endParaRPr>
          </a:p>
        </p:txBody>
      </p:sp>
      <p:sp>
        <p:nvSpPr>
          <p:cNvPr id="5" name="Text Placeholder 4"/>
          <p:cNvSpPr>
            <a:spLocks noGrp="1"/>
          </p:cNvSpPr>
          <p:nvPr>
            <p:ph type="body" sz="quarter" idx="14"/>
          </p:nvPr>
        </p:nvSpPr>
        <p:spPr>
          <a:xfrm>
            <a:off x="914400" y="4572000"/>
            <a:ext cx="7239000" cy="1752600"/>
          </a:xfrm>
        </p:spPr>
        <p:txBody>
          <a:bodyPr>
            <a:normAutofit lnSpcReduction="10000"/>
          </a:bodyPr>
          <a:lstStyle/>
          <a:p>
            <a:r>
              <a:rPr lang="en-US" dirty="0" smtClean="0"/>
              <a:t>Frederick Taylor saw workers </a:t>
            </a:r>
            <a:r>
              <a:rPr lang="en-US" b="1" dirty="0" smtClean="0">
                <a:solidFill>
                  <a:srgbClr val="E95A53"/>
                </a:solidFill>
              </a:rPr>
              <a:t>soldiering</a:t>
            </a:r>
            <a:r>
              <a:rPr lang="en-US" dirty="0" smtClean="0"/>
              <a:t>, or deliberately working below their potential.  He devised this four step method to overcome the problem.</a:t>
            </a:r>
            <a:endParaRPr lang="en-US" dirty="0"/>
          </a:p>
        </p:txBody>
      </p:sp>
      <p:pic>
        <p:nvPicPr>
          <p:cNvPr id="6" name="Picture 63" descr="Frederick Taylor developed this system of scientific management, which he believed would lead to a more efficient and productive workforce. Bethlehem Steel was among the first organizations to profit from scientific management and still practices some parts of it today.&#10;The steps are one, develop a science for each element of the job to replace old rule-of-thumb methods.&#10;The second step is to scientifically select employees and then train them to do the job as described in step one.&#10;The third step is the supervise employees to make sure they follow the prescribed methods for performing their jobs.&#10;The fourth, and final step, is to continue to plan the work, but use workers to get the work done."/>
          <p:cNvPicPr>
            <a:picLocks noChangeAspect="1" noChangeArrowheads="1"/>
          </p:cNvPicPr>
          <p:nvPr/>
        </p:nvPicPr>
        <p:blipFill>
          <a:blip r:embed="rId2" cstate="print"/>
          <a:stretch>
            <a:fillRect/>
          </a:stretch>
        </p:blipFill>
        <p:spPr bwMode="auto">
          <a:xfrm>
            <a:off x="76200" y="1219200"/>
            <a:ext cx="9067800" cy="3200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p:txBody>
          <a:bodyPr/>
          <a:lstStyle/>
          <a:p>
            <a:r>
              <a:rPr lang="en-US" dirty="0" smtClean="0"/>
              <a:t>Scientific Management</a:t>
            </a:r>
            <a:endParaRPr lang="en-US" dirty="0"/>
          </a:p>
        </p:txBody>
      </p:sp>
      <p:sp>
        <p:nvSpPr>
          <p:cNvPr id="4" name="Content Placeholder 3"/>
          <p:cNvSpPr>
            <a:spLocks noGrp="1"/>
          </p:cNvSpPr>
          <p:nvPr>
            <p:ph idx="1"/>
          </p:nvPr>
        </p:nvSpPr>
        <p:spPr>
          <a:xfrm>
            <a:off x="457200" y="1600200"/>
            <a:ext cx="8458200" cy="4525963"/>
          </a:xfrm>
        </p:spPr>
        <p:txBody>
          <a:bodyPr/>
          <a:lstStyle/>
          <a:p>
            <a:r>
              <a:rPr lang="en-US" dirty="0" smtClean="0">
                <a:solidFill>
                  <a:srgbClr val="00A3B4"/>
                </a:solidFill>
              </a:rPr>
              <a:t>Frank and Lillian </a:t>
            </a:r>
            <a:r>
              <a:rPr lang="en-US" dirty="0" err="1" smtClean="0">
                <a:solidFill>
                  <a:srgbClr val="00A3B4"/>
                </a:solidFill>
              </a:rPr>
              <a:t>Gilbreth</a:t>
            </a:r>
            <a:endParaRPr lang="en-US" dirty="0" smtClean="0">
              <a:solidFill>
                <a:srgbClr val="00A3B4"/>
              </a:solidFill>
            </a:endParaRPr>
          </a:p>
          <a:p>
            <a:pPr lvl="1"/>
            <a:r>
              <a:rPr lang="en-US" dirty="0" smtClean="0"/>
              <a:t>They developed numerous techniques and strategies for eliminating inefficiency.</a:t>
            </a:r>
          </a:p>
          <a:p>
            <a:r>
              <a:rPr lang="en-US" dirty="0" smtClean="0">
                <a:solidFill>
                  <a:srgbClr val="00A3B4"/>
                </a:solidFill>
              </a:rPr>
              <a:t>Henry Gantt</a:t>
            </a:r>
          </a:p>
          <a:p>
            <a:pPr lvl="1"/>
            <a:r>
              <a:rPr lang="en-US" dirty="0" smtClean="0"/>
              <a:t>Introduced the Gantt chart for scheduling work.</a:t>
            </a:r>
          </a:p>
          <a:p>
            <a:r>
              <a:rPr lang="en-US" dirty="0" smtClean="0">
                <a:solidFill>
                  <a:srgbClr val="00A3B4"/>
                </a:solidFill>
              </a:rPr>
              <a:t>Harrington Emerson</a:t>
            </a:r>
          </a:p>
          <a:p>
            <a:pPr lvl="1"/>
            <a:r>
              <a:rPr lang="en-US" dirty="0" smtClean="0"/>
              <a:t>An advocate for specialized management roles.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2017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smtClean="0"/>
          </a:p>
        </p:txBody>
      </p:sp>
      <p:sp>
        <p:nvSpPr>
          <p:cNvPr id="3" name="Title 2"/>
          <p:cNvSpPr>
            <a:spLocks noGrp="1"/>
          </p:cNvSpPr>
          <p:nvPr>
            <p:ph type="title"/>
          </p:nvPr>
        </p:nvSpPr>
        <p:spPr/>
        <p:txBody>
          <a:bodyPr/>
          <a:lstStyle/>
          <a:p>
            <a:r>
              <a:rPr lang="en-US" dirty="0" smtClean="0"/>
              <a:t>Administrative Management</a:t>
            </a:r>
            <a:endParaRPr lang="en-US" dirty="0"/>
          </a:p>
        </p:txBody>
      </p:sp>
      <p:sp>
        <p:nvSpPr>
          <p:cNvPr id="4" name="Content Placeholder 3"/>
          <p:cNvSpPr>
            <a:spLocks noGrp="1"/>
          </p:cNvSpPr>
          <p:nvPr>
            <p:ph idx="1"/>
          </p:nvPr>
        </p:nvSpPr>
        <p:spPr>
          <a:xfrm>
            <a:off x="457200" y="1600200"/>
            <a:ext cx="8458200" cy="4525963"/>
          </a:xfrm>
        </p:spPr>
        <p:txBody>
          <a:bodyPr>
            <a:normAutofit lnSpcReduction="10000"/>
          </a:bodyPr>
          <a:lstStyle/>
          <a:p>
            <a:r>
              <a:rPr lang="en-US" dirty="0" smtClean="0">
                <a:solidFill>
                  <a:srgbClr val="00A3B4"/>
                </a:solidFill>
              </a:rPr>
              <a:t>Henri </a:t>
            </a:r>
            <a:r>
              <a:rPr lang="en-US" dirty="0" err="1" smtClean="0">
                <a:solidFill>
                  <a:srgbClr val="00A3B4"/>
                </a:solidFill>
              </a:rPr>
              <a:t>Fayol</a:t>
            </a:r>
            <a:endParaRPr lang="en-US" dirty="0" smtClean="0">
              <a:solidFill>
                <a:srgbClr val="00A3B4"/>
              </a:solidFill>
            </a:endParaRPr>
          </a:p>
          <a:p>
            <a:pPr lvl="1"/>
            <a:r>
              <a:rPr lang="en-US" dirty="0" smtClean="0"/>
              <a:t>First to identify the four management functions.</a:t>
            </a:r>
          </a:p>
          <a:p>
            <a:r>
              <a:rPr lang="en-US" dirty="0" err="1" smtClean="0">
                <a:solidFill>
                  <a:srgbClr val="00A3B4"/>
                </a:solidFill>
              </a:rPr>
              <a:t>Lyndall</a:t>
            </a:r>
            <a:r>
              <a:rPr lang="en-US" dirty="0" smtClean="0">
                <a:solidFill>
                  <a:srgbClr val="00A3B4"/>
                </a:solidFill>
              </a:rPr>
              <a:t> </a:t>
            </a:r>
            <a:r>
              <a:rPr lang="en-US" dirty="0" err="1" smtClean="0">
                <a:solidFill>
                  <a:srgbClr val="00A3B4"/>
                </a:solidFill>
              </a:rPr>
              <a:t>Urwick</a:t>
            </a:r>
            <a:endParaRPr lang="en-US" dirty="0" smtClean="0">
              <a:solidFill>
                <a:srgbClr val="00A3B4"/>
              </a:solidFill>
            </a:endParaRPr>
          </a:p>
          <a:p>
            <a:pPr lvl="1"/>
            <a:r>
              <a:rPr lang="en-US" dirty="0" smtClean="0"/>
              <a:t>Integrated scientific and administrative management.</a:t>
            </a:r>
          </a:p>
          <a:p>
            <a:r>
              <a:rPr lang="en-US" dirty="0" smtClean="0">
                <a:solidFill>
                  <a:srgbClr val="00A3B4"/>
                </a:solidFill>
              </a:rPr>
              <a:t>Max Weber</a:t>
            </a:r>
          </a:p>
          <a:p>
            <a:pPr lvl="1"/>
            <a:r>
              <a:rPr lang="en-US" dirty="0" smtClean="0"/>
              <a:t>Studied efficient organizational structure.</a:t>
            </a:r>
          </a:p>
          <a:p>
            <a:r>
              <a:rPr lang="en-US" dirty="0" smtClean="0">
                <a:solidFill>
                  <a:srgbClr val="00A3B4"/>
                </a:solidFill>
              </a:rPr>
              <a:t>Chester Barnard</a:t>
            </a:r>
          </a:p>
          <a:p>
            <a:pPr lvl="1"/>
            <a:r>
              <a:rPr lang="en-US" dirty="0" smtClean="0"/>
              <a:t>Wrote about acceptance of authority.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up)">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up)">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2532</TotalTime>
  <Words>2446</Words>
  <Application>Microsoft Office PowerPoint</Application>
  <PresentationFormat>On-screen Show (4:3)</PresentationFormat>
  <Paragraphs>178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Courier New</vt:lpstr>
      <vt:lpstr>Times New Roman</vt:lpstr>
      <vt:lpstr>Wingdings</vt:lpstr>
      <vt:lpstr>Office Theme</vt:lpstr>
      <vt:lpstr>Part One: Introducing Management</vt:lpstr>
      <vt:lpstr>Importance of Theory and History</vt:lpstr>
      <vt:lpstr>Importance of Theory and History</vt:lpstr>
      <vt:lpstr>PowerPoint Presentation</vt:lpstr>
      <vt:lpstr>Early Management Pioneers</vt:lpstr>
      <vt:lpstr>Classical Management Perspective</vt:lpstr>
      <vt:lpstr>PowerPoint Presentation</vt:lpstr>
      <vt:lpstr>Scientific Management</vt:lpstr>
      <vt:lpstr>Administrative Management</vt:lpstr>
      <vt:lpstr>Classical Management Today</vt:lpstr>
      <vt:lpstr>PowerPoint Presentation</vt:lpstr>
      <vt:lpstr>Behavioral Management Perspective</vt:lpstr>
      <vt:lpstr>Behavioral Management Perspective</vt:lpstr>
      <vt:lpstr>Human Relations Movement</vt:lpstr>
      <vt:lpstr>Human Relations Movement</vt:lpstr>
      <vt:lpstr>Theory X and Theory Y</vt:lpstr>
      <vt:lpstr>Emergence of Organizational Behavior</vt:lpstr>
      <vt:lpstr>Behavioral Management Today</vt:lpstr>
      <vt:lpstr>PowerPoint Presentation</vt:lpstr>
      <vt:lpstr>Quantitative Management Perspective</vt:lpstr>
      <vt:lpstr>Quantitative Management Today</vt:lpstr>
      <vt:lpstr>PowerPoint Presentation</vt:lpstr>
      <vt:lpstr>Integrating Perspectives for Managers</vt:lpstr>
      <vt:lpstr>PowerPoint Presentation</vt:lpstr>
      <vt:lpstr>Contingency Perspective</vt:lpstr>
      <vt:lpstr>PowerPoint Presentation</vt:lpstr>
      <vt:lpstr>Contemporary Applied Perspectives</vt:lpstr>
      <vt:lpstr>Contemporary Management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user</cp:lastModifiedBy>
  <cp:revision>139</cp:revision>
  <dcterms:created xsi:type="dcterms:W3CDTF">2015-05-20T15:20:11Z</dcterms:created>
  <dcterms:modified xsi:type="dcterms:W3CDTF">2025-10-11T07:25:37Z</dcterms:modified>
</cp:coreProperties>
</file>