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345" r:id="rId3"/>
    <p:sldId id="350" r:id="rId4"/>
    <p:sldId id="351" r:id="rId5"/>
    <p:sldId id="352" r:id="rId6"/>
    <p:sldId id="353" r:id="rId7"/>
    <p:sldId id="34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7" d="100"/>
          <a:sy n="87" d="100"/>
        </p:scale>
        <p:origin x="9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E1961-E89F-4B30-84BA-047915200FF0}" type="datetimeFigureOut">
              <a:rPr lang="en-US" smtClean="0"/>
              <a:t>10/10/2025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8DE9C-2740-443A-90C2-70A36DAB3FD8}" type="slidenum">
              <a:rPr lang="en-US" smtClean="0"/>
              <a:t>‹#›</a:t>
            </a:fld>
            <a:endParaRPr lang="en-US"/>
          </a:p>
        </p:txBody>
      </p:sp>
    </p:spTree>
    <p:extLst>
      <p:ext uri="{BB962C8B-B14F-4D97-AF65-F5344CB8AC3E}">
        <p14:creationId xmlns:p14="http://schemas.microsoft.com/office/powerpoint/2010/main" val="3377726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790B2-1DA8-4467-B206-48B4C824AFAA}" type="slidenum">
              <a:rPr lang="en-US" smtClean="0"/>
              <a:pPr/>
              <a:t>2</a:t>
            </a:fld>
            <a:endParaRPr lang="en-US"/>
          </a:p>
        </p:txBody>
      </p:sp>
    </p:spTree>
    <p:extLst>
      <p:ext uri="{BB962C8B-B14F-4D97-AF65-F5344CB8AC3E}">
        <p14:creationId xmlns:p14="http://schemas.microsoft.com/office/powerpoint/2010/main" val="1463771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790B2-1DA8-4467-B206-48B4C824AFAA}" type="slidenum">
              <a:rPr lang="en-US" smtClean="0"/>
              <a:pPr/>
              <a:t>3</a:t>
            </a:fld>
            <a:endParaRPr lang="en-US"/>
          </a:p>
        </p:txBody>
      </p:sp>
    </p:spTree>
    <p:extLst>
      <p:ext uri="{BB962C8B-B14F-4D97-AF65-F5344CB8AC3E}">
        <p14:creationId xmlns:p14="http://schemas.microsoft.com/office/powerpoint/2010/main" val="373709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790B2-1DA8-4467-B206-48B4C824AFAA}" type="slidenum">
              <a:rPr lang="en-US" smtClean="0"/>
              <a:pPr/>
              <a:t>4</a:t>
            </a:fld>
            <a:endParaRPr lang="en-US"/>
          </a:p>
        </p:txBody>
      </p:sp>
    </p:spTree>
    <p:extLst>
      <p:ext uri="{BB962C8B-B14F-4D97-AF65-F5344CB8AC3E}">
        <p14:creationId xmlns:p14="http://schemas.microsoft.com/office/powerpoint/2010/main" val="3737091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790B2-1DA8-4467-B206-48B4C824AFAA}" type="slidenum">
              <a:rPr lang="en-US" smtClean="0"/>
              <a:pPr/>
              <a:t>5</a:t>
            </a:fld>
            <a:endParaRPr lang="en-US"/>
          </a:p>
        </p:txBody>
      </p:sp>
    </p:spTree>
    <p:extLst>
      <p:ext uri="{BB962C8B-B14F-4D97-AF65-F5344CB8AC3E}">
        <p14:creationId xmlns:p14="http://schemas.microsoft.com/office/powerpoint/2010/main" val="3737091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9790B2-1DA8-4467-B206-48B4C824AFAA}" type="slidenum">
              <a:rPr lang="en-US" smtClean="0"/>
              <a:pPr/>
              <a:t>6</a:t>
            </a:fld>
            <a:endParaRPr lang="en-US"/>
          </a:p>
        </p:txBody>
      </p:sp>
    </p:spTree>
    <p:extLst>
      <p:ext uri="{BB962C8B-B14F-4D97-AF65-F5344CB8AC3E}">
        <p14:creationId xmlns:p14="http://schemas.microsoft.com/office/powerpoint/2010/main" val="3737091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10/10/2025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10/10/2025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12196053" cy="6858000"/>
          </a:xfrm>
          <a:prstGeom prst="rect">
            <a:avLst/>
          </a:prstGeom>
        </p:spPr>
      </p:pic>
      <p:sp>
        <p:nvSpPr>
          <p:cNvPr id="4" name="TextBox 3"/>
          <p:cNvSpPr txBox="1"/>
          <p:nvPr/>
        </p:nvSpPr>
        <p:spPr>
          <a:xfrm>
            <a:off x="914399" y="3909848"/>
            <a:ext cx="7877909" cy="2139047"/>
          </a:xfrm>
          <a:prstGeom prst="rect">
            <a:avLst/>
          </a:prstGeom>
          <a:noFill/>
        </p:spPr>
        <p:txBody>
          <a:bodyPr wrap="square" rtlCol="0">
            <a:spAutoFit/>
          </a:bodyPr>
          <a:lstStyle/>
          <a:p>
            <a:pPr algn="ctr">
              <a:spcBef>
                <a:spcPts val="600"/>
              </a:spcBef>
              <a:spcAft>
                <a:spcPts val="600"/>
              </a:spcAft>
            </a:pPr>
            <a:r>
              <a:rPr lang="en-US" sz="4400" b="1" dirty="0">
                <a:solidFill>
                  <a:srgbClr val="0070C0"/>
                </a:solidFill>
                <a:latin typeface="Times New Roman" panose="02020603050405020304" pitchFamily="18" charset="0"/>
                <a:cs typeface="Times New Roman" panose="02020603050405020304" pitchFamily="18" charset="0"/>
              </a:rPr>
              <a:t>Bacon and his Idols of Mind</a:t>
            </a:r>
            <a:endParaRPr lang="en-US" sz="2400" b="1" i="1" dirty="0">
              <a:solidFill>
                <a:srgbClr val="0070C0"/>
              </a:solidFill>
              <a:latin typeface="Times New Roman" panose="02020603050405020304" pitchFamily="18" charset="0"/>
            </a:endParaRPr>
          </a:p>
          <a:p>
            <a:endParaRPr lang="en-US" sz="2400" b="1" dirty="0"/>
          </a:p>
          <a:p>
            <a:pPr algn="ctr"/>
            <a:r>
              <a:rPr lang="en-US" sz="2400" b="1" dirty="0"/>
              <a:t>Present By: </a:t>
            </a:r>
          </a:p>
          <a:p>
            <a:pPr algn="ctr"/>
            <a:r>
              <a:rPr lang="en-US" sz="3600" b="1" dirty="0"/>
              <a:t>DR.  Mohamed </a:t>
            </a:r>
            <a:r>
              <a:rPr lang="en-US" sz="3600" b="1" dirty="0" err="1"/>
              <a:t>hafez</a:t>
            </a:r>
            <a:r>
              <a:rPr lang="en-US" sz="3600" b="1" dirty="0"/>
              <a:t> </a:t>
            </a:r>
          </a:p>
        </p:txBody>
      </p:sp>
    </p:spTree>
    <p:extLst>
      <p:ext uri="{BB962C8B-B14F-4D97-AF65-F5344CB8AC3E}">
        <p14:creationId xmlns:p14="http://schemas.microsoft.com/office/powerpoint/2010/main" val="4104937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20171216_BLP513.jpg"/>
          <p:cNvPicPr>
            <a:picLocks noChangeAspect="1"/>
          </p:cNvPicPr>
          <p:nvPr/>
        </p:nvPicPr>
        <p:blipFill>
          <a:blip r:embed="rId3" cstate="print"/>
          <a:stretch>
            <a:fillRect/>
          </a:stretch>
        </p:blipFill>
        <p:spPr>
          <a:xfrm flipH="1">
            <a:off x="0" y="189780"/>
            <a:ext cx="1845447" cy="103903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66783" y="189780"/>
            <a:ext cx="1011571" cy="1241717"/>
          </a:xfrm>
          <a:prstGeom prst="rect">
            <a:avLst/>
          </a:prstGeom>
        </p:spPr>
      </p:pic>
      <p:sp>
        <p:nvSpPr>
          <p:cNvPr id="5" name="Rectangle 4"/>
          <p:cNvSpPr/>
          <p:nvPr/>
        </p:nvSpPr>
        <p:spPr>
          <a:xfrm>
            <a:off x="1171074" y="347982"/>
            <a:ext cx="6023351" cy="738664"/>
          </a:xfrm>
          <a:prstGeom prst="rect">
            <a:avLst/>
          </a:prstGeom>
          <a:noFill/>
        </p:spPr>
        <p:txBody>
          <a:bodyPr wrap="square" lIns="91440" tIns="45720" rIns="91440" bIns="45720">
            <a:spAutoFit/>
          </a:bodyPr>
          <a:lstStyle/>
          <a:p>
            <a:pPr algn="ctr"/>
            <a:r>
              <a:rPr lang="en-US" sz="4200" b="1" dirty="0">
                <a:ln w="0"/>
                <a:solidFill>
                  <a:schemeClr val="accent5">
                    <a:lumMod val="50000"/>
                  </a:schemeClr>
                </a:solidFill>
                <a:effectLst>
                  <a:reflection blurRad="6350" stA="53000" endA="300" endPos="35500" dir="5400000" sy="-90000" algn="bl" rotWithShape="0"/>
                </a:effectLst>
                <a:latin typeface="Bookman Old Style" pitchFamily="18" charset="0"/>
                <a:ea typeface="Batang" pitchFamily="18" charset="-127"/>
              </a:rPr>
              <a:t>Scientific Thinking</a:t>
            </a:r>
          </a:p>
        </p:txBody>
      </p:sp>
      <p:sp>
        <p:nvSpPr>
          <p:cNvPr id="6" name="TextBox 5">
            <a:extLst>
              <a:ext uri="{FF2B5EF4-FFF2-40B4-BE49-F238E27FC236}">
                <a16:creationId xmlns:a16="http://schemas.microsoft.com/office/drawing/2014/main" id="{FB55A9F7-7823-488C-B11F-A4235335DDD7}"/>
              </a:ext>
            </a:extLst>
          </p:cNvPr>
          <p:cNvSpPr txBox="1"/>
          <p:nvPr/>
        </p:nvSpPr>
        <p:spPr>
          <a:xfrm>
            <a:off x="825796" y="1673042"/>
            <a:ext cx="10698547" cy="4421660"/>
          </a:xfrm>
          <a:prstGeom prst="rect">
            <a:avLst/>
          </a:prstGeom>
          <a:noFill/>
        </p:spPr>
        <p:txBody>
          <a:bodyPr wrap="square">
            <a:spAutoFit/>
          </a:bodyPr>
          <a:lstStyle/>
          <a:p>
            <a:pPr algn="ctr">
              <a:spcBef>
                <a:spcPts val="600"/>
              </a:spcBef>
              <a:spcAft>
                <a:spcPts val="600"/>
              </a:spcAft>
            </a:pPr>
            <a:r>
              <a:rPr lang="en-US" sz="3200" b="1" dirty="0">
                <a:solidFill>
                  <a:srgbClr val="0070C0"/>
                </a:solidFill>
                <a:latin typeface="Times New Roman" panose="02020603050405020304" pitchFamily="18" charset="0"/>
                <a:cs typeface="Times New Roman" panose="02020603050405020304" pitchFamily="18" charset="0"/>
              </a:rPr>
              <a:t>Bacon and his Idols of Mind</a:t>
            </a:r>
            <a:endParaRPr lang="en-US" sz="2800" b="1" i="1" dirty="0">
              <a:solidFill>
                <a:srgbClr val="0070C0"/>
              </a:solidFill>
              <a:latin typeface="Times New Roman" panose="02020603050405020304" pitchFamily="18" charset="0"/>
            </a:endParaRPr>
          </a:p>
          <a:p>
            <a:pPr algn="just">
              <a:lnSpc>
                <a:spcPct val="150000"/>
              </a:lnSpc>
              <a:spcBef>
                <a:spcPts val="600"/>
              </a:spcBef>
              <a:spcAft>
                <a:spcPts val="600"/>
              </a:spcAft>
            </a:pPr>
            <a:r>
              <a:rPr lang="x-none" sz="2600" dirty="0">
                <a:latin typeface="Times New Roman" panose="02020603050405020304" pitchFamily="18" charset="0"/>
                <a:cs typeface="Times New Roman" panose="02020603050405020304" pitchFamily="18" charset="0"/>
              </a:rPr>
              <a:t>Since about four centuries, The English philosopher Frances Bacon (1556 – 1656) in Book I of his book "Novom Organum "(the New Organon), introduce</a:t>
            </a:r>
            <a:r>
              <a:rPr lang="en-US" sz="2600" dirty="0">
                <a:latin typeface="Times New Roman" panose="02020603050405020304" pitchFamily="18" charset="0"/>
                <a:cs typeface="Times New Roman" panose="02020603050405020304" pitchFamily="18" charset="0"/>
              </a:rPr>
              <a:t>d</a:t>
            </a:r>
            <a:r>
              <a:rPr lang="x-none" sz="2600" dirty="0">
                <a:latin typeface="Times New Roman" panose="02020603050405020304" pitchFamily="18" charset="0"/>
                <a:cs typeface="Times New Roman" panose="02020603050405020304" pitchFamily="18" charset="0"/>
              </a:rPr>
              <a:t> his famous doctrine of the “</a:t>
            </a:r>
            <a:r>
              <a:rPr lang="x-none" sz="2600" b="1" dirty="0">
                <a:solidFill>
                  <a:srgbClr val="FF0000"/>
                </a:solidFill>
                <a:latin typeface="Times New Roman" panose="02020603050405020304" pitchFamily="18" charset="0"/>
                <a:cs typeface="Times New Roman" panose="02020603050405020304" pitchFamily="18" charset="0"/>
              </a:rPr>
              <a:t>idols</a:t>
            </a:r>
            <a:r>
              <a:rPr lang="x-none" sz="26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600"/>
              </a:spcBef>
              <a:spcAft>
                <a:spcPts val="600"/>
              </a:spcAft>
            </a:pPr>
            <a:r>
              <a:rPr lang="en-US" sz="2600" dirty="0">
                <a:latin typeface="Times New Roman" panose="02020603050405020304" pitchFamily="18" charset="0"/>
                <a:cs typeface="Times New Roman" panose="02020603050405020304" pitchFamily="18" charset="0"/>
              </a:rPr>
              <a:t>Francis Bacon classified the intellectual errors of his time under four headings which he called idols. He distinguished them as idols of the Tribe, idols of the Cave, idols of the Marketplace and idols of the Theater.</a:t>
            </a:r>
            <a:endParaRPr lang="en-US" sz="2600" b="1" i="1" dirty="0">
              <a:solidFill>
                <a:srgbClr val="0070C0"/>
              </a:solidFill>
              <a:latin typeface="Times New Roman" panose="02020603050405020304" pitchFamily="18" charset="0"/>
            </a:endParaRPr>
          </a:p>
        </p:txBody>
      </p:sp>
    </p:spTree>
    <p:extLst>
      <p:ext uri="{BB962C8B-B14F-4D97-AF65-F5344CB8AC3E}">
        <p14:creationId xmlns:p14="http://schemas.microsoft.com/office/powerpoint/2010/main" val="37789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98629" y="0"/>
            <a:ext cx="1190791" cy="1320800"/>
          </a:xfrm>
          <a:prstGeom prst="rect">
            <a:avLst/>
          </a:prstGeom>
        </p:spPr>
      </p:pic>
      <p:sp>
        <p:nvSpPr>
          <p:cNvPr id="6" name="TextBox 5">
            <a:extLst>
              <a:ext uri="{FF2B5EF4-FFF2-40B4-BE49-F238E27FC236}">
                <a16:creationId xmlns:a16="http://schemas.microsoft.com/office/drawing/2014/main" id="{FB55A9F7-7823-488C-B11F-A4235335DDD7}"/>
              </a:ext>
            </a:extLst>
          </p:cNvPr>
          <p:cNvSpPr txBox="1"/>
          <p:nvPr/>
        </p:nvSpPr>
        <p:spPr>
          <a:xfrm>
            <a:off x="695477" y="1500948"/>
            <a:ext cx="10698547" cy="3877985"/>
          </a:xfrm>
          <a:prstGeom prst="rect">
            <a:avLst/>
          </a:prstGeom>
          <a:noFill/>
        </p:spPr>
        <p:txBody>
          <a:bodyPr wrap="square">
            <a:spAutoFit/>
          </a:bodyPr>
          <a:lstStyle/>
          <a:p>
            <a:pPr>
              <a:spcBef>
                <a:spcPts val="600"/>
              </a:spcBef>
              <a:spcAft>
                <a:spcPts val="600"/>
              </a:spcAft>
            </a:pPr>
            <a:r>
              <a:rPr lang="x-none" sz="2800" b="1" dirty="0">
                <a:solidFill>
                  <a:srgbClr val="00B0F0"/>
                </a:solidFill>
                <a:latin typeface="Times New Roman" panose="02020603050405020304" pitchFamily="18" charset="0"/>
                <a:cs typeface="Times New Roman" panose="02020603050405020304" pitchFamily="18" charset="0"/>
              </a:rPr>
              <a:t>1</a:t>
            </a:r>
            <a:r>
              <a:rPr lang="en-US" sz="2800" b="1" dirty="0">
                <a:solidFill>
                  <a:srgbClr val="00B0F0"/>
                </a:solidFill>
                <a:latin typeface="Times New Roman" panose="02020603050405020304" pitchFamily="18" charset="0"/>
                <a:cs typeface="Times New Roman" panose="02020603050405020304" pitchFamily="18" charset="0"/>
              </a:rPr>
              <a:t>.</a:t>
            </a:r>
            <a:r>
              <a:rPr lang="x-none" sz="2800" b="1" dirty="0">
                <a:solidFill>
                  <a:srgbClr val="00B0F0"/>
                </a:solidFill>
                <a:latin typeface="Times New Roman" panose="02020603050405020304" pitchFamily="18" charset="0"/>
                <a:cs typeface="Times New Roman" panose="02020603050405020304" pitchFamily="18" charset="0"/>
              </a:rPr>
              <a:t> The Idols of the Tribe. </a:t>
            </a:r>
            <a:endParaRPr lang="en-US" sz="2800" dirty="0">
              <a:solidFill>
                <a:srgbClr val="00B0F0"/>
              </a:solidFill>
              <a:latin typeface="Times New Roman" panose="02020603050405020304" pitchFamily="18" charset="0"/>
              <a:cs typeface="Times New Roman" panose="02020603050405020304" pitchFamily="18" charset="0"/>
            </a:endParaRPr>
          </a:p>
          <a:p>
            <a:pPr>
              <a:spcBef>
                <a:spcPts val="600"/>
              </a:spcBef>
              <a:spcAft>
                <a:spcPts val="600"/>
              </a:spcAft>
            </a:pPr>
            <a:r>
              <a:rPr lang="en-US" sz="2400" b="1" dirty="0">
                <a:latin typeface="Times New Roman" panose="02020603050405020304" pitchFamily="18" charset="0"/>
                <a:cs typeface="Times New Roman" panose="02020603050405020304" pitchFamily="18" charset="0"/>
              </a:rPr>
              <a:t>Idols of the tribe are general tendencies to be deceived</a:t>
            </a:r>
            <a:r>
              <a:rPr lang="ar-EG"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inherent in our nature</a:t>
            </a:r>
            <a:r>
              <a:rPr lang="ar-EG" sz="24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as human beings. </a:t>
            </a:r>
          </a:p>
          <a:p>
            <a:pPr>
              <a:spcBef>
                <a:spcPts val="600"/>
              </a:spcBef>
              <a:spcAft>
                <a:spcPts val="600"/>
              </a:spcAft>
            </a:pPr>
            <a:endParaRPr lang="en-US" sz="2400" b="1" dirty="0">
              <a:latin typeface="Times New Roman" panose="02020603050405020304" pitchFamily="18" charset="0"/>
              <a:cs typeface="Times New Roman" panose="02020603050405020304" pitchFamily="18" charset="0"/>
            </a:endParaRPr>
          </a:p>
          <a:p>
            <a:pPr>
              <a:spcBef>
                <a:spcPts val="600"/>
              </a:spcBef>
              <a:spcAft>
                <a:spcPts val="600"/>
              </a:spcAft>
            </a:pPr>
            <a:r>
              <a:rPr lang="x-none" sz="2400" b="1" dirty="0">
                <a:solidFill>
                  <a:srgbClr val="00B050"/>
                </a:solidFill>
                <a:latin typeface="Times New Roman" panose="02020603050405020304" pitchFamily="18" charset="0"/>
                <a:cs typeface="Times New Roman" panose="02020603050405020304" pitchFamily="18" charset="0"/>
              </a:rPr>
              <a:t>Examples</a:t>
            </a:r>
            <a:r>
              <a:rPr lang="x-none"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r>
              <a:rPr lang="x-none"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They include uncritical reliance on sense perception</a:t>
            </a:r>
            <a:r>
              <a:rPr lang="ar-EG" sz="2400" dirty="0">
                <a:latin typeface="Times New Roman" panose="02020603050405020304" pitchFamily="18" charset="0"/>
                <a:cs typeface="Times New Roman" panose="02020603050405020304" pitchFamily="18" charset="0"/>
              </a:rPr>
              <a:t>.</a:t>
            </a:r>
          </a:p>
          <a:p>
            <a:pPr>
              <a:spcBef>
                <a:spcPts val="600"/>
              </a:spcBef>
              <a:spcAft>
                <a:spcPts val="600"/>
              </a:spcAft>
            </a:pPr>
            <a:r>
              <a:rPr lang="en-US" sz="2400" dirty="0">
                <a:latin typeface="Times New Roman" panose="02020603050405020304" pitchFamily="18" charset="0"/>
                <a:cs typeface="Times New Roman" panose="02020603050405020304" pitchFamily="18" charset="0"/>
              </a:rPr>
              <a:t>b</a:t>
            </a:r>
            <a:r>
              <a:rPr lang="x-none" sz="2400" dirty="0">
                <a:latin typeface="Times New Roman" panose="02020603050405020304" pitchFamily="18" charset="0"/>
                <a:cs typeface="Times New Roman" panose="02020603050405020304" pitchFamily="18" charset="0"/>
              </a:rPr>
              <a:t>- Wishful Thinking: Wishful thinking is the tendency to believe what one wishes to believe. </a:t>
            </a:r>
            <a:endParaRPr lang="en-US" sz="2400" dirty="0">
              <a:latin typeface="Times New Roman" panose="02020603050405020304" pitchFamily="18" charset="0"/>
              <a:cs typeface="Times New Roman" panose="02020603050405020304" pitchFamily="18" charset="0"/>
            </a:endParaRPr>
          </a:p>
        </p:txBody>
      </p:sp>
      <p:pic>
        <p:nvPicPr>
          <p:cNvPr id="2" name="Picture 1" descr="20171216_BLP513.jpg">
            <a:extLst>
              <a:ext uri="{FF2B5EF4-FFF2-40B4-BE49-F238E27FC236}">
                <a16:creationId xmlns:a16="http://schemas.microsoft.com/office/drawing/2014/main" id="{F6DF7D84-22DA-28B1-9C60-8A9F92F36870}"/>
              </a:ext>
            </a:extLst>
          </p:cNvPr>
          <p:cNvPicPr>
            <a:picLocks noChangeAspect="1"/>
          </p:cNvPicPr>
          <p:nvPr/>
        </p:nvPicPr>
        <p:blipFill>
          <a:blip r:embed="rId4" cstate="print"/>
          <a:stretch>
            <a:fillRect/>
          </a:stretch>
        </p:blipFill>
        <p:spPr>
          <a:xfrm flipH="1">
            <a:off x="0" y="189780"/>
            <a:ext cx="1845447" cy="1039033"/>
          </a:xfrm>
          <a:prstGeom prst="rect">
            <a:avLst/>
          </a:prstGeom>
        </p:spPr>
      </p:pic>
      <p:sp>
        <p:nvSpPr>
          <p:cNvPr id="3" name="Rectangle 2">
            <a:extLst>
              <a:ext uri="{FF2B5EF4-FFF2-40B4-BE49-F238E27FC236}">
                <a16:creationId xmlns:a16="http://schemas.microsoft.com/office/drawing/2014/main" id="{F7BD072A-55AE-4FF6-E1FC-FD97E6F29CCB}"/>
              </a:ext>
            </a:extLst>
          </p:cNvPr>
          <p:cNvSpPr/>
          <p:nvPr/>
        </p:nvSpPr>
        <p:spPr>
          <a:xfrm>
            <a:off x="1171074" y="347982"/>
            <a:ext cx="6023351" cy="738664"/>
          </a:xfrm>
          <a:prstGeom prst="rect">
            <a:avLst/>
          </a:prstGeom>
          <a:noFill/>
        </p:spPr>
        <p:txBody>
          <a:bodyPr wrap="square" lIns="91440" tIns="45720" rIns="91440" bIns="45720">
            <a:spAutoFit/>
          </a:bodyPr>
          <a:lstStyle/>
          <a:p>
            <a:pPr algn="ctr"/>
            <a:r>
              <a:rPr lang="en-US" sz="4200" b="1" dirty="0">
                <a:ln w="0"/>
                <a:solidFill>
                  <a:schemeClr val="accent5">
                    <a:lumMod val="50000"/>
                  </a:schemeClr>
                </a:solidFill>
                <a:effectLst>
                  <a:reflection blurRad="6350" stA="53000" endA="300" endPos="35500" dir="5400000" sy="-90000" algn="bl" rotWithShape="0"/>
                </a:effectLst>
                <a:latin typeface="Bookman Old Style" pitchFamily="18" charset="0"/>
                <a:ea typeface="Batang" pitchFamily="18" charset="-127"/>
              </a:rPr>
              <a:t>Scientific Thinking</a:t>
            </a:r>
          </a:p>
        </p:txBody>
      </p:sp>
    </p:spTree>
    <p:extLst>
      <p:ext uri="{BB962C8B-B14F-4D97-AF65-F5344CB8AC3E}">
        <p14:creationId xmlns:p14="http://schemas.microsoft.com/office/powerpoint/2010/main" val="2957166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9501" y="166842"/>
            <a:ext cx="1251863" cy="1081388"/>
          </a:xfrm>
          <a:prstGeom prst="rect">
            <a:avLst/>
          </a:prstGeom>
        </p:spPr>
      </p:pic>
      <p:sp>
        <p:nvSpPr>
          <p:cNvPr id="6" name="TextBox 5">
            <a:extLst>
              <a:ext uri="{FF2B5EF4-FFF2-40B4-BE49-F238E27FC236}">
                <a16:creationId xmlns:a16="http://schemas.microsoft.com/office/drawing/2014/main" id="{FB55A9F7-7823-488C-B11F-A4235335DDD7}"/>
              </a:ext>
            </a:extLst>
          </p:cNvPr>
          <p:cNvSpPr txBox="1"/>
          <p:nvPr/>
        </p:nvSpPr>
        <p:spPr>
          <a:xfrm>
            <a:off x="653144" y="1655426"/>
            <a:ext cx="11045370" cy="3594830"/>
          </a:xfrm>
          <a:prstGeom prst="rect">
            <a:avLst/>
          </a:prstGeom>
          <a:noFill/>
        </p:spPr>
        <p:txBody>
          <a:bodyPr wrap="square">
            <a:spAutoFit/>
          </a:bodyPr>
          <a:lstStyle/>
          <a:p>
            <a:pPr>
              <a:lnSpc>
                <a:spcPct val="120000"/>
              </a:lnSpc>
              <a:spcBef>
                <a:spcPts val="600"/>
              </a:spcBef>
              <a:spcAft>
                <a:spcPts val="600"/>
              </a:spcAft>
            </a:pPr>
            <a:r>
              <a:rPr lang="en-US" sz="2800" b="1" dirty="0">
                <a:solidFill>
                  <a:srgbClr val="0070C0"/>
                </a:solidFill>
                <a:latin typeface="Times New Roman" panose="02020603050405020304" pitchFamily="18" charset="0"/>
                <a:cs typeface="Times New Roman" panose="02020603050405020304" pitchFamily="18" charset="0"/>
              </a:rPr>
              <a:t>2- The Idols of the Cave</a:t>
            </a:r>
          </a:p>
          <a:p>
            <a:pPr>
              <a:spcBef>
                <a:spcPts val="600"/>
              </a:spcBef>
              <a:spcAft>
                <a:spcPts val="600"/>
              </a:spcAft>
            </a:pPr>
            <a:r>
              <a:rPr lang="en-US" sz="2400" b="1" dirty="0">
                <a:latin typeface="Times New Roman" panose="02020603050405020304" pitchFamily="18" charset="0"/>
                <a:cs typeface="Times New Roman" panose="02020603050405020304" pitchFamily="18" charset="0"/>
              </a:rPr>
              <a:t>Idols of the cave  are the idols of the individual man </a:t>
            </a:r>
          </a:p>
          <a:p>
            <a:pPr>
              <a:spcBef>
                <a:spcPts val="600"/>
              </a:spcBef>
              <a:spcAft>
                <a:spcPts val="600"/>
              </a:spcAft>
            </a:pPr>
            <a:r>
              <a:rPr lang="x-none" sz="2400" b="1" dirty="0">
                <a:solidFill>
                  <a:srgbClr val="00B050"/>
                </a:solidFill>
                <a:latin typeface="Times New Roman" panose="02020603050405020304" pitchFamily="18" charset="0"/>
                <a:cs typeface="Times New Roman" panose="02020603050405020304" pitchFamily="18" charset="0"/>
              </a:rPr>
              <a:t>Examples</a:t>
            </a:r>
            <a:r>
              <a:rPr lang="x-none"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a:spcBef>
                <a:spcPts val="600"/>
              </a:spcBef>
              <a:spcAft>
                <a:spcPts val="600"/>
              </a:spcAft>
            </a:pPr>
            <a:r>
              <a:rPr lang="x-none" sz="2400" dirty="0">
                <a:latin typeface="Times New Roman" panose="02020603050405020304" pitchFamily="18" charset="0"/>
                <a:cs typeface="Times New Roman" panose="02020603050405020304" pitchFamily="18" charset="0"/>
              </a:rPr>
              <a:t>a- Insularity: The tendency to overemphasize the area of knowledge or the subject with which one is familiar. </a:t>
            </a:r>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r>
              <a:rPr lang="x-none" sz="2400" dirty="0">
                <a:latin typeface="Times New Roman" panose="02020603050405020304" pitchFamily="18" charset="0"/>
                <a:cs typeface="Times New Roman" panose="02020603050405020304" pitchFamily="18" charset="0"/>
              </a:rPr>
              <a:t>b- Conservatism: The tendency to admire and prefer the past. </a:t>
            </a:r>
            <a:endParaRPr lang="en-US" sz="2400" dirty="0">
              <a:latin typeface="Times New Roman" panose="02020603050405020304" pitchFamily="18" charset="0"/>
              <a:cs typeface="Times New Roman" panose="02020603050405020304" pitchFamily="18" charset="0"/>
            </a:endParaRPr>
          </a:p>
          <a:p>
            <a:pPr>
              <a:spcBef>
                <a:spcPts val="600"/>
              </a:spcBef>
              <a:spcAft>
                <a:spcPts val="600"/>
              </a:spcAft>
            </a:pPr>
            <a:endParaRPr lang="en-US" sz="2400" dirty="0">
              <a:latin typeface="Times New Roman" panose="02020603050405020304" pitchFamily="18" charset="0"/>
              <a:cs typeface="Times New Roman" panose="02020603050405020304" pitchFamily="18" charset="0"/>
            </a:endParaRPr>
          </a:p>
        </p:txBody>
      </p:sp>
      <p:pic>
        <p:nvPicPr>
          <p:cNvPr id="2" name="Picture 1" descr="20171216_BLP513.jpg">
            <a:extLst>
              <a:ext uri="{FF2B5EF4-FFF2-40B4-BE49-F238E27FC236}">
                <a16:creationId xmlns:a16="http://schemas.microsoft.com/office/drawing/2014/main" id="{E8FD6854-ED17-5559-5BBD-C37CB2BBF1AD}"/>
              </a:ext>
            </a:extLst>
          </p:cNvPr>
          <p:cNvPicPr>
            <a:picLocks noChangeAspect="1"/>
          </p:cNvPicPr>
          <p:nvPr/>
        </p:nvPicPr>
        <p:blipFill>
          <a:blip r:embed="rId4" cstate="print"/>
          <a:stretch>
            <a:fillRect/>
          </a:stretch>
        </p:blipFill>
        <p:spPr>
          <a:xfrm flipH="1">
            <a:off x="0" y="189780"/>
            <a:ext cx="1845447" cy="1039033"/>
          </a:xfrm>
          <a:prstGeom prst="rect">
            <a:avLst/>
          </a:prstGeom>
        </p:spPr>
      </p:pic>
      <p:sp>
        <p:nvSpPr>
          <p:cNvPr id="3" name="Rectangle 2">
            <a:extLst>
              <a:ext uri="{FF2B5EF4-FFF2-40B4-BE49-F238E27FC236}">
                <a16:creationId xmlns:a16="http://schemas.microsoft.com/office/drawing/2014/main" id="{0CA34C45-4B85-3C91-51C2-304ABFBBA7F8}"/>
              </a:ext>
            </a:extLst>
          </p:cNvPr>
          <p:cNvSpPr/>
          <p:nvPr/>
        </p:nvSpPr>
        <p:spPr>
          <a:xfrm>
            <a:off x="1171074" y="347982"/>
            <a:ext cx="6023351" cy="738664"/>
          </a:xfrm>
          <a:prstGeom prst="rect">
            <a:avLst/>
          </a:prstGeom>
          <a:noFill/>
        </p:spPr>
        <p:txBody>
          <a:bodyPr wrap="square" lIns="91440" tIns="45720" rIns="91440" bIns="45720">
            <a:spAutoFit/>
          </a:bodyPr>
          <a:lstStyle/>
          <a:p>
            <a:pPr algn="ctr"/>
            <a:r>
              <a:rPr lang="en-US" sz="4200" b="1" dirty="0">
                <a:ln w="0"/>
                <a:solidFill>
                  <a:schemeClr val="accent5">
                    <a:lumMod val="50000"/>
                  </a:schemeClr>
                </a:solidFill>
                <a:effectLst>
                  <a:reflection blurRad="6350" stA="53000" endA="300" endPos="35500" dir="5400000" sy="-90000" algn="bl" rotWithShape="0"/>
                </a:effectLst>
                <a:latin typeface="Bookman Old Style" pitchFamily="18" charset="0"/>
                <a:ea typeface="Batang" pitchFamily="18" charset="-127"/>
              </a:rPr>
              <a:t>Scientific Thinking</a:t>
            </a:r>
          </a:p>
        </p:txBody>
      </p:sp>
    </p:spTree>
    <p:extLst>
      <p:ext uri="{BB962C8B-B14F-4D97-AF65-F5344CB8AC3E}">
        <p14:creationId xmlns:p14="http://schemas.microsoft.com/office/powerpoint/2010/main" val="65911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9501" y="166842"/>
            <a:ext cx="1251863" cy="1182988"/>
          </a:xfrm>
          <a:prstGeom prst="rect">
            <a:avLst/>
          </a:prstGeom>
        </p:spPr>
      </p:pic>
      <p:sp>
        <p:nvSpPr>
          <p:cNvPr id="6" name="TextBox 5">
            <a:extLst>
              <a:ext uri="{FF2B5EF4-FFF2-40B4-BE49-F238E27FC236}">
                <a16:creationId xmlns:a16="http://schemas.microsoft.com/office/drawing/2014/main" id="{FB55A9F7-7823-488C-B11F-A4235335DDD7}"/>
              </a:ext>
            </a:extLst>
          </p:cNvPr>
          <p:cNvSpPr txBox="1"/>
          <p:nvPr/>
        </p:nvSpPr>
        <p:spPr>
          <a:xfrm>
            <a:off x="522514" y="1380686"/>
            <a:ext cx="11350172" cy="4953472"/>
          </a:xfrm>
          <a:prstGeom prst="rect">
            <a:avLst/>
          </a:prstGeom>
          <a:noFill/>
        </p:spPr>
        <p:txBody>
          <a:bodyPr wrap="square">
            <a:spAutoFit/>
          </a:bodyPr>
          <a:lstStyle/>
          <a:p>
            <a:pPr>
              <a:lnSpc>
                <a:spcPct val="140000"/>
              </a:lnSpc>
            </a:pPr>
            <a:r>
              <a:rPr lang="en-US" sz="2800" b="1" dirty="0">
                <a:solidFill>
                  <a:srgbClr val="0070C0"/>
                </a:solidFill>
                <a:latin typeface="Times New Roman" panose="02020603050405020304" pitchFamily="18" charset="0"/>
                <a:cs typeface="Times New Roman" panose="02020603050405020304" pitchFamily="18" charset="0"/>
              </a:rPr>
              <a:t>3. </a:t>
            </a:r>
            <a:r>
              <a:rPr lang="x-none" sz="2800" b="1" dirty="0">
                <a:solidFill>
                  <a:srgbClr val="0070C0"/>
                </a:solidFill>
                <a:latin typeface="Times New Roman" panose="02020603050405020304" pitchFamily="18" charset="0"/>
                <a:cs typeface="Times New Roman" panose="02020603050405020304" pitchFamily="18" charset="0"/>
              </a:rPr>
              <a:t>The Idols of the Market Place.</a:t>
            </a:r>
            <a:r>
              <a:rPr lang="x-none" sz="2800" dirty="0">
                <a:solidFill>
                  <a:srgbClr val="0070C0"/>
                </a:solidFill>
                <a:latin typeface="Times New Roman" panose="02020603050405020304" pitchFamily="18" charset="0"/>
                <a:cs typeface="Times New Roman" panose="02020603050405020304" pitchFamily="18" charset="0"/>
              </a:rPr>
              <a:t> </a:t>
            </a:r>
            <a:endParaRPr lang="en-US" sz="2800" dirty="0">
              <a:solidFill>
                <a:srgbClr val="0070C0"/>
              </a:solidFill>
              <a:latin typeface="Times New Roman" panose="02020603050405020304" pitchFamily="18" charset="0"/>
              <a:cs typeface="Times New Roman" panose="02020603050405020304" pitchFamily="18" charset="0"/>
            </a:endParaRPr>
          </a:p>
          <a:p>
            <a:pPr algn="just">
              <a:lnSpc>
                <a:spcPct val="120000"/>
              </a:lnSpc>
              <a:spcBef>
                <a:spcPts val="1200"/>
              </a:spcBef>
              <a:spcAft>
                <a:spcPts val="1200"/>
              </a:spcAft>
            </a:pPr>
            <a:r>
              <a:rPr lang="en-US" sz="2400" b="1" dirty="0">
                <a:latin typeface="Times New Roman" panose="02020603050405020304" pitchFamily="18" charset="0"/>
                <a:cs typeface="Times New Roman" panose="02020603050405020304" pitchFamily="18" charset="0"/>
              </a:rPr>
              <a:t>This idols describe the ways in which language and communication can be misleading and deceptive.</a:t>
            </a:r>
            <a:r>
              <a:rPr lang="x-none"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nSpc>
                <a:spcPct val="120000"/>
              </a:lnSpc>
            </a:pPr>
            <a:r>
              <a:rPr lang="x-none" sz="2400" b="1" dirty="0">
                <a:solidFill>
                  <a:srgbClr val="00B050"/>
                </a:solidFill>
                <a:latin typeface="Times New Roman" panose="02020603050405020304" pitchFamily="18" charset="0"/>
                <a:cs typeface="Times New Roman" panose="02020603050405020304" pitchFamily="18" charset="0"/>
              </a:rPr>
              <a:t>Exampl</a:t>
            </a:r>
            <a:r>
              <a:rPr lang="en-US" sz="2400" b="1" dirty="0">
                <a:solidFill>
                  <a:srgbClr val="00B050"/>
                </a:solidFill>
                <a:latin typeface="Times New Roman" panose="02020603050405020304" pitchFamily="18" charset="0"/>
                <a:cs typeface="Times New Roman" panose="02020603050405020304" pitchFamily="18" charset="0"/>
              </a:rPr>
              <a:t>s:</a:t>
            </a:r>
            <a:endParaRPr lang="en-US" sz="2400" dirty="0">
              <a:solidFill>
                <a:srgbClr val="00B050"/>
              </a:solidFill>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a</a:t>
            </a:r>
            <a:r>
              <a:rPr lang="x-none" sz="2400" dirty="0">
                <a:latin typeface="Times New Roman" panose="02020603050405020304" pitchFamily="18" charset="0"/>
                <a:cs typeface="Times New Roman" panose="02020603050405020304" pitchFamily="18" charset="0"/>
              </a:rPr>
              <a:t>- Double-Meaning Words: The tendency not to clarify the specific meaning in which a word is employed. </a:t>
            </a:r>
            <a:endParaRPr lang="en-US" sz="2400" dirty="0">
              <a:latin typeface="Times New Roman" panose="02020603050405020304" pitchFamily="18" charset="0"/>
              <a:cs typeface="Times New Roman" panose="02020603050405020304" pitchFamily="18" charset="0"/>
            </a:endParaRPr>
          </a:p>
          <a:p>
            <a:pPr>
              <a:lnSpc>
                <a:spcPct val="120000"/>
              </a:lnSpc>
            </a:pPr>
            <a:r>
              <a:rPr lang="en-US" sz="2400" dirty="0">
                <a:latin typeface="Times New Roman" panose="02020603050405020304" pitchFamily="18" charset="0"/>
                <a:cs typeface="Times New Roman" panose="02020603050405020304" pitchFamily="18" charset="0"/>
              </a:rPr>
              <a:t>b- Social media: Social media platforms can also be an idol of the marketplace because they can reinforce our existing beliefs and biases. This can lead to polarization and groupthink, where individuals become more entrenched in their positions and less open to alternative perspectives.</a:t>
            </a:r>
          </a:p>
        </p:txBody>
      </p:sp>
      <p:pic>
        <p:nvPicPr>
          <p:cNvPr id="2" name="Picture 1" descr="20171216_BLP513.jpg">
            <a:extLst>
              <a:ext uri="{FF2B5EF4-FFF2-40B4-BE49-F238E27FC236}">
                <a16:creationId xmlns:a16="http://schemas.microsoft.com/office/drawing/2014/main" id="{361A8409-90C5-3CF4-E2EA-3A36CCE43866}"/>
              </a:ext>
            </a:extLst>
          </p:cNvPr>
          <p:cNvPicPr>
            <a:picLocks noChangeAspect="1"/>
          </p:cNvPicPr>
          <p:nvPr/>
        </p:nvPicPr>
        <p:blipFill>
          <a:blip r:embed="rId4" cstate="print"/>
          <a:stretch>
            <a:fillRect/>
          </a:stretch>
        </p:blipFill>
        <p:spPr>
          <a:xfrm flipH="1">
            <a:off x="0" y="189780"/>
            <a:ext cx="1845447" cy="1039033"/>
          </a:xfrm>
          <a:prstGeom prst="rect">
            <a:avLst/>
          </a:prstGeom>
        </p:spPr>
      </p:pic>
      <p:sp>
        <p:nvSpPr>
          <p:cNvPr id="3" name="Rectangle 2">
            <a:extLst>
              <a:ext uri="{FF2B5EF4-FFF2-40B4-BE49-F238E27FC236}">
                <a16:creationId xmlns:a16="http://schemas.microsoft.com/office/drawing/2014/main" id="{00125FCC-62F4-8917-5350-95A033C3630E}"/>
              </a:ext>
            </a:extLst>
          </p:cNvPr>
          <p:cNvSpPr/>
          <p:nvPr/>
        </p:nvSpPr>
        <p:spPr>
          <a:xfrm>
            <a:off x="1171074" y="347982"/>
            <a:ext cx="6023351" cy="738664"/>
          </a:xfrm>
          <a:prstGeom prst="rect">
            <a:avLst/>
          </a:prstGeom>
          <a:noFill/>
        </p:spPr>
        <p:txBody>
          <a:bodyPr wrap="square" lIns="91440" tIns="45720" rIns="91440" bIns="45720">
            <a:spAutoFit/>
          </a:bodyPr>
          <a:lstStyle/>
          <a:p>
            <a:pPr algn="ctr"/>
            <a:r>
              <a:rPr lang="en-US" sz="4200" b="1" dirty="0">
                <a:ln w="0"/>
                <a:solidFill>
                  <a:schemeClr val="accent5">
                    <a:lumMod val="50000"/>
                  </a:schemeClr>
                </a:solidFill>
                <a:effectLst>
                  <a:reflection blurRad="6350" stA="53000" endA="300" endPos="35500" dir="5400000" sy="-90000" algn="bl" rotWithShape="0"/>
                </a:effectLst>
                <a:latin typeface="Bookman Old Style" pitchFamily="18" charset="0"/>
                <a:ea typeface="Batang" pitchFamily="18" charset="-127"/>
              </a:rPr>
              <a:t>Scientific Thinking</a:t>
            </a:r>
          </a:p>
        </p:txBody>
      </p:sp>
    </p:spTree>
    <p:extLst>
      <p:ext uri="{BB962C8B-B14F-4D97-AF65-F5344CB8AC3E}">
        <p14:creationId xmlns:p14="http://schemas.microsoft.com/office/powerpoint/2010/main" val="20440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79501" y="166841"/>
            <a:ext cx="1251863" cy="1153959"/>
          </a:xfrm>
          <a:prstGeom prst="rect">
            <a:avLst/>
          </a:prstGeom>
        </p:spPr>
      </p:pic>
      <p:sp>
        <p:nvSpPr>
          <p:cNvPr id="6" name="TextBox 5">
            <a:extLst>
              <a:ext uri="{FF2B5EF4-FFF2-40B4-BE49-F238E27FC236}">
                <a16:creationId xmlns:a16="http://schemas.microsoft.com/office/drawing/2014/main" id="{FB55A9F7-7823-488C-B11F-A4235335DDD7}"/>
              </a:ext>
            </a:extLst>
          </p:cNvPr>
          <p:cNvSpPr txBox="1"/>
          <p:nvPr/>
        </p:nvSpPr>
        <p:spPr>
          <a:xfrm>
            <a:off x="537028" y="1680307"/>
            <a:ext cx="11350172" cy="3638945"/>
          </a:xfrm>
          <a:prstGeom prst="rect">
            <a:avLst/>
          </a:prstGeom>
          <a:noFill/>
        </p:spPr>
        <p:txBody>
          <a:bodyPr wrap="square">
            <a:spAutoFit/>
          </a:bodyPr>
          <a:lstStyle/>
          <a:p>
            <a:pPr>
              <a:lnSpc>
                <a:spcPct val="150000"/>
              </a:lnSpc>
              <a:spcBef>
                <a:spcPts val="600"/>
              </a:spcBef>
              <a:spcAft>
                <a:spcPts val="600"/>
              </a:spcAft>
            </a:pPr>
            <a:r>
              <a:rPr lang="en-US" sz="2800" b="1" dirty="0">
                <a:solidFill>
                  <a:srgbClr val="00B0F0"/>
                </a:solidFill>
                <a:latin typeface="Times New Roman" panose="02020603050405020304" pitchFamily="18" charset="0"/>
                <a:cs typeface="Times New Roman" panose="02020603050405020304" pitchFamily="18" charset="0"/>
              </a:rPr>
              <a:t>4. </a:t>
            </a:r>
            <a:r>
              <a:rPr lang="x-none" sz="2800" b="1" dirty="0">
                <a:solidFill>
                  <a:srgbClr val="00B0F0"/>
                </a:solidFill>
                <a:latin typeface="Times New Roman" panose="02020603050405020304" pitchFamily="18" charset="0"/>
                <a:cs typeface="Times New Roman" panose="02020603050405020304" pitchFamily="18" charset="0"/>
              </a:rPr>
              <a:t>The Idols of the Theatre.</a:t>
            </a:r>
            <a:endParaRPr lang="en-US" sz="2800" b="1" dirty="0">
              <a:solidFill>
                <a:srgbClr val="00B0F0"/>
              </a:solidFill>
              <a:latin typeface="Times New Roman" panose="02020603050405020304" pitchFamily="18" charset="0"/>
              <a:cs typeface="Times New Roman" panose="02020603050405020304" pitchFamily="18" charset="0"/>
            </a:endParaRPr>
          </a:p>
          <a:p>
            <a:pPr>
              <a:lnSpc>
                <a:spcPct val="150000"/>
              </a:lnSpc>
              <a:spcBef>
                <a:spcPts val="600"/>
              </a:spcBef>
              <a:spcAft>
                <a:spcPts val="600"/>
              </a:spcAft>
            </a:pPr>
            <a:r>
              <a:rPr lang="en-US" sz="2400" b="1" dirty="0">
                <a:latin typeface="Times New Roman" panose="02020603050405020304" pitchFamily="18" charset="0"/>
                <a:cs typeface="Times New Roman" panose="02020603050405020304" pitchFamily="18" charset="0"/>
              </a:rPr>
              <a:t>Idols of the theatre are the errors introduced by theories of famous thinkers. </a:t>
            </a:r>
          </a:p>
          <a:p>
            <a:pPr>
              <a:lnSpc>
                <a:spcPct val="150000"/>
              </a:lnSpc>
              <a:spcBef>
                <a:spcPts val="600"/>
              </a:spcBef>
              <a:spcAft>
                <a:spcPts val="600"/>
              </a:spcAft>
            </a:pPr>
            <a:endParaRPr lang="en-US" sz="100" u="sng" dirty="0">
              <a:latin typeface="Times New Roman" panose="02020603050405020304" pitchFamily="18" charset="0"/>
              <a:cs typeface="Times New Roman" panose="02020603050405020304" pitchFamily="18" charset="0"/>
            </a:endParaRPr>
          </a:p>
          <a:p>
            <a:pPr algn="just">
              <a:lnSpc>
                <a:spcPct val="150000"/>
              </a:lnSpc>
              <a:spcBef>
                <a:spcPts val="600"/>
              </a:spcBef>
              <a:spcAft>
                <a:spcPts val="600"/>
              </a:spcAft>
            </a:pPr>
            <a:r>
              <a:rPr lang="x-none" sz="2800" dirty="0">
                <a:latin typeface="Times New Roman" panose="02020603050405020304" pitchFamily="18" charset="0"/>
                <a:cs typeface="Times New Roman" panose="02020603050405020304" pitchFamily="18" charset="0"/>
              </a:rPr>
              <a:t> </a:t>
            </a:r>
            <a:r>
              <a:rPr lang="x-none" sz="2800" dirty="0">
                <a:solidFill>
                  <a:srgbClr val="FF0000"/>
                </a:solidFill>
                <a:latin typeface="Times New Roman" panose="02020603050405020304" pitchFamily="18" charset="0"/>
                <a:cs typeface="Times New Roman" panose="02020603050405020304" pitchFamily="18" charset="0"/>
              </a:rPr>
              <a:t>Now</a:t>
            </a:r>
            <a:r>
              <a:rPr lang="x-none" sz="2800" dirty="0">
                <a:latin typeface="Times New Roman" panose="02020603050405020304" pitchFamily="18" charset="0"/>
                <a:cs typeface="Times New Roman" panose="02020603050405020304" pitchFamily="18" charset="0"/>
              </a:rPr>
              <a:t> you know a few common thinking errors and how to challenge them, why don't you try it out? It might not be easy at first, and it may take some time. However, the rewards could be huge! </a:t>
            </a:r>
            <a:endParaRPr lang="en-US" sz="2800" u="sng" dirty="0">
              <a:latin typeface="Times New Roman" panose="02020603050405020304" pitchFamily="18" charset="0"/>
              <a:cs typeface="Times New Roman" panose="02020603050405020304" pitchFamily="18" charset="0"/>
            </a:endParaRPr>
          </a:p>
        </p:txBody>
      </p:sp>
      <p:pic>
        <p:nvPicPr>
          <p:cNvPr id="2" name="Picture 1" descr="20171216_BLP513.jpg">
            <a:extLst>
              <a:ext uri="{FF2B5EF4-FFF2-40B4-BE49-F238E27FC236}">
                <a16:creationId xmlns:a16="http://schemas.microsoft.com/office/drawing/2014/main" id="{FACE4427-76AB-192F-0C49-95C69CC9F63A}"/>
              </a:ext>
            </a:extLst>
          </p:cNvPr>
          <p:cNvPicPr>
            <a:picLocks noChangeAspect="1"/>
          </p:cNvPicPr>
          <p:nvPr/>
        </p:nvPicPr>
        <p:blipFill>
          <a:blip r:embed="rId4" cstate="print"/>
          <a:stretch>
            <a:fillRect/>
          </a:stretch>
        </p:blipFill>
        <p:spPr>
          <a:xfrm flipH="1">
            <a:off x="0" y="189780"/>
            <a:ext cx="1845447" cy="1039033"/>
          </a:xfrm>
          <a:prstGeom prst="rect">
            <a:avLst/>
          </a:prstGeom>
        </p:spPr>
      </p:pic>
      <p:sp>
        <p:nvSpPr>
          <p:cNvPr id="3" name="Rectangle 2">
            <a:extLst>
              <a:ext uri="{FF2B5EF4-FFF2-40B4-BE49-F238E27FC236}">
                <a16:creationId xmlns:a16="http://schemas.microsoft.com/office/drawing/2014/main" id="{1B7E6303-437D-DA8C-EE5E-DE57A7FC0E0F}"/>
              </a:ext>
            </a:extLst>
          </p:cNvPr>
          <p:cNvSpPr/>
          <p:nvPr/>
        </p:nvSpPr>
        <p:spPr>
          <a:xfrm>
            <a:off x="1171074" y="347982"/>
            <a:ext cx="6023351" cy="738664"/>
          </a:xfrm>
          <a:prstGeom prst="rect">
            <a:avLst/>
          </a:prstGeom>
          <a:noFill/>
        </p:spPr>
        <p:txBody>
          <a:bodyPr wrap="square" lIns="91440" tIns="45720" rIns="91440" bIns="45720">
            <a:spAutoFit/>
          </a:bodyPr>
          <a:lstStyle/>
          <a:p>
            <a:pPr algn="ctr"/>
            <a:r>
              <a:rPr lang="en-US" sz="4200" b="1" dirty="0">
                <a:ln w="0"/>
                <a:solidFill>
                  <a:schemeClr val="accent5">
                    <a:lumMod val="50000"/>
                  </a:schemeClr>
                </a:solidFill>
                <a:effectLst>
                  <a:reflection blurRad="6350" stA="53000" endA="300" endPos="35500" dir="5400000" sy="-90000" algn="bl" rotWithShape="0"/>
                </a:effectLst>
                <a:latin typeface="Bookman Old Style" pitchFamily="18" charset="0"/>
                <a:ea typeface="Batang" pitchFamily="18" charset="-127"/>
              </a:rPr>
              <a:t>Scientific Thinking</a:t>
            </a:r>
          </a:p>
        </p:txBody>
      </p:sp>
    </p:spTree>
    <p:extLst>
      <p:ext uri="{BB962C8B-B14F-4D97-AF65-F5344CB8AC3E}">
        <p14:creationId xmlns:p14="http://schemas.microsoft.com/office/powerpoint/2010/main" val="351096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385</Words>
  <Application>Microsoft Office PowerPoint</Application>
  <PresentationFormat>شاشة عريضة</PresentationFormat>
  <Paragraphs>37</Paragraphs>
  <Slides>7</Slides>
  <Notes>5</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7</vt:i4>
      </vt:variant>
    </vt:vector>
  </HeadingPairs>
  <TitlesOfParts>
    <vt:vector size="13" baseType="lpstr">
      <vt:lpstr>Arial</vt:lpstr>
      <vt:lpstr>Bookman Old Style</vt:lpstr>
      <vt:lpstr>Calibri</vt:lpstr>
      <vt:lpstr>Calibri Light</vt:lpstr>
      <vt:lpstr>Times New Roman</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Mohamed Hafez</cp:lastModifiedBy>
  <cp:revision>99</cp:revision>
  <dcterms:created xsi:type="dcterms:W3CDTF">2019-11-03T13:54:28Z</dcterms:created>
  <dcterms:modified xsi:type="dcterms:W3CDTF">2025-10-10T20:16:30Z</dcterms:modified>
</cp:coreProperties>
</file>