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45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1961-E89F-4B30-84BA-047915200FF0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DE9C-2740-443A-90C2-70A36DAB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2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A2C1-30FE-4A5B-9F15-98834576BAB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05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8113" y="3764708"/>
            <a:ext cx="78779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</a:rPr>
              <a:t>Common errors in thinking</a:t>
            </a:r>
          </a:p>
          <a:p>
            <a:endParaRPr lang="en-US" sz="900" b="1" dirty="0"/>
          </a:p>
          <a:p>
            <a:pPr algn="ctr"/>
            <a:r>
              <a:rPr lang="en-US" sz="3600" b="1" dirty="0"/>
              <a:t>Present By: </a:t>
            </a:r>
          </a:p>
          <a:p>
            <a:pPr algn="ctr"/>
            <a:endParaRPr lang="en-US" sz="1100" b="1" dirty="0"/>
          </a:p>
          <a:p>
            <a:pPr algn="ctr"/>
            <a:r>
              <a:rPr lang="en-US" sz="3600" b="1" dirty="0"/>
              <a:t>DR. Mohamed </a:t>
            </a:r>
            <a:r>
              <a:rPr lang="en-US" sz="3600" b="1" dirty="0" err="1"/>
              <a:t>hafez</a:t>
            </a:r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493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49186" y="500063"/>
            <a:ext cx="7851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1" y="-10510"/>
            <a:ext cx="1219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3" y="189780"/>
            <a:ext cx="1011571" cy="1241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25A53-F750-4766-A42B-E4423FEE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68" y="1950448"/>
            <a:ext cx="10762463" cy="410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Common errors in thinking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x-none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are some common thinking errors that most of us make from time to time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x-none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are a few common thinking errors and ways to challenge them.</a:t>
            </a:r>
            <a:endParaRPr lang="en-US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583096" y="1703520"/>
            <a:ext cx="10416208" cy="430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Black and White Thinking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Categorizing things into one of two extremes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x-non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Believing that people are either excellent in social situations or terrible, without recognizing the large gray area in-between.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other words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this error means that thinking</a:t>
            </a:r>
            <a:r>
              <a:rPr lang="x-non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things in absolute terms, like “always”, “every” or “never”.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CHALLENGE: Look for Shades of Grey</a:t>
            </a:r>
            <a:endParaRPr lang="en-US" sz="2400" b="1" dirty="0">
              <a:solidFill>
                <a:srgbClr val="0070C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Most things aren't black-and-white - usually they are somewhere in-between.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702365" y="2723938"/>
            <a:ext cx="10800522" cy="347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 Jumping to Conclusions</a:t>
            </a:r>
            <a:endParaRPr lang="en-US" sz="2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Assuming something negative where there is actually no evidence to support it. 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x-non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believing that someone does not like you without any actual information to support that belief</a:t>
            </a:r>
            <a:r>
              <a:rPr lang="x-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US" sz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CHALLENGE: Don't assume that you know what others are thinking</a:t>
            </a:r>
            <a:endParaRPr lang="en-US" sz="2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622852" y="2604668"/>
            <a:ext cx="10946295" cy="2867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3- Overgeneralization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the error of making a broad rule based on single events. 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 overgeneralization when we experience a single, negative event such as not getting a job that we applied for, we tend to think we will never get a job ever again.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 rtl="0">
              <a:spcBef>
                <a:spcPts val="600"/>
              </a:spcBef>
              <a:spcAft>
                <a:spcPts val="600"/>
              </a:spcAft>
            </a:pP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CHALLENGE: Be Specific - Don't Over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generali</a:t>
            </a:r>
            <a:r>
              <a:rPr lang="en-US" sz="2400" b="1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endParaRPr lang="en-US" sz="2400" b="1" dirty="0">
              <a:solidFill>
                <a:srgbClr val="0070C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576469" y="1703520"/>
            <a:ext cx="11039061" cy="467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4- Personalization and Blame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Personalization occurs when you hold yourself personally responsible for an event that isn’t entirely under your control. 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example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“My son is doing poorly in school. I must be a bad mother…”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 the flip side of personalization is blame. Some people blame other people or their circumstances for their problems.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 rtl="0">
              <a:spcBef>
                <a:spcPts val="600"/>
              </a:spcBef>
              <a:spcAft>
                <a:spcPts val="600"/>
              </a:spcAft>
            </a:pP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CHALLENGE: Don't Personali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b="1" dirty="0">
              <a:solidFill>
                <a:srgbClr val="0070C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36004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It's important to consider that not everything is your fault or your responsibility. Most things have more than one cause.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825796" y="2013402"/>
            <a:ext cx="10540407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5- Catastrophizing (or Magnification)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Catastrophizing means that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 exaggerate the importance of small things. 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believing that if you fail a quiz then the teacher will completely lose respect for you, that you will not graduate from college, that you will therefore never get a well-paying job.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endParaRPr lang="en-US" sz="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spcBef>
                <a:spcPts val="600"/>
              </a:spcBef>
              <a:spcAft>
                <a:spcPts val="600"/>
              </a:spcAft>
            </a:pPr>
            <a:r>
              <a:rPr lang="x-none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CHALLENGE: De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x-none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catastrophise</a:t>
            </a:r>
            <a:endParaRPr lang="en-US" sz="2400" b="1" dirty="0">
              <a:solidFill>
                <a:srgbClr val="0070C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410817" y="1703520"/>
            <a:ext cx="11277599" cy="492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6-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Minimization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minimizing is taking a significant issue or event and reducing its importance, so it appears inconsequential. </a:t>
            </a:r>
          </a:p>
          <a:p>
            <a:pPr marL="0" marR="0" algn="just" rtl="0">
              <a:spcBef>
                <a:spcPts val="600"/>
              </a:spcBef>
              <a:spcAft>
                <a:spcPts val="600"/>
              </a:spcAft>
            </a:pPr>
            <a:r>
              <a:rPr lang="en-US" sz="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rtl="0">
              <a:spcBef>
                <a:spcPts val="600"/>
              </a:spcBef>
              <a:spcAft>
                <a:spcPts val="600"/>
              </a:spcAft>
            </a:pP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CHALLENGE: De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x-none" sz="24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endParaRPr lang="en-US" sz="2400" b="1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rtl="0">
              <a:spcBef>
                <a:spcPts val="600"/>
              </a:spcBef>
              <a:spcAft>
                <a:spcPts val="600"/>
              </a:spcAft>
            </a:pPr>
            <a:endParaRPr lang="en-US" sz="900" b="1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7- Emotional Reasoning</a:t>
            </a:r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 decisions and arguments based on how you feel rather than objective reality.</a:t>
            </a:r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x-none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CHALLENGE: See things as they really are, not from a</a:t>
            </a:r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x-none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emotionally biased viewpoint.  </a:t>
            </a:r>
            <a:endParaRPr lang="en-US" sz="2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rtl="0"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rgbClr val="0070C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5A9F7-7823-488C-B11F-A4235335DDD7}"/>
              </a:ext>
            </a:extLst>
          </p:cNvPr>
          <p:cNvSpPr txBox="1"/>
          <p:nvPr/>
        </p:nvSpPr>
        <p:spPr>
          <a:xfrm>
            <a:off x="825796" y="1861722"/>
            <a:ext cx="10540407" cy="454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8- Filtering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filter you do two things: First you focus in on the negative aspects of your situation and secondly, you ignore or dismiss all the positive aspects.</a:t>
            </a:r>
          </a:p>
          <a:p>
            <a:pPr marR="0" algn="just">
              <a:spcBef>
                <a:spcPts val="600"/>
              </a:spcBef>
              <a:spcAft>
                <a:spcPts val="600"/>
              </a:spcAft>
            </a:pPr>
            <a:r>
              <a:rPr lang="x-none" sz="22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THE CHALLENGE: Consider the Whole Picture</a:t>
            </a:r>
            <a:endParaRPr lang="en-US" sz="22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endParaRPr lang="en-US" sz="7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x-none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9- Unfair to Compare</a:t>
            </a: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</a:t>
            </a:r>
            <a:r>
              <a:rPr lang="x-none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is making unfair comparisons between certain individuals and yourself.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x-none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When you do this, you compare yourself with people who have a specific advantage in some area. Making unfair comparisons can leave you feeling inadequate and not OK.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x-none" sz="22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THE CHALLENGE: Stop Making Unfair Comparison</a:t>
            </a:r>
            <a:endParaRPr lang="en-US" sz="22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3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573</Words>
  <Application>Microsoft Office PowerPoint</Application>
  <PresentationFormat>شاشة عريضة</PresentationFormat>
  <Paragraphs>71</Paragraphs>
  <Slides>10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Cambria</vt:lpstr>
      <vt:lpstr>Times New Roman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moustafamahmoud.eg@hotmail.com</dc:creator>
  <cp:lastModifiedBy>Mohamed Hafez</cp:lastModifiedBy>
  <cp:revision>74</cp:revision>
  <dcterms:created xsi:type="dcterms:W3CDTF">2019-11-03T13:54:28Z</dcterms:created>
  <dcterms:modified xsi:type="dcterms:W3CDTF">2025-10-04T23:14:20Z</dcterms:modified>
</cp:coreProperties>
</file>