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751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236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0318-B626-4161-9DED-2498F8830651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30DD-8A5C-44E9-A10F-31D8B1BE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630DD-8A5C-44E9-A10F-31D8B1BEC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2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1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7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8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5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914BDA-E69E-4550-AFC2-3947E74828F8}" type="datetimeFigureOut">
              <a:rPr lang="en-US" smtClean="0"/>
              <a:t>2024-01-16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E14519-8FA9-4406-ACD2-C518E003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Expert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 </a:t>
            </a:r>
          </a:p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5326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systems are different from other 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human reasoning.</a:t>
            </a:r>
          </a:p>
          <a:p>
            <a:r>
              <a:rPr lang="en-US" dirty="0"/>
              <a:t>Reasons with knowledge.</a:t>
            </a:r>
          </a:p>
          <a:p>
            <a:r>
              <a:rPr lang="en-US" dirty="0"/>
              <a:t>It deals with subjects that requires amount of human expertise. </a:t>
            </a:r>
          </a:p>
          <a:p>
            <a:r>
              <a:rPr lang="en-US" dirty="0"/>
              <a:t>Uses methods that are heuristic (plausible) as well as algorithmic (certain). </a:t>
            </a:r>
          </a:p>
          <a:p>
            <a:pPr lvl="0"/>
            <a:r>
              <a:rPr lang="en-US" dirty="0"/>
              <a:t>retains flexibility</a:t>
            </a:r>
          </a:p>
          <a:p>
            <a:r>
              <a:rPr lang="en-US" dirty="0"/>
              <a:t>It must be capable of explaining and justifying solutions</a:t>
            </a:r>
          </a:p>
        </p:txBody>
      </p:sp>
    </p:spTree>
    <p:extLst>
      <p:ext uri="{BB962C8B-B14F-4D97-AF65-F5344CB8AC3E}">
        <p14:creationId xmlns:p14="http://schemas.microsoft.com/office/powerpoint/2010/main" val="273501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 expert systems differ from other kinds of artificial intelligence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expert’s knowledge is specific to one problem domain .</a:t>
            </a:r>
          </a:p>
          <a:p>
            <a:pPr lvl="0"/>
            <a:r>
              <a:rPr lang="en-US" dirty="0"/>
              <a:t>The expert’s knowledge about solving specific problems is called the knowledge domain.</a:t>
            </a:r>
          </a:p>
          <a:p>
            <a:r>
              <a:rPr lang="en-US" dirty="0"/>
              <a:t>The problem domain is always </a:t>
            </a:r>
          </a:p>
          <a:p>
            <a:pPr marL="0" indent="0">
              <a:buNone/>
            </a:pPr>
            <a:r>
              <a:rPr lang="en-US" dirty="0"/>
              <a:t>a superset of the knowledge domain.</a:t>
            </a:r>
          </a:p>
          <a:p>
            <a:r>
              <a:rPr lang="en-US" dirty="0"/>
              <a:t>Requires amount of human expertise.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12434" r="32003" b="13398"/>
          <a:stretch/>
        </p:blipFill>
        <p:spPr bwMode="auto">
          <a:xfrm>
            <a:off x="6517757" y="3615069"/>
            <a:ext cx="2945220" cy="226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8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Expert systems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Expert systems are used in the many areas, in which we single out the following classes: </a:t>
            </a:r>
          </a:p>
          <a:p>
            <a:pPr lvl="0"/>
            <a:r>
              <a:rPr lang="en-US" sz="2800" dirty="0"/>
              <a:t>Interpretation.</a:t>
            </a:r>
          </a:p>
          <a:p>
            <a:pPr lvl="0"/>
            <a:r>
              <a:rPr lang="en-US" sz="2800" dirty="0"/>
              <a:t>Prediction.</a:t>
            </a:r>
          </a:p>
          <a:p>
            <a:pPr lvl="0"/>
            <a:r>
              <a:rPr lang="en-US" sz="2800" dirty="0"/>
              <a:t>Diagnostics. </a:t>
            </a:r>
          </a:p>
          <a:p>
            <a:pPr lvl="0"/>
            <a:r>
              <a:rPr lang="en-US" sz="2800" dirty="0"/>
              <a:t>Designing.</a:t>
            </a:r>
          </a:p>
          <a:p>
            <a:pPr lvl="0"/>
            <a:r>
              <a:rPr lang="en-US" sz="2800" dirty="0"/>
              <a:t>Planning.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858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Expert systems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Expert systems are used in the many areas, in which we single out the following classes: </a:t>
            </a:r>
          </a:p>
          <a:p>
            <a:pPr lvl="0"/>
            <a:r>
              <a:rPr lang="en-US" sz="2800" dirty="0"/>
              <a:t>Monitoring.</a:t>
            </a:r>
          </a:p>
          <a:p>
            <a:pPr lvl="0"/>
            <a:r>
              <a:rPr lang="en-US" sz="2800" dirty="0"/>
              <a:t>Remount.</a:t>
            </a:r>
          </a:p>
          <a:p>
            <a:pPr lvl="0"/>
            <a:r>
              <a:rPr lang="en-US" sz="2800" dirty="0"/>
              <a:t>Education.</a:t>
            </a:r>
          </a:p>
          <a:p>
            <a:pPr lvl="0"/>
            <a:r>
              <a:rPr lang="en-US" sz="2800" dirty="0"/>
              <a:t>Management Systems.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124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Tasks for Expert Systems involve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Diagnosis ( such as equipment faults or human diseases)</a:t>
            </a:r>
            <a:endParaRPr lang="en-US" sz="1800" dirty="0"/>
          </a:p>
          <a:p>
            <a:pPr lvl="0"/>
            <a:r>
              <a:rPr lang="en-US" dirty="0"/>
              <a:t>Structural analysis of complex objects (such as chemical compounds)</a:t>
            </a:r>
            <a:endParaRPr lang="en-US" sz="1800" dirty="0"/>
          </a:p>
          <a:p>
            <a:pPr lvl="0"/>
            <a:r>
              <a:rPr lang="en-US" dirty="0"/>
              <a:t>Configuration of complex objects (such as computer systems)</a:t>
            </a:r>
            <a:endParaRPr lang="en-US" sz="1800" dirty="0"/>
          </a:p>
          <a:p>
            <a:pPr lvl="0"/>
            <a:r>
              <a:rPr lang="en-US" dirty="0"/>
              <a:t>The interpretation of data (such as sonar signals)</a:t>
            </a:r>
            <a:endParaRPr lang="en-US" sz="1800" dirty="0"/>
          </a:p>
          <a:p>
            <a:pPr lvl="0"/>
            <a:r>
              <a:rPr lang="en-US" dirty="0"/>
              <a:t>Planning sequences of actions (such as might be performed by robots). </a:t>
            </a:r>
            <a:endParaRPr lang="en-US" sz="1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519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Topics in Expert Systems</a:t>
            </a:r>
          </a:p>
        </p:txBody>
      </p:sp>
      <p:pic>
        <p:nvPicPr>
          <p:cNvPr id="4" name="Content Placeholder 3" descr="figure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/>
          <a:stretch>
            <a:fillRect/>
          </a:stretch>
        </p:blipFill>
        <p:spPr bwMode="auto">
          <a:xfrm>
            <a:off x="3517224" y="2557463"/>
            <a:ext cx="5157551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5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Topics in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Data.</a:t>
            </a:r>
          </a:p>
          <a:p>
            <a:r>
              <a:rPr lang="en-US" sz="2800" b="1" dirty="0"/>
              <a:t>Information</a:t>
            </a:r>
          </a:p>
          <a:p>
            <a:r>
              <a:rPr lang="en-US" sz="2800" b="1" dirty="0"/>
              <a:t>Knowledge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68" y="3005145"/>
            <a:ext cx="5418455" cy="2633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12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Topics in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"/>
          <a:stretch>
            <a:fillRect/>
          </a:stretch>
        </p:blipFill>
        <p:spPr bwMode="auto">
          <a:xfrm>
            <a:off x="3053036" y="2477732"/>
            <a:ext cx="5426710" cy="368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4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Unable to make a creative response in an extraordinary situation</a:t>
            </a:r>
          </a:p>
          <a:p>
            <a:pPr lvl="0"/>
            <a:r>
              <a:rPr lang="en-US" sz="2800" dirty="0"/>
              <a:t>Errors in the knowledge base can lead to wrong decision</a:t>
            </a:r>
          </a:p>
          <a:p>
            <a:pPr lvl="0"/>
            <a:r>
              <a:rPr lang="en-US" sz="2800" dirty="0"/>
              <a:t>The maintenance cost of an expert system is too expensive</a:t>
            </a:r>
          </a:p>
          <a:p>
            <a:pPr lvl="0"/>
            <a:r>
              <a:rPr lang="en-US" sz="2800" dirty="0"/>
              <a:t>Each problem is different therefore the solution from a human expert can also be different and more creative</a:t>
            </a:r>
          </a:p>
        </p:txBody>
      </p:sp>
    </p:spTree>
    <p:extLst>
      <p:ext uri="{BB962C8B-B14F-4D97-AF65-F5344CB8AC3E}">
        <p14:creationId xmlns:p14="http://schemas.microsoft.com/office/powerpoint/2010/main" val="331126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</a:p>
        </p:txBody>
      </p:sp>
      <p:pic>
        <p:nvPicPr>
          <p:cNvPr id="4" name="Content Placeholder 3" descr="figure 1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1"/>
          <a:stretch/>
        </p:blipFill>
        <p:spPr bwMode="auto">
          <a:xfrm>
            <a:off x="1816395" y="2775097"/>
            <a:ext cx="8559209" cy="2721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8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think a lot about </a:t>
            </a:r>
            <a:r>
              <a:rPr lang="en-US" dirty="0">
                <a:solidFill>
                  <a:schemeClr val="hlink"/>
                </a:solidFill>
              </a:rPr>
              <a:t>how we can </a:t>
            </a:r>
            <a:r>
              <a:rPr lang="en-US" u="sng" dirty="0">
                <a:solidFill>
                  <a:schemeClr val="hlink"/>
                </a:solidFill>
              </a:rPr>
              <a:t>represent knowledge</a:t>
            </a:r>
            <a:r>
              <a:rPr lang="en-US" dirty="0"/>
              <a:t>, but not so much about </a:t>
            </a:r>
            <a:r>
              <a:rPr lang="en-US" dirty="0">
                <a:solidFill>
                  <a:schemeClr val="hlink"/>
                </a:solidFill>
              </a:rPr>
              <a:t>how we can </a:t>
            </a:r>
            <a:r>
              <a:rPr lang="en-US" u="sng" dirty="0">
                <a:solidFill>
                  <a:schemeClr val="hlink"/>
                </a:solidFill>
              </a:rPr>
              <a:t>use it</a:t>
            </a:r>
            <a:r>
              <a:rPr lang="en-US" dirty="0"/>
              <a:t> to solve real practical problems. </a:t>
            </a:r>
          </a:p>
          <a:p>
            <a:r>
              <a:rPr lang="en-US" dirty="0"/>
              <a:t>During the 20th Century, a number of definitions of artificial intelligence (AI) were proposed. </a:t>
            </a:r>
          </a:p>
          <a:p>
            <a:r>
              <a:rPr lang="en-US" dirty="0"/>
              <a:t>One of the earliest popular definitions of AI was, and still is: “making computers think like people”.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65" y="2754312"/>
            <a:ext cx="6381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8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MYCIN.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/>
              <a:t>DENDRAL.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/>
              <a:t>PXDES.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 err="1"/>
              <a:t>CaDet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Alan Turing’s famous Turing Test .</a:t>
            </a:r>
          </a:p>
          <a:p>
            <a:r>
              <a:rPr lang="en-US" dirty="0"/>
              <a:t>wrote a seminal paper in which he proposed a fair and reasonable test to identify what is an intelligent computer system</a:t>
            </a:r>
          </a:p>
          <a:p>
            <a:r>
              <a:rPr lang="en-US" dirty="0"/>
              <a:t>Turing Test in which a human would try to determine if the “person” they were talking to via a remote keyboard was a human or computer program. Passing such a test is considered to be strong AI.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General Problem Solving</a:t>
            </a:r>
          </a:p>
        </p:txBody>
      </p:sp>
      <p:pic>
        <p:nvPicPr>
          <p:cNvPr id="4" name="Content Placeholder 3" descr="figure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7936" r="11829" b="4762"/>
          <a:stretch>
            <a:fillRect/>
          </a:stretch>
        </p:blipFill>
        <p:spPr bwMode="auto">
          <a:xfrm>
            <a:off x="2008094" y="2447364"/>
            <a:ext cx="8552329" cy="377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17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'Search' as a General Problem Solving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2" y="2557463"/>
            <a:ext cx="4846003" cy="351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'Search' as a General Problem Solving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53" y="2578728"/>
            <a:ext cx="4740545" cy="34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605356" y="2999784"/>
            <a:ext cx="4253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breadth-first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depth-first search .</a:t>
            </a:r>
          </a:p>
        </p:txBody>
      </p:sp>
    </p:spTree>
    <p:extLst>
      <p:ext uri="{BB962C8B-B14F-4D97-AF65-F5344CB8AC3E}">
        <p14:creationId xmlns:p14="http://schemas.microsoft.com/office/powerpoint/2010/main" val="365637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'Search' as a General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2"/>
            <a:r>
              <a:rPr lang="en-US" sz="2800" b="1" dirty="0"/>
              <a:t>Heuristic Search</a:t>
            </a:r>
            <a:endParaRPr lang="en-US" dirty="0"/>
          </a:p>
          <a:p>
            <a:r>
              <a:rPr lang="en-US" dirty="0"/>
              <a:t>best-first search </a:t>
            </a:r>
          </a:p>
          <a:p>
            <a:r>
              <a:rPr lang="en-US" dirty="0"/>
              <a:t>this uses a combination of </a:t>
            </a:r>
          </a:p>
          <a:p>
            <a:r>
              <a:rPr lang="en-US" dirty="0"/>
              <a:t>breadth-first and depth-first.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71" y="2965575"/>
            <a:ext cx="4294852" cy="2531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1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dirty="0"/>
              <a:t>Expert System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Expert System is a system that employs human knowledge captured in a computer to solve problems that ordinarily require human expertise.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imitate the expert’s reasoning processes to solve specific problems.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A computer-based information system that uses expert knowledge.</a:t>
            </a:r>
          </a:p>
          <a:p>
            <a:pPr>
              <a:lnSpc>
                <a:spcPct val="150000"/>
              </a:lnSpc>
            </a:pPr>
            <a:r>
              <a:rPr lang="en-US" dirty="0"/>
              <a:t>It may play the role of an assistant to a human decision maker.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/>
              <a:t>What the Expert can do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1- Recognizing and formulating the problem</a:t>
            </a:r>
            <a:endParaRPr lang="en-US" sz="1800" dirty="0"/>
          </a:p>
          <a:p>
            <a:r>
              <a:rPr lang="en-US" dirty="0"/>
              <a:t>2- Solving the problem quickly and properly</a:t>
            </a:r>
            <a:endParaRPr lang="en-US" sz="1800" dirty="0"/>
          </a:p>
          <a:p>
            <a:r>
              <a:rPr lang="en-US" dirty="0"/>
              <a:t>3- Explaining the solution</a:t>
            </a:r>
            <a:endParaRPr lang="en-US" sz="1800" dirty="0"/>
          </a:p>
          <a:p>
            <a:r>
              <a:rPr lang="en-US" dirty="0"/>
              <a:t>4- Learning from experience</a:t>
            </a:r>
            <a:endParaRPr lang="en-US" sz="1800" dirty="0"/>
          </a:p>
          <a:p>
            <a:r>
              <a:rPr lang="en-US" dirty="0"/>
              <a:t>5- Reconstructing the knowledge</a:t>
            </a:r>
            <a:endParaRPr lang="en-US" sz="1800" dirty="0"/>
          </a:p>
          <a:p>
            <a:r>
              <a:rPr lang="en-US" dirty="0"/>
              <a:t>6- Breaking rules</a:t>
            </a:r>
            <a:endParaRPr lang="en-US" sz="1800" dirty="0"/>
          </a:p>
          <a:p>
            <a:r>
              <a:rPr lang="en-US" dirty="0"/>
              <a:t>7- Awareness of limitation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531</TotalTime>
  <Words>606</Words>
  <Application>Microsoft Office PowerPoint</Application>
  <PresentationFormat>Widescreen</PresentationFormat>
  <Paragraphs>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Organic</vt:lpstr>
      <vt:lpstr>Expert Systems</vt:lpstr>
      <vt:lpstr>Introduction </vt:lpstr>
      <vt:lpstr> The Turing Test</vt:lpstr>
      <vt:lpstr>AI and General Problem Solving</vt:lpstr>
      <vt:lpstr>'Search' as a General Problem Solving</vt:lpstr>
      <vt:lpstr>'Search' as a General Problem Solving</vt:lpstr>
      <vt:lpstr>'Search' as a General Problem Solving</vt:lpstr>
      <vt:lpstr>Expert System </vt:lpstr>
      <vt:lpstr>What the Expert can do</vt:lpstr>
      <vt:lpstr>Expert systems are different from other programs </vt:lpstr>
      <vt:lpstr>An expert systems differ from other kinds of artificial intelligence programs</vt:lpstr>
      <vt:lpstr>Expert systems areas</vt:lpstr>
      <vt:lpstr>Expert systems areas</vt:lpstr>
      <vt:lpstr>Typical Tasks for Expert Systems involve</vt:lpstr>
      <vt:lpstr>Fundamental Topics in Expert Systems</vt:lpstr>
      <vt:lpstr>Fundamental Topics in Expert Systems</vt:lpstr>
      <vt:lpstr>Fundamental Topics in Expert Systems</vt:lpstr>
      <vt:lpstr>Limitations of Expert System</vt:lpstr>
      <vt:lpstr>Procedural Languages</vt:lpstr>
      <vt:lpstr>Procedural Languages</vt:lpstr>
      <vt:lpstr>Examples of Expert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Systems</dc:title>
  <dc:creator>shemoody</dc:creator>
  <cp:lastModifiedBy>Mohamed Ali</cp:lastModifiedBy>
  <cp:revision>18</cp:revision>
  <dcterms:created xsi:type="dcterms:W3CDTF">2023-02-13T22:15:29Z</dcterms:created>
  <dcterms:modified xsi:type="dcterms:W3CDTF">2024-01-17T05:11:55Z</dcterms:modified>
</cp:coreProperties>
</file>