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7/30/2015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7/30/2015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docs.spring.io/spring-integration/reference/htmlsing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Spring </a:t>
            </a:r>
            <a:r>
              <a:rPr lang="en-US" dirty="0" smtClean="0"/>
              <a:t>Integration - Part1</a:t>
            </a:r>
            <a:endParaRPr lang="en-US" dirty="0"/>
          </a:p>
        </p:txBody>
      </p:sp>
      <p:sp>
        <p:nvSpPr>
          <p:cNvPr id="3" name="Subtitle 2"/>
          <p:cNvSpPr>
            <a:spLocks noGrp="1"/>
          </p:cNvSpPr>
          <p:nvPr>
            <p:ph type="subTitle" idx="1"/>
          </p:nvPr>
        </p:nvSpPr>
        <p:spPr/>
        <p:txBody>
          <a:bodyPr/>
          <a:lstStyle/>
          <a:p>
            <a:r>
              <a:rPr lang="en-US" dirty="0" smtClean="0"/>
              <a:t>- Mohamed Ali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305800" cy="5562600"/>
          </a:xfrm>
        </p:spPr>
        <p:txBody>
          <a:bodyPr>
            <a:normAutofit/>
          </a:bodyPr>
          <a:lstStyle/>
          <a:p>
            <a:r>
              <a:rPr lang="en-US" b="1" dirty="0" smtClean="0"/>
              <a:t>Service Activator</a:t>
            </a:r>
          </a:p>
          <a:p>
            <a:pPr lvl="1"/>
            <a:r>
              <a:rPr lang="en-US" sz="2000" dirty="0" smtClean="0"/>
              <a:t>Service activator is a generic endpoint to connecting a service instance to messaging system.</a:t>
            </a:r>
          </a:p>
          <a:p>
            <a:pPr lvl="1"/>
            <a:r>
              <a:rPr lang="en-US" sz="2000" dirty="0" smtClean="0"/>
              <a:t>It is mandatory to mention input channel, service method to invoke with return value and optional to give output  message channel to send.</a:t>
            </a:r>
          </a:p>
          <a:p>
            <a:pPr lvl="1"/>
            <a:r>
              <a:rPr lang="en-US" sz="2000" dirty="0" smtClean="0"/>
              <a:t>If output channel is mention, then the return value after processing or sending to message service reply to output channel. Else channel specified return address from </a:t>
            </a:r>
            <a:r>
              <a:rPr lang="en-US" dirty="0" smtClean="0"/>
              <a:t>reply message.</a:t>
            </a:r>
          </a:p>
          <a:p>
            <a:pPr lvl="1">
              <a:buNone/>
            </a:pPr>
            <a:endParaRPr lang="en-US" dirty="0" smtClean="0"/>
          </a:p>
          <a:p>
            <a:pPr lvl="1"/>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p:txBody>
      </p:sp>
      <p:pic>
        <p:nvPicPr>
          <p:cNvPr id="3075" name="Picture 3"/>
          <p:cNvPicPr>
            <a:picLocks noChangeAspect="1" noChangeArrowheads="1"/>
          </p:cNvPicPr>
          <p:nvPr/>
        </p:nvPicPr>
        <p:blipFill>
          <a:blip r:embed="rId2" cstate="print"/>
          <a:srcRect/>
          <a:stretch>
            <a:fillRect/>
          </a:stretch>
        </p:blipFill>
        <p:spPr bwMode="auto">
          <a:xfrm>
            <a:off x="1219200" y="4038600"/>
            <a:ext cx="6781800" cy="1762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305800" cy="5562600"/>
          </a:xfrm>
        </p:spPr>
        <p:txBody>
          <a:bodyPr>
            <a:normAutofit/>
          </a:bodyPr>
          <a:lstStyle/>
          <a:p>
            <a:r>
              <a:rPr lang="en-US" sz="2000" b="1" dirty="0" smtClean="0"/>
              <a:t>Channel Adaptor</a:t>
            </a:r>
          </a:p>
          <a:p>
            <a:pPr lvl="1"/>
            <a:r>
              <a:rPr lang="en-US" sz="2000" dirty="0" smtClean="0"/>
              <a:t>A Channel Adapter is an endpoint that connects a Message Channel to some other system or transport. Channel Adapters may be either inbound or outbound.</a:t>
            </a:r>
          </a:p>
          <a:p>
            <a:pPr lvl="1"/>
            <a:r>
              <a:rPr lang="en-US" sz="2000" dirty="0" smtClean="0"/>
              <a:t>It will do some mapping between the Message and whatever object or resource is received-from or sent-to the other system (File, HTTP Request, JMS Message, etc).</a:t>
            </a:r>
          </a:p>
          <a:p>
            <a:pPr lvl="1"/>
            <a:r>
              <a:rPr lang="en-US" sz="2000" dirty="0" smtClean="0"/>
              <a:t>Depending on the transport, the Channel Adapter may also populate or extract Message header values channel. Else channel specified return address from reply message.</a:t>
            </a:r>
          </a:p>
          <a:p>
            <a:pPr lvl="1">
              <a:buNone/>
            </a:pPr>
            <a:endParaRPr lang="en-US" dirty="0" smtClean="0"/>
          </a:p>
          <a:p>
            <a:pPr lvl="1"/>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p:txBody>
      </p:sp>
      <p:pic>
        <p:nvPicPr>
          <p:cNvPr id="4098" name="Picture 2"/>
          <p:cNvPicPr>
            <a:picLocks noChangeAspect="1" noChangeArrowheads="1"/>
          </p:cNvPicPr>
          <p:nvPr/>
        </p:nvPicPr>
        <p:blipFill>
          <a:blip r:embed="rId2" cstate="print"/>
          <a:srcRect/>
          <a:stretch>
            <a:fillRect/>
          </a:stretch>
        </p:blipFill>
        <p:spPr bwMode="auto">
          <a:xfrm>
            <a:off x="1219200" y="4267200"/>
            <a:ext cx="67056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Configuration</a:t>
            </a:r>
            <a:endParaRPr lang="en-US" dirty="0"/>
          </a:p>
        </p:txBody>
      </p:sp>
      <p:sp>
        <p:nvSpPr>
          <p:cNvPr id="3" name="Content Placeholder 2"/>
          <p:cNvSpPr>
            <a:spLocks noGrp="1"/>
          </p:cNvSpPr>
          <p:nvPr>
            <p:ph idx="1"/>
          </p:nvPr>
        </p:nvSpPr>
        <p:spPr>
          <a:xfrm>
            <a:off x="457200" y="1447800"/>
            <a:ext cx="8229600" cy="4876800"/>
          </a:xfrm>
        </p:spPr>
        <p:txBody>
          <a:bodyPr>
            <a:normAutofit/>
          </a:bodyPr>
          <a:lstStyle/>
          <a:p>
            <a:r>
              <a:rPr lang="en-US" dirty="0" smtClean="0"/>
              <a:t>Configure SI either XML namespace support or annotation based Java object</a:t>
            </a:r>
          </a:p>
          <a:p>
            <a:r>
              <a:rPr lang="en-US" dirty="0" smtClean="0"/>
              <a:t>Some Annotation Definition</a:t>
            </a:r>
          </a:p>
          <a:p>
            <a:pPr lvl="1"/>
            <a:r>
              <a:rPr lang="en-US" dirty="0" smtClean="0"/>
              <a:t>@</a:t>
            </a:r>
            <a:r>
              <a:rPr lang="en-US" dirty="0" err="1" smtClean="0"/>
              <a:t>EnableIntegration</a:t>
            </a:r>
            <a:endParaRPr lang="en-US" dirty="0" smtClean="0"/>
          </a:p>
          <a:p>
            <a:pPr lvl="1"/>
            <a:r>
              <a:rPr lang="en-US" dirty="0" smtClean="0"/>
              <a:t>@</a:t>
            </a:r>
            <a:r>
              <a:rPr lang="en-US" dirty="0" err="1" smtClean="0"/>
              <a:t>MessageGateway</a:t>
            </a:r>
            <a:endParaRPr lang="en-US" dirty="0" smtClean="0"/>
          </a:p>
          <a:p>
            <a:pPr lvl="1"/>
            <a:r>
              <a:rPr lang="en-US" dirty="0" smtClean="0"/>
              <a:t>@</a:t>
            </a:r>
            <a:r>
              <a:rPr lang="en-US" dirty="0" err="1" smtClean="0"/>
              <a:t>IntegrationComponentScan</a:t>
            </a:r>
            <a:endParaRPr lang="en-US" dirty="0" smtClean="0"/>
          </a:p>
          <a:p>
            <a:pPr lvl="1"/>
            <a:r>
              <a:rPr lang="en-US" dirty="0" smtClean="0"/>
              <a:t>@</a:t>
            </a:r>
            <a:r>
              <a:rPr lang="en-US" dirty="0" err="1" smtClean="0"/>
              <a:t>EnablePublisher</a:t>
            </a:r>
            <a:endParaRPr lang="en-US" dirty="0" smtClean="0"/>
          </a:p>
          <a:p>
            <a:pPr lvl="1"/>
            <a:r>
              <a:rPr lang="en-US" dirty="0" smtClean="0"/>
              <a:t>@</a:t>
            </a:r>
            <a:r>
              <a:rPr lang="en-US" dirty="0" err="1" smtClean="0"/>
              <a:t>GlobalChannelInterceptor</a:t>
            </a:r>
            <a:endParaRPr lang="en-US" dirty="0" smtClean="0"/>
          </a:p>
          <a:p>
            <a:pPr lvl="1"/>
            <a:r>
              <a:rPr lang="en-US" dirty="0" err="1" smtClean="0"/>
              <a:t>ConsumerEndpointFactoryBean</a:t>
            </a:r>
            <a:r>
              <a:rPr lang="en-US" dirty="0" smtClean="0"/>
              <a:t> @Bean</a:t>
            </a:r>
          </a:p>
          <a:p>
            <a:pPr lvl="1"/>
            <a:r>
              <a:rPr lang="en-US" dirty="0" err="1" smtClean="0"/>
              <a:t>MessageHandler</a:t>
            </a:r>
            <a:r>
              <a:rPr lang="en-US" dirty="0" smtClean="0"/>
              <a:t> @Bean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r>
              <a:rPr lang="en-US" dirty="0" smtClean="0"/>
              <a:t>Some XML declaration Tags</a:t>
            </a:r>
          </a:p>
          <a:p>
            <a:pPr lvl="1"/>
            <a:r>
              <a:rPr lang="en-US" sz="2000" dirty="0" smtClean="0"/>
              <a:t>&lt;beans </a:t>
            </a:r>
            <a:r>
              <a:rPr lang="en-US" sz="2000" dirty="0" err="1" smtClean="0"/>
              <a:t>xmlns</a:t>
            </a:r>
            <a:r>
              <a:rPr lang="en-US" sz="2000" dirty="0" smtClean="0"/>
              <a:t>="http://www.springframework.org/schema/beans"</a:t>
            </a:r>
          </a:p>
          <a:p>
            <a:pPr>
              <a:buNone/>
            </a:pPr>
            <a:r>
              <a:rPr lang="en-US" sz="2000" dirty="0" smtClean="0"/>
              <a:t>	 </a:t>
            </a:r>
            <a:r>
              <a:rPr lang="en-US" sz="2000" dirty="0" err="1" smtClean="0"/>
              <a:t>xmlns:xsi</a:t>
            </a:r>
            <a:r>
              <a:rPr lang="en-US" sz="2000" dirty="0" smtClean="0"/>
              <a:t>="http://www.w3.org/2001/XMLSchema-instance"</a:t>
            </a:r>
          </a:p>
          <a:p>
            <a:pPr>
              <a:buNone/>
            </a:pPr>
            <a:r>
              <a:rPr lang="en-US" sz="2000" dirty="0" smtClean="0"/>
              <a:t>     </a:t>
            </a:r>
            <a:r>
              <a:rPr lang="en-US" sz="2000" dirty="0" err="1" smtClean="0"/>
              <a:t>xmlns:int</a:t>
            </a:r>
            <a:r>
              <a:rPr lang="en-US" sz="2000" dirty="0" smtClean="0"/>
              <a:t>=http://www.springframework.org/schema/integration</a:t>
            </a:r>
          </a:p>
          <a:p>
            <a:pPr>
              <a:buNone/>
            </a:pPr>
            <a:r>
              <a:rPr lang="en-US" sz="2000" dirty="0" smtClean="0"/>
              <a:t>     http://www.springframework.org/schema/integration/spring-integration.xsd &gt;</a:t>
            </a:r>
          </a:p>
          <a:p>
            <a:pPr lvl="1"/>
            <a:r>
              <a:rPr lang="en-US" sz="2000" dirty="0" smtClean="0"/>
              <a:t>&lt;</a:t>
            </a:r>
            <a:r>
              <a:rPr lang="en-US" sz="2000" dirty="0" err="1" smtClean="0"/>
              <a:t>int:channel</a:t>
            </a:r>
            <a:r>
              <a:rPr lang="en-US" sz="2000" dirty="0" smtClean="0"/>
              <a:t> &gt;</a:t>
            </a:r>
          </a:p>
          <a:p>
            <a:pPr lvl="1"/>
            <a:r>
              <a:rPr lang="en-US" sz="2000" dirty="0" smtClean="0"/>
              <a:t>&lt;</a:t>
            </a:r>
            <a:r>
              <a:rPr lang="en-US" sz="2000" dirty="0" err="1" smtClean="0"/>
              <a:t>int:gateway</a:t>
            </a:r>
            <a:r>
              <a:rPr lang="en-US" sz="2000" dirty="0" smtClean="0"/>
              <a:t>&gt;</a:t>
            </a:r>
          </a:p>
          <a:p>
            <a:pPr lvl="1"/>
            <a:r>
              <a:rPr lang="en-US" sz="2000" dirty="0" smtClean="0"/>
              <a:t>&lt;</a:t>
            </a:r>
            <a:r>
              <a:rPr lang="en-US" sz="2000" dirty="0" err="1" smtClean="0"/>
              <a:t>int:splitter</a:t>
            </a:r>
            <a:r>
              <a:rPr lang="en-US" sz="2000" dirty="0" smtClean="0"/>
              <a:t>&gt;</a:t>
            </a:r>
          </a:p>
          <a:p>
            <a:pPr lvl="1"/>
            <a:r>
              <a:rPr lang="en-US" sz="2000" dirty="0" smtClean="0"/>
              <a:t>&lt;</a:t>
            </a:r>
            <a:r>
              <a:rPr lang="en-US" sz="2000" dirty="0" err="1" smtClean="0"/>
              <a:t>int:router</a:t>
            </a:r>
            <a:r>
              <a:rPr lang="en-US" sz="2000" dirty="0" smtClean="0"/>
              <a:t>&gt;</a:t>
            </a:r>
          </a:p>
          <a:p>
            <a:pPr lvl="1"/>
            <a:r>
              <a:rPr lang="en-US" sz="2000" dirty="0" smtClean="0"/>
              <a:t>&lt;</a:t>
            </a:r>
            <a:r>
              <a:rPr lang="en-US" sz="2000" dirty="0" err="1" smtClean="0"/>
              <a:t>int:service</a:t>
            </a:r>
            <a:r>
              <a:rPr lang="en-US" sz="2000" dirty="0" smtClean="0"/>
              <a:t>-activator&gt;</a:t>
            </a:r>
          </a:p>
          <a:p>
            <a:pPr lvl="1"/>
            <a:r>
              <a:rPr lang="en-US" sz="2000" dirty="0" smtClean="0"/>
              <a:t>&lt;</a:t>
            </a:r>
            <a:r>
              <a:rPr lang="en-US" sz="2000" dirty="0" err="1" smtClean="0"/>
              <a:t>int:aggregator</a:t>
            </a:r>
            <a:r>
              <a:rPr lang="en-US" sz="2000" dirty="0" smtClean="0"/>
              <a:t>&gt;</a:t>
            </a:r>
          </a:p>
          <a:p>
            <a:pPr>
              <a:buNone/>
            </a:pPr>
            <a:endParaRPr lang="en-US" sz="1400" dirty="0" smtClean="0"/>
          </a:p>
          <a:p>
            <a:pPr>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General Recommendation</a:t>
            </a:r>
            <a:endParaRPr lang="en-US" dirty="0"/>
          </a:p>
        </p:txBody>
      </p:sp>
      <p:sp>
        <p:nvSpPr>
          <p:cNvPr id="3" name="Content Placeholder 2"/>
          <p:cNvSpPr>
            <a:spLocks noGrp="1"/>
          </p:cNvSpPr>
          <p:nvPr>
            <p:ph idx="1"/>
          </p:nvPr>
        </p:nvSpPr>
        <p:spPr>
          <a:xfrm>
            <a:off x="457200" y="1447800"/>
            <a:ext cx="8229600" cy="4876800"/>
          </a:xfrm>
        </p:spPr>
        <p:txBody>
          <a:bodyPr>
            <a:normAutofit fontScale="92500" lnSpcReduction="10000"/>
          </a:bodyPr>
          <a:lstStyle/>
          <a:p>
            <a:r>
              <a:rPr lang="en-US" dirty="0" smtClean="0"/>
              <a:t>Use plain old java objects (POJOs) whenever possible</a:t>
            </a:r>
          </a:p>
          <a:p>
            <a:r>
              <a:rPr lang="en-US" dirty="0" smtClean="0"/>
              <a:t>Expose only the framework in your code when absolutely necessary</a:t>
            </a:r>
          </a:p>
          <a:p>
            <a:r>
              <a:rPr lang="en-US" dirty="0" smtClean="0"/>
              <a:t>Don’t explicitly set </a:t>
            </a:r>
            <a:r>
              <a:rPr lang="en-US" dirty="0" err="1" smtClean="0"/>
              <a:t>ApplicationContext</a:t>
            </a:r>
            <a:r>
              <a:rPr lang="en-US" dirty="0" smtClean="0"/>
              <a:t>, if your component is </a:t>
            </a:r>
            <a:r>
              <a:rPr lang="en-US" dirty="0" err="1" smtClean="0"/>
              <a:t>ApplicationContextAware</a:t>
            </a:r>
            <a:r>
              <a:rPr lang="en-US" dirty="0" smtClean="0"/>
              <a:t>. Defer such uses until later in the context lifecycle.</a:t>
            </a:r>
          </a:p>
          <a:p>
            <a:r>
              <a:rPr lang="en-US" dirty="0" smtClean="0"/>
              <a:t>If you </a:t>
            </a:r>
            <a:r>
              <a:rPr lang="en-US" dirty="0" err="1" smtClean="0"/>
              <a:t>InitilizilingBean</a:t>
            </a:r>
            <a:r>
              <a:rPr lang="en-US" dirty="0" smtClean="0"/>
              <a:t> in component, don’t send any messages in initialization method. It may get fail due to application context not initiated.</a:t>
            </a:r>
          </a:p>
          <a:p>
            <a:r>
              <a:rPr lang="en-US" dirty="0" smtClean="0"/>
              <a:t>If you want to send message in </a:t>
            </a:r>
            <a:r>
              <a:rPr lang="en-US" dirty="0" err="1" smtClean="0"/>
              <a:t>statup</a:t>
            </a:r>
            <a:r>
              <a:rPr lang="en-US" dirty="0" smtClean="0"/>
              <a:t>, use </a:t>
            </a:r>
            <a:r>
              <a:rPr lang="en-US" dirty="0" err="1" smtClean="0"/>
              <a:t>ApplicationListener</a:t>
            </a:r>
            <a:r>
              <a:rPr lang="en-US" dirty="0" smtClean="0"/>
              <a:t> &amp; </a:t>
            </a:r>
            <a:r>
              <a:rPr lang="en-US" dirty="0" err="1" smtClean="0"/>
              <a:t>ContextRefreshedEvent</a:t>
            </a:r>
            <a:r>
              <a:rPr lang="en-US" dirty="0" smtClean="0"/>
              <a:t> to send messages or </a:t>
            </a:r>
            <a:r>
              <a:rPr lang="en-US" dirty="0" err="1" smtClean="0"/>
              <a:t>impliment</a:t>
            </a:r>
            <a:r>
              <a:rPr lang="en-US" dirty="0" smtClean="0"/>
              <a:t> </a:t>
            </a:r>
            <a:r>
              <a:rPr lang="en-US" dirty="0" err="1" smtClean="0"/>
              <a:t>SmartLifeCyle</a:t>
            </a:r>
            <a:r>
              <a:rPr lang="en-US" dirty="0" smtClean="0"/>
              <a:t> in your bean and override start method and send the message.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References</a:t>
            </a:r>
            <a:endParaRPr lang="en-US" dirty="0"/>
          </a:p>
        </p:txBody>
      </p:sp>
      <p:sp>
        <p:nvSpPr>
          <p:cNvPr id="3" name="Content Placeholder 2"/>
          <p:cNvSpPr>
            <a:spLocks noGrp="1"/>
          </p:cNvSpPr>
          <p:nvPr>
            <p:ph idx="1"/>
          </p:nvPr>
        </p:nvSpPr>
        <p:spPr>
          <a:xfrm>
            <a:off x="457200" y="1447800"/>
            <a:ext cx="8382000" cy="3276600"/>
          </a:xfrm>
        </p:spPr>
        <p:txBody>
          <a:bodyPr>
            <a:normAutofit/>
          </a:bodyPr>
          <a:lstStyle/>
          <a:p>
            <a:pPr>
              <a:buNone/>
            </a:pPr>
            <a:endParaRPr lang="en-US" sz="2000" dirty="0" smtClean="0">
              <a:hlinkClick r:id="rId2"/>
            </a:endParaRPr>
          </a:p>
          <a:p>
            <a:pPr>
              <a:buNone/>
            </a:pPr>
            <a:endParaRPr lang="en-US" sz="2000" dirty="0" smtClean="0">
              <a:hlinkClick r:id="rId2"/>
            </a:endParaRPr>
          </a:p>
          <a:p>
            <a:pPr>
              <a:buNone/>
            </a:pPr>
            <a:r>
              <a:rPr lang="en-US" sz="2000" dirty="0" smtClean="0">
                <a:hlinkClick r:id="rId2"/>
              </a:rPr>
              <a:t>http://docs.spring.io/spring-integration/reference/htmlsingle/</a:t>
            </a:r>
            <a:endParaRPr lang="en-US"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Spring Framework - Background</a:t>
            </a:r>
            <a:endParaRPr lang="en-US" dirty="0"/>
          </a:p>
        </p:txBody>
      </p:sp>
      <p:sp>
        <p:nvSpPr>
          <p:cNvPr id="3" name="Content Placeholder 2"/>
          <p:cNvSpPr>
            <a:spLocks noGrp="1"/>
          </p:cNvSpPr>
          <p:nvPr>
            <p:ph idx="1"/>
          </p:nvPr>
        </p:nvSpPr>
        <p:spPr>
          <a:xfrm>
            <a:off x="457200" y="1447800"/>
            <a:ext cx="8229600" cy="4876800"/>
          </a:xfrm>
        </p:spPr>
        <p:txBody>
          <a:bodyPr>
            <a:normAutofit fontScale="85000" lnSpcReduction="10000"/>
          </a:bodyPr>
          <a:lstStyle/>
          <a:p>
            <a:r>
              <a:rPr lang="en-US" dirty="0" smtClean="0"/>
              <a:t>The key themes of the Spring Framework is inversion of control, handles responsibilities on behalf of the components that are managed within its context (</a:t>
            </a:r>
            <a:r>
              <a:rPr lang="en-US" dirty="0" err="1" smtClean="0"/>
              <a:t>eg</a:t>
            </a:r>
            <a:r>
              <a:rPr lang="en-US" dirty="0" smtClean="0"/>
              <a:t>:  dependency injection).</a:t>
            </a:r>
          </a:p>
          <a:p>
            <a:r>
              <a:rPr lang="en-US" dirty="0" smtClean="0"/>
              <a:t>Extend to aspect-oriented programming, its a cross cutting concerns modularizing them into reusable aspects (post and pre processing).</a:t>
            </a:r>
          </a:p>
          <a:p>
            <a:r>
              <a:rPr lang="en-US" dirty="0" smtClean="0"/>
              <a:t>The Spring framework and portfolio provide a comprehensive programming model for building enterprise applications</a:t>
            </a:r>
          </a:p>
          <a:p>
            <a:r>
              <a:rPr lang="en-US" dirty="0" smtClean="0"/>
              <a:t>The spring framework is based on well established best practices, such as programming to interfaces, favoring composition over inheritance and simplified abstraction.</a:t>
            </a:r>
          </a:p>
          <a:p>
            <a:r>
              <a:rPr lang="en-US" dirty="0" smtClean="0"/>
              <a:t>It results a system that is easier to test, understand, maintain, and extend and also increases the level of testability and portability.</a:t>
            </a:r>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Spring Integration - Overview</a:t>
            </a:r>
            <a:endParaRPr lang="en-US" dirty="0"/>
          </a:p>
        </p:txBody>
      </p:sp>
      <p:sp>
        <p:nvSpPr>
          <p:cNvPr id="3" name="Content Placeholder 2"/>
          <p:cNvSpPr>
            <a:spLocks noGrp="1"/>
          </p:cNvSpPr>
          <p:nvPr>
            <p:ph idx="1"/>
          </p:nvPr>
        </p:nvSpPr>
        <p:spPr>
          <a:xfrm>
            <a:off x="457200" y="1447800"/>
            <a:ext cx="8229600" cy="4876800"/>
          </a:xfrm>
        </p:spPr>
        <p:txBody>
          <a:bodyPr>
            <a:normAutofit fontScale="92500" lnSpcReduction="10000"/>
          </a:bodyPr>
          <a:lstStyle/>
          <a:p>
            <a:r>
              <a:rPr lang="en-US" dirty="0" smtClean="0"/>
              <a:t>Spring Integration is a simple model for building enterprise integration solutions to maintain separation of concern in essential.</a:t>
            </a:r>
          </a:p>
          <a:p>
            <a:r>
              <a:rPr lang="en-US" dirty="0" smtClean="0"/>
              <a:t>It enables lightweight messaging within Spring-based applications and supports integration with external systems via declarative adapters on higher level of abstraction (remoting, messaging, and scheduling).</a:t>
            </a:r>
          </a:p>
          <a:p>
            <a:r>
              <a:rPr lang="en-US" dirty="0" smtClean="0"/>
              <a:t>It supports message-driven architectures, routing and transformation of messages (different transform and different data format)</a:t>
            </a:r>
          </a:p>
          <a:p>
            <a:r>
              <a:rPr lang="en-US" dirty="0" smtClean="0"/>
              <a:t>As an extension, it provide wide variety of configuration options ( annotation, XML with namespace support element and course direct use if spring integration API)</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Goals and Principles</a:t>
            </a:r>
            <a:endParaRPr lang="en-US" dirty="0"/>
          </a:p>
        </p:txBody>
      </p:sp>
      <p:sp>
        <p:nvSpPr>
          <p:cNvPr id="3" name="Content Placeholder 2"/>
          <p:cNvSpPr>
            <a:spLocks noGrp="1"/>
          </p:cNvSpPr>
          <p:nvPr>
            <p:ph idx="1"/>
          </p:nvPr>
        </p:nvSpPr>
        <p:spPr>
          <a:xfrm>
            <a:off x="457200" y="1447800"/>
            <a:ext cx="8229600" cy="4876800"/>
          </a:xfrm>
        </p:spPr>
        <p:txBody>
          <a:bodyPr>
            <a:normAutofit lnSpcReduction="10000"/>
          </a:bodyPr>
          <a:lstStyle/>
          <a:p>
            <a:r>
              <a:rPr lang="en-US" dirty="0" smtClean="0"/>
              <a:t>Goals</a:t>
            </a:r>
          </a:p>
          <a:p>
            <a:pPr lvl="1"/>
            <a:r>
              <a:rPr lang="en-US" dirty="0" smtClean="0"/>
              <a:t>Provide a simple model for implementing complex enterprise integration solutions. </a:t>
            </a:r>
          </a:p>
          <a:p>
            <a:pPr lvl="1"/>
            <a:r>
              <a:rPr lang="en-US" dirty="0" smtClean="0"/>
              <a:t>Facilitate asynchronous, message-driven behavior within a Spring-based application. </a:t>
            </a:r>
          </a:p>
          <a:p>
            <a:pPr lvl="1"/>
            <a:r>
              <a:rPr lang="en-US" dirty="0" smtClean="0"/>
              <a:t>Promote intuitive, incremental adoption for existing Spring users.</a:t>
            </a:r>
          </a:p>
          <a:p>
            <a:r>
              <a:rPr lang="en-US" dirty="0" smtClean="0"/>
              <a:t>Principles</a:t>
            </a:r>
          </a:p>
          <a:p>
            <a:pPr lvl="1"/>
            <a:r>
              <a:rPr lang="en-US" dirty="0" smtClean="0"/>
              <a:t>Components should be loosely coupled for modularity and testability. </a:t>
            </a:r>
          </a:p>
          <a:p>
            <a:pPr lvl="1"/>
            <a:r>
              <a:rPr lang="en-US" dirty="0" smtClean="0"/>
              <a:t>The framework should enforce separation of concerns between business logic and integration logic.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smtClean="0"/>
              <a:t>SI Layers &amp; Components</a:t>
            </a:r>
            <a:endParaRPr lang="en-US" dirty="0"/>
          </a:p>
        </p:txBody>
      </p:sp>
      <p:sp>
        <p:nvSpPr>
          <p:cNvPr id="3" name="Content Placeholder 2"/>
          <p:cNvSpPr>
            <a:spLocks noGrp="1"/>
          </p:cNvSpPr>
          <p:nvPr>
            <p:ph idx="1"/>
          </p:nvPr>
        </p:nvSpPr>
        <p:spPr>
          <a:xfrm>
            <a:off x="457200" y="1447800"/>
            <a:ext cx="8229600" cy="4876800"/>
          </a:xfrm>
        </p:spPr>
        <p:txBody>
          <a:bodyPr>
            <a:normAutofit/>
          </a:bodyPr>
          <a:lstStyle/>
          <a:p>
            <a:r>
              <a:rPr lang="en-US" dirty="0" smtClean="0"/>
              <a:t>It’s a layered architecture between vertical perspective and horizontal perspective and the layer promote loose coupled.</a:t>
            </a:r>
          </a:p>
          <a:p>
            <a:pPr lvl="1"/>
            <a:r>
              <a:rPr lang="en-US" dirty="0" smtClean="0"/>
              <a:t>Vertical perspective – Separation of concern and interface based concern.</a:t>
            </a:r>
          </a:p>
          <a:p>
            <a:pPr lvl="1"/>
            <a:r>
              <a:rPr lang="en-US" dirty="0" smtClean="0"/>
              <a:t>Horizontal perspective – Message driven architecture.</a:t>
            </a:r>
          </a:p>
          <a:p>
            <a:r>
              <a:rPr lang="en-US" dirty="0" smtClean="0"/>
              <a:t>It follows abstract “pipes-and-filter” model. The “filter” component is capable of producing and/or consuming messages and the “pipes” are transport the messages between the filters.</a:t>
            </a:r>
          </a:p>
          <a:p>
            <a:r>
              <a:rPr lang="en-US" dirty="0" smtClean="0"/>
              <a:t>Also it is encapsulated in a layer through interfaces</a:t>
            </a:r>
          </a:p>
          <a:p>
            <a:pPr>
              <a:buNone/>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Main Components</a:t>
            </a:r>
            <a:endParaRPr lang="en-US" dirty="0"/>
          </a:p>
        </p:txBody>
      </p:sp>
      <p:sp>
        <p:nvSpPr>
          <p:cNvPr id="3" name="Content Placeholder 2"/>
          <p:cNvSpPr>
            <a:spLocks noGrp="1"/>
          </p:cNvSpPr>
          <p:nvPr>
            <p:ph idx="1"/>
          </p:nvPr>
        </p:nvSpPr>
        <p:spPr>
          <a:xfrm>
            <a:off x="457200" y="1447800"/>
            <a:ext cx="8229600" cy="4876800"/>
          </a:xfrm>
        </p:spPr>
        <p:txBody>
          <a:bodyPr>
            <a:normAutofit lnSpcReduction="10000"/>
          </a:bodyPr>
          <a:lstStyle/>
          <a:p>
            <a:r>
              <a:rPr lang="en-US" dirty="0" smtClean="0"/>
              <a:t>Message</a:t>
            </a:r>
          </a:p>
          <a:p>
            <a:r>
              <a:rPr lang="en-US" dirty="0" smtClean="0"/>
              <a:t>Message Channel</a:t>
            </a:r>
          </a:p>
          <a:p>
            <a:r>
              <a:rPr lang="en-US" dirty="0" smtClean="0"/>
              <a:t>Message Endpoint</a:t>
            </a:r>
          </a:p>
          <a:p>
            <a:r>
              <a:rPr lang="en-US" dirty="0" smtClean="0"/>
              <a:t>Message Endpoints</a:t>
            </a:r>
          </a:p>
          <a:p>
            <a:r>
              <a:rPr lang="en-US" dirty="0" smtClean="0"/>
              <a:t>Transformer</a:t>
            </a:r>
          </a:p>
          <a:p>
            <a:r>
              <a:rPr lang="en-US" dirty="0" smtClean="0"/>
              <a:t>Filter</a:t>
            </a:r>
          </a:p>
          <a:p>
            <a:r>
              <a:rPr lang="en-US" dirty="0" smtClean="0"/>
              <a:t>Router</a:t>
            </a:r>
          </a:p>
          <a:p>
            <a:r>
              <a:rPr lang="en-US" dirty="0" smtClean="0"/>
              <a:t>Splitter</a:t>
            </a:r>
          </a:p>
          <a:p>
            <a:r>
              <a:rPr lang="en-US" dirty="0" smtClean="0"/>
              <a:t>Aggregator</a:t>
            </a:r>
          </a:p>
          <a:p>
            <a:r>
              <a:rPr lang="en-US" dirty="0" smtClean="0"/>
              <a:t>Service Activator</a:t>
            </a:r>
          </a:p>
          <a:p>
            <a:r>
              <a:rPr lang="en-US" dirty="0" smtClean="0"/>
              <a:t>Channel Adaptor</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70000" lnSpcReduction="20000"/>
          </a:bodyPr>
          <a:lstStyle/>
          <a:p>
            <a:r>
              <a:rPr lang="en-US" b="1" dirty="0" smtClean="0"/>
              <a:t>Message</a:t>
            </a:r>
          </a:p>
          <a:p>
            <a:pPr lvl="1"/>
            <a:r>
              <a:rPr lang="en-US" dirty="0" smtClean="0"/>
              <a:t>Generic wrapper of any java objects consists of payload and header.</a:t>
            </a:r>
          </a:p>
          <a:p>
            <a:pPr lvl="1"/>
            <a:r>
              <a:rPr lang="en-US" dirty="0" smtClean="0"/>
              <a:t>Payload can be any type and header contain common information like id, timestamp, correlation id and return address. Used to pass value to and from the connected transport.</a:t>
            </a:r>
          </a:p>
          <a:p>
            <a:pPr lvl="1"/>
            <a:endParaRPr lang="en-US" dirty="0" smtClean="0"/>
          </a:p>
          <a:p>
            <a:pPr lvl="1"/>
            <a:endParaRPr lang="en-US" dirty="0" smtClean="0"/>
          </a:p>
          <a:p>
            <a:pPr lvl="1"/>
            <a:endParaRPr lang="en-US" dirty="0" smtClean="0"/>
          </a:p>
          <a:p>
            <a:pPr lvl="1"/>
            <a:endParaRPr lang="en-US" dirty="0" smtClean="0"/>
          </a:p>
          <a:p>
            <a:pPr>
              <a:buNone/>
            </a:pPr>
            <a:endParaRPr lang="en-US" dirty="0" smtClean="0"/>
          </a:p>
          <a:p>
            <a:pPr>
              <a:buNone/>
            </a:pPr>
            <a:endParaRPr lang="en-US" dirty="0" smtClean="0"/>
          </a:p>
          <a:p>
            <a:r>
              <a:rPr lang="en-US" b="1" dirty="0" smtClean="0"/>
              <a:t>Message Channel</a:t>
            </a:r>
          </a:p>
          <a:p>
            <a:pPr lvl="1"/>
            <a:r>
              <a:rPr lang="en-US" dirty="0" smtClean="0"/>
              <a:t>It represents the "pipe" of a pipes-and-filters architecture and follow either point-to-point or publish/subscribe semantics (i.e.) one consumer to receive message or multiple consumer to broadcast. </a:t>
            </a:r>
          </a:p>
          <a:p>
            <a:pPr lvl="1"/>
            <a:r>
              <a:rPr lang="en-US" dirty="0" smtClean="0"/>
              <a:t>Producers send Messages to a channel, and consumers receive Messages from a channel.</a:t>
            </a:r>
          </a:p>
          <a:p>
            <a:pPr lvl="1"/>
            <a:r>
              <a:rPr lang="en-US" dirty="0" smtClean="0"/>
              <a:t>SI has pollable channel to buffering the messages in queue, it helps to controlling the inbound messages and avoid the overloading a consumer.</a:t>
            </a:r>
          </a:p>
          <a:p>
            <a:pPr lvl="1"/>
            <a:r>
              <a:rPr lang="en-US" dirty="0" smtClean="0"/>
              <a:t>If configure the consumer as poller, it can only capable to receive messages.</a:t>
            </a:r>
          </a:p>
          <a:p>
            <a:pPr lvl="1"/>
            <a:endParaRPr lang="en-US" dirty="0" smtClean="0"/>
          </a:p>
          <a:p>
            <a:pPr lvl="1"/>
            <a:endParaRPr lang="en-US" dirty="0" smtClean="0"/>
          </a:p>
          <a:p>
            <a:pPr lvl="1"/>
            <a:endParaRPr lang="en-US" dirty="0" smtClean="0"/>
          </a:p>
        </p:txBody>
      </p:sp>
      <p:pic>
        <p:nvPicPr>
          <p:cNvPr id="1028" name="Picture 4"/>
          <p:cNvPicPr>
            <a:picLocks noChangeAspect="1" noChangeArrowheads="1"/>
          </p:cNvPicPr>
          <p:nvPr/>
        </p:nvPicPr>
        <p:blipFill>
          <a:blip r:embed="rId2" cstate="print"/>
          <a:srcRect/>
          <a:stretch>
            <a:fillRect/>
          </a:stretch>
        </p:blipFill>
        <p:spPr bwMode="auto">
          <a:xfrm>
            <a:off x="1219200" y="1981200"/>
            <a:ext cx="3124201" cy="1371600"/>
          </a:xfrm>
          <a:prstGeom prst="rect">
            <a:avLst/>
          </a:prstGeom>
          <a:noFill/>
          <a:ln w="9525">
            <a:noFill/>
            <a:miter lim="800000"/>
            <a:headEnd/>
            <a:tailEnd/>
          </a:ln>
        </p:spPr>
      </p:pic>
      <p:pic>
        <p:nvPicPr>
          <p:cNvPr id="1030" name="Picture 6"/>
          <p:cNvPicPr>
            <a:picLocks noChangeAspect="1" noChangeArrowheads="1"/>
          </p:cNvPicPr>
          <p:nvPr/>
        </p:nvPicPr>
        <p:blipFill>
          <a:blip r:embed="rId3" cstate="print"/>
          <a:srcRect/>
          <a:stretch>
            <a:fillRect/>
          </a:stretch>
        </p:blipFill>
        <p:spPr bwMode="auto">
          <a:xfrm>
            <a:off x="1190625" y="5810250"/>
            <a:ext cx="5591175" cy="666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305800" cy="5334000"/>
          </a:xfrm>
        </p:spPr>
        <p:txBody>
          <a:bodyPr>
            <a:normAutofit fontScale="62500" lnSpcReduction="20000"/>
          </a:bodyPr>
          <a:lstStyle/>
          <a:p>
            <a:r>
              <a:rPr lang="en-US" b="1" dirty="0" smtClean="0"/>
              <a:t>Message Endpoint</a:t>
            </a:r>
          </a:p>
          <a:p>
            <a:pPr lvl="1"/>
            <a:r>
              <a:rPr lang="en-US" dirty="0" smtClean="0"/>
              <a:t>Message endpoint represents the "filter" of a pipes-and-filters architecture.</a:t>
            </a:r>
          </a:p>
          <a:p>
            <a:pPr lvl="1"/>
            <a:r>
              <a:rPr lang="en-US" dirty="0" smtClean="0"/>
              <a:t>It’s a thin but dedicated layer that translates inbound requests into service layer invocations.</a:t>
            </a:r>
          </a:p>
          <a:p>
            <a:pPr lvl="1"/>
            <a:r>
              <a:rPr lang="en-US" dirty="0" smtClean="0"/>
              <a:t>It translates service layer return values into outbound replies</a:t>
            </a:r>
          </a:p>
          <a:p>
            <a:r>
              <a:rPr lang="en-US" b="1" dirty="0" smtClean="0"/>
              <a:t>Message Endpoints</a:t>
            </a:r>
          </a:p>
          <a:p>
            <a:pPr lvl="1"/>
            <a:r>
              <a:rPr lang="en-US" dirty="0" smtClean="0"/>
              <a:t>Message Endpoints are responsible for connecting the various messaging components to channels. </a:t>
            </a:r>
          </a:p>
          <a:p>
            <a:pPr lvl="1"/>
            <a:r>
              <a:rPr lang="en-US" dirty="0" smtClean="0"/>
              <a:t>Its primary role is to connect application code to the messaging framework and to do so in a non-persistent manner. </a:t>
            </a:r>
          </a:p>
          <a:p>
            <a:pPr lvl="1"/>
            <a:r>
              <a:rPr lang="en-US" dirty="0" smtClean="0"/>
              <a:t>Message Endpoints are mapped to Message Channels</a:t>
            </a:r>
          </a:p>
          <a:p>
            <a:r>
              <a:rPr lang="en-US" b="1" dirty="0" smtClean="0"/>
              <a:t>Transformer</a:t>
            </a:r>
          </a:p>
          <a:p>
            <a:pPr lvl="1"/>
            <a:r>
              <a:rPr lang="en-US" dirty="0" smtClean="0"/>
              <a:t>Message transformer is responsible for converting the message content or structure and return the modified message content like XML Document to java.lang.String .</a:t>
            </a:r>
          </a:p>
          <a:p>
            <a:r>
              <a:rPr lang="en-US" b="1" dirty="0" smtClean="0"/>
              <a:t>Filter</a:t>
            </a:r>
          </a:p>
          <a:p>
            <a:pPr lvl="1"/>
            <a:r>
              <a:rPr lang="en-US" dirty="0" smtClean="0"/>
              <a:t>Determines whether a Message should be passed to an output channel at all. It contain simple test method to check payload content type, value and header, etc. and send to the output channel if accepted or else message dropped.</a:t>
            </a:r>
          </a:p>
          <a:p>
            <a:pPr lvl="1"/>
            <a:r>
              <a:rPr lang="en-US" dirty="0" smtClean="0"/>
              <a:t>It user as conjunction with Publish Subscriber channel, where narrow down the message sets to process by some criteria.</a:t>
            </a:r>
          </a:p>
          <a:p>
            <a:pPr lvl="1"/>
            <a:r>
              <a:rPr lang="en-US" dirty="0" smtClean="0"/>
              <a:t>It not generic use of "filter" within the Pipes-and-Filters architectural pattern with endpoint. It something to selectively narrow down the message between  two channels.</a:t>
            </a:r>
          </a:p>
          <a:p>
            <a:pPr lvl="1"/>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305800" cy="5562600"/>
          </a:xfrm>
        </p:spPr>
        <p:txBody>
          <a:bodyPr>
            <a:normAutofit fontScale="62500" lnSpcReduction="20000"/>
          </a:bodyPr>
          <a:lstStyle/>
          <a:p>
            <a:r>
              <a:rPr lang="en-US" b="1" dirty="0" smtClean="0"/>
              <a:t>Router</a:t>
            </a:r>
          </a:p>
          <a:p>
            <a:pPr lvl="1"/>
            <a:r>
              <a:rPr lang="en-US" dirty="0" smtClean="0"/>
              <a:t>Basically it decide what the channel or channels should receive the message next, based on some criteria with Message's content and/or metadata available in the Message Headers.</a:t>
            </a:r>
          </a:p>
          <a:p>
            <a:pPr lvl="1"/>
            <a:r>
              <a:rPr lang="en-US" dirty="0" smtClean="0"/>
              <a:t>Dynamic alternative to a statically configured output channel (Service Activator or other endpoint with sending reply)</a:t>
            </a:r>
          </a:p>
          <a:p>
            <a:pPr lvl="1"/>
            <a:endParaRPr lang="en-US" dirty="0" smtClean="0"/>
          </a:p>
          <a:p>
            <a:pPr lvl="1"/>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r>
              <a:rPr lang="en-US" b="1" dirty="0" smtClean="0"/>
              <a:t>Splitter</a:t>
            </a:r>
          </a:p>
          <a:p>
            <a:pPr lvl="1"/>
            <a:r>
              <a:rPr lang="en-US" dirty="0" smtClean="0"/>
              <a:t>A Splitter is another type of Message Endpoint whose responsibility is to accept a Message from its input channel, split that Message into multiple Messages, and then send each of those to its output channel</a:t>
            </a:r>
          </a:p>
          <a:p>
            <a:pPr lvl="1"/>
            <a:r>
              <a:rPr lang="en-US" dirty="0" smtClean="0"/>
              <a:t>It is used dividing a "composite" payload object into a group of Messages containing the sub-divided payloads.</a:t>
            </a:r>
          </a:p>
          <a:p>
            <a:r>
              <a:rPr lang="en-US" b="1" dirty="0" smtClean="0"/>
              <a:t>Aggregator</a:t>
            </a:r>
            <a:r>
              <a:rPr lang="en-US" dirty="0" smtClean="0"/>
              <a:t> </a:t>
            </a:r>
            <a:endParaRPr lang="en-US" b="1" dirty="0" smtClean="0"/>
          </a:p>
          <a:p>
            <a:pPr lvl="1"/>
            <a:r>
              <a:rPr lang="en-US" dirty="0" smtClean="0"/>
              <a:t>It is opposite to splitter and also a message type endpoint, which receives multiple messages and combine them into a single message. </a:t>
            </a:r>
          </a:p>
          <a:p>
            <a:pPr lvl="1"/>
            <a:r>
              <a:rPr lang="en-US" dirty="0" smtClean="0"/>
              <a:t>Aggregator little complex to maintain object state (messages to be aggregate) to complete the grouping. It has facility to set timeout it needed, whether to send partial results upon timeout, and the discard channel </a:t>
            </a:r>
          </a:p>
          <a:p>
            <a:pPr lvl="1"/>
            <a:r>
              <a:rPr lang="en-US" dirty="0" smtClean="0"/>
              <a:t>SI provides a CorrelationStrategy, a ReleaseStrategy and configurable settings for: timeout.</a:t>
            </a:r>
          </a:p>
          <a:p>
            <a:pPr lvl="1">
              <a:buNone/>
            </a:pPr>
            <a:endParaRPr lang="en-US" dirty="0" smtClean="0"/>
          </a:p>
        </p:txBody>
      </p:sp>
      <p:pic>
        <p:nvPicPr>
          <p:cNvPr id="2050" name="Picture 2"/>
          <p:cNvPicPr>
            <a:picLocks noChangeAspect="1" noChangeArrowheads="1"/>
          </p:cNvPicPr>
          <p:nvPr/>
        </p:nvPicPr>
        <p:blipFill>
          <a:blip r:embed="rId2" cstate="print"/>
          <a:srcRect/>
          <a:stretch>
            <a:fillRect/>
          </a:stretch>
        </p:blipFill>
        <p:spPr bwMode="auto">
          <a:xfrm>
            <a:off x="1219200" y="1981200"/>
            <a:ext cx="4419600"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1578</TotalTime>
  <Words>1208</Words>
  <Application>Microsoft Office PowerPoint</Application>
  <PresentationFormat>On-screen Show (4:3)</PresentationFormat>
  <Paragraphs>134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Spring Integration - Part1</vt:lpstr>
      <vt:lpstr>Spring Framework - Background</vt:lpstr>
      <vt:lpstr>Spring Integration - Overview</vt:lpstr>
      <vt:lpstr>Goals and Principles</vt:lpstr>
      <vt:lpstr>SI Layers &amp; Components</vt:lpstr>
      <vt:lpstr>Main Components</vt:lpstr>
      <vt:lpstr>Slide 7</vt:lpstr>
      <vt:lpstr>Slide 8</vt:lpstr>
      <vt:lpstr>Slide 9</vt:lpstr>
      <vt:lpstr>Slide 10</vt:lpstr>
      <vt:lpstr>Slide 11</vt:lpstr>
      <vt:lpstr>Configuration</vt:lpstr>
      <vt:lpstr>Slide 13</vt:lpstr>
      <vt:lpstr>General Recommendation</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Integration</dc:title>
  <dc:creator>cbiuser</dc:creator>
  <cp:lastModifiedBy>sysadmin</cp:lastModifiedBy>
  <cp:revision>80</cp:revision>
  <dcterms:created xsi:type="dcterms:W3CDTF">2006-08-16T00:00:00Z</dcterms:created>
  <dcterms:modified xsi:type="dcterms:W3CDTF">2015-07-30T08:27:06Z</dcterms:modified>
</cp:coreProperties>
</file>