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7/29/2015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spring.io/spring-integration/reference/htmlsingl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Integration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Mohamed Ali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305800" cy="5562600"/>
          </a:xfrm>
        </p:spPr>
        <p:txBody>
          <a:bodyPr>
            <a:normAutofit/>
          </a:bodyPr>
          <a:lstStyle/>
          <a:p>
            <a:r>
              <a:rPr lang="en-US" b="1" dirty="0" smtClean="0"/>
              <a:t>Service Activator</a:t>
            </a:r>
          </a:p>
          <a:p>
            <a:pPr lvl="1"/>
            <a:r>
              <a:rPr lang="en-US" sz="2000" dirty="0" smtClean="0"/>
              <a:t>Service activator is a generic endpoint to connecting a service instance to messaging system.</a:t>
            </a:r>
          </a:p>
          <a:p>
            <a:pPr lvl="1"/>
            <a:r>
              <a:rPr lang="en-US" sz="2000" dirty="0" smtClean="0"/>
              <a:t>It is mandatory to mention input channel, service method to invoke with return value and optional to give output  message channel to send.</a:t>
            </a:r>
          </a:p>
          <a:p>
            <a:pPr lvl="1"/>
            <a:r>
              <a:rPr lang="en-US" sz="2000" dirty="0" smtClean="0"/>
              <a:t>If output channel is mention, then the return value after processing or sending to message service reply to output channel. Else channel specified return address from </a:t>
            </a:r>
            <a:r>
              <a:rPr lang="en-US" dirty="0" smtClean="0"/>
              <a:t>reply message.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4038600"/>
            <a:ext cx="678180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305800" cy="556260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Channel Adaptor</a:t>
            </a:r>
          </a:p>
          <a:p>
            <a:pPr lvl="1"/>
            <a:r>
              <a:rPr lang="en-US" sz="2000" dirty="0" smtClean="0"/>
              <a:t>A Channel Adapter is an endpoint that connects a Message Channel to some other system or transport. Channel Adapters may be either inbound or outbound.</a:t>
            </a:r>
            <a:endParaRPr lang="en-US" sz="2000" dirty="0" smtClean="0"/>
          </a:p>
          <a:p>
            <a:pPr lvl="1"/>
            <a:r>
              <a:rPr lang="en-US" sz="2000" dirty="0" smtClean="0"/>
              <a:t>It will do some mapping between the Message and whatever object or resource is received-from or sent-to the other system (File, HTTP Request, JMS Message, etc).</a:t>
            </a:r>
            <a:endParaRPr lang="en-US" sz="2000" dirty="0" smtClean="0"/>
          </a:p>
          <a:p>
            <a:pPr lvl="1"/>
            <a:r>
              <a:rPr lang="en-US" sz="2000" dirty="0" smtClean="0"/>
              <a:t>Depending on the transport, the Channel Adapter may also populate or extract Message header values </a:t>
            </a:r>
            <a:r>
              <a:rPr lang="en-US" sz="2000" dirty="0" smtClean="0"/>
              <a:t>channel. Else channel specified return address from reply message.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4267200"/>
            <a:ext cx="6705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Configure SI either </a:t>
            </a:r>
            <a:r>
              <a:rPr lang="en-US" dirty="0" smtClean="0"/>
              <a:t>XML namespace </a:t>
            </a:r>
            <a:r>
              <a:rPr lang="en-US" dirty="0" smtClean="0"/>
              <a:t>support or annotation based Java object</a:t>
            </a:r>
          </a:p>
          <a:p>
            <a:r>
              <a:rPr lang="en-US" dirty="0" smtClean="0"/>
              <a:t>Some Annotation Definition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EnableIntegration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MessageGateway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IntegrationComponentScan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EnablePublisher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GlobalChannelInterceptor</a:t>
            </a:r>
            <a:endParaRPr lang="en-US" dirty="0" smtClean="0"/>
          </a:p>
          <a:p>
            <a:pPr lvl="1"/>
            <a:r>
              <a:rPr lang="en-US" dirty="0" err="1" smtClean="0"/>
              <a:t>ConsumerEndpointFactoryBean</a:t>
            </a:r>
            <a:r>
              <a:rPr lang="en-US" dirty="0" smtClean="0"/>
              <a:t> @</a:t>
            </a:r>
            <a:r>
              <a:rPr lang="en-US" dirty="0" smtClean="0"/>
              <a:t>Bean</a:t>
            </a:r>
          </a:p>
          <a:p>
            <a:pPr lvl="1"/>
            <a:r>
              <a:rPr lang="en-US" dirty="0" err="1" smtClean="0"/>
              <a:t>MessageHandler</a:t>
            </a:r>
            <a:r>
              <a:rPr lang="en-US" dirty="0" smtClean="0"/>
              <a:t> @Bean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Some XML declaration Tags</a:t>
            </a:r>
          </a:p>
          <a:p>
            <a:pPr lvl="1"/>
            <a:r>
              <a:rPr lang="en-US" sz="2000" dirty="0" smtClean="0"/>
              <a:t>&lt;beans </a:t>
            </a:r>
            <a:r>
              <a:rPr lang="en-US" sz="2000" dirty="0" err="1" smtClean="0"/>
              <a:t>xmlns</a:t>
            </a:r>
            <a:r>
              <a:rPr lang="en-US" sz="2000" dirty="0" smtClean="0"/>
              <a:t>="http://www.springframework.org/schema/beans"</a:t>
            </a:r>
          </a:p>
          <a:p>
            <a:pPr>
              <a:buNone/>
            </a:pPr>
            <a:r>
              <a:rPr lang="en-US" sz="2000" dirty="0" smtClean="0"/>
              <a:t>	 </a:t>
            </a:r>
            <a:r>
              <a:rPr lang="en-US" sz="2000" dirty="0" err="1" smtClean="0"/>
              <a:t>xmlns:xsi</a:t>
            </a:r>
            <a:r>
              <a:rPr lang="en-US" sz="2000" dirty="0" smtClean="0"/>
              <a:t>="http</a:t>
            </a:r>
            <a:r>
              <a:rPr lang="en-US" sz="2000" dirty="0" smtClean="0"/>
              <a:t>://</a:t>
            </a:r>
            <a:r>
              <a:rPr lang="en-US" sz="2000" dirty="0" smtClean="0"/>
              <a:t>www.w3.org/2001/XMLSchema-instance"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</a:t>
            </a:r>
            <a:r>
              <a:rPr lang="en-US" sz="2000" dirty="0" err="1" smtClean="0"/>
              <a:t>xmlns:int</a:t>
            </a:r>
            <a:r>
              <a:rPr lang="en-US" sz="2000" dirty="0" smtClean="0"/>
              <a:t>=http</a:t>
            </a:r>
            <a:r>
              <a:rPr lang="en-US" sz="2000" dirty="0" smtClean="0"/>
              <a:t>://</a:t>
            </a:r>
            <a:r>
              <a:rPr lang="en-US" sz="2000" dirty="0" smtClean="0"/>
              <a:t>www.springframework.org/schema/integration</a:t>
            </a:r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smtClean="0"/>
              <a:t>    http</a:t>
            </a:r>
            <a:r>
              <a:rPr lang="en-US" sz="2000" dirty="0" smtClean="0"/>
              <a:t>://www.springframework.org/schema/integration/spring-integration.xsd </a:t>
            </a:r>
            <a:r>
              <a:rPr lang="en-US" sz="2000" dirty="0" smtClean="0"/>
              <a:t>&gt;</a:t>
            </a:r>
          </a:p>
          <a:p>
            <a:pPr lvl="1"/>
            <a:r>
              <a:rPr lang="en-US" sz="2000" dirty="0" smtClean="0"/>
              <a:t>&lt;</a:t>
            </a:r>
            <a:r>
              <a:rPr lang="en-US" sz="2000" dirty="0" err="1" smtClean="0"/>
              <a:t>int:channel</a:t>
            </a:r>
            <a:r>
              <a:rPr lang="en-US" sz="2000" dirty="0" smtClean="0"/>
              <a:t> </a:t>
            </a:r>
            <a:r>
              <a:rPr lang="en-US" sz="2000" dirty="0" smtClean="0"/>
              <a:t>&gt;</a:t>
            </a:r>
          </a:p>
          <a:p>
            <a:pPr lvl="1"/>
            <a:r>
              <a:rPr lang="en-US" sz="2000" dirty="0" smtClean="0"/>
              <a:t>&lt;</a:t>
            </a:r>
            <a:r>
              <a:rPr lang="en-US" sz="2000" dirty="0" err="1" smtClean="0"/>
              <a:t>int:gateway</a:t>
            </a:r>
            <a:r>
              <a:rPr lang="en-US" sz="2000" dirty="0" smtClean="0"/>
              <a:t>&gt;</a:t>
            </a:r>
          </a:p>
          <a:p>
            <a:pPr lvl="1"/>
            <a:r>
              <a:rPr lang="en-US" sz="2000" dirty="0" smtClean="0"/>
              <a:t>&lt;</a:t>
            </a:r>
            <a:r>
              <a:rPr lang="en-US" sz="2000" dirty="0" err="1" smtClean="0"/>
              <a:t>int:splitter</a:t>
            </a:r>
            <a:r>
              <a:rPr lang="en-US" sz="2000" dirty="0" smtClean="0"/>
              <a:t>&gt;</a:t>
            </a:r>
          </a:p>
          <a:p>
            <a:pPr lvl="1"/>
            <a:r>
              <a:rPr lang="en-US" sz="2000" dirty="0" smtClean="0"/>
              <a:t>&lt;</a:t>
            </a:r>
            <a:r>
              <a:rPr lang="en-US" sz="2000" dirty="0" err="1" smtClean="0"/>
              <a:t>int:router</a:t>
            </a:r>
            <a:r>
              <a:rPr lang="en-US" sz="2000" dirty="0" smtClean="0"/>
              <a:t>&gt;</a:t>
            </a:r>
          </a:p>
          <a:p>
            <a:pPr lvl="1"/>
            <a:r>
              <a:rPr lang="en-US" sz="2000" dirty="0" smtClean="0"/>
              <a:t>&lt;</a:t>
            </a:r>
            <a:r>
              <a:rPr lang="en-US" sz="2000" dirty="0" err="1" smtClean="0"/>
              <a:t>int:service</a:t>
            </a:r>
            <a:r>
              <a:rPr lang="en-US" sz="2000" dirty="0" smtClean="0"/>
              <a:t>-activator&gt;</a:t>
            </a:r>
          </a:p>
          <a:p>
            <a:pPr lvl="1"/>
            <a:r>
              <a:rPr lang="en-US" sz="2000" dirty="0" smtClean="0"/>
              <a:t>&lt;</a:t>
            </a:r>
            <a:r>
              <a:rPr lang="en-US" sz="2000" dirty="0" err="1" smtClean="0"/>
              <a:t>int:aggregator</a:t>
            </a:r>
            <a:r>
              <a:rPr lang="en-US" sz="2000" dirty="0" smtClean="0"/>
              <a:t>&gt;</a:t>
            </a:r>
            <a:endParaRPr lang="en-US" sz="20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General 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Use </a:t>
            </a:r>
            <a:r>
              <a:rPr lang="en-US" dirty="0" smtClean="0"/>
              <a:t>plain old java objects (POJOs) whenever </a:t>
            </a:r>
            <a:r>
              <a:rPr lang="en-US" dirty="0" smtClean="0"/>
              <a:t>possible</a:t>
            </a:r>
          </a:p>
          <a:p>
            <a:r>
              <a:rPr lang="en-US" dirty="0" smtClean="0"/>
              <a:t>Expose only </a:t>
            </a:r>
            <a:r>
              <a:rPr lang="en-US" dirty="0" smtClean="0"/>
              <a:t>the framework in your code when absolutely </a:t>
            </a:r>
            <a:r>
              <a:rPr lang="en-US" dirty="0" smtClean="0"/>
              <a:t>necessary</a:t>
            </a:r>
          </a:p>
          <a:p>
            <a:r>
              <a:rPr lang="en-US" dirty="0" smtClean="0"/>
              <a:t>Don’t explicitly set </a:t>
            </a:r>
            <a:r>
              <a:rPr lang="en-US" dirty="0" err="1" smtClean="0"/>
              <a:t>ApplicationContext</a:t>
            </a:r>
            <a:r>
              <a:rPr lang="en-US" dirty="0" smtClean="0"/>
              <a:t>, if your component is </a:t>
            </a:r>
            <a:r>
              <a:rPr lang="en-US" dirty="0" err="1" smtClean="0"/>
              <a:t>ApplicationContextAware</a:t>
            </a:r>
            <a:r>
              <a:rPr lang="en-US" dirty="0" smtClean="0"/>
              <a:t>. Defer such uses </a:t>
            </a:r>
            <a:r>
              <a:rPr lang="en-US" dirty="0" smtClean="0"/>
              <a:t>until later in the context lifecycle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you </a:t>
            </a:r>
            <a:r>
              <a:rPr lang="en-US" dirty="0" err="1" smtClean="0"/>
              <a:t>InitilizilingBean</a:t>
            </a:r>
            <a:r>
              <a:rPr lang="en-US" dirty="0" smtClean="0"/>
              <a:t> in component, don’t send any messages in initialization method. It may get fail due to application context not initiated.</a:t>
            </a:r>
          </a:p>
          <a:p>
            <a:r>
              <a:rPr lang="en-US" dirty="0" smtClean="0"/>
              <a:t>If you want to send message in </a:t>
            </a:r>
            <a:r>
              <a:rPr lang="en-US" dirty="0" err="1" smtClean="0"/>
              <a:t>statup</a:t>
            </a:r>
            <a:r>
              <a:rPr lang="en-US" dirty="0" smtClean="0"/>
              <a:t>, use </a:t>
            </a:r>
            <a:r>
              <a:rPr lang="en-US" dirty="0" err="1" smtClean="0"/>
              <a:t>ApplicationListener</a:t>
            </a:r>
            <a:r>
              <a:rPr lang="en-US" dirty="0" smtClean="0"/>
              <a:t> &amp; </a:t>
            </a:r>
            <a:r>
              <a:rPr lang="en-US" dirty="0" err="1" smtClean="0"/>
              <a:t>ContextRefreshedEvent</a:t>
            </a:r>
            <a:r>
              <a:rPr lang="en-US" dirty="0" smtClean="0"/>
              <a:t> to send messages or </a:t>
            </a:r>
            <a:r>
              <a:rPr lang="en-US" dirty="0" err="1" smtClean="0"/>
              <a:t>impliment</a:t>
            </a:r>
            <a:r>
              <a:rPr lang="en-US" dirty="0" smtClean="0"/>
              <a:t> </a:t>
            </a:r>
            <a:r>
              <a:rPr lang="en-US" dirty="0" err="1" smtClean="0"/>
              <a:t>SmartLifeCyle</a:t>
            </a:r>
            <a:r>
              <a:rPr lang="en-US" dirty="0" smtClean="0"/>
              <a:t> in your bean and override start method and send the message.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32766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dirty="0" smtClean="0">
              <a:hlinkClick r:id="rId2"/>
            </a:endParaRPr>
          </a:p>
          <a:p>
            <a:pPr>
              <a:buNone/>
            </a:pPr>
            <a:endParaRPr lang="en-US" sz="2000" dirty="0" smtClean="0">
              <a:hlinkClick r:id="rId2"/>
            </a:endParaRPr>
          </a:p>
          <a:p>
            <a:pPr>
              <a:buNone/>
            </a:pPr>
            <a:r>
              <a:rPr lang="en-US" sz="2000" dirty="0" smtClean="0">
                <a:hlinkClick r:id="rId2"/>
              </a:rPr>
              <a:t>http</a:t>
            </a:r>
            <a:r>
              <a:rPr lang="en-US" sz="2000" dirty="0" smtClean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docs.spring.io/spring-integration/reference/htmlsingle/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Spring Framework -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key themes of the Spring Framework is inversion of control, handles responsibilities on behalf of the components that are managed within its context (</a:t>
            </a:r>
            <a:r>
              <a:rPr lang="en-US" dirty="0" err="1" smtClean="0"/>
              <a:t>eg</a:t>
            </a:r>
            <a:r>
              <a:rPr lang="en-US" dirty="0" smtClean="0"/>
              <a:t>:  dependency injection</a:t>
            </a:r>
            <a:r>
              <a:rPr lang="en-US" dirty="0" smtClean="0"/>
              <a:t>).</a:t>
            </a:r>
            <a:endParaRPr lang="en-US" dirty="0" smtClean="0"/>
          </a:p>
          <a:p>
            <a:r>
              <a:rPr lang="en-US" dirty="0" smtClean="0"/>
              <a:t>Extend to aspect-oriented </a:t>
            </a:r>
            <a:r>
              <a:rPr lang="en-US" dirty="0" smtClean="0"/>
              <a:t>programming, its a cross cutting concerns modularizing them into reusable </a:t>
            </a:r>
            <a:r>
              <a:rPr lang="en-US" dirty="0" smtClean="0"/>
              <a:t>aspects (post and pre processing).</a:t>
            </a:r>
            <a:endParaRPr lang="en-US" dirty="0" smtClean="0"/>
          </a:p>
          <a:p>
            <a:r>
              <a:rPr lang="en-US" dirty="0" smtClean="0"/>
              <a:t>The Spring framework and portfolio provide a comprehensive programming model for building enterprise </a:t>
            </a:r>
            <a:r>
              <a:rPr lang="en-US" dirty="0" smtClean="0"/>
              <a:t>applications</a:t>
            </a:r>
            <a:endParaRPr lang="en-US" dirty="0" smtClean="0"/>
          </a:p>
          <a:p>
            <a:r>
              <a:rPr lang="en-US" dirty="0" smtClean="0"/>
              <a:t>The spring framework is based on well established best practices, such as programming to interfaces, favoring composition over inheritance and simplified abstraction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It results a system that is easier to test, understand, maintain, and extend and also increases the level of </a:t>
            </a:r>
            <a:r>
              <a:rPr lang="en-US" dirty="0" smtClean="0"/>
              <a:t>testability </a:t>
            </a:r>
            <a:r>
              <a:rPr lang="en-US" dirty="0" smtClean="0"/>
              <a:t>and portability.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Spring Integration -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Spring Integration is a simple model for building enterprise integration </a:t>
            </a:r>
            <a:r>
              <a:rPr lang="en-US" dirty="0" smtClean="0"/>
              <a:t>solutions to maintain separation of concern in essential.</a:t>
            </a:r>
          </a:p>
          <a:p>
            <a:r>
              <a:rPr lang="en-US" dirty="0" smtClean="0"/>
              <a:t>It enables lightweight messaging within Spring-based applications and supports integration with external systems via declarative </a:t>
            </a:r>
            <a:r>
              <a:rPr lang="en-US" dirty="0" smtClean="0"/>
              <a:t>adapters on higher level </a:t>
            </a:r>
            <a:r>
              <a:rPr lang="en-US" dirty="0" smtClean="0"/>
              <a:t>of abstraction (remoting, messaging, and </a:t>
            </a:r>
            <a:r>
              <a:rPr lang="en-US" dirty="0" smtClean="0"/>
              <a:t>scheduling).</a:t>
            </a:r>
          </a:p>
          <a:p>
            <a:r>
              <a:rPr lang="en-US" dirty="0" smtClean="0"/>
              <a:t>It supports message-driven architectures, routing and transformation of </a:t>
            </a:r>
            <a:r>
              <a:rPr lang="en-US" dirty="0" smtClean="0"/>
              <a:t>messages (different transform and different data format)</a:t>
            </a:r>
          </a:p>
          <a:p>
            <a:r>
              <a:rPr lang="en-US" dirty="0" smtClean="0"/>
              <a:t>As an </a:t>
            </a:r>
            <a:r>
              <a:rPr lang="en-US" dirty="0" smtClean="0"/>
              <a:t>extension, it provide wide variety of configuration options ( annotation, XML with namespace support element and course direct use if spring integration API)</a:t>
            </a:r>
            <a:endParaRPr lang="en-US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Goals and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Provide </a:t>
            </a:r>
            <a:r>
              <a:rPr lang="en-US" dirty="0" smtClean="0"/>
              <a:t>a simple model for implementing complex enterprise integration solutions. </a:t>
            </a:r>
          </a:p>
          <a:p>
            <a:pPr lvl="1"/>
            <a:r>
              <a:rPr lang="en-US" dirty="0" smtClean="0"/>
              <a:t>Facilitate </a:t>
            </a:r>
            <a:r>
              <a:rPr lang="en-US" dirty="0" smtClean="0"/>
              <a:t>asynchronous, message-driven behavior within a Spring-based application. </a:t>
            </a:r>
          </a:p>
          <a:p>
            <a:pPr lvl="1"/>
            <a:r>
              <a:rPr lang="en-US" dirty="0" smtClean="0"/>
              <a:t>Promote </a:t>
            </a:r>
            <a:r>
              <a:rPr lang="en-US" dirty="0" smtClean="0"/>
              <a:t>intuitive, incremental adoption for existing Spring users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Principles</a:t>
            </a:r>
          </a:p>
          <a:p>
            <a:pPr lvl="1"/>
            <a:r>
              <a:rPr lang="en-US" dirty="0" smtClean="0"/>
              <a:t>Components should be loosely coupled for modularity and testability. 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framework should enforce separation of concerns between business logic and integration </a:t>
            </a:r>
            <a:r>
              <a:rPr lang="en-US" dirty="0" smtClean="0"/>
              <a:t>logic.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SI Layers &amp;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It’s a layered architecture between vertical perspective and horizontal perspective and the layer promote loose coupled.</a:t>
            </a:r>
          </a:p>
          <a:p>
            <a:pPr lvl="1"/>
            <a:r>
              <a:rPr lang="en-US" dirty="0" smtClean="0"/>
              <a:t>Vertical perspective – Separation of concern and interface based concern.</a:t>
            </a:r>
          </a:p>
          <a:p>
            <a:pPr lvl="1"/>
            <a:r>
              <a:rPr lang="en-US" dirty="0" smtClean="0"/>
              <a:t>Horizontal perspective – Message driven architecture.</a:t>
            </a:r>
          </a:p>
          <a:p>
            <a:r>
              <a:rPr lang="en-US" dirty="0" smtClean="0"/>
              <a:t>It follows </a:t>
            </a:r>
            <a:r>
              <a:rPr lang="en-US" dirty="0" smtClean="0"/>
              <a:t>abstract</a:t>
            </a:r>
            <a:r>
              <a:rPr lang="en-US" dirty="0" smtClean="0"/>
              <a:t> “pipes-and-filter” model. The “filter” component is capable of producing and/or consuming messages and the “pipes” are transport the messages between the filters.</a:t>
            </a:r>
          </a:p>
          <a:p>
            <a:r>
              <a:rPr lang="en-US" dirty="0" smtClean="0"/>
              <a:t>Also it is encapsulated in a layer through interfaces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Main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Message</a:t>
            </a:r>
          </a:p>
          <a:p>
            <a:r>
              <a:rPr lang="en-US" dirty="0" smtClean="0"/>
              <a:t>Message Channel</a:t>
            </a:r>
          </a:p>
          <a:p>
            <a:r>
              <a:rPr lang="en-US" dirty="0" smtClean="0"/>
              <a:t>Message Endpoint</a:t>
            </a:r>
          </a:p>
          <a:p>
            <a:r>
              <a:rPr lang="en-US" dirty="0" smtClean="0"/>
              <a:t>Message Endpoints</a:t>
            </a:r>
          </a:p>
          <a:p>
            <a:r>
              <a:rPr lang="en-US" dirty="0" smtClean="0"/>
              <a:t>Transformer</a:t>
            </a:r>
          </a:p>
          <a:p>
            <a:r>
              <a:rPr lang="en-US" dirty="0" smtClean="0"/>
              <a:t>Filter</a:t>
            </a:r>
          </a:p>
          <a:p>
            <a:r>
              <a:rPr lang="en-US" dirty="0" smtClean="0"/>
              <a:t>Router</a:t>
            </a:r>
          </a:p>
          <a:p>
            <a:r>
              <a:rPr lang="en-US" dirty="0" smtClean="0"/>
              <a:t>Splitter</a:t>
            </a:r>
          </a:p>
          <a:p>
            <a:r>
              <a:rPr lang="en-US" dirty="0" smtClean="0"/>
              <a:t>Aggregator</a:t>
            </a:r>
          </a:p>
          <a:p>
            <a:r>
              <a:rPr lang="en-US" dirty="0" smtClean="0"/>
              <a:t>Service Activator</a:t>
            </a:r>
          </a:p>
          <a:p>
            <a:r>
              <a:rPr lang="en-US" dirty="0" smtClean="0"/>
              <a:t>Channel Adaptor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Message</a:t>
            </a:r>
          </a:p>
          <a:p>
            <a:pPr lvl="1"/>
            <a:r>
              <a:rPr lang="en-US" dirty="0" smtClean="0"/>
              <a:t>Generic wrapper of any java objects consists of payload and header.</a:t>
            </a:r>
          </a:p>
          <a:p>
            <a:pPr lvl="1"/>
            <a:r>
              <a:rPr lang="en-US" dirty="0" smtClean="0"/>
              <a:t>Payload can be any type and </a:t>
            </a:r>
            <a:r>
              <a:rPr lang="en-US" dirty="0" smtClean="0"/>
              <a:t>h</a:t>
            </a:r>
            <a:r>
              <a:rPr lang="en-US" dirty="0" smtClean="0"/>
              <a:t>eader contain common information like id, timestamp, correlation id and return address. Used to pass value to and from the connected transport.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Message Channel</a:t>
            </a:r>
          </a:p>
          <a:p>
            <a:pPr lvl="1"/>
            <a:r>
              <a:rPr lang="en-US" dirty="0" smtClean="0"/>
              <a:t>It represents </a:t>
            </a:r>
            <a:r>
              <a:rPr lang="en-US" dirty="0" smtClean="0"/>
              <a:t>the "pipe" of a pipes-and-filters </a:t>
            </a:r>
            <a:r>
              <a:rPr lang="en-US" dirty="0" smtClean="0"/>
              <a:t>architecture and follow either point-to-point or publish/subscribe semantics (i.e.) one consumer to receive message or multiple consumer to broadcast. </a:t>
            </a:r>
          </a:p>
          <a:p>
            <a:pPr lvl="1"/>
            <a:r>
              <a:rPr lang="en-US" dirty="0" smtClean="0"/>
              <a:t>Producers send Messages to a channel, and consumers receive Messages from a channel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SI has pollable channel to buffering the messages in queue, it helps to controlling the inbound messages and avoid the overloading a consumer.</a:t>
            </a:r>
          </a:p>
          <a:p>
            <a:pPr lvl="1"/>
            <a:r>
              <a:rPr lang="en-US" dirty="0" smtClean="0"/>
              <a:t>If configure the consumer as poller, it can only capable to receive messages.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981200"/>
            <a:ext cx="3124201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90625" y="5810250"/>
            <a:ext cx="559117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305800" cy="533400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/>
              <a:t>Message Endpoint</a:t>
            </a:r>
          </a:p>
          <a:p>
            <a:pPr lvl="1"/>
            <a:r>
              <a:rPr lang="en-US" dirty="0" smtClean="0"/>
              <a:t>Message endpoint represents </a:t>
            </a:r>
            <a:r>
              <a:rPr lang="en-US" dirty="0" smtClean="0"/>
              <a:t>the "filter" of a pipes-and-filters architecture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It’s a thin </a:t>
            </a:r>
            <a:r>
              <a:rPr lang="en-US" dirty="0" smtClean="0"/>
              <a:t>but dedicated layer that translates inbound requests into service layer </a:t>
            </a:r>
            <a:r>
              <a:rPr lang="en-US" dirty="0" smtClean="0"/>
              <a:t>invocations.</a:t>
            </a:r>
          </a:p>
          <a:p>
            <a:pPr lvl="1"/>
            <a:r>
              <a:rPr lang="en-US" dirty="0" smtClean="0"/>
              <a:t>It translates </a:t>
            </a:r>
            <a:r>
              <a:rPr lang="en-US" dirty="0" smtClean="0"/>
              <a:t>service layer return values into outbound replies</a:t>
            </a:r>
            <a:endParaRPr lang="en-US" dirty="0" smtClean="0"/>
          </a:p>
          <a:p>
            <a:r>
              <a:rPr lang="en-US" b="1" dirty="0" smtClean="0"/>
              <a:t>Message Endpoints</a:t>
            </a:r>
          </a:p>
          <a:p>
            <a:pPr lvl="1"/>
            <a:r>
              <a:rPr lang="en-US" dirty="0" smtClean="0"/>
              <a:t>Message Endpoints are responsible for connecting the various messaging components to channels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Its primary role is to connect application code to the messaging framework and to do so in a non-persistent manner. </a:t>
            </a:r>
            <a:endParaRPr lang="en-US" dirty="0" smtClean="0"/>
          </a:p>
          <a:p>
            <a:pPr lvl="1"/>
            <a:r>
              <a:rPr lang="en-US" dirty="0" smtClean="0"/>
              <a:t>Message Endpoints are mapped to Message Channels</a:t>
            </a:r>
          </a:p>
          <a:p>
            <a:r>
              <a:rPr lang="en-US" b="1" dirty="0" smtClean="0"/>
              <a:t>Transformer</a:t>
            </a:r>
            <a:endParaRPr lang="en-US" b="1" dirty="0" smtClean="0"/>
          </a:p>
          <a:p>
            <a:pPr lvl="1"/>
            <a:r>
              <a:rPr lang="en-US" dirty="0" smtClean="0"/>
              <a:t>Message </a:t>
            </a:r>
            <a:r>
              <a:rPr lang="en-US" dirty="0" smtClean="0"/>
              <a:t>transformer is responsible </a:t>
            </a:r>
            <a:r>
              <a:rPr lang="en-US" dirty="0" smtClean="0"/>
              <a:t>for </a:t>
            </a:r>
            <a:r>
              <a:rPr lang="en-US" dirty="0" smtClean="0"/>
              <a:t>converting the message content or structure and return the modified message content like XML Document to java.lang.String .</a:t>
            </a:r>
          </a:p>
          <a:p>
            <a:r>
              <a:rPr lang="en-US" b="1" dirty="0" smtClean="0"/>
              <a:t>Filter</a:t>
            </a:r>
            <a:endParaRPr lang="en-US" b="1" dirty="0" smtClean="0"/>
          </a:p>
          <a:p>
            <a:pPr lvl="1"/>
            <a:r>
              <a:rPr lang="en-US" dirty="0" smtClean="0"/>
              <a:t>Determines </a:t>
            </a:r>
            <a:r>
              <a:rPr lang="en-US" dirty="0" smtClean="0"/>
              <a:t>whether a Message should be passed to an output channel at </a:t>
            </a:r>
            <a:r>
              <a:rPr lang="en-US" dirty="0" smtClean="0"/>
              <a:t>all. It contain simple test method to check payload content type, value and header, etc. and send to the output channel if accepted or else message dropped.</a:t>
            </a:r>
            <a:endParaRPr lang="en-US" dirty="0" smtClean="0"/>
          </a:p>
          <a:p>
            <a:pPr lvl="1"/>
            <a:r>
              <a:rPr lang="en-US" dirty="0" smtClean="0"/>
              <a:t>It user as conjunction with Publish Subscriber channel, where narrow down the message sets to process by some criteria.</a:t>
            </a:r>
          </a:p>
          <a:p>
            <a:pPr lvl="1"/>
            <a:r>
              <a:rPr lang="en-US" dirty="0" smtClean="0"/>
              <a:t>It not generic </a:t>
            </a:r>
            <a:r>
              <a:rPr lang="en-US" dirty="0" smtClean="0"/>
              <a:t>use of "filter" within the Pipes-and-Filters architectural </a:t>
            </a:r>
            <a:r>
              <a:rPr lang="en-US" dirty="0" smtClean="0"/>
              <a:t>pattern with endpoint. It something to selectively narrow down the message between  two channels.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305800" cy="556260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/>
              <a:t>Router</a:t>
            </a:r>
          </a:p>
          <a:p>
            <a:pPr lvl="1"/>
            <a:r>
              <a:rPr lang="en-US" dirty="0" smtClean="0"/>
              <a:t>Basically it decide what the channel or channels should receive the message next, based on some criteria </a:t>
            </a:r>
            <a:r>
              <a:rPr lang="en-US" dirty="0" smtClean="0"/>
              <a:t>with Message's content and/or metadata available in the Message Headers.</a:t>
            </a:r>
            <a:endParaRPr lang="en-US" dirty="0" smtClean="0"/>
          </a:p>
          <a:p>
            <a:pPr lvl="1"/>
            <a:r>
              <a:rPr lang="en-US" dirty="0" smtClean="0"/>
              <a:t>Dynamic </a:t>
            </a:r>
            <a:r>
              <a:rPr lang="en-US" dirty="0" smtClean="0"/>
              <a:t>alternative to a statically configured output </a:t>
            </a:r>
            <a:r>
              <a:rPr lang="en-US" dirty="0" smtClean="0"/>
              <a:t>channel (Service Activator or other endpoint with sending reply)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b="1" dirty="0" smtClean="0"/>
              <a:t>Splitter</a:t>
            </a:r>
            <a:endParaRPr lang="en-US" b="1" dirty="0" smtClean="0"/>
          </a:p>
          <a:p>
            <a:pPr lvl="1"/>
            <a:r>
              <a:rPr lang="en-US" dirty="0" smtClean="0"/>
              <a:t>A Splitter is another type of Message Endpoint whose responsibility is to accept a Message from its input channel, split that Message into multiple Messages, and then send each of those to its output </a:t>
            </a:r>
            <a:r>
              <a:rPr lang="en-US" dirty="0" smtClean="0"/>
              <a:t>channel</a:t>
            </a:r>
          </a:p>
          <a:p>
            <a:pPr lvl="1"/>
            <a:r>
              <a:rPr lang="en-US" dirty="0" smtClean="0"/>
              <a:t>It is used dividing </a:t>
            </a:r>
            <a:r>
              <a:rPr lang="en-US" dirty="0" smtClean="0"/>
              <a:t>a "composite" payload object into a group of Messages containing the sub-divided payloads.</a:t>
            </a:r>
          </a:p>
          <a:p>
            <a:r>
              <a:rPr lang="en-US" b="1" dirty="0" smtClean="0"/>
              <a:t>Aggregator</a:t>
            </a:r>
            <a:r>
              <a:rPr lang="en-US" dirty="0" smtClean="0"/>
              <a:t> </a:t>
            </a:r>
            <a:endParaRPr lang="en-US" b="1" dirty="0" smtClean="0"/>
          </a:p>
          <a:p>
            <a:pPr lvl="1"/>
            <a:r>
              <a:rPr lang="en-US" dirty="0" smtClean="0"/>
              <a:t>It is opposite to splitter and also a message type endpoint, which receives multiple messages and combine them into a single message. </a:t>
            </a:r>
          </a:p>
          <a:p>
            <a:pPr lvl="1"/>
            <a:r>
              <a:rPr lang="en-US" dirty="0" smtClean="0"/>
              <a:t>Aggregator little complex to maintain object state (messages to be aggregate) to complete the grouping. It has facility to set timeout </a:t>
            </a:r>
            <a:r>
              <a:rPr lang="en-US" dirty="0" smtClean="0"/>
              <a:t>it needed, whether to send partial results upon timeout, and the discard channel </a:t>
            </a:r>
            <a:endParaRPr lang="en-US" dirty="0" smtClean="0"/>
          </a:p>
          <a:p>
            <a:pPr lvl="1"/>
            <a:r>
              <a:rPr lang="en-US" dirty="0" smtClean="0"/>
              <a:t>SI provides </a:t>
            </a:r>
            <a:r>
              <a:rPr lang="en-US" dirty="0" smtClean="0"/>
              <a:t>a CorrelationStrategy, a ReleaseStrategy and configurable settings for: </a:t>
            </a:r>
            <a:r>
              <a:rPr lang="en-US" dirty="0" smtClean="0"/>
              <a:t>timeout.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981200"/>
            <a:ext cx="4419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1578</TotalTime>
  <Words>1206</Words>
  <Application>Microsoft Office PowerPoint</Application>
  <PresentationFormat>On-screen Show (4:3)</PresentationFormat>
  <Paragraphs>134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Spring Integration</vt:lpstr>
      <vt:lpstr>Spring Framework - Background</vt:lpstr>
      <vt:lpstr>Spring Integration - Overview</vt:lpstr>
      <vt:lpstr>Goals and Principles</vt:lpstr>
      <vt:lpstr>SI Layers &amp; Components</vt:lpstr>
      <vt:lpstr>Main Components</vt:lpstr>
      <vt:lpstr>Slide 7</vt:lpstr>
      <vt:lpstr>Slide 8</vt:lpstr>
      <vt:lpstr>Slide 9</vt:lpstr>
      <vt:lpstr>Slide 10</vt:lpstr>
      <vt:lpstr>Slide 11</vt:lpstr>
      <vt:lpstr>Configuration</vt:lpstr>
      <vt:lpstr>Slide 13</vt:lpstr>
      <vt:lpstr>General Recommendation</vt:lpstr>
      <vt:lpstr>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Integration</dc:title>
  <dc:creator>cbiuser</dc:creator>
  <cp:lastModifiedBy>sysadmin</cp:lastModifiedBy>
  <cp:revision>78</cp:revision>
  <dcterms:created xsi:type="dcterms:W3CDTF">2006-08-16T00:00:00Z</dcterms:created>
  <dcterms:modified xsi:type="dcterms:W3CDTF">2015-07-30T07:52:13Z</dcterms:modified>
</cp:coreProperties>
</file>