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3"/>
  </p:sldMasterIdLst>
  <p:notesMasterIdLst>
    <p:notesMasterId r:id="rId32"/>
  </p:notesMasterIdLst>
  <p:sldIdLst>
    <p:sldId id="256" r:id="rId4"/>
    <p:sldId id="504" r:id="rId5"/>
    <p:sldId id="505" r:id="rId6"/>
    <p:sldId id="513" r:id="rId7"/>
    <p:sldId id="514" r:id="rId8"/>
    <p:sldId id="548" r:id="rId9"/>
    <p:sldId id="549" r:id="rId10"/>
    <p:sldId id="550" r:id="rId11"/>
    <p:sldId id="553" r:id="rId12"/>
    <p:sldId id="570" r:id="rId13"/>
    <p:sldId id="517" r:id="rId14"/>
    <p:sldId id="554" r:id="rId15"/>
    <p:sldId id="552" r:id="rId16"/>
    <p:sldId id="551" r:id="rId17"/>
    <p:sldId id="556" r:id="rId18"/>
    <p:sldId id="559" r:id="rId19"/>
    <p:sldId id="555" r:id="rId20"/>
    <p:sldId id="561" r:id="rId21"/>
    <p:sldId id="562" r:id="rId22"/>
    <p:sldId id="522" r:id="rId23"/>
    <p:sldId id="563" r:id="rId24"/>
    <p:sldId id="564" r:id="rId25"/>
    <p:sldId id="565" r:id="rId26"/>
    <p:sldId id="566" r:id="rId27"/>
    <p:sldId id="567" r:id="rId28"/>
    <p:sldId id="569" r:id="rId29"/>
    <p:sldId id="568" r:id="rId30"/>
    <p:sldId id="44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33CCFF"/>
    <a:srgbClr val="FF7C80"/>
    <a:srgbClr val="0000FF"/>
    <a:srgbClr val="C0C0C0"/>
    <a:srgbClr val="96969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94610" autoAdjust="0"/>
  </p:normalViewPr>
  <p:slideViewPr>
    <p:cSldViewPr snapToGrid="0">
      <p:cViewPr varScale="1">
        <p:scale>
          <a:sx n="83" d="100"/>
          <a:sy n="83" d="100"/>
        </p:scale>
        <p:origin x="162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AB5EEC0-9A70-43FC-BEEB-F9F88CB115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7464611-DFB8-47BF-8B36-6DDB82299E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158B04B-DA35-40C6-9914-FE4F400CDE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75307DD-CBFC-43FC-B96F-92D5F28CD8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142CCD4C-1163-4B6C-92D1-1C08579FE2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69CDE52E-C2FB-4D2D-9B4B-7F62701CA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4C3D6504-B109-44E2-A024-6B6E53E8E6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1EC53BD-CA7B-422A-A770-F044C2B8C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B006D9-ABEA-4ED8-B82D-0AC1E6540031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C0E08DD-C23C-4C39-A8A8-A77A196EE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8FEC65A-E198-45B8-8D8B-49663AF28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CF4090C-1E13-4EBF-B1AA-7A59A28F31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934EF-9103-44EB-9EAE-0449D1BE0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1NF 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pfname</a:t>
            </a:r>
            <a:r>
              <a:rPr lang="en-US" u="sng" dirty="0"/>
              <a:t>, </a:t>
            </a:r>
            <a:r>
              <a:rPr lang="en-US" u="sng" dirty="0" err="1"/>
              <a:t>appno</a:t>
            </a:r>
            <a:r>
              <a:rPr lang="en-US" dirty="0"/>
              <a:t>, name , f-code ,faculty , major , address,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endParaRPr lang="en-US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2NF: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f-code , faculty , major , address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3NF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f-code, address</a:t>
            </a:r>
          </a:p>
          <a:p>
            <a:pPr>
              <a:defRPr/>
            </a:pPr>
            <a:r>
              <a:rPr lang="en-US" b="1" dirty="0" err="1"/>
              <a:t>Fac_majors</a:t>
            </a:r>
            <a:r>
              <a:rPr lang="en-US" dirty="0" err="1"/>
              <a:t>:</a:t>
            </a:r>
            <a:r>
              <a:rPr lang="en-US" u="sng" dirty="0" err="1"/>
              <a:t>f</a:t>
            </a:r>
            <a:r>
              <a:rPr lang="en-US" u="sng" dirty="0"/>
              <a:t>-code</a:t>
            </a:r>
            <a:r>
              <a:rPr lang="en-US" dirty="0"/>
              <a:t> , faculty name , major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pfgraduate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</a:t>
            </a:r>
            <a:r>
              <a:rPr lang="en-US" dirty="0" err="1"/>
              <a:t>Foundgrade</a:t>
            </a:r>
            <a:r>
              <a:rPr lang="en-US" dirty="0"/>
              <a:t>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1F089B9F-B8F5-45F6-93CF-A29A5512C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B085A8-1635-4C49-9D04-83E7A9202508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9E02FA6-43EA-446C-B66F-D10C11F06C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5ABCC6C-1FB8-4614-B2CC-B375EA59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ERD is a Top-Down Analysis</a:t>
            </a:r>
          </a:p>
          <a:p>
            <a:r>
              <a:rPr lang="en-US" altLang="en-US">
                <a:latin typeface="Arial" panose="020B0604020202020204" pitchFamily="34" charset="0"/>
              </a:rPr>
              <a:t>Concepts related to Normalization: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KEYS and FUNCTIONAL DEPENDENCE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6A99377-B9C5-4F1F-82C5-F83DD93A5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5DA922-4957-45EC-9EA6-65A60C08C7D5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94A1E98-AB64-4D8D-AD2A-E821C3CDC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A1815A-DB16-43D8-8995-2405D55A600B}" type="slidenum">
              <a:rPr lang="ar-SA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2EAA967-EFD2-468B-B873-251B02E2D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A3B9DEC-7A13-435D-8010-609B3E933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Functional dependencies (FDs) are used to specify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formal measures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of the "goodness" of relational designs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FDs and keys are used to define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normal forms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for relations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FDs are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constraints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that are derived from the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meaning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and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interrelationships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of the data attributes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A set of attributes A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functionally determines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a set of attributes B if the value of A determines a unique value for B</a:t>
            </a: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5E94493-A6E4-422D-A071-A0757EE79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17CB71-5C28-4644-950C-2960290CFE00}" type="slidenum">
              <a:rPr lang="ar-SA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72EB274-E0E6-4613-8AE8-3AB5CD6CA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0DDF12B-C2CB-489C-9478-DFBE25C65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F34D6CE-7D82-400C-8489-24FD1EBB9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3E44B1-A023-4E25-AFD3-EDB632D5DC4D}" type="slidenum">
              <a:rPr lang="ar-SA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7B14DF2-D486-4C2A-BC76-E594A793A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7EEBB1A-A00C-4B0E-A701-7E627058B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752714D-38B6-4D83-B04F-C591382B8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5A7DD0-9273-4A60-8708-10DDCBEC3942}" type="slidenum">
              <a:rPr lang="ar-SA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A454497-07EF-44DF-AEF0-CB7416CCE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A65EF5F-0C4E-410B-B879-0D48A9345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AF1E115-FDEF-4665-91F5-D016B3F17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B96964-4D46-4DD0-AA1F-E62A649E2192}" type="slidenum">
              <a:rPr lang="ar-SA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97B8583-E6DA-44F9-BB6F-9B5DB6B1B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330D8BC-DAAA-4A22-BE61-A09B6A60D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Disallows composite attributes, multivalued attributes, and 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nested relations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; attributes whose values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for an individual tuple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are non-atomic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Considered to be part of the definition of relation</a:t>
            </a:r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AAB9D28-80B2-4A99-86E9-C8000489A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136534-C952-4220-811D-B13D86E8DC6A}" type="slidenum">
              <a:rPr lang="ar-SA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A9D266A-2509-42AF-877E-950160DA4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3CE2EF7-5079-4846-8B59-9DCFCA7C4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CA38B56-7D4A-4F4C-9CA9-3E8482DA6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4B72E5-F022-4480-AD68-B6603089DAC5}" type="slidenum">
              <a:rPr lang="ar-SA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AB2B2D9-C12A-4B1B-BA5D-4688A36B4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AA470E7-39C7-43FD-978C-44D8F8313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354105EE-E4B4-46B0-85CC-429715B09038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2EFBA2-6193-4333-BEA8-4F0E1F4BE56E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637C80-6FD6-4916-99E5-550AEB0A46FF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7321E8-B213-4253-A208-2715EE51CCC9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CE4B70A-91B3-4C60-B321-F6B80726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FAEFA00-CF36-431F-836D-C0D667AD81DB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F86E796-FEB6-4BFE-A3DC-DAEFBD31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02760A-A879-4F16-9E8F-457A243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688409-5347-4412-B294-4C182413C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951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FB5C-15A2-4268-AB4E-243EA725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CDC1D-51AE-4E2D-9988-F721AD12C870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D7D16-0083-413B-90D1-35AFF842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B706-C413-4F2D-BBFF-3E80777E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AA65-0D59-4782-95CB-73C012879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3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6F71C5A9-7414-4ADB-B767-E8DE450CC483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7199E3-470F-4AF3-B36F-1950ACACB210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317950-4FF8-4B75-9983-E5B625BD73CB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EB1A78-39B0-4BD9-A068-460D209D28A6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5422D84-42FC-4A37-B762-6FF4E938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5FA97-1CCC-474B-A888-D47AFC000F06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105B7D-1D30-49F2-829B-6FCF04D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B5EF53-34CE-452F-BF74-FE3691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F65AA115-5649-4B78-98D3-6D7E52201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02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DE15-7FE7-4F3D-A7D1-9A58378C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03CAF-79BD-4028-8B00-90BA3C5B3DFB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359B-D409-40D8-B975-2BDF5D7F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DC76-C398-4900-A191-573262D6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F46DF-5E15-4A54-8E25-2F6E9EF5D6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7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3FD23544-CFB3-4463-ABDF-1B1C0C274783}"/>
              </a:ext>
            </a:extLst>
          </p:cNvPr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E495BC-1CF4-4AE0-8F7A-0199CD233A69}"/>
                </a:ext>
              </a:extLst>
            </p:cNvPr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E3B4A4-1105-4FCF-9686-3971B083C92D}"/>
                </a:ext>
              </a:extLst>
            </p:cNvPr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0ED014-CC69-48B6-885F-C5B0BC360154}"/>
                </a:ext>
              </a:extLst>
            </p:cNvPr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A03FF19-087E-44B1-9414-1A08622C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CCE4D-4970-46A1-AFC7-3447184A52A5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E5255D-FF22-46CB-97C7-5585780E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484241-70ED-4ACB-99C0-D7D2BBE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D9A31B-62B0-4118-96D1-1D40DBB2B7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17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AC044E-B25B-48ED-93B6-B634E8FE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F8F48-18D9-4DC3-B72B-435C0CD901E2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8D47DA-EBBA-41C5-9151-82F648AA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4C360D-EC1E-47CE-8432-76E672C8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EC092-269E-4008-9C07-74A797CA6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05C41DF-5D98-4B01-8350-4ACBEFFF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6C2C9-4973-4959-9E34-DA3C0F0EEB92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F472D8-7306-4E9B-9906-625EA00F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470BCA-CD99-4F58-83E0-17D1DF08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551AF-FD82-45B3-845E-4361D681B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88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4AE65AF9-1645-4A14-9AAF-1330C078143E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16FBF4-6A13-4BA5-A6E4-319E3D462D5E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B6B18D-C843-423C-8A67-6BDCFBC5D183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7B6166-2E2F-414B-B7C3-746E6ED44102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9137D6D9-73FE-4BEB-8B3B-2BE6A431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9D8C9-9C3B-4196-9C37-3B501D181422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86A4D85-D4B3-4F1D-ABA5-D7A818CD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DD4F4B1-8232-4A94-8903-D8CE3BF2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D38E-5AC7-4FA1-8FDB-A1401657C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12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61665A90-19B8-4563-AA71-04CAED41A11A}"/>
              </a:ext>
            </a:extLst>
          </p:cNvPr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6FA53A-F33B-4451-933E-A5E43C7C656F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E27C47-32DA-4437-A1C7-B441E2E34B38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1E15B8-8BCA-4CB7-A8F4-56DEFD094291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008E038-D10E-4F4A-89D1-F43AC2CB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927C2-2F77-47E3-A46F-300266347D06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BE7E7C7-3AC6-4093-88D0-41479F56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D700BD1-511F-49F1-8DB1-C0C3F21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fld id="{7298840D-73B4-438E-85B8-BAEA04A40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13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6D7D7D-EC8A-4BA8-A23A-97D7182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6F507-2C4D-4FE1-B1BB-94C8FD38B1EB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C0572B-F966-42E1-A5E6-73BD3320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E90B1-8A78-4330-917F-D4D94823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E8F3F-13A6-464C-B730-2D5D7D0ADB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8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7EF429-E265-4702-BD64-8E93826F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8AB3-C4AA-4B73-AA6E-E4DCE7764F0C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E3A8D6-A606-4A4B-898B-D660DA84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19B2B-8FEF-4873-BFA0-70003544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A08CE-F5D3-47DE-A278-7D7C62917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7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301CD92D-220E-43D2-9277-C2575558C2DA}"/>
              </a:ext>
            </a:extLst>
          </p:cNvPr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1DA95C-47CB-4491-AC2F-E6BA9011768D}"/>
                </a:ext>
              </a:extLst>
            </p:cNvPr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D3A845-1797-42AE-B448-5CC8383EBC2A}"/>
                </a:ext>
              </a:extLst>
            </p:cNvPr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EE7D7A-E4B4-4138-B4FA-F1E2EFB70E5D}"/>
                </a:ext>
              </a:extLst>
            </p:cNvPr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B793E37-25C7-478A-B1F5-B73EB0303B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2963" y="1716088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B38A-8927-454A-A03A-2F3B20305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2250"/>
            <a:ext cx="1800225" cy="28575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fld id="{65156B6F-348B-41DC-9B50-697A55AA7508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B514-1B2F-4162-9DD3-217089BC8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64275" y="6572250"/>
            <a:ext cx="2879725" cy="28575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4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ERD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074A-5060-4E53-8D66-F7274101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428750"/>
            <a:ext cx="809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CBCBC"/>
                </a:solidFill>
                <a:cs typeface="Arial" panose="020B0604020202020204" pitchFamily="34" charset="0"/>
              </a:defRPr>
            </a:lvl1pPr>
          </a:lstStyle>
          <a:p>
            <a:fld id="{8320B77A-E88A-4157-91F8-8485E3086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90DE1-A26D-4F34-ACA7-7FEC0182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3" y="282575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16" r:id="rId2"/>
    <p:sldLayoutId id="2147484423" r:id="rId3"/>
    <p:sldLayoutId id="2147484417" r:id="rId4"/>
    <p:sldLayoutId id="2147484418" r:id="rId5"/>
    <p:sldLayoutId id="2147484424" r:id="rId6"/>
    <p:sldLayoutId id="2147484425" r:id="rId7"/>
    <p:sldLayoutId id="2147484419" r:id="rId8"/>
    <p:sldLayoutId id="2147484420" r:id="rId9"/>
    <p:sldLayoutId id="2147484421" r:id="rId10"/>
    <p:sldLayoutId id="2147484426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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anose="05040102010807070707" pitchFamily="18" charset="2"/>
        <a:buChar char="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9">
            <a:extLst>
              <a:ext uri="{FF2B5EF4-FFF2-40B4-BE49-F238E27FC236}">
                <a16:creationId xmlns:a16="http://schemas.microsoft.com/office/drawing/2014/main" id="{37E3C10E-7380-49E3-98C2-7484279789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58646"/>
            <a:ext cx="7772400" cy="196551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Normalization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CCEA0-20F6-4B61-85C6-83BB308A24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1CABF9-E7D2-4C80-A649-36BD159D0137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1820-994F-4FA4-B652-35BD2621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CCAD-0B27-40FA-BE3C-8C2A3624E1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DBA6D2-C8C9-4721-B160-E12F36C7F7E9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1828800"/>
          <a:ext cx="7229475" cy="213995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khalid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630" name="TextBox 7">
            <a:extLst>
              <a:ext uri="{FF2B5EF4-FFF2-40B4-BE49-F238E27FC236}">
                <a16:creationId xmlns:a16="http://schemas.microsoft.com/office/drawing/2014/main" id="{027BEFA6-50A8-48A1-854C-ECE38C9E3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437063"/>
            <a:ext cx="58943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Full Functional Dependency      	Sid,Subject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Partial Functional Dependency   	Sid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SName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	   	Subject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Teacher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Transitive Functional Dependency 	ZipCode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4DBFB775-66E8-4BE1-9A33-53933E3E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D1B4E6B8-4377-4F99-BF77-707102E0EFBE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Text Box 1027">
            <a:extLst>
              <a:ext uri="{FF2B5EF4-FFF2-40B4-BE49-F238E27FC236}">
                <a16:creationId xmlns:a16="http://schemas.microsoft.com/office/drawing/2014/main" id="{3F59C6B5-8D91-4182-A3F2-61EA5BB5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25304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Steps in normalization</a:t>
            </a:r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8A9DADB2-B427-41DE-9024-E25E0985C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684213"/>
            <a:ext cx="56769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398B01-6344-4D12-8A3F-F67C02859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1NF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0D6865-72CB-47F5-8C3D-2DA8DECC7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 is in </a:t>
            </a:r>
            <a:r>
              <a:rPr lang="en-US" altLang="en-US" b="1"/>
              <a:t>first normal form</a:t>
            </a:r>
            <a:r>
              <a:rPr lang="en-US" altLang="en-US"/>
              <a:t> if it contains no multivalued or composite attributes</a:t>
            </a:r>
          </a:p>
          <a:p>
            <a:r>
              <a:rPr lang="en-US" altLang="en-US"/>
              <a:t>remove repeating groups to a new table as already demonstrated, “carrying” the PK as a FK</a:t>
            </a:r>
          </a:p>
          <a:p>
            <a:r>
              <a:rPr lang="en-US" altLang="en-US"/>
              <a:t>All columns (fields) must be atomic</a:t>
            </a:r>
          </a:p>
          <a:p>
            <a:pPr lvl="1"/>
            <a:r>
              <a:rPr lang="en-US" altLang="en-US"/>
              <a:t>Means : no repeating items in columns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3987-A740-45EC-A3E9-B58FE4D9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2060-EBC7-4266-89A7-099A26AB83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C88924-C844-4D5D-A9D4-A66593C3802D}"/>
              </a:ext>
            </a:extLst>
          </p:cNvPr>
          <p:cNvGraphicFramePr>
            <a:graphicFrameLocks noGrp="1"/>
          </p:cNvGraphicFramePr>
          <p:nvPr/>
        </p:nvGraphicFramePr>
        <p:xfrm>
          <a:off x="320675" y="1828800"/>
          <a:ext cx="8304213" cy="214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5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Bdate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8" name="Group 4">
            <a:extLst>
              <a:ext uri="{FF2B5EF4-FFF2-40B4-BE49-F238E27FC236}">
                <a16:creationId xmlns:a16="http://schemas.microsoft.com/office/drawing/2014/main" id="{8035C39E-8B32-42F8-8EF3-855E501D926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835400"/>
          <a:ext cx="8610600" cy="1030288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SName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BD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City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ZipCode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0" name="Freeform 24">
            <a:extLst>
              <a:ext uri="{FF2B5EF4-FFF2-40B4-BE49-F238E27FC236}">
                <a16:creationId xmlns:a16="http://schemas.microsoft.com/office/drawing/2014/main" id="{5BEF098E-E104-47C1-8905-1DE73BE81A47}"/>
              </a:ext>
            </a:extLst>
          </p:cNvPr>
          <p:cNvSpPr>
            <a:spLocks/>
          </p:cNvSpPr>
          <p:nvPr/>
        </p:nvSpPr>
        <p:spPr bwMode="auto">
          <a:xfrm>
            <a:off x="990600" y="4862513"/>
            <a:ext cx="5867400" cy="762000"/>
          </a:xfrm>
          <a:custGeom>
            <a:avLst/>
            <a:gdLst>
              <a:gd name="T0" fmla="*/ 0 w 3744"/>
              <a:gd name="T1" fmla="*/ 0 h 480"/>
              <a:gd name="T2" fmla="*/ 0 w 3744"/>
              <a:gd name="T3" fmla="*/ 2147483646 h 480"/>
              <a:gd name="T4" fmla="*/ 2147483646 w 3744"/>
              <a:gd name="T5" fmla="*/ 2147483646 h 480"/>
              <a:gd name="T6" fmla="*/ 2147483646 w 37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744"/>
              <a:gd name="T13" fmla="*/ 0 h 480"/>
              <a:gd name="T14" fmla="*/ 3744 w 37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4" h="480">
                <a:moveTo>
                  <a:pt x="0" y="0"/>
                </a:moveTo>
                <a:lnTo>
                  <a:pt x="0" y="480"/>
                </a:lnTo>
                <a:lnTo>
                  <a:pt x="3744" y="480"/>
                </a:lnTo>
                <a:lnTo>
                  <a:pt x="37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5">
            <a:extLst>
              <a:ext uri="{FF2B5EF4-FFF2-40B4-BE49-F238E27FC236}">
                <a16:creationId xmlns:a16="http://schemas.microsoft.com/office/drawing/2014/main" id="{78F56CE9-7A9D-4E55-AF96-7631EC2C3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7300" y="48625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6">
            <a:extLst>
              <a:ext uri="{FF2B5EF4-FFF2-40B4-BE49-F238E27FC236}">
                <a16:creationId xmlns:a16="http://schemas.microsoft.com/office/drawing/2014/main" id="{5F8087F6-CE86-4475-8AF9-6E6B7DF73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8498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5">
            <a:extLst>
              <a:ext uri="{FF2B5EF4-FFF2-40B4-BE49-F238E27FC236}">
                <a16:creationId xmlns:a16="http://schemas.microsoft.com/office/drawing/2014/main" id="{B3642ABF-7BF4-4628-9BEB-931AB5174E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1438" y="4875213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FB04294F-7C57-4B4C-A5E8-9121A3208D14}"/>
              </a:ext>
            </a:extLst>
          </p:cNvPr>
          <p:cNvGraphicFramePr>
            <a:graphicFrameLocks noGrp="1"/>
          </p:cNvGraphicFramePr>
          <p:nvPr/>
        </p:nvGraphicFramePr>
        <p:xfrm>
          <a:off x="352425" y="725488"/>
          <a:ext cx="8610600" cy="1030287"/>
        </p:xfrm>
        <a:graphic>
          <a:graphicData uri="http://schemas.openxmlformats.org/drawingml/2006/table">
            <a:tbl>
              <a:tblPr/>
              <a:tblGrid>
                <a:gridCol w="151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Subject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Teacher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Grade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10" name="Freeform 24">
            <a:extLst>
              <a:ext uri="{FF2B5EF4-FFF2-40B4-BE49-F238E27FC236}">
                <a16:creationId xmlns:a16="http://schemas.microsoft.com/office/drawing/2014/main" id="{16C8080A-9C43-4D40-A493-1EA9B2C5FDC6}"/>
              </a:ext>
            </a:extLst>
          </p:cNvPr>
          <p:cNvSpPr>
            <a:spLocks/>
          </p:cNvSpPr>
          <p:nvPr/>
        </p:nvSpPr>
        <p:spPr bwMode="auto">
          <a:xfrm>
            <a:off x="1114425" y="1716088"/>
            <a:ext cx="4343400" cy="762000"/>
          </a:xfrm>
          <a:custGeom>
            <a:avLst/>
            <a:gdLst>
              <a:gd name="T0" fmla="*/ 0 w 3744"/>
              <a:gd name="T1" fmla="*/ 0 h 480"/>
              <a:gd name="T2" fmla="*/ 0 w 3744"/>
              <a:gd name="T3" fmla="*/ 2147483646 h 480"/>
              <a:gd name="T4" fmla="*/ 2147483646 w 3744"/>
              <a:gd name="T5" fmla="*/ 2147483646 h 480"/>
              <a:gd name="T6" fmla="*/ 2147483646 w 374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744"/>
              <a:gd name="T13" fmla="*/ 0 h 480"/>
              <a:gd name="T14" fmla="*/ 3744 w 374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4" h="480">
                <a:moveTo>
                  <a:pt x="0" y="0"/>
                </a:moveTo>
                <a:lnTo>
                  <a:pt x="0" y="480"/>
                </a:lnTo>
                <a:lnTo>
                  <a:pt x="3744" y="480"/>
                </a:lnTo>
                <a:lnTo>
                  <a:pt x="37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25">
            <a:extLst>
              <a:ext uri="{FF2B5EF4-FFF2-40B4-BE49-F238E27FC236}">
                <a16:creationId xmlns:a16="http://schemas.microsoft.com/office/drawing/2014/main" id="{812C42DC-24E7-4A48-8F0B-874777DF1B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3" y="136525"/>
            <a:ext cx="0" cy="53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FA7807-02E7-45DA-81F5-099FDE59DAB6}"/>
              </a:ext>
            </a:extLst>
          </p:cNvPr>
          <p:cNvCxnSpPr/>
          <p:nvPr/>
        </p:nvCxnSpPr>
        <p:spPr>
          <a:xfrm>
            <a:off x="2432050" y="135925"/>
            <a:ext cx="0" cy="5313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50063-3D12-4FBD-83E1-FE7BA9112C68}"/>
              </a:ext>
            </a:extLst>
          </p:cNvPr>
          <p:cNvCxnSpPr/>
          <p:nvPr/>
        </p:nvCxnSpPr>
        <p:spPr>
          <a:xfrm>
            <a:off x="2514600" y="48419"/>
            <a:ext cx="15919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AD344-D079-4252-A01B-CCC406342C60}"/>
              </a:ext>
            </a:extLst>
          </p:cNvPr>
          <p:cNvCxnSpPr/>
          <p:nvPr/>
        </p:nvCxnSpPr>
        <p:spPr>
          <a:xfrm>
            <a:off x="2512541" y="1752601"/>
            <a:ext cx="2059" cy="724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262E-3D75-4206-92F1-0C3695A6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5C51-38B9-4175-8323-2407C3DDAC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615A9C-F8ED-4A2A-912C-7719B5290468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1828800"/>
          <a:ext cx="7229475" cy="213995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khalid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63E85E-8096-486D-A986-A288E9642436}"/>
              </a:ext>
            </a:extLst>
          </p:cNvPr>
          <p:cNvGraphicFramePr>
            <a:graphicFrameLocks noGrp="1"/>
          </p:cNvGraphicFramePr>
          <p:nvPr/>
        </p:nvGraphicFramePr>
        <p:xfrm>
          <a:off x="180975" y="4264025"/>
          <a:ext cx="7250111" cy="2190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15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FFF200"/>
                        </a:gs>
                        <a:gs pos="45000">
                          <a:srgbClr val="FF7A00"/>
                        </a:gs>
                        <a:gs pos="70000">
                          <a:srgbClr val="FF0300"/>
                        </a:gs>
                        <a:gs pos="100000">
                          <a:srgbClr val="4D0808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2" marB="0" anchor="b">
                    <a:gradFill>
                      <a:gsLst>
                        <a:gs pos="0">
                          <a:srgbClr val="D6B19C"/>
                        </a:gs>
                        <a:gs pos="30000">
                          <a:srgbClr val="D49E6C"/>
                        </a:gs>
                        <a:gs pos="70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CDFFE5-57EC-4E86-A487-1395479FF31C}"/>
              </a:ext>
            </a:extLst>
          </p:cNvPr>
          <p:cNvCxnSpPr/>
          <p:nvPr/>
        </p:nvCxnSpPr>
        <p:spPr>
          <a:xfrm flipV="1">
            <a:off x="7723188" y="4708525"/>
            <a:ext cx="395287" cy="27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3" name="TextBox 7">
            <a:extLst>
              <a:ext uri="{FF2B5EF4-FFF2-40B4-BE49-F238E27FC236}">
                <a16:creationId xmlns:a16="http://schemas.microsoft.com/office/drawing/2014/main" id="{3371019E-8139-4CA6-827B-69C7ED1B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088" y="4106863"/>
            <a:ext cx="1906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Repeating Groups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Or multivalued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F4F-B21F-4696-88D7-11ED56C1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D772-9BA6-4293-8C43-D8D1185921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64E517-987F-4896-97FF-7CE37D2F2ADD}"/>
              </a:ext>
            </a:extLst>
          </p:cNvPr>
          <p:cNvGraphicFramePr>
            <a:graphicFrameLocks noGrp="1"/>
          </p:cNvGraphicFramePr>
          <p:nvPr/>
        </p:nvGraphicFramePr>
        <p:xfrm>
          <a:off x="1816100" y="2185988"/>
          <a:ext cx="4740276" cy="10286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5FBA1-346B-4246-86E6-7F7C3DCFB8CF}"/>
              </a:ext>
            </a:extLst>
          </p:cNvPr>
          <p:cNvGraphicFramePr>
            <a:graphicFrameLocks noGrp="1"/>
          </p:cNvGraphicFramePr>
          <p:nvPr/>
        </p:nvGraphicFramePr>
        <p:xfrm>
          <a:off x="1808163" y="4670425"/>
          <a:ext cx="4814887" cy="18668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22" name="TextBox 2">
            <a:extLst>
              <a:ext uri="{FF2B5EF4-FFF2-40B4-BE49-F238E27FC236}">
                <a16:creationId xmlns:a16="http://schemas.microsoft.com/office/drawing/2014/main" id="{92438E51-8A2F-4417-91C1-96FDB1C6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816100"/>
            <a:ext cx="533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1823" name="TextBox 5">
            <a:extLst>
              <a:ext uri="{FF2B5EF4-FFF2-40B4-BE49-F238E27FC236}">
                <a16:creationId xmlns:a16="http://schemas.microsoft.com/office/drawing/2014/main" id="{98FBCC5B-BC47-45E7-BF3E-954E9C7DD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420052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Grade, Teacher)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62B893E-507D-42D5-9AD4-1E7A35C80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2NF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56451C8-B2C1-4B72-B425-0D52F11D1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relation is in </a:t>
            </a:r>
            <a:r>
              <a:rPr lang="en-US" altLang="en-US" b="1"/>
              <a:t>second normal form</a:t>
            </a:r>
            <a:r>
              <a:rPr lang="en-US" altLang="en-US"/>
              <a:t> if it is in first normal form AND every nonkey attribute is fully functionally dependant on the primary key</a:t>
            </a:r>
          </a:p>
          <a:p>
            <a:r>
              <a:rPr lang="en-US" altLang="en-US"/>
              <a:t>i.e. remove partial functional dependencies, so no nonkey attribute depends on just part of the key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2670-B881-4F5B-8909-A7AD71C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09E8-6680-498F-811D-5132123BBB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DA9866-7363-4AB9-91B2-B7EF0AD058E1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2185988"/>
          <a:ext cx="4738688" cy="10286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476D63-52DE-48DD-8D15-91A091F0EBD8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4670425"/>
          <a:ext cx="4816475" cy="18668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94" name="TextBox 2">
            <a:extLst>
              <a:ext uri="{FF2B5EF4-FFF2-40B4-BE49-F238E27FC236}">
                <a16:creationId xmlns:a16="http://schemas.microsoft.com/office/drawing/2014/main" id="{FB6909EF-D64B-4085-B097-81264D3E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816100"/>
            <a:ext cx="533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4895" name="TextBox 5">
            <a:extLst>
              <a:ext uri="{FF2B5EF4-FFF2-40B4-BE49-F238E27FC236}">
                <a16:creationId xmlns:a16="http://schemas.microsoft.com/office/drawing/2014/main" id="{6990EA65-2C66-44A0-8FB0-B0A4D9F3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4200525"/>
            <a:ext cx="536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Grade, Teacher)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8C5D35-794F-411E-BCFF-CD4500732DFF}"/>
              </a:ext>
            </a:extLst>
          </p:cNvPr>
          <p:cNvCxnSpPr>
            <a:endCxn id="34897" idx="1"/>
          </p:cNvCxnSpPr>
          <p:nvPr/>
        </p:nvCxnSpPr>
        <p:spPr>
          <a:xfrm flipV="1">
            <a:off x="5499100" y="2671763"/>
            <a:ext cx="536575" cy="39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97" name="TextBox 10">
            <a:extLst>
              <a:ext uri="{FF2B5EF4-FFF2-40B4-BE49-F238E27FC236}">
                <a16:creationId xmlns:a16="http://schemas.microsoft.com/office/drawing/2014/main" id="{45D3272C-CB9E-462A-BF36-300293567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209800"/>
            <a:ext cx="23177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2NF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Because there is no Composite PK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2DAEA-D7FF-41BE-804C-C3D2954CB27A}"/>
              </a:ext>
            </a:extLst>
          </p:cNvPr>
          <p:cNvCxnSpPr/>
          <p:nvPr/>
        </p:nvCxnSpPr>
        <p:spPr>
          <a:xfrm flipV="1">
            <a:off x="5499100" y="5602288"/>
            <a:ext cx="43180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54" name="TextBox 12">
            <a:extLst>
              <a:ext uri="{FF2B5EF4-FFF2-40B4-BE49-F238E27FC236}">
                <a16:creationId xmlns:a16="http://schemas.microsoft.com/office/drawing/2014/main" id="{3CCAEB5D-28EA-4DF1-942B-BA10EF064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0413"/>
            <a:ext cx="349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SID, Subject </a:t>
            </a:r>
            <a:r>
              <a:rPr lang="en-US" dirty="0">
                <a:sym typeface="Wingdings" pitchFamily="2" charset="2"/>
              </a:rPr>
              <a:t> Grade……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FFD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23655" name="TextBox 15">
            <a:extLst>
              <a:ext uri="{FF2B5EF4-FFF2-40B4-BE49-F238E27FC236}">
                <a16:creationId xmlns:a16="http://schemas.microsoft.com/office/drawing/2014/main" id="{E96B69B0-BCAD-4979-BF30-06F91CF5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60938"/>
            <a:ext cx="3492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Subject </a:t>
            </a:r>
            <a:r>
              <a:rPr lang="en-US" dirty="0">
                <a:sym typeface="Wingdings" pitchFamily="2" charset="2"/>
              </a:rPr>
              <a:t> Teacher……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PFD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99B9-8DD3-4E6A-AA1F-DC6F3011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4575-5281-4FF0-824C-7388A37800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BC7913-E8AC-4940-806F-7003158F8789}"/>
              </a:ext>
            </a:extLst>
          </p:cNvPr>
          <p:cNvGraphicFramePr>
            <a:graphicFrameLocks noGrp="1"/>
          </p:cNvGraphicFramePr>
          <p:nvPr/>
        </p:nvGraphicFramePr>
        <p:xfrm>
          <a:off x="817563" y="2185988"/>
          <a:ext cx="7634286" cy="7541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7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Mansoura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EB5679-F239-4DE5-B8B8-D3720DF04CDF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4570413"/>
          <a:ext cx="3619500" cy="15208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910" name="TextBox 2">
            <a:extLst>
              <a:ext uri="{FF2B5EF4-FFF2-40B4-BE49-F238E27FC236}">
                <a16:creationId xmlns:a16="http://schemas.microsoft.com/office/drawing/2014/main" id="{C8ECC7DB-E627-48C0-AC77-4EA4C04B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1816100"/>
            <a:ext cx="534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5911" name="TextBox 5">
            <a:extLst>
              <a:ext uri="{FF2B5EF4-FFF2-40B4-BE49-F238E27FC236}">
                <a16:creationId xmlns:a16="http://schemas.microsoft.com/office/drawing/2014/main" id="{FB99E491-66CC-4EE7-94E0-DCFC1542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0" y="418147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17F7352-4693-41BE-AE82-FDACB69819F1}"/>
              </a:ext>
            </a:extLst>
          </p:cNvPr>
          <p:cNvGraphicFramePr>
            <a:graphicFrameLocks noGrp="1"/>
          </p:cNvGraphicFramePr>
          <p:nvPr/>
        </p:nvGraphicFramePr>
        <p:xfrm>
          <a:off x="5553075" y="4551363"/>
          <a:ext cx="2663825" cy="12874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935" name="TextBox 14">
            <a:extLst>
              <a:ext uri="{FF2B5EF4-FFF2-40B4-BE49-F238E27FC236}">
                <a16:creationId xmlns:a16="http://schemas.microsoft.com/office/drawing/2014/main" id="{AE2F5A3B-9BB2-4297-9451-6C1DDCA9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156075"/>
            <a:ext cx="536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BA46153-F378-46F3-8617-382E3D78A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Normalization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37E5A21-8A3D-409A-AB90-078751F59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b="1"/>
              <a:t>Normalization:</a:t>
            </a:r>
            <a:r>
              <a:rPr lang="en-US" altLang="en-US" sz="2800"/>
              <a:t> The process of structuring data to minimize duplication and inconsistencies.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/>
              <a:t>The process usually involves breaking down a </a:t>
            </a:r>
            <a:r>
              <a:rPr lang="en-US" altLang="en-US" sz="2800">
                <a:solidFill>
                  <a:srgbClr val="FF0000"/>
                </a:solidFill>
              </a:rPr>
              <a:t>single </a:t>
            </a:r>
            <a:r>
              <a:rPr lang="en-US" altLang="en-US" sz="2800">
                <a:solidFill>
                  <a:srgbClr val="CC0000"/>
                </a:solidFill>
              </a:rPr>
              <a:t>Table</a:t>
            </a:r>
            <a:r>
              <a:rPr lang="en-US" altLang="en-US" sz="2800"/>
              <a:t> into </a:t>
            </a:r>
            <a:r>
              <a:rPr lang="en-US" altLang="en-US" sz="2800" u="sng"/>
              <a:t>two or </a:t>
            </a:r>
            <a:r>
              <a:rPr lang="en-US" altLang="en-US" sz="2800" u="sng">
                <a:solidFill>
                  <a:srgbClr val="FF0000"/>
                </a:solidFill>
              </a:rPr>
              <a:t>more</a:t>
            </a:r>
            <a:r>
              <a:rPr lang="en-US" altLang="en-US" sz="2800"/>
              <a:t> tables and defining relationships between those tables.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/>
              <a:t>Normalization is usually done in stages, with each stage applying some rules to the types of information which can be stored in a table</a:t>
            </a:r>
            <a:r>
              <a:rPr lang="en-US" altLang="en-US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0E7B8F07-F615-4A6D-A740-4F03EE5C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9CDFD67B-2817-460E-9669-9E2C90978E41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2B7697E-90C5-4A0E-B71B-28D037A51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Third Normal Form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B52E6A0-1121-46C6-9950-01C6C5C1F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2NF PLUS </a:t>
            </a:r>
            <a:r>
              <a:rPr lang="en-US" sz="3600" b="1" i="1" dirty="0">
                <a:solidFill>
                  <a:schemeClr val="folHlink"/>
                </a:solidFill>
              </a:rPr>
              <a:t>no transitive dependencies</a:t>
            </a:r>
            <a:r>
              <a:rPr lang="en-US" dirty="0"/>
              <a:t> (one attribute functionally determines a second, which functionally determines a third)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558C-E80E-419F-9003-0876B715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BAE96-86A4-4A48-9531-43C3FEA11D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366ADD-F0A1-48BD-867D-127BB1BB96E8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2185988"/>
          <a:ext cx="4532312" cy="7541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7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994961-D903-4493-A67C-0A029002D5BF}"/>
              </a:ext>
            </a:extLst>
          </p:cNvPr>
          <p:cNvGraphicFramePr>
            <a:graphicFrameLocks noGrp="1"/>
          </p:cNvGraphicFramePr>
          <p:nvPr/>
        </p:nvGraphicFramePr>
        <p:xfrm>
          <a:off x="704850" y="4200525"/>
          <a:ext cx="3619500" cy="15208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7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58" name="TextBox 2">
            <a:extLst>
              <a:ext uri="{FF2B5EF4-FFF2-40B4-BE49-F238E27FC236}">
                <a16:creationId xmlns:a16="http://schemas.microsoft.com/office/drawing/2014/main" id="{2C7A5D0C-435F-4C56-A577-825B2ED45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816100"/>
            <a:ext cx="534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 City, Zip Code)</a:t>
            </a:r>
          </a:p>
        </p:txBody>
      </p:sp>
      <p:sp>
        <p:nvSpPr>
          <p:cNvPr id="37959" name="TextBox 5">
            <a:extLst>
              <a:ext uri="{FF2B5EF4-FFF2-40B4-BE49-F238E27FC236}">
                <a16:creationId xmlns:a16="http://schemas.microsoft.com/office/drawing/2014/main" id="{47670D35-94E7-4195-A4CF-4DA21290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0" y="38115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AC500A-A739-4A46-9B10-AB88B53333A6}"/>
              </a:ext>
            </a:extLst>
          </p:cNvPr>
          <p:cNvGraphicFramePr>
            <a:graphicFrameLocks noGrp="1"/>
          </p:cNvGraphicFramePr>
          <p:nvPr/>
        </p:nvGraphicFramePr>
        <p:xfrm>
          <a:off x="5553075" y="4181475"/>
          <a:ext cx="2663825" cy="12874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0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83" name="TextBox 14">
            <a:extLst>
              <a:ext uri="{FF2B5EF4-FFF2-40B4-BE49-F238E27FC236}">
                <a16:creationId xmlns:a16="http://schemas.microsoft.com/office/drawing/2014/main" id="{B7665EE1-C2AA-454C-8572-8EDFBE2B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37861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D85FB-8196-4592-ABF6-6084F87759DD}"/>
              </a:ext>
            </a:extLst>
          </p:cNvPr>
          <p:cNvCxnSpPr/>
          <p:nvPr/>
        </p:nvCxnSpPr>
        <p:spPr>
          <a:xfrm flipV="1">
            <a:off x="5332413" y="2609850"/>
            <a:ext cx="43180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43" name="TextBox 11">
            <a:extLst>
              <a:ext uri="{FF2B5EF4-FFF2-40B4-BE49-F238E27FC236}">
                <a16:creationId xmlns:a16="http://schemas.microsoft.com/office/drawing/2014/main" id="{11A83FEE-A2FE-4D62-8839-564399FD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2209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dirty="0"/>
              <a:t>Zip Code -&gt;City …….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TFD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AD963A-4DB5-4FB6-A621-52B0B6C14FA5}"/>
              </a:ext>
            </a:extLst>
          </p:cNvPr>
          <p:cNvCxnSpPr/>
          <p:nvPr/>
        </p:nvCxnSpPr>
        <p:spPr>
          <a:xfrm>
            <a:off x="4324350" y="5588000"/>
            <a:ext cx="544513" cy="39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80B976-3298-4523-AD78-DF801098B34A}"/>
              </a:ext>
            </a:extLst>
          </p:cNvPr>
          <p:cNvCxnSpPr/>
          <p:nvPr/>
        </p:nvCxnSpPr>
        <p:spPr>
          <a:xfrm flipH="1">
            <a:off x="5141913" y="5521325"/>
            <a:ext cx="406400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88" name="TextBox 20">
            <a:extLst>
              <a:ext uri="{FF2B5EF4-FFF2-40B4-BE49-F238E27FC236}">
                <a16:creationId xmlns:a16="http://schemas.microsoft.com/office/drawing/2014/main" id="{48926C4A-F291-4146-97B6-7A2F721D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061075"/>
            <a:ext cx="7389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3NF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Because there is no Transtive Functional Dependency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7522-C9FA-4841-A6E2-6F15FE2B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0BFD-0051-41CD-994E-C336BEAC91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C09DE0-FE24-4A63-82AD-F424C0EFDDD2}" type="datetime1">
              <a:rPr lang="en-US" smtClean="0"/>
              <a:pPr>
                <a:defRPr/>
              </a:pPr>
              <a:t>11/16/2021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F7A157-3037-45DA-BAEA-49E379FC62B9}"/>
              </a:ext>
            </a:extLst>
          </p:cNvPr>
          <p:cNvGraphicFramePr>
            <a:graphicFrameLocks noGrp="1"/>
          </p:cNvGraphicFramePr>
          <p:nvPr/>
        </p:nvGraphicFramePr>
        <p:xfrm>
          <a:off x="612775" y="2185988"/>
          <a:ext cx="3068638" cy="7541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Birthdate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1/1/1983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3" marR="9523" marT="9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7490F3-5354-4E06-8585-FDDD544CFEC0}"/>
              </a:ext>
            </a:extLst>
          </p:cNvPr>
          <p:cNvGraphicFramePr>
            <a:graphicFrameLocks noGrp="1"/>
          </p:cNvGraphicFramePr>
          <p:nvPr/>
        </p:nvGraphicFramePr>
        <p:xfrm>
          <a:off x="655638" y="4230688"/>
          <a:ext cx="3087687" cy="151923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1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77" name="TextBox 2">
            <a:extLst>
              <a:ext uri="{FF2B5EF4-FFF2-40B4-BE49-F238E27FC236}">
                <a16:creationId xmlns:a16="http://schemas.microsoft.com/office/drawing/2014/main" id="{6D401BC7-CED3-44C5-A341-EA727491F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638" y="1830388"/>
            <a:ext cx="533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Student(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Sname, Birthdate,)</a:t>
            </a:r>
          </a:p>
        </p:txBody>
      </p:sp>
      <p:sp>
        <p:nvSpPr>
          <p:cNvPr id="38978" name="TextBox 5">
            <a:extLst>
              <a:ext uri="{FF2B5EF4-FFF2-40B4-BE49-F238E27FC236}">
                <a16:creationId xmlns:a16="http://schemas.microsoft.com/office/drawing/2014/main" id="{6E0EF405-E363-4233-89DB-8B12CEC74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1475" y="3811588"/>
            <a:ext cx="536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Stud_Subject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SID, 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Grade)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089CD2-4018-41AA-AF91-365EA20125F6}"/>
              </a:ext>
            </a:extLst>
          </p:cNvPr>
          <p:cNvGraphicFramePr>
            <a:graphicFrameLocks noGrp="1"/>
          </p:cNvGraphicFramePr>
          <p:nvPr/>
        </p:nvGraphicFramePr>
        <p:xfrm>
          <a:off x="5040313" y="4210050"/>
          <a:ext cx="2665412" cy="149224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Eman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DB2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SWE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Heba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2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005" name="TextBox 14">
            <a:extLst>
              <a:ext uri="{FF2B5EF4-FFF2-40B4-BE49-F238E27FC236}">
                <a16:creationId xmlns:a16="http://schemas.microsoft.com/office/drawing/2014/main" id="{D1B9E0EF-9AB4-4CFE-A323-F9DACC1A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811588"/>
            <a:ext cx="536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Subject (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,Teacher)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8AF58E-0235-4711-BDBF-E3DF7356CA8B}"/>
              </a:ext>
            </a:extLst>
          </p:cNvPr>
          <p:cNvGraphicFramePr>
            <a:graphicFrameLocks noGrp="1"/>
          </p:cNvGraphicFramePr>
          <p:nvPr/>
        </p:nvGraphicFramePr>
        <p:xfrm>
          <a:off x="4970463" y="2179638"/>
          <a:ext cx="2665412" cy="59531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6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Zip Code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8" marR="9528" marT="95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20" name="Rectangle 12">
            <a:extLst>
              <a:ext uri="{FF2B5EF4-FFF2-40B4-BE49-F238E27FC236}">
                <a16:creationId xmlns:a16="http://schemas.microsoft.com/office/drawing/2014/main" id="{31DEC015-C9E3-4A24-943D-F2E56583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811338"/>
            <a:ext cx="278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Stud_City(City, </a:t>
            </a:r>
            <a:r>
              <a:rPr lang="en-US" altLang="en-US" sz="1800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815E4CC-304A-46C2-8FCA-7F9F404E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81900" cy="941388"/>
          </a:xfrm>
        </p:spPr>
        <p:txBody>
          <a:bodyPr/>
          <a:lstStyle/>
          <a:p>
            <a:pPr>
              <a:defRPr/>
            </a:pPr>
            <a:r>
              <a:rPr lang="en-US" dirty="0"/>
              <a:t>ITI Example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6067119-2F4B-48F3-99DD-6AF8B577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" y="1768475"/>
            <a:ext cx="8909050" cy="49911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000" b="1" u="sng">
                <a:solidFill>
                  <a:srgbClr val="0070C0"/>
                </a:solidFill>
              </a:rPr>
              <a:t>ITI Students Sheet</a:t>
            </a:r>
          </a:p>
          <a:p>
            <a:pPr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1600" b="1"/>
              <a:t>Platform Name : </a:t>
            </a:r>
            <a:r>
              <a:rPr lang="en-US" altLang="en-US" sz="1600"/>
              <a:t>SWE	 </a:t>
            </a:r>
            <a:r>
              <a:rPr lang="en-US" altLang="en-US" sz="1600" b="1"/>
              <a:t>Platform Description:</a:t>
            </a:r>
            <a:r>
              <a:rPr lang="en-US" altLang="en-US" sz="1600"/>
              <a:t> Software Engineering</a:t>
            </a:r>
          </a:p>
          <a:p>
            <a:pPr>
              <a:buFontTx/>
              <a:buNone/>
            </a:pPr>
            <a:r>
              <a:rPr lang="en-US" altLang="en-US" sz="1600" b="1"/>
              <a:t>	Graduate Manager: Dr.</a:t>
            </a:r>
            <a:r>
              <a:rPr lang="en-US" altLang="en-US" sz="1600"/>
              <a:t>Baha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B87641-FCBC-4AB1-B132-44EB5C180EB1}"/>
              </a:ext>
            </a:extLst>
          </p:cNvPr>
          <p:cNvGraphicFramePr>
            <a:graphicFrameLocks noGrp="1"/>
          </p:cNvGraphicFramePr>
          <p:nvPr/>
        </p:nvGraphicFramePr>
        <p:xfrm>
          <a:off x="209550" y="2841625"/>
          <a:ext cx="8340726" cy="37893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3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6634">
                <a:tc>
                  <a:txBody>
                    <a:bodyPr/>
                    <a:lstStyle/>
                    <a:p>
                      <a:r>
                        <a:rPr lang="en-US" sz="1200" b="1" u="none" dirty="0" err="1">
                          <a:solidFill>
                            <a:srgbClr val="0070C0"/>
                          </a:solidFill>
                        </a:rPr>
                        <a:t>Appno</a:t>
                      </a:r>
                      <a:endParaRPr lang="en-US" sz="1200" b="1" u="none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Name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F-code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Faculty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Address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Telno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Grade</a:t>
                      </a:r>
                    </a:p>
                    <a:p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rgbClr val="0070C0"/>
                          </a:solidFill>
                        </a:rPr>
                        <a:t>Att. Hrs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sz="1200" b="1" baseline="0" dirty="0" err="1">
                          <a:solidFill>
                            <a:srgbClr val="0070C0"/>
                          </a:solidFill>
                        </a:rPr>
                        <a:t>Sdate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280">
                <a:tc>
                  <a:txBody>
                    <a:bodyPr/>
                    <a:lstStyle/>
                    <a:p>
                      <a:r>
                        <a:rPr lang="en-US" sz="1200" dirty="0"/>
                        <a:t>123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Ahmed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SC-</a:t>
                      </a:r>
                      <a:r>
                        <a:rPr lang="en-US" sz="1200" dirty="0" err="1"/>
                        <a:t>phy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Science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Haram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3386842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r>
                        <a:rPr lang="en-US" sz="1200" baseline="0" dirty="0"/>
                        <a:t> Sep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684">
                <a:tc>
                  <a:txBody>
                    <a:bodyPr/>
                    <a:lstStyle/>
                    <a:p>
                      <a:r>
                        <a:rPr lang="en-US" sz="1200" dirty="0"/>
                        <a:t>124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Eng-</a:t>
                      </a:r>
                      <a:r>
                        <a:rPr lang="en-US" sz="1200" dirty="0" err="1"/>
                        <a:t>cs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Engineering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Dokki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3389745</a:t>
                      </a:r>
                      <a:r>
                        <a:rPr lang="en-US" sz="1800" b="1" dirty="0"/>
                        <a:t>,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200" dirty="0"/>
                        <a:t>3389744</a:t>
                      </a:r>
                      <a:r>
                        <a:rPr lang="en-US" sz="1800" b="1" dirty="0"/>
                        <a:t>,</a:t>
                      </a:r>
                      <a:r>
                        <a:rPr lang="en-US" sz="1200" b="1" dirty="0"/>
                        <a:t> </a:t>
                      </a:r>
                    </a:p>
                    <a:p>
                      <a:r>
                        <a:rPr lang="en-US" sz="1200" dirty="0"/>
                        <a:t>5123445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591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  <a:r>
                        <a:rPr lang="en-US" sz="1200" baseline="0" dirty="0"/>
                        <a:t> Sep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485"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Com-ac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Commerce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Nasr City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2241593</a:t>
                      </a:r>
                      <a:r>
                        <a:rPr lang="en-US" sz="1800" b="1" dirty="0"/>
                        <a:t>, </a:t>
                      </a:r>
                      <a:r>
                        <a:rPr lang="en-US" sz="1200" dirty="0"/>
                        <a:t>2222345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 Sep</a:t>
                      </a: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280">
                <a:tc>
                  <a:txBody>
                    <a:bodyPr/>
                    <a:lstStyle/>
                    <a:p>
                      <a:r>
                        <a:rPr lang="en-US" sz="1200" dirty="0"/>
                        <a:t>223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Karim</a:t>
                      </a:r>
                      <a:endParaRPr lang="en-US" sz="1200" dirty="0"/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Med-bio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Medicine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Sheraton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2286845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</a:t>
                      </a:r>
                    </a:p>
                  </a:txBody>
                  <a:tcPr marL="91446" marR="91446" marT="45725" marB="4572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 Sep</a:t>
                      </a:r>
                    </a:p>
                  </a:txBody>
                  <a:tcPr marL="91446" marR="9144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D0A0943-725F-44B2-9AC7-081CB52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Normal Form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BE9BC09-E4FA-4E0C-9F33-D09C0616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Normalization:  First Normal Form</a:t>
            </a:r>
          </a:p>
          <a:p>
            <a:r>
              <a:rPr lang="en-US" altLang="en-US" sz="2800"/>
              <a:t>Separate Repeating Groups into New Tables.</a:t>
            </a:r>
          </a:p>
          <a:p>
            <a:r>
              <a:rPr lang="en-US" altLang="en-US" sz="2800" b="1" i="1"/>
              <a:t>Repeating Groups</a:t>
            </a:r>
            <a:r>
              <a:rPr lang="en-US" altLang="en-US" sz="2800"/>
              <a:t>  Fields that may be repeated several times for one document/entity</a:t>
            </a:r>
          </a:p>
          <a:p>
            <a:r>
              <a:rPr lang="en-US" altLang="en-US" sz="2800"/>
              <a:t>Create a new table containing the repeating data</a:t>
            </a:r>
          </a:p>
          <a:p>
            <a:r>
              <a:rPr lang="en-US" altLang="en-US" sz="2800"/>
              <a:t>The primary key of the table (repeating group) is always a composite key; Usually document number and a field uniquely describing the repeating line, like an item number.</a:t>
            </a:r>
          </a:p>
          <a:p>
            <a:endParaRPr lang="en-US" altLang="en-US" sz="28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DC6F47C-A047-4D05-A304-38F2BDFC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1NF : </a:t>
            </a:r>
            <a:br>
              <a:rPr lang="en-US" dirty="0"/>
            </a:br>
            <a:endParaRPr lang="en-US" dirty="0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3EC9C54-8FE4-431B-8389-FCAE1CBF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/>
          </a:p>
          <a:p>
            <a:r>
              <a:rPr lang="en-US" altLang="en-US" b="1"/>
              <a:t>Platform </a:t>
            </a:r>
            <a:r>
              <a:rPr lang="en-US" altLang="en-US"/>
              <a:t>:</a:t>
            </a:r>
            <a:r>
              <a:rPr lang="en-US" altLang="en-US" u="sng"/>
              <a:t>pfname</a:t>
            </a:r>
            <a:r>
              <a:rPr lang="en-US" altLang="en-US"/>
              <a:t> , pfdesc , pfManager</a:t>
            </a:r>
          </a:p>
          <a:p>
            <a:r>
              <a:rPr lang="en-US" altLang="en-US" b="1"/>
              <a:t>Students_pf</a:t>
            </a:r>
            <a:r>
              <a:rPr lang="en-US" altLang="en-US"/>
              <a:t>: </a:t>
            </a:r>
            <a:r>
              <a:rPr lang="en-US" altLang="en-US" u="sng"/>
              <a:t>pfname, appno</a:t>
            </a:r>
            <a:r>
              <a:rPr lang="en-US" altLang="en-US"/>
              <a:t>, name , faculty , F-Code, address, grade, attd , start_date</a:t>
            </a:r>
          </a:p>
          <a:p>
            <a:r>
              <a:rPr lang="en-US" altLang="en-US" b="1"/>
              <a:t>Std_Tel</a:t>
            </a:r>
            <a:r>
              <a:rPr lang="en-US" altLang="en-US"/>
              <a:t>: </a:t>
            </a:r>
            <a:r>
              <a:rPr lang="en-US" altLang="en-US" u="sng"/>
              <a:t>appno, telno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88AEF65-2152-47A0-95FD-25461754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2NF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58FE16B-350D-471C-9433-56A6F39D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faculty , </a:t>
            </a:r>
            <a:r>
              <a:rPr lang="en-US" dirty="0" err="1"/>
              <a:t>FCode</a:t>
            </a:r>
            <a:r>
              <a:rPr lang="en-US" dirty="0"/>
              <a:t>, address</a:t>
            </a:r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grade,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pfManager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FEF2E30-E90F-4FEF-BB78-C40C3F2A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3NF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70A8A1E-23FF-40C8-9E8F-BDB26E7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Students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dirty="0"/>
              <a:t>, name , </a:t>
            </a:r>
            <a:r>
              <a:rPr lang="en-US" dirty="0" err="1"/>
              <a:t>FCode</a:t>
            </a:r>
            <a:r>
              <a:rPr lang="en-US" dirty="0"/>
              <a:t>, address</a:t>
            </a:r>
          </a:p>
          <a:p>
            <a:pPr>
              <a:defRPr/>
            </a:pPr>
            <a:r>
              <a:rPr lang="en-US" b="1" dirty="0" err="1"/>
              <a:t>Fac_majors</a:t>
            </a:r>
            <a:r>
              <a:rPr lang="en-US" dirty="0" err="1"/>
              <a:t>:faculty</a:t>
            </a:r>
            <a:r>
              <a:rPr lang="en-US" dirty="0"/>
              <a:t> , </a:t>
            </a:r>
            <a:r>
              <a:rPr lang="en-US" u="sng" dirty="0" err="1"/>
              <a:t>FCode</a:t>
            </a:r>
            <a:endParaRPr lang="en-US" u="sng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>
                <a:solidFill>
                  <a:schemeClr val="accent1"/>
                </a:solidFill>
              </a:rPr>
              <a:t>Unchanged Tables</a:t>
            </a:r>
          </a:p>
          <a:p>
            <a:pPr>
              <a:defRPr/>
            </a:pPr>
            <a:r>
              <a:rPr lang="en-US" b="1" dirty="0"/>
              <a:t>Platform </a:t>
            </a:r>
            <a:r>
              <a:rPr lang="en-US" dirty="0"/>
              <a:t>:</a:t>
            </a:r>
            <a:r>
              <a:rPr lang="en-US" u="sng" dirty="0" err="1"/>
              <a:t>pfname</a:t>
            </a:r>
            <a:r>
              <a:rPr lang="en-US" dirty="0"/>
              <a:t> , </a:t>
            </a:r>
            <a:r>
              <a:rPr lang="en-US" dirty="0" err="1"/>
              <a:t>pfdesc</a:t>
            </a:r>
            <a:r>
              <a:rPr lang="en-US" dirty="0"/>
              <a:t> , </a:t>
            </a:r>
            <a:r>
              <a:rPr lang="en-US" dirty="0" err="1"/>
              <a:t>pfManager</a:t>
            </a:r>
            <a:endParaRPr lang="en-US" b="1" dirty="0"/>
          </a:p>
          <a:p>
            <a:pPr>
              <a:defRPr/>
            </a:pPr>
            <a:r>
              <a:rPr lang="en-US" b="1" dirty="0" err="1"/>
              <a:t>Std_Tel</a:t>
            </a:r>
            <a:r>
              <a:rPr lang="en-US" dirty="0"/>
              <a:t>: </a:t>
            </a:r>
            <a:r>
              <a:rPr lang="en-US" u="sng" dirty="0" err="1"/>
              <a:t>appno</a:t>
            </a:r>
            <a:r>
              <a:rPr lang="en-US" u="sng" dirty="0"/>
              <a:t>, </a:t>
            </a:r>
            <a:r>
              <a:rPr lang="en-US" u="sng" dirty="0" err="1"/>
              <a:t>telno</a:t>
            </a:r>
            <a:endParaRPr lang="en-US" u="sng" dirty="0"/>
          </a:p>
          <a:p>
            <a:pPr>
              <a:defRPr/>
            </a:pPr>
            <a:r>
              <a:rPr lang="en-US" b="1" dirty="0" err="1"/>
              <a:t>Students_pf</a:t>
            </a:r>
            <a:r>
              <a:rPr lang="en-US" dirty="0"/>
              <a:t>: </a:t>
            </a:r>
            <a:r>
              <a:rPr lang="en-US" u="sng" dirty="0" err="1"/>
              <a:t>pfname,appno</a:t>
            </a:r>
            <a:r>
              <a:rPr lang="en-US" dirty="0"/>
              <a:t>, grade, </a:t>
            </a:r>
            <a:r>
              <a:rPr lang="en-US" dirty="0" err="1"/>
              <a:t>attd</a:t>
            </a:r>
            <a:r>
              <a:rPr lang="en-US" dirty="0"/>
              <a:t> ,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D83735-F806-4224-84A8-1ECDFFAFC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/>
              <a:t>Thank You !!!</a:t>
            </a:r>
            <a:endParaRPr lang="en-IN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3C55-85E1-4355-A1BE-A1FD3C8D75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C18452-79BC-4723-93E3-48C5DB36587E}" type="datetime1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DF0C-8671-42B9-98DA-3E2DF7AD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ERD Concepts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AF1CA5D-7013-4BE7-A050-D5156AEBF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Normalization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B42434D-86D5-489C-9D1F-1938C91E0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716088"/>
            <a:ext cx="8763000" cy="4838700"/>
          </a:xfrm>
        </p:spPr>
        <p:txBody>
          <a:bodyPr/>
          <a:lstStyle/>
          <a:p>
            <a:r>
              <a:rPr lang="en-US" altLang="en-US"/>
              <a:t>Normalization is a bottom-up Analysis</a:t>
            </a:r>
          </a:p>
          <a:p>
            <a:r>
              <a:rPr lang="en-US" altLang="en-US"/>
              <a:t>Normalization is used to reduce Null Values</a:t>
            </a:r>
          </a:p>
          <a:p>
            <a:r>
              <a:rPr lang="en-US" altLang="en-US"/>
              <a:t>Normalization is used to improve performance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3B5B7194-906B-440A-9D78-C7085BA4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55BDB91-324D-48BA-BE7B-560489E60A6A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7EBD9E2-DF1F-43E5-88EF-45CC3DA30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Well-Structured Relations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C3B7805-CDC8-4CFF-BCEF-02DCBCC97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83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Goal is to avoid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Insertion Anomaly</a:t>
            </a:r>
            <a:r>
              <a:rPr lang="en-US" altLang="en-US" sz="2400"/>
              <a:t> – adding new rows forces user to create duplicate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Deletion Anomaly</a:t>
            </a:r>
            <a:r>
              <a:rPr lang="en-US" altLang="en-US" sz="2400"/>
              <a:t> – deleting rows may cause a loss of data that would be needed for other future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folHlink"/>
                </a:solidFill>
              </a:rPr>
              <a:t>Modification Anomaly</a:t>
            </a:r>
            <a:r>
              <a:rPr lang="en-US" altLang="en-US" sz="2400"/>
              <a:t> – changing data in a row forces changes to other rows because of duplication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DF1A00F-D960-44A4-8120-9DCD5BA7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68863"/>
            <a:ext cx="79248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table should not have more than one entity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789249A1-68E3-4456-A352-DAA20AFA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72250"/>
            <a:ext cx="18002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8F3ACDC-2142-46DA-B846-CD62909393CB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E3BC29D-9603-47A0-A3FC-2479845FD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Example</a:t>
            </a:r>
          </a:p>
        </p:txBody>
      </p:sp>
      <p:sp>
        <p:nvSpPr>
          <p:cNvPr id="14340" name="Text Box 10">
            <a:extLst>
              <a:ext uri="{FF2B5EF4-FFF2-40B4-BE49-F238E27FC236}">
                <a16:creationId xmlns:a16="http://schemas.microsoft.com/office/drawing/2014/main" id="{447B890A-42C8-4EFB-AC0A-B7369D1F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5375275"/>
            <a:ext cx="4324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folHlin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Question – What’s the primary key?</a:t>
            </a:r>
            <a:r>
              <a:rPr lang="en-US" altLang="en-US" sz="2600">
                <a:solidFill>
                  <a:schemeClr val="accent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6E9F232-CDB2-4C30-89D5-0AB10E8F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494338"/>
            <a:ext cx="62468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Answer – Composite: SID, Subject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B6CE6644-056E-4329-9D52-3EE31A69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5842000"/>
            <a:ext cx="9601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Why do these anomalies exist?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Because we’ve combined two themes (entity types) into one relation. This results in duplication, and an unnecessary dependency between the entities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A99C14-C419-439B-9EA8-A6CBA27EF6B4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854200"/>
          <a:ext cx="8366125" cy="3273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3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SID</a:t>
                      </a:r>
                      <a:endParaRPr lang="en-US" sz="1400" b="1" i="0" u="sng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Bdate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ZipCode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Subject</a:t>
                      </a:r>
                      <a:endParaRPr lang="en-US" sz="1400" b="1" i="0" u="sng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Grade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Teacher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Math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Eman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Ahmed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Cairo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1010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WinXP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khalid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Hany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Ali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1/1/1983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Heba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Mohamed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1/1/1990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Mansoura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1210</a:t>
                      </a:r>
                      <a:endParaRPr lang="en-US" sz="11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Mona</a:t>
                      </a:r>
                      <a:endParaRPr lang="en-US" sz="11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6A0D14E-7AD7-4046-99D3-22C55952F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Functional dependency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77A4736-24C4-4028-9BB3-74387736C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constraint between two attributes (columns) or two sets of columns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B </a:t>
            </a:r>
            <a:r>
              <a:rPr lang="en-US" dirty="0">
                <a:sym typeface="Wingdings" pitchFamily="2" charset="2"/>
              </a:rPr>
              <a:t>if “for every valid instance of A, that value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uniquely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determines the value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or …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A B </a:t>
            </a:r>
            <a:r>
              <a:rPr lang="en-US" dirty="0">
                <a:sym typeface="Wingdings" pitchFamily="2" charset="2"/>
              </a:rPr>
              <a:t>if “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existing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B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depending on a value of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737E1F-F558-40F3-A4CE-D1F53FF76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… functional dependency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847FB9-1FA6-4265-8C92-69773D1F4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400" dirty="0"/>
              <a:t>some examples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social security number determines employee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SSN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ENAME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project number determines project name and location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PNUMBER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{PNAME, PLOCATION}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Times New Roman" pitchFamily="18" charset="0"/>
              </a:rPr>
              <a:t>employee </a:t>
            </a:r>
            <a:r>
              <a:rPr lang="en-US" sz="2400" dirty="0" err="1">
                <a:cs typeface="Times New Roman" pitchFamily="18" charset="0"/>
              </a:rPr>
              <a:t>ssn</a:t>
            </a:r>
            <a:r>
              <a:rPr lang="en-US" sz="2400" dirty="0">
                <a:cs typeface="Times New Roman" pitchFamily="18" charset="0"/>
              </a:rPr>
              <a:t> and project number determines the hours per week that the employee works on the project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{SSN, PNUMBER}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HOURS</a:t>
            </a:r>
            <a:r>
              <a:rPr lang="en-US" sz="2400" dirty="0"/>
              <a:t> 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8DD4050-5927-4E57-8D1A-1C2540DB7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keys and dependencies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9D8FFF7-CB36-4969-8A08-532487A7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070100"/>
            <a:ext cx="7373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EMPLOYEE1 (Emp_ID, Name, Age, Salary)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5A3A46AE-DBAF-4F2E-B0DD-93266E5AB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589213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805" name="Group 5">
            <a:extLst>
              <a:ext uri="{FF2B5EF4-FFF2-40B4-BE49-F238E27FC236}">
                <a16:creationId xmlns:a16="http://schemas.microsoft.com/office/drawing/2014/main" id="{76C6242A-2BBD-4921-B386-A2FC78C386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856038"/>
          <a:ext cx="8305800" cy="889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Emp_ID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  Salary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3" name="Line 17">
            <a:extLst>
              <a:ext uri="{FF2B5EF4-FFF2-40B4-BE49-F238E27FC236}">
                <a16:creationId xmlns:a16="http://schemas.microsoft.com/office/drawing/2014/main" id="{EF0C7C01-B5D7-4660-BDFC-4FF6ADD35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541838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18">
            <a:extLst>
              <a:ext uri="{FF2B5EF4-FFF2-40B4-BE49-F238E27FC236}">
                <a16:creationId xmlns:a16="http://schemas.microsoft.com/office/drawing/2014/main" id="{5E13CE37-E21E-4DD5-801D-6BECDCC3BBAE}"/>
              </a:ext>
            </a:extLst>
          </p:cNvPr>
          <p:cNvSpPr>
            <a:spLocks/>
          </p:cNvSpPr>
          <p:nvPr/>
        </p:nvSpPr>
        <p:spPr bwMode="auto">
          <a:xfrm>
            <a:off x="1524000" y="4770438"/>
            <a:ext cx="6248400" cy="1066800"/>
          </a:xfrm>
          <a:custGeom>
            <a:avLst/>
            <a:gdLst>
              <a:gd name="T0" fmla="*/ 0 w 3936"/>
              <a:gd name="T1" fmla="*/ 0 h 672"/>
              <a:gd name="T2" fmla="*/ 0 w 3936"/>
              <a:gd name="T3" fmla="*/ 2147483646 h 672"/>
              <a:gd name="T4" fmla="*/ 2147483646 w 3936"/>
              <a:gd name="T5" fmla="*/ 2147483646 h 672"/>
              <a:gd name="T6" fmla="*/ 2147483646 w 393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3936"/>
              <a:gd name="T13" fmla="*/ 0 h 672"/>
              <a:gd name="T14" fmla="*/ 3936 w 393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6" h="672">
                <a:moveTo>
                  <a:pt x="0" y="0"/>
                </a:moveTo>
                <a:lnTo>
                  <a:pt x="0" y="672"/>
                </a:lnTo>
                <a:lnTo>
                  <a:pt x="3936" y="672"/>
                </a:lnTo>
                <a:lnTo>
                  <a:pt x="393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B7442057-8DB4-4BB9-B0D9-51F6ED65B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77043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7BB37D6B-3F84-4E3B-B26C-C033E6EEA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770438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729A8F16-7276-45B1-BE3D-98DABDA52B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86000" y="5837238"/>
            <a:ext cx="3581400" cy="1447800"/>
          </a:xfrm>
          <a:prstGeom prst="cloudCallout">
            <a:avLst>
              <a:gd name="adj1" fmla="val -47079"/>
              <a:gd name="adj2" fmla="val 5427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functional dependency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371DFE67-3465-4E00-B6BD-D33E7FA6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41638"/>
            <a:ext cx="2971800" cy="685800"/>
          </a:xfrm>
          <a:prstGeom prst="cloudCallout">
            <a:avLst>
              <a:gd name="adj1" fmla="val -45032"/>
              <a:gd name="adj2" fmla="val 699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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3" panose="05040102010807070707" pitchFamily="18" charset="2"/>
              <a:buChar char="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determinant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39D1BB-4FB8-4FCC-81ED-53532E084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functional dependency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EFE959-C11E-4451-A527-D22EF4944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Full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is fully Functional Dependency on a PK if 	its value is determined by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whole PK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Partial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if has a Partially Functional Dependency on a 	PK if its value is determined by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part of the 	PK</a:t>
            </a:r>
            <a:r>
              <a:rPr lang="en-US" sz="2400" dirty="0">
                <a:cs typeface="Times New Roman" pitchFamily="18" charset="0"/>
              </a:rPr>
              <a:t>(Composite Key)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Times New Roman" pitchFamily="18" charset="0"/>
              </a:rPr>
              <a:t>Transitive Functional Dependency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	Attribute is Transitively Functional Dependency on a 	table if its value is determined by anther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non-key 	attribute</a:t>
            </a:r>
            <a:r>
              <a:rPr lang="en-US" sz="2400" dirty="0">
                <a:cs typeface="Times New Roman" pitchFamily="18" charset="0"/>
              </a:rPr>
              <a:t> which it self determined by PK </a:t>
            </a:r>
          </a:p>
          <a:p>
            <a:pPr marL="0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2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D5279F4772A34F93637D16F023B3B5" ma:contentTypeVersion="6" ma:contentTypeDescription="Create a new document." ma:contentTypeScope="" ma:versionID="3630c926079730cc6f686e7c6c250fad">
  <xsd:schema xmlns:xsd="http://www.w3.org/2001/XMLSchema" xmlns:xs="http://www.w3.org/2001/XMLSchema" xmlns:p="http://schemas.microsoft.com/office/2006/metadata/properties" xmlns:ns2="49afd065-790f-441e-8401-44c87111eb43" targetNamespace="http://schemas.microsoft.com/office/2006/metadata/properties" ma:root="true" ma:fieldsID="c2e5c91dc3bb24b84baaa1edf7490138" ns2:_="">
    <xsd:import namespace="49afd065-790f-441e-8401-44c87111eb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fd065-790f-441e-8401-44c87111e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959590-9E9F-4A09-A50D-DAC402877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afd065-790f-441e-8401-44c87111e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397D2-56ED-4B99-B6E3-15F5DC96D8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</TotalTime>
  <Words>1778</Words>
  <Application>Microsoft Office PowerPoint</Application>
  <PresentationFormat>On-screen Show (4:3)</PresentationFormat>
  <Paragraphs>770</Paragraphs>
  <Slides>28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Book</vt:lpstr>
      <vt:lpstr>Normalization</vt:lpstr>
      <vt:lpstr>Database Normalization</vt:lpstr>
      <vt:lpstr>Normalization</vt:lpstr>
      <vt:lpstr>Well-Structured Relations</vt:lpstr>
      <vt:lpstr>Example</vt:lpstr>
      <vt:lpstr>Functional dependency</vt:lpstr>
      <vt:lpstr>… functional dependency</vt:lpstr>
      <vt:lpstr>keys and dependencies</vt:lpstr>
      <vt:lpstr>Types of functional dependency</vt:lpstr>
      <vt:lpstr>Example</vt:lpstr>
      <vt:lpstr>PowerPoint Presentation</vt:lpstr>
      <vt:lpstr>1NF</vt:lpstr>
      <vt:lpstr>Example</vt:lpstr>
      <vt:lpstr>PowerPoint Presentation</vt:lpstr>
      <vt:lpstr>Example</vt:lpstr>
      <vt:lpstr>1NF</vt:lpstr>
      <vt:lpstr>2NF</vt:lpstr>
      <vt:lpstr>2NF</vt:lpstr>
      <vt:lpstr>2NF</vt:lpstr>
      <vt:lpstr>Third Normal Form</vt:lpstr>
      <vt:lpstr>2NF</vt:lpstr>
      <vt:lpstr>3NF</vt:lpstr>
      <vt:lpstr>ITI Example</vt:lpstr>
      <vt:lpstr>1st Normal Form</vt:lpstr>
      <vt:lpstr>1NF :  </vt:lpstr>
      <vt:lpstr>2NF</vt:lpstr>
      <vt:lpstr>3NF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 Hamdare</dc:creator>
  <cp:lastModifiedBy>Windows User</cp:lastModifiedBy>
  <cp:revision>232</cp:revision>
  <cp:lastPrinted>2009-04-22T19:24:48Z</cp:lastPrinted>
  <dcterms:created xsi:type="dcterms:W3CDTF">2009-04-22T19:24:48Z</dcterms:created>
  <dcterms:modified xsi:type="dcterms:W3CDTF">2021-11-16T16:27:20Z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