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92" r:id="rId3"/>
    <p:sldId id="336" r:id="rId4"/>
    <p:sldId id="400" r:id="rId5"/>
    <p:sldId id="401" r:id="rId6"/>
    <p:sldId id="402" r:id="rId7"/>
    <p:sldId id="403" r:id="rId8"/>
    <p:sldId id="404" r:id="rId9"/>
    <p:sldId id="426" r:id="rId10"/>
    <p:sldId id="405" r:id="rId11"/>
    <p:sldId id="406" r:id="rId12"/>
    <p:sldId id="407" r:id="rId13"/>
    <p:sldId id="408" r:id="rId14"/>
    <p:sldId id="414" r:id="rId15"/>
    <p:sldId id="415" r:id="rId16"/>
    <p:sldId id="359" r:id="rId17"/>
    <p:sldId id="360" r:id="rId18"/>
    <p:sldId id="361" r:id="rId19"/>
    <p:sldId id="366" r:id="rId20"/>
    <p:sldId id="368" r:id="rId21"/>
    <p:sldId id="369" r:id="rId22"/>
    <p:sldId id="337" r:id="rId23"/>
    <p:sldId id="338" r:id="rId24"/>
    <p:sldId id="340" r:id="rId25"/>
    <p:sldId id="430" r:id="rId26"/>
    <p:sldId id="432" r:id="rId27"/>
    <p:sldId id="433" r:id="rId28"/>
    <p:sldId id="434" r:id="rId29"/>
    <p:sldId id="435" r:id="rId30"/>
    <p:sldId id="436" r:id="rId31"/>
    <p:sldId id="437" r:id="rId32"/>
    <p:sldId id="438" r:id="rId33"/>
    <p:sldId id="439" r:id="rId34"/>
    <p:sldId id="440" r:id="rId35"/>
    <p:sldId id="341" r:id="rId36"/>
    <p:sldId id="343" r:id="rId37"/>
    <p:sldId id="344" r:id="rId38"/>
    <p:sldId id="441" r:id="rId39"/>
    <p:sldId id="345" r:id="rId40"/>
    <p:sldId id="346" r:id="rId41"/>
    <p:sldId id="348" r:id="rId42"/>
    <p:sldId id="442" r:id="rId43"/>
    <p:sldId id="259" r:id="rId44"/>
    <p:sldId id="355" r:id="rId45"/>
    <p:sldId id="335" r:id="rId46"/>
    <p:sldId id="260" r:id="rId47"/>
    <p:sldId id="357" r:id="rId48"/>
    <p:sldId id="261" r:id="rId49"/>
    <p:sldId id="262" r:id="rId50"/>
    <p:sldId id="263" r:id="rId51"/>
    <p:sldId id="266" r:id="rId52"/>
    <p:sldId id="267" r:id="rId53"/>
    <p:sldId id="268" r:id="rId54"/>
    <p:sldId id="356" r:id="rId55"/>
    <p:sldId id="269" r:id="rId56"/>
    <p:sldId id="358" r:id="rId57"/>
    <p:sldId id="270" r:id="rId58"/>
    <p:sldId id="271" r:id="rId59"/>
    <p:sldId id="272" r:id="rId60"/>
    <p:sldId id="273" r:id="rId61"/>
    <p:sldId id="371" r:id="rId62"/>
    <p:sldId id="427" r:id="rId63"/>
    <p:sldId id="372" r:id="rId64"/>
    <p:sldId id="373" r:id="rId65"/>
    <p:sldId id="428" r:id="rId66"/>
    <p:sldId id="429" r:id="rId67"/>
    <p:sldId id="37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37" autoAdjust="0"/>
  </p:normalViewPr>
  <p:slideViewPr>
    <p:cSldViewPr>
      <p:cViewPr varScale="1">
        <p:scale>
          <a:sx n="29" d="100"/>
          <a:sy n="29"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99FD09-C135-458F-871E-9375F593B458}" type="datetimeFigureOut">
              <a:rPr lang="en-US" smtClean="0"/>
              <a:pPr/>
              <a:t>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3E021-A97A-4055-9DA3-1C5F716403A9}" type="slidenum">
              <a:rPr lang="en-US" smtClean="0"/>
              <a:pPr/>
              <a:t>‹#›</a:t>
            </a:fld>
            <a:endParaRPr lang="en-US"/>
          </a:p>
        </p:txBody>
      </p:sp>
    </p:spTree>
    <p:extLst>
      <p:ext uri="{BB962C8B-B14F-4D97-AF65-F5344CB8AC3E}">
        <p14:creationId xmlns:p14="http://schemas.microsoft.com/office/powerpoint/2010/main" val="371943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msdn.microsoft.com/en-us/library/aa258870(v=SQL.80).aspx" TargetMode="External"/><Relationship Id="rId7" Type="http://schemas.openxmlformats.org/officeDocument/2006/relationships/hyperlink" Target="http://msdn.microsoft.com/en-us/library/aa258895(v=SQL.80).aspx"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msdn.microsoft.com/en-us/library/aa258900(v=SQL.80).aspx" TargetMode="External"/><Relationship Id="rId5" Type="http://schemas.openxmlformats.org/officeDocument/2006/relationships/hyperlink" Target="http://msdn.microsoft.com/en-us/library/aa258897(v=SQL.80).aspx" TargetMode="External"/><Relationship Id="rId4" Type="http://schemas.openxmlformats.org/officeDocument/2006/relationships/hyperlink" Target="http://msdn.microsoft.com/en-us/library/aa258860(v=SQL.80).aspx"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307492" y="2265701"/>
            <a:ext cx="6149837" cy="6614410"/>
          </a:xfrm>
          <a:noFill/>
          <a:ln/>
        </p:spPr>
        <p:txBody>
          <a:bodyPr/>
          <a:lstStyle/>
          <a:p>
            <a:r>
              <a:rPr lang="en-US" dirty="0" smtClean="0"/>
              <a:t>Explain to students that variables are designed to hold values. Remind students that the variable has a data type that is defined. Use of the </a:t>
            </a:r>
            <a:r>
              <a:rPr lang="en-US" i="1" dirty="0" smtClean="0"/>
              <a:t>declare</a:t>
            </a:r>
            <a:r>
              <a:rPr lang="en-US" dirty="0" smtClean="0"/>
              <a:t> and </a:t>
            </a:r>
            <a:r>
              <a:rPr lang="en-US" i="1" dirty="0" smtClean="0"/>
              <a:t>set</a:t>
            </a:r>
            <a:r>
              <a:rPr lang="en-US" dirty="0" smtClean="0"/>
              <a:t> are shown to create, then populate the value of a variable. A Transact-SQL local variable is an object that can hold a single data value of a specific type. </a:t>
            </a:r>
          </a:p>
          <a:p>
            <a:endParaRPr lang="en-US" dirty="0" smtClean="0"/>
          </a:p>
          <a:p>
            <a:r>
              <a:rPr lang="en-US" b="1" dirty="0" smtClean="0"/>
              <a:t>Variables in batches and scripts are typically used: </a:t>
            </a:r>
          </a:p>
          <a:p>
            <a:pPr>
              <a:buFontTx/>
              <a:buChar char="•"/>
            </a:pPr>
            <a:r>
              <a:rPr lang="en-US" dirty="0" smtClean="0"/>
              <a:t> As a counter either to count the number of times a loop is performed or to control how many times the loop is performed.</a:t>
            </a:r>
          </a:p>
          <a:p>
            <a:pPr>
              <a:buFontTx/>
              <a:buChar char="•"/>
            </a:pPr>
            <a:r>
              <a:rPr lang="en-US" dirty="0" smtClean="0"/>
              <a:t> To hold a data value to be tested by a control-of-flow statement.</a:t>
            </a:r>
          </a:p>
          <a:p>
            <a:pPr>
              <a:buFontTx/>
              <a:buChar char="•"/>
            </a:pPr>
            <a:r>
              <a:rPr lang="en-US" dirty="0" smtClean="0"/>
              <a:t> To save a data value to be returned by a stored procedure return code or function return value.</a:t>
            </a:r>
          </a:p>
          <a:p>
            <a:endParaRPr lang="en-US" b="1" dirty="0" smtClean="0"/>
          </a:p>
          <a:p>
            <a:r>
              <a:rPr lang="en-US" b="1" dirty="0" smtClean="0"/>
              <a:t>The DECLARE statement initializes a Transact-SQL variable by:</a:t>
            </a:r>
          </a:p>
          <a:p>
            <a:pPr>
              <a:buFontTx/>
              <a:buChar char="•"/>
            </a:pPr>
            <a:r>
              <a:rPr lang="en-US" dirty="0" smtClean="0"/>
              <a:t> Assigning a name. The name must have a single @ as the first character.</a:t>
            </a:r>
          </a:p>
          <a:p>
            <a:pPr>
              <a:buFontTx/>
              <a:buChar char="•"/>
            </a:pPr>
            <a:r>
              <a:rPr lang="en-US" dirty="0" smtClean="0"/>
              <a:t> Assigning a system-supplied or user-defined data type and a length. For numeric variables, a precision and scale are also assigned. For variables of type XML, an optional schema collection may be assigned.</a:t>
            </a:r>
          </a:p>
          <a:p>
            <a:pPr>
              <a:buFontTx/>
              <a:buChar char="•"/>
            </a:pPr>
            <a:r>
              <a:rPr lang="en-US" dirty="0" smtClean="0"/>
              <a:t> Setting the value to NULL.</a:t>
            </a:r>
          </a:p>
          <a:p>
            <a:endParaRPr lang="en-US" b="1" dirty="0" smtClean="0"/>
          </a:p>
          <a:p>
            <a:r>
              <a:rPr lang="en-US" b="1" dirty="0" smtClean="0"/>
              <a:t>Setting a Value in a Transact-SQL Variable</a:t>
            </a:r>
          </a:p>
          <a:p>
            <a:r>
              <a:rPr lang="en-US" dirty="0" smtClean="0"/>
              <a:t>When a variable is first declared, its value is set to NULL. To assign a value to a variable, use the SET statement. This is the preferred method of assigning a value to a variable. A variable can also have a value assigned by being referenced in the select list of a SELECT statement.</a:t>
            </a:r>
          </a:p>
          <a:p>
            <a:r>
              <a:rPr lang="en-US" dirty="0" smtClean="0"/>
              <a:t>To assign a variable a value by using the SET statement, include the variable name and the value to assign to the variable. This is the preferred method of assigning a value to a variable. A variable can also have a value assigned by being referenced in a select list. If a variable is referenced in a select list, it should be assigned a scalar value or the SELECT statement should only return one row. If a SELECT statement returns more than one row and the variable references a </a:t>
            </a:r>
            <a:r>
              <a:rPr lang="en-US" dirty="0" err="1" smtClean="0"/>
              <a:t>nonscalar</a:t>
            </a:r>
            <a:r>
              <a:rPr lang="en-US" dirty="0" smtClean="0"/>
              <a:t> expression, the variable is set to the value returned for the expression in the last row of the result set.</a:t>
            </a:r>
          </a:p>
          <a:p>
            <a:endParaRPr lang="en-US" dirty="0" smtClean="0"/>
          </a:p>
          <a:p>
            <a:r>
              <a:rPr lang="en-US" dirty="0" smtClean="0"/>
              <a:t>A variable can be set dynamically with code similar to the following:</a:t>
            </a:r>
          </a:p>
          <a:p>
            <a:endParaRPr lang="en-US" dirty="0" smtClean="0"/>
          </a:p>
          <a:p>
            <a:r>
              <a:rPr lang="en-US" dirty="0" smtClean="0"/>
              <a:t>USE </a:t>
            </a:r>
            <a:r>
              <a:rPr lang="en-US" dirty="0" err="1" smtClean="0"/>
              <a:t>Northwind</a:t>
            </a:r>
            <a:endParaRPr lang="en-US" dirty="0" smtClean="0"/>
          </a:p>
          <a:p>
            <a:r>
              <a:rPr lang="en-US" dirty="0" smtClean="0"/>
              <a:t>DECLARE @sum AS decimal(10, 4)</a:t>
            </a:r>
          </a:p>
          <a:p>
            <a:endParaRPr lang="en-US" dirty="0" smtClean="0"/>
          </a:p>
          <a:p>
            <a:r>
              <a:rPr lang="en-US" dirty="0" smtClean="0"/>
              <a:t>UPDATE [Order Details]</a:t>
            </a:r>
          </a:p>
          <a:p>
            <a:r>
              <a:rPr lang="en-US" dirty="0" smtClean="0"/>
              <a:t>  SET </a:t>
            </a:r>
            <a:r>
              <a:rPr lang="en-US" dirty="0" err="1" smtClean="0"/>
              <a:t>UnitPrice</a:t>
            </a:r>
            <a:r>
              <a:rPr lang="en-US" dirty="0" smtClean="0"/>
              <a:t> = </a:t>
            </a:r>
            <a:r>
              <a:rPr lang="en-US" dirty="0" err="1" smtClean="0"/>
              <a:t>UnitPrice</a:t>
            </a:r>
            <a:r>
              <a:rPr lang="en-US" dirty="0" smtClean="0"/>
              <a:t> * 1.1</a:t>
            </a:r>
          </a:p>
          <a:p>
            <a:r>
              <a:rPr lang="en-US" dirty="0" smtClean="0"/>
              <a:t>  WHERE </a:t>
            </a:r>
            <a:r>
              <a:rPr lang="en-US" dirty="0" err="1" smtClean="0"/>
              <a:t>OrderID</a:t>
            </a:r>
            <a:r>
              <a:rPr lang="en-US" dirty="0" smtClean="0"/>
              <a:t> = 10248</a:t>
            </a:r>
          </a:p>
          <a:p>
            <a:endParaRPr lang="en-US" dirty="0" smtClean="0"/>
          </a:p>
          <a:p>
            <a:r>
              <a:rPr lang="en-US" dirty="0" smtClean="0"/>
              <a:t>SET @sum = (SELECT SUM(Quantity * </a:t>
            </a:r>
            <a:r>
              <a:rPr lang="en-US" dirty="0" err="1" smtClean="0"/>
              <a:t>UnitPrice</a:t>
            </a:r>
            <a:r>
              <a:rPr lang="en-US" dirty="0" smtClean="0"/>
              <a:t>)</a:t>
            </a:r>
          </a:p>
          <a:p>
            <a:r>
              <a:rPr lang="en-US" dirty="0" smtClean="0"/>
              <a:t>  FROM [Order Details]</a:t>
            </a:r>
          </a:p>
          <a:p>
            <a:r>
              <a:rPr lang="en-US" dirty="0" smtClean="0"/>
              <a:t>  WHERE </a:t>
            </a:r>
            <a:r>
              <a:rPr lang="en-US" dirty="0" err="1" smtClean="0"/>
              <a:t>OrderID</a:t>
            </a:r>
            <a:r>
              <a:rPr lang="en-US" dirty="0" smtClean="0"/>
              <a:t> = 10248)</a:t>
            </a:r>
          </a:p>
          <a:p>
            <a:endParaRPr lang="en-US" dirty="0" smtClean="0"/>
          </a:p>
          <a:p>
            <a:r>
              <a:rPr lang="en-US" dirty="0" smtClean="0"/>
              <a:t>SELECT @sum</a:t>
            </a:r>
          </a:p>
          <a:p>
            <a:endParaRPr lang="en-US" dirty="0" smtClean="0"/>
          </a:p>
        </p:txBody>
      </p:sp>
      <p:sp>
        <p:nvSpPr>
          <p:cNvPr id="69636" name="Slide Number Placeholder 5"/>
          <p:cNvSpPr>
            <a:spLocks noGrp="1"/>
          </p:cNvSpPr>
          <p:nvPr>
            <p:ph type="sldNum" sz="quarter" idx="5"/>
          </p:nvPr>
        </p:nvSpPr>
        <p:spPr>
          <a:noFill/>
        </p:spPr>
        <p:txBody>
          <a:bodyPr/>
          <a:lstStyle/>
          <a:p>
            <a:fld id="{D6A0377C-D6D9-445D-BD0E-E9F98F85625A}" type="slidenum">
              <a:rPr lang="en-US" smtClean="0"/>
              <a:pPr/>
              <a:t>3</a:t>
            </a:fld>
            <a:endParaRPr lang="en-US" smtClean="0"/>
          </a:p>
        </p:txBody>
      </p:sp>
      <p:sp>
        <p:nvSpPr>
          <p:cNvPr id="6963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963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xfrm>
            <a:off x="307492" y="2207926"/>
            <a:ext cx="6149837" cy="6672185"/>
          </a:xfrm>
          <a:noFill/>
          <a:ln/>
        </p:spPr>
        <p:txBody>
          <a:bodyPr/>
          <a:lstStyle/>
          <a:p>
            <a:r>
              <a:rPr lang="en-US" dirty="0" smtClean="0"/>
              <a:t>Explain to students that expressions are combination of symbols and operators that the SQL Server Database Engine evaluates to obtain a single data value. Remind students that simple expressions can be a single constant, variable, column, or scalar function. Operators can be used to join two or more simple expressions into a complex expression.</a:t>
            </a:r>
          </a:p>
          <a:p>
            <a:endParaRPr lang="en-US" dirty="0" smtClean="0"/>
          </a:p>
          <a:p>
            <a:r>
              <a:rPr lang="en-US" b="1" dirty="0" smtClean="0"/>
              <a:t>Two expressions can be combined by an operator if they both have data types supported by the operator and at least one of these conditions is true: </a:t>
            </a:r>
          </a:p>
          <a:p>
            <a:pPr>
              <a:buFontTx/>
              <a:buChar char="•"/>
            </a:pPr>
            <a:r>
              <a:rPr lang="en-US" dirty="0" smtClean="0"/>
              <a:t> The expressions have the same data type.</a:t>
            </a:r>
          </a:p>
          <a:p>
            <a:pPr>
              <a:buFontTx/>
              <a:buChar char="•"/>
            </a:pPr>
            <a:r>
              <a:rPr lang="en-US" dirty="0" smtClean="0"/>
              <a:t> The data type with the lower precedence can be implicitly converted to the data type with the higher data type precedence.</a:t>
            </a:r>
            <a:br>
              <a:rPr lang="en-US" dirty="0" smtClean="0"/>
            </a:br>
            <a:endParaRPr lang="en-US" dirty="0" smtClean="0"/>
          </a:p>
          <a:p>
            <a:r>
              <a:rPr lang="en-US" dirty="0" smtClean="0"/>
              <a:t>If the expressions do not meet these conditions, the CAST or CONVERT functions can be used to explicitly convert the data type with the lower precedence to either the data type with the higher precedence or to an intermediate data type that can be implicitly converted to the data type with the higher precedence.</a:t>
            </a:r>
          </a:p>
          <a:p>
            <a:endParaRPr lang="en-US" dirty="0" smtClean="0"/>
          </a:p>
          <a:p>
            <a:r>
              <a:rPr lang="en-US" dirty="0" smtClean="0"/>
              <a:t>If there is no supported implicit or explicit conversion, the two expressions cannot be combined.</a:t>
            </a:r>
          </a:p>
        </p:txBody>
      </p:sp>
      <p:sp>
        <p:nvSpPr>
          <p:cNvPr id="70660" name="Slide Number Placeholder 5"/>
          <p:cNvSpPr>
            <a:spLocks noGrp="1"/>
          </p:cNvSpPr>
          <p:nvPr>
            <p:ph type="sldNum" sz="quarter" idx="5"/>
          </p:nvPr>
        </p:nvSpPr>
        <p:spPr>
          <a:noFill/>
        </p:spPr>
        <p:txBody>
          <a:bodyPr/>
          <a:lstStyle/>
          <a:p>
            <a:fld id="{FDBDCE4B-5A79-499C-A514-5BC6DF4058EC}" type="slidenum">
              <a:rPr lang="en-US" smtClean="0"/>
              <a:pPr/>
              <a:t>22</a:t>
            </a:fld>
            <a:endParaRPr lang="en-US" smtClean="0"/>
          </a:p>
        </p:txBody>
      </p:sp>
      <p:sp>
        <p:nvSpPr>
          <p:cNvPr id="70661"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066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xfrm>
            <a:off x="307492" y="2218857"/>
            <a:ext cx="6149837" cy="6697168"/>
          </a:xfrm>
          <a:noFill/>
          <a:ln/>
        </p:spPr>
        <p:txBody>
          <a:bodyPr/>
          <a:lstStyle/>
          <a:p>
            <a:r>
              <a:rPr lang="en-US" dirty="0" smtClean="0"/>
              <a:t>WAITFOR blocks the execution of a batch, stored procedure, or transaction until a specified time or time interval is reached, or a specified statement modifies or returns at least one row.</a:t>
            </a:r>
          </a:p>
          <a:p>
            <a:r>
              <a:rPr lang="en-US" dirty="0" smtClean="0"/>
              <a:t>Uses of WAITFOR</a:t>
            </a:r>
          </a:p>
          <a:p>
            <a:pPr>
              <a:buFontTx/>
              <a:buChar char="•"/>
            </a:pPr>
            <a:r>
              <a:rPr lang="en-US" dirty="0" smtClean="0"/>
              <a:t>WAITFOR TIME '22:20'; </a:t>
            </a:r>
          </a:p>
          <a:p>
            <a:pPr>
              <a:buFontTx/>
              <a:buChar char="•"/>
            </a:pPr>
            <a:r>
              <a:rPr lang="en-US" dirty="0" smtClean="0"/>
              <a:t>WAITFOR DELAY '02:00'; </a:t>
            </a:r>
          </a:p>
        </p:txBody>
      </p:sp>
      <p:sp>
        <p:nvSpPr>
          <p:cNvPr id="71684" name="Slide Number Placeholder 5"/>
          <p:cNvSpPr>
            <a:spLocks noGrp="1"/>
          </p:cNvSpPr>
          <p:nvPr>
            <p:ph type="sldNum" sz="quarter" idx="5"/>
          </p:nvPr>
        </p:nvSpPr>
        <p:spPr>
          <a:noFill/>
        </p:spPr>
        <p:txBody>
          <a:bodyPr/>
          <a:lstStyle/>
          <a:p>
            <a:fld id="{F320CAC3-547A-43EB-83A6-F16D4BFECD65}" type="slidenum">
              <a:rPr lang="en-US" smtClean="0"/>
              <a:pPr/>
              <a:t>23</a:t>
            </a:fld>
            <a:endParaRPr lang="en-US" smtClean="0"/>
          </a:p>
        </p:txBody>
      </p:sp>
      <p:sp>
        <p:nvSpPr>
          <p:cNvPr id="71685"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168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xfrm>
            <a:off x="307492" y="2172013"/>
            <a:ext cx="6149837" cy="6708098"/>
          </a:xfrm>
          <a:noFill/>
          <a:ln/>
        </p:spPr>
        <p:txBody>
          <a:bodyPr/>
          <a:lstStyle/>
          <a:p>
            <a:r>
              <a:rPr lang="en-US" dirty="0" smtClean="0"/>
              <a:t>Present an overview of batch directives. Explain how batch directives control the movement and script execution within a T-SQL file.</a:t>
            </a:r>
          </a:p>
          <a:p>
            <a:endParaRPr lang="en-US" dirty="0" smtClean="0"/>
          </a:p>
          <a:p>
            <a:r>
              <a:rPr lang="en-US" dirty="0" smtClean="0"/>
              <a:t>GO is a batch directive which signals to SQL Server to execute the batch. You use GO in </a:t>
            </a:r>
            <a:r>
              <a:rPr lang="en-US" dirty="0" err="1" smtClean="0"/>
              <a:t>sqlcmd</a:t>
            </a:r>
            <a:r>
              <a:rPr lang="en-US" dirty="0" smtClean="0"/>
              <a:t> to execute a query rather than the enter key. A transaction, by default, is automatically committed in SQL Server unless the transaction is placed within a BEGIN TRANSACTION clause.</a:t>
            </a:r>
          </a:p>
          <a:p>
            <a:endParaRPr lang="en-US" dirty="0" smtClean="0"/>
          </a:p>
          <a:p>
            <a:r>
              <a:rPr lang="en-US" dirty="0" smtClean="0"/>
              <a:t>Provide an example of a IF…ELSE statement and how the statements are skipped.</a:t>
            </a:r>
          </a:p>
          <a:p>
            <a:endParaRPr lang="en-US" dirty="0" smtClean="0"/>
          </a:p>
          <a:p>
            <a:r>
              <a:rPr lang="en-US" dirty="0" smtClean="0"/>
              <a:t>Explain how If the @cost is &lt;= @</a:t>
            </a:r>
            <a:r>
              <a:rPr lang="en-US" dirty="0" err="1" smtClean="0"/>
              <a:t>compareprice</a:t>
            </a:r>
            <a:r>
              <a:rPr lang="en-US" dirty="0" smtClean="0"/>
              <a:t> the first statement is printed, otherwise the second statement after the ELSE is printed</a:t>
            </a:r>
          </a:p>
          <a:p>
            <a:endParaRPr lang="en-US" dirty="0" smtClean="0"/>
          </a:p>
          <a:p>
            <a:r>
              <a:rPr lang="en-US" b="1" dirty="0" smtClean="0"/>
              <a:t>Here is the full script:</a:t>
            </a:r>
          </a:p>
          <a:p>
            <a:r>
              <a:rPr lang="en-US" dirty="0" smtClean="0"/>
              <a:t>EXECUTE </a:t>
            </a:r>
            <a:r>
              <a:rPr lang="en-US" dirty="0" err="1" smtClean="0"/>
              <a:t>usp_GetList</a:t>
            </a:r>
            <a:r>
              <a:rPr lang="en-US" dirty="0" smtClean="0"/>
              <a:t> '%Bikes%', 700, </a:t>
            </a:r>
          </a:p>
          <a:p>
            <a:r>
              <a:rPr lang="en-US" dirty="0" smtClean="0"/>
              <a:t>    @</a:t>
            </a:r>
            <a:r>
              <a:rPr lang="en-US" dirty="0" err="1" smtClean="0"/>
              <a:t>compareprice</a:t>
            </a:r>
            <a:r>
              <a:rPr lang="en-US" dirty="0" smtClean="0"/>
              <a:t> OUT, </a:t>
            </a:r>
          </a:p>
          <a:p>
            <a:r>
              <a:rPr lang="en-US" dirty="0" smtClean="0"/>
              <a:t>    @cost OUTPUT</a:t>
            </a:r>
          </a:p>
          <a:p>
            <a:r>
              <a:rPr lang="en-US" dirty="0" smtClean="0"/>
              <a:t>IF @cost &lt;= @</a:t>
            </a:r>
            <a:r>
              <a:rPr lang="en-US" dirty="0" err="1" smtClean="0"/>
              <a:t>compareprice</a:t>
            </a:r>
            <a:r>
              <a:rPr lang="en-US" dirty="0" smtClean="0"/>
              <a:t> </a:t>
            </a:r>
          </a:p>
          <a:p>
            <a:r>
              <a:rPr lang="en-US" dirty="0" smtClean="0"/>
              <a:t>BEGIN</a:t>
            </a:r>
          </a:p>
          <a:p>
            <a:r>
              <a:rPr lang="en-US" dirty="0" smtClean="0"/>
              <a:t>    PRINT 'These products can be purchased for less than </a:t>
            </a:r>
          </a:p>
          <a:p>
            <a:r>
              <a:rPr lang="en-US" dirty="0" smtClean="0"/>
              <a:t>    $'+RTRIM(CAST(@</a:t>
            </a:r>
            <a:r>
              <a:rPr lang="en-US" dirty="0" err="1" smtClean="0"/>
              <a:t>compareprice</a:t>
            </a:r>
            <a:r>
              <a:rPr lang="en-US" dirty="0" smtClean="0"/>
              <a:t> AS </a:t>
            </a:r>
            <a:r>
              <a:rPr lang="en-US" dirty="0" err="1" smtClean="0"/>
              <a:t>varchar</a:t>
            </a:r>
            <a:r>
              <a:rPr lang="en-US" dirty="0" smtClean="0"/>
              <a:t>(20)))+'.'</a:t>
            </a:r>
          </a:p>
          <a:p>
            <a:r>
              <a:rPr lang="en-US" dirty="0" smtClean="0"/>
              <a:t>END</a:t>
            </a:r>
          </a:p>
          <a:p>
            <a:r>
              <a:rPr lang="en-US" dirty="0" smtClean="0"/>
              <a:t>ELSE</a:t>
            </a:r>
          </a:p>
          <a:p>
            <a:r>
              <a:rPr lang="en-US" dirty="0" smtClean="0"/>
              <a:t>    PRINT 'The prices for all products in this category exceed </a:t>
            </a:r>
          </a:p>
          <a:p>
            <a:r>
              <a:rPr lang="en-US" dirty="0" smtClean="0"/>
              <a:t>    $'+ RTRIM(CAST(@</a:t>
            </a:r>
            <a:r>
              <a:rPr lang="en-US" dirty="0" err="1" smtClean="0"/>
              <a:t>compareprice</a:t>
            </a:r>
            <a:r>
              <a:rPr lang="en-US" dirty="0" smtClean="0"/>
              <a:t> AS </a:t>
            </a:r>
            <a:r>
              <a:rPr lang="en-US" dirty="0" err="1" smtClean="0"/>
              <a:t>varchar</a:t>
            </a:r>
            <a:r>
              <a:rPr lang="en-US" dirty="0" smtClean="0"/>
              <a:t>(20)))+'.‘</a:t>
            </a:r>
          </a:p>
          <a:p>
            <a:r>
              <a:rPr lang="en-US" dirty="0" smtClean="0"/>
              <a:t>GO</a:t>
            </a:r>
          </a:p>
          <a:p>
            <a:endParaRPr lang="en-US" dirty="0" smtClean="0"/>
          </a:p>
          <a:p>
            <a:endParaRPr lang="en-US" b="1" dirty="0" smtClean="0"/>
          </a:p>
        </p:txBody>
      </p:sp>
      <p:sp>
        <p:nvSpPr>
          <p:cNvPr id="73732" name="Slide Number Placeholder 5"/>
          <p:cNvSpPr>
            <a:spLocks noGrp="1"/>
          </p:cNvSpPr>
          <p:nvPr>
            <p:ph type="sldNum" sz="quarter" idx="5"/>
          </p:nvPr>
        </p:nvSpPr>
        <p:spPr>
          <a:noFill/>
        </p:spPr>
        <p:txBody>
          <a:bodyPr/>
          <a:lstStyle/>
          <a:p>
            <a:fld id="{C2E51CBC-B7A7-44E0-9FC7-7E243FBD6396}" type="slidenum">
              <a:rPr lang="en-US" smtClean="0"/>
              <a:pPr/>
              <a:t>24</a:t>
            </a:fld>
            <a:endParaRPr lang="en-US" smtClean="0"/>
          </a:p>
        </p:txBody>
      </p:sp>
      <p:sp>
        <p:nvSpPr>
          <p:cNvPr id="7373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373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Simple CASE expression: </a:t>
            </a:r>
          </a:p>
          <a:p>
            <a:r>
              <a:rPr lang="en-US" dirty="0" smtClean="0"/>
              <a:t>The simple CASE expression operates by comparing the first expression to the expression in each WHEN clause for equivalency. If these expressions are equivalent, the expression in the THEN clause will be returned.</a:t>
            </a:r>
          </a:p>
          <a:p>
            <a:r>
              <a:rPr lang="en-US" dirty="0" smtClean="0"/>
              <a:t>Allows only an equality check.</a:t>
            </a:r>
          </a:p>
          <a:p>
            <a:r>
              <a:rPr lang="en-US" dirty="0" smtClean="0"/>
              <a:t>Evaluates </a:t>
            </a:r>
            <a:r>
              <a:rPr lang="en-US" dirty="0" err="1" smtClean="0"/>
              <a:t>input_expression</a:t>
            </a:r>
            <a:r>
              <a:rPr lang="en-US" dirty="0" smtClean="0"/>
              <a:t>, and then in the order specified, evaluates </a:t>
            </a:r>
            <a:r>
              <a:rPr lang="en-US" dirty="0" err="1" smtClean="0"/>
              <a:t>input_expression</a:t>
            </a:r>
            <a:r>
              <a:rPr lang="en-US" dirty="0" smtClean="0"/>
              <a:t> = </a:t>
            </a:r>
            <a:r>
              <a:rPr lang="en-US" dirty="0" err="1" smtClean="0"/>
              <a:t>when_expression</a:t>
            </a:r>
            <a:r>
              <a:rPr lang="en-US" dirty="0" smtClean="0"/>
              <a:t> for each WHEN clause.</a:t>
            </a:r>
          </a:p>
          <a:p>
            <a:r>
              <a:rPr lang="en-US" dirty="0" smtClean="0"/>
              <a:t>Returns the </a:t>
            </a:r>
            <a:r>
              <a:rPr lang="en-US" dirty="0" err="1" smtClean="0"/>
              <a:t>result_expression</a:t>
            </a:r>
            <a:r>
              <a:rPr lang="en-US" dirty="0" smtClean="0"/>
              <a:t> of the first </a:t>
            </a:r>
            <a:r>
              <a:rPr lang="en-US" dirty="0" err="1" smtClean="0"/>
              <a:t>input_expression</a:t>
            </a:r>
            <a:r>
              <a:rPr lang="en-US" dirty="0" smtClean="0"/>
              <a:t> = </a:t>
            </a:r>
            <a:r>
              <a:rPr lang="en-US" dirty="0" err="1" smtClean="0"/>
              <a:t>when_expression</a:t>
            </a:r>
            <a:r>
              <a:rPr lang="en-US" dirty="0" smtClean="0"/>
              <a:t> that evaluates to TRUE.</a:t>
            </a:r>
          </a:p>
          <a:p>
            <a:r>
              <a:rPr lang="en-US" dirty="0" smtClean="0"/>
              <a:t>If no </a:t>
            </a:r>
            <a:r>
              <a:rPr lang="en-US" dirty="0" err="1" smtClean="0"/>
              <a:t>input_expression</a:t>
            </a:r>
            <a:r>
              <a:rPr lang="en-US" dirty="0" smtClean="0"/>
              <a:t> = </a:t>
            </a:r>
            <a:r>
              <a:rPr lang="en-US" dirty="0" err="1" smtClean="0"/>
              <a:t>when_expression</a:t>
            </a:r>
            <a:r>
              <a:rPr lang="en-US" dirty="0" smtClean="0"/>
              <a:t> evaluates to TRUE, the SQL Server Database Engine returns the </a:t>
            </a:r>
            <a:r>
              <a:rPr lang="en-US" dirty="0" err="1" smtClean="0"/>
              <a:t>else_result_expression</a:t>
            </a:r>
            <a:r>
              <a:rPr lang="en-US" dirty="0" smtClean="0"/>
              <a:t> if an ELSE clause is specified, or a NULL value if no ELSE clause is specified.</a:t>
            </a:r>
          </a:p>
          <a:p>
            <a:r>
              <a:rPr lang="en-US" b="1" dirty="0" smtClean="0"/>
              <a:t>Searched CASE expression: </a:t>
            </a:r>
          </a:p>
          <a:p>
            <a:r>
              <a:rPr lang="en-US" dirty="0" smtClean="0"/>
              <a:t>Evaluates, in the order specified, </a:t>
            </a:r>
            <a:r>
              <a:rPr lang="en-US" dirty="0" err="1" smtClean="0"/>
              <a:t>Boolean_expression</a:t>
            </a:r>
            <a:r>
              <a:rPr lang="en-US" dirty="0" smtClean="0"/>
              <a:t> for each WHEN clause.</a:t>
            </a:r>
          </a:p>
          <a:p>
            <a:r>
              <a:rPr lang="en-US" dirty="0" smtClean="0"/>
              <a:t>Returns </a:t>
            </a:r>
            <a:r>
              <a:rPr lang="en-US" dirty="0" err="1" smtClean="0"/>
              <a:t>result_expression</a:t>
            </a:r>
            <a:r>
              <a:rPr lang="en-US" dirty="0" smtClean="0"/>
              <a:t> of the first </a:t>
            </a:r>
            <a:r>
              <a:rPr lang="en-US" dirty="0" err="1" smtClean="0"/>
              <a:t>Boolean_expression</a:t>
            </a:r>
            <a:r>
              <a:rPr lang="en-US" dirty="0" smtClean="0"/>
              <a:t> that evaluates to TRUE.</a:t>
            </a:r>
          </a:p>
          <a:p>
            <a:r>
              <a:rPr lang="en-US" dirty="0" smtClean="0"/>
              <a:t>If no </a:t>
            </a:r>
            <a:r>
              <a:rPr lang="en-US" dirty="0" err="1" smtClean="0"/>
              <a:t>Boolean_expression</a:t>
            </a:r>
            <a:r>
              <a:rPr lang="en-US" dirty="0" smtClean="0"/>
              <a:t> evaluates to TRUE, the Database Engine returns the </a:t>
            </a:r>
            <a:r>
              <a:rPr lang="en-US" dirty="0" err="1" smtClean="0"/>
              <a:t>else_result_expression</a:t>
            </a:r>
            <a:r>
              <a:rPr lang="en-US" dirty="0" smtClean="0"/>
              <a:t> if an ELSE clause is specified, or a NULL value if no ELSE clause is specified.</a:t>
            </a:r>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xfrm>
            <a:off x="307492" y="2207926"/>
            <a:ext cx="6149837" cy="6672185"/>
          </a:xfrm>
          <a:noFill/>
          <a:ln/>
        </p:spPr>
        <p:txBody>
          <a:bodyPr/>
          <a:lstStyle/>
          <a:p>
            <a:pPr algn="l"/>
            <a:r>
              <a:rPr lang="en-US" dirty="0" smtClean="0"/>
              <a:t>RAISERROR  allows the creation of an error message.  These can be used within a TRY/CATCH to create and event that displays a customized message.</a:t>
            </a:r>
          </a:p>
          <a:p>
            <a:pPr algn="l"/>
            <a:endParaRPr lang="en-US" dirty="0" smtClean="0"/>
          </a:p>
          <a:p>
            <a:pPr eaLnBrk="1" hangingPunct="1"/>
            <a:r>
              <a:rPr lang="en-US" altLang="ko-KR" b="1" dirty="0" smtClean="0">
                <a:ea typeface="굴림" pitchFamily="34" charset="-127"/>
              </a:rPr>
              <a:t>Review Questions</a:t>
            </a:r>
          </a:p>
          <a:p>
            <a:pPr eaLnBrk="1" hangingPunct="1"/>
            <a:r>
              <a:rPr lang="en-US" altLang="ko-KR" dirty="0" smtClean="0">
                <a:ea typeface="굴림" pitchFamily="34" charset="-127"/>
              </a:rPr>
              <a:t>Point the students to the appropriate section in the course so that they are able to answer the questions presented in this section.</a:t>
            </a:r>
          </a:p>
          <a:p>
            <a:pPr eaLnBrk="1" hangingPunct="1"/>
            <a:r>
              <a:rPr lang="en-US" altLang="ko-KR" dirty="0" smtClean="0">
                <a:ea typeface="굴림" pitchFamily="34" charset="-127"/>
              </a:rPr>
              <a:t>Question: What are the four properties of a logical unit of work? </a:t>
            </a:r>
          </a:p>
          <a:p>
            <a:pPr eaLnBrk="1" hangingPunct="1">
              <a:buFontTx/>
              <a:buChar char="•"/>
            </a:pPr>
            <a:r>
              <a:rPr lang="en-US" altLang="ko-KR" dirty="0" smtClean="0">
                <a:ea typeface="굴림" pitchFamily="34" charset="-127"/>
              </a:rPr>
              <a:t>Answer: ACID – atomicity, consistency, isolation, and durability.</a:t>
            </a:r>
          </a:p>
          <a:p>
            <a:pPr eaLnBrk="1" hangingPunct="1"/>
            <a:r>
              <a:rPr lang="en-US" altLang="ko-KR" dirty="0" smtClean="0">
                <a:ea typeface="굴림" pitchFamily="34" charset="-127"/>
              </a:rPr>
              <a:t>Question: How can the INSERT and SELECT statements be used to add rows to a table? </a:t>
            </a:r>
          </a:p>
          <a:p>
            <a:pPr eaLnBrk="1" hangingPunct="1">
              <a:buFontTx/>
              <a:buChar char="•"/>
            </a:pPr>
            <a:r>
              <a:rPr lang="en-US" altLang="ko-KR" dirty="0" smtClean="0">
                <a:ea typeface="굴림" pitchFamily="34" charset="-127"/>
              </a:rPr>
              <a:t>Answer: Use the INSERT statement to specify values directly or from a </a:t>
            </a:r>
            <a:r>
              <a:rPr lang="en-US" altLang="ko-KR" dirty="0" err="1" smtClean="0">
                <a:ea typeface="굴림" pitchFamily="34" charset="-127"/>
              </a:rPr>
              <a:t>subquery</a:t>
            </a:r>
            <a:r>
              <a:rPr lang="en-US" altLang="ko-KR" dirty="0" smtClean="0">
                <a:ea typeface="굴림" pitchFamily="34" charset="-127"/>
              </a:rPr>
              <a:t>, use the SELECT statement with the INTO clause.</a:t>
            </a:r>
          </a:p>
          <a:p>
            <a:pPr eaLnBrk="1" hangingPunct="1"/>
            <a:r>
              <a:rPr lang="en-US" altLang="ko-KR" dirty="0" smtClean="0">
                <a:ea typeface="굴림" pitchFamily="34" charset="-127"/>
              </a:rPr>
              <a:t>Question: What happens when a WHERE clause is not specified in a DELETE statement? </a:t>
            </a:r>
          </a:p>
          <a:p>
            <a:pPr eaLnBrk="1" hangingPunct="1">
              <a:buFontTx/>
              <a:buChar char="•"/>
            </a:pPr>
            <a:r>
              <a:rPr lang="en-US" altLang="ko-KR" dirty="0" smtClean="0">
                <a:ea typeface="굴림" pitchFamily="34" charset="-127"/>
              </a:rPr>
              <a:t>Answer: If a WHERE clause is not specified, all the rows in </a:t>
            </a:r>
            <a:r>
              <a:rPr lang="en-US" altLang="ko-KR" i="1" dirty="0" err="1" smtClean="0">
                <a:ea typeface="굴림" pitchFamily="34" charset="-127"/>
              </a:rPr>
              <a:t>table_or_view</a:t>
            </a:r>
            <a:r>
              <a:rPr lang="en-US" altLang="ko-KR" dirty="0" smtClean="0">
                <a:ea typeface="굴림" pitchFamily="34" charset="-127"/>
              </a:rPr>
              <a:t> are deleted. </a:t>
            </a:r>
          </a:p>
          <a:p>
            <a:pPr eaLnBrk="1" hangingPunct="1"/>
            <a:r>
              <a:rPr lang="en-US" altLang="ko-KR" dirty="0" smtClean="0">
                <a:ea typeface="굴림" pitchFamily="34" charset="-127"/>
              </a:rPr>
              <a:t>Question: What are the major clauses of the UPDATE statement? </a:t>
            </a:r>
          </a:p>
          <a:p>
            <a:pPr eaLnBrk="1" hangingPunct="1">
              <a:buFontTx/>
              <a:buChar char="•"/>
            </a:pPr>
            <a:r>
              <a:rPr lang="en-US" altLang="ko-KR" dirty="0" smtClean="0">
                <a:ea typeface="굴림" pitchFamily="34" charset="-127"/>
              </a:rPr>
              <a:t>Answer: SET, FROM, and WHERE.</a:t>
            </a:r>
            <a:endParaRPr lang="en-US" altLang="ko-KR" b="1" dirty="0" smtClean="0">
              <a:ea typeface="굴림" pitchFamily="34" charset="-127"/>
            </a:endParaRPr>
          </a:p>
          <a:p>
            <a:pPr eaLnBrk="1" hangingPunct="1"/>
            <a:endParaRPr lang="en-US" b="1" dirty="0" smtClean="0"/>
          </a:p>
          <a:p>
            <a:pPr eaLnBrk="1" hangingPunct="1"/>
            <a:r>
              <a:rPr lang="en-US" b="1" dirty="0" smtClean="0"/>
              <a:t>Best Practices related to Specifying and Enforcing Transactions</a:t>
            </a:r>
            <a:br>
              <a:rPr lang="en-US" b="1" dirty="0" smtClean="0"/>
            </a:br>
            <a:r>
              <a:rPr lang="en-US" dirty="0" smtClean="0"/>
              <a:t>Supplement or modify the following best practices for your own work situations:</a:t>
            </a:r>
          </a:p>
          <a:p>
            <a:pPr eaLnBrk="1" hangingPunct="1">
              <a:buFontTx/>
              <a:buChar char="•"/>
            </a:pPr>
            <a:r>
              <a:rPr lang="en-US" dirty="0" smtClean="0"/>
              <a:t>SQL programmers are responsible for starting and ending transactions at points that enforce the logical consistency of the data. </a:t>
            </a:r>
          </a:p>
          <a:p>
            <a:pPr eaLnBrk="1" hangingPunct="1">
              <a:buFontTx/>
              <a:buChar char="•"/>
            </a:pPr>
            <a:r>
              <a:rPr lang="en-US" dirty="0" smtClean="0"/>
              <a:t>The programmer must define the sequence of data modifications that leave the data in a consistent state relative to the organization's business rules. </a:t>
            </a:r>
          </a:p>
          <a:p>
            <a:pPr eaLnBrk="1" hangingPunct="1">
              <a:buFontTx/>
              <a:buChar char="•"/>
            </a:pPr>
            <a:r>
              <a:rPr lang="en-US" dirty="0" smtClean="0"/>
              <a:t>The programmer must include these modification statements in a single transaction so that the SQL Server Database Engine can enforce the physical integrity of the transaction.</a:t>
            </a:r>
            <a:endParaRPr lang="en-US" b="1" dirty="0" smtClean="0"/>
          </a:p>
          <a:p>
            <a:pPr eaLnBrk="1" hangingPunct="1"/>
            <a:endParaRPr lang="en-US" b="1" dirty="0" smtClean="0"/>
          </a:p>
          <a:p>
            <a:pPr eaLnBrk="1" hangingPunct="1"/>
            <a:r>
              <a:rPr lang="en-US" b="1" dirty="0" smtClean="0"/>
              <a:t>Best Practices related to Inserting Rows into a Table</a:t>
            </a:r>
          </a:p>
          <a:p>
            <a:pPr eaLnBrk="1" hangingPunct="1"/>
            <a:r>
              <a:rPr lang="en-US" dirty="0" smtClean="0"/>
              <a:t>Supplement or modify the following best practices for your own work situations:</a:t>
            </a:r>
          </a:p>
          <a:p>
            <a:pPr eaLnBrk="1" hangingPunct="1">
              <a:buFontTx/>
              <a:buChar char="•"/>
            </a:pPr>
            <a:r>
              <a:rPr lang="en-US" dirty="0" smtClean="0"/>
              <a:t>If a value is being loaded into columns with a </a:t>
            </a:r>
            <a:r>
              <a:rPr lang="en-US" b="1" dirty="0" smtClean="0"/>
              <a:t>char</a:t>
            </a:r>
            <a:r>
              <a:rPr lang="en-US" dirty="0" smtClean="0"/>
              <a:t>, </a:t>
            </a:r>
            <a:r>
              <a:rPr lang="en-US" b="1" dirty="0" err="1" smtClean="0"/>
              <a:t>varchar</a:t>
            </a:r>
            <a:r>
              <a:rPr lang="en-US" dirty="0" smtClean="0"/>
              <a:t>, or </a:t>
            </a:r>
            <a:r>
              <a:rPr lang="en-US" b="1" dirty="0" err="1" smtClean="0"/>
              <a:t>varbinary</a:t>
            </a:r>
            <a:r>
              <a:rPr lang="en-US" dirty="0" smtClean="0"/>
              <a:t> data type, the padding or truncation of trailing blanks (spaces for </a:t>
            </a:r>
            <a:r>
              <a:rPr lang="en-US" b="1" dirty="0" smtClean="0"/>
              <a:t>char</a:t>
            </a:r>
            <a:r>
              <a:rPr lang="en-US" dirty="0" smtClean="0"/>
              <a:t> and </a:t>
            </a:r>
            <a:r>
              <a:rPr lang="en-US" b="1" dirty="0" err="1" smtClean="0"/>
              <a:t>varchar</a:t>
            </a:r>
            <a:r>
              <a:rPr lang="en-US" dirty="0" smtClean="0"/>
              <a:t>, zeros for </a:t>
            </a:r>
            <a:r>
              <a:rPr lang="en-US" b="1" dirty="0" err="1" smtClean="0"/>
              <a:t>varbinary</a:t>
            </a:r>
            <a:r>
              <a:rPr lang="en-US" dirty="0" smtClean="0"/>
              <a:t>) is determined by the SET ANSI_PADDING setting defined for the column when the table was created. </a:t>
            </a:r>
          </a:p>
          <a:p>
            <a:pPr eaLnBrk="1" hangingPunct="1">
              <a:buFontTx/>
              <a:buChar char="•"/>
            </a:pPr>
            <a:r>
              <a:rPr lang="en-US" dirty="0" smtClean="0"/>
              <a:t>If an empty string (' ') is loaded into a column with a </a:t>
            </a:r>
            <a:r>
              <a:rPr lang="en-US" dirty="0" err="1" smtClean="0"/>
              <a:t>varchar</a:t>
            </a:r>
            <a:r>
              <a:rPr lang="en-US" dirty="0" smtClean="0"/>
              <a:t> or text data type, the default operation is to load a zero-length string. </a:t>
            </a:r>
          </a:p>
          <a:p>
            <a:pPr eaLnBrk="1" hangingPunct="1">
              <a:buFontTx/>
              <a:buChar char="•"/>
            </a:pPr>
            <a:r>
              <a:rPr lang="en-US" dirty="0" smtClean="0"/>
              <a:t>If an INSERT statement violates a constraint or rule, or if it has a value incompatible with the data type of the column, the statement fails and the Database Engine displays an error message.</a:t>
            </a:r>
          </a:p>
          <a:p>
            <a:pPr eaLnBrk="1" hangingPunct="1">
              <a:buFontTx/>
              <a:buChar char="•"/>
            </a:pPr>
            <a:endParaRPr lang="en-US" b="1" dirty="0" smtClean="0"/>
          </a:p>
          <a:p>
            <a:pPr eaLnBrk="1" hangingPunct="1"/>
            <a:endParaRPr lang="en-US" b="1" dirty="0" smtClean="0"/>
          </a:p>
          <a:p>
            <a:pPr eaLnBrk="1" hangingPunct="1"/>
            <a:r>
              <a:rPr lang="en-US" b="1" dirty="0" smtClean="0"/>
              <a:t>Best Practices related to Deleting Rows from a Table</a:t>
            </a:r>
          </a:p>
          <a:p>
            <a:pPr eaLnBrk="1" hangingPunct="1"/>
            <a:r>
              <a:rPr lang="en-US" dirty="0" smtClean="0"/>
              <a:t>Supplement or modify the following best practices for your own work situations:</a:t>
            </a:r>
          </a:p>
          <a:p>
            <a:pPr eaLnBrk="1" hangingPunct="1">
              <a:buFontTx/>
              <a:buChar char="•"/>
            </a:pPr>
            <a:r>
              <a:rPr lang="en-US" dirty="0" smtClean="0"/>
              <a:t>DELETE can be used in the body of a user-defined function if the object modified is a </a:t>
            </a:r>
            <a:r>
              <a:rPr lang="en-US" b="1" dirty="0" smtClean="0"/>
              <a:t>table</a:t>
            </a:r>
            <a:r>
              <a:rPr lang="en-US" dirty="0" smtClean="0"/>
              <a:t> variable.</a:t>
            </a:r>
          </a:p>
          <a:p>
            <a:pPr eaLnBrk="1" hangingPunct="1">
              <a:buFontTx/>
              <a:buChar char="•"/>
            </a:pPr>
            <a:r>
              <a:rPr lang="en-US" dirty="0" smtClean="0"/>
              <a:t>The DELETE statement may fail if it tries to remove a row referenced by data in another table with a FOREIGN KEY constraint. If the DELETE removes multiple rows, and any one of the removed rows violates a constraint, the statement is canceled, an error is returned, and no rows are removed.</a:t>
            </a:r>
          </a:p>
          <a:p>
            <a:pPr eaLnBrk="1" hangingPunct="1">
              <a:buFontTx/>
              <a:buChar char="•"/>
            </a:pPr>
            <a:r>
              <a:rPr lang="en-US" dirty="0" smtClean="0"/>
              <a:t>If you want to delete all the rows in a table, use the DELETE statement without specifying a WHERE clause, or use TRUNCATE TABLE. TRUNCATE TABLE is faster than DELETE and uses fewer system and transaction log resources. Note that if you do use the TRUNCATE statement on a table, you will reset the identity seed of any IDENTITY column in that table..</a:t>
            </a:r>
            <a:endParaRPr lang="en-US" b="1" dirty="0" smtClean="0"/>
          </a:p>
          <a:p>
            <a:pPr eaLnBrk="1" hangingPunct="1"/>
            <a:endParaRPr lang="en-US" b="1" dirty="0" smtClean="0"/>
          </a:p>
          <a:p>
            <a:pPr eaLnBrk="1" hangingPunct="1"/>
            <a:r>
              <a:rPr lang="en-US" b="1" dirty="0" smtClean="0"/>
              <a:t>Best Practices related to Updating Rows in a Table</a:t>
            </a:r>
          </a:p>
          <a:p>
            <a:pPr eaLnBrk="1" hangingPunct="1"/>
            <a:r>
              <a:rPr lang="en-US" dirty="0" smtClean="0"/>
              <a:t>Supplement or modify the following best practices for your own work situations:</a:t>
            </a:r>
          </a:p>
          <a:p>
            <a:pPr eaLnBrk="1" hangingPunct="1">
              <a:buFontTx/>
              <a:buChar char="•"/>
            </a:pPr>
            <a:r>
              <a:rPr lang="en-US" dirty="0" smtClean="0"/>
              <a:t>UPDATE statements are allowed in the body of user-defined functions only if the table being modified is a </a:t>
            </a:r>
            <a:r>
              <a:rPr lang="en-US" b="1" dirty="0" smtClean="0"/>
              <a:t>table</a:t>
            </a:r>
            <a:r>
              <a:rPr lang="en-US" dirty="0" smtClean="0"/>
              <a:t> variable.</a:t>
            </a:r>
          </a:p>
          <a:p>
            <a:pPr eaLnBrk="1" hangingPunct="1">
              <a:buFontTx/>
              <a:buChar char="•"/>
            </a:pPr>
            <a:r>
              <a:rPr lang="en-US" dirty="0" smtClean="0"/>
              <a:t>If an update to a row violates a constraint or rule, violates the NULL setting for the column, or the new value is an incompatible data type, the statement is canceled, an error is returned, and no records are updated.</a:t>
            </a:r>
          </a:p>
          <a:p>
            <a:pPr eaLnBrk="1" hangingPunct="1">
              <a:buFontTx/>
              <a:buChar char="•"/>
            </a:pPr>
            <a:r>
              <a:rPr lang="en-US" dirty="0" smtClean="0"/>
              <a:t>The results of an UPDATE statement are undefined if the statement includes a FROM clause that is not specified in such a way that only one value is available for each column occurrence that is updated, that is if the UPDATE statement is not deterministic.</a:t>
            </a:r>
          </a:p>
          <a:p>
            <a:pPr eaLnBrk="1" hangingPunct="1">
              <a:buFontTx/>
              <a:buChar char="•"/>
            </a:pPr>
            <a:endParaRPr lang="en-US" dirty="0" smtClean="0"/>
          </a:p>
          <a:p>
            <a:pPr eaLnBrk="1" hangingPunct="1">
              <a:buFontTx/>
              <a:buChar char="•"/>
            </a:pPr>
            <a:endParaRPr lang="en-US" b="1" dirty="0" smtClean="0"/>
          </a:p>
          <a:p>
            <a:pPr algn="l"/>
            <a:endParaRPr lang="en-US" dirty="0" smtClean="0"/>
          </a:p>
        </p:txBody>
      </p:sp>
      <p:sp>
        <p:nvSpPr>
          <p:cNvPr id="74756" name="Slide Number Placeholder 5"/>
          <p:cNvSpPr>
            <a:spLocks noGrp="1"/>
          </p:cNvSpPr>
          <p:nvPr>
            <p:ph type="sldNum" sz="quarter" idx="5"/>
          </p:nvPr>
        </p:nvSpPr>
        <p:spPr>
          <a:noFill/>
        </p:spPr>
        <p:txBody>
          <a:bodyPr/>
          <a:lstStyle/>
          <a:p>
            <a:fld id="{689D3C02-E405-45B7-8267-22D81495B48E}" type="slidenum">
              <a:rPr lang="en-US" smtClean="0"/>
              <a:pPr/>
              <a:t>35</a:t>
            </a:fld>
            <a:endParaRPr lang="en-US" smtClean="0"/>
          </a:p>
        </p:txBody>
      </p:sp>
      <p:sp>
        <p:nvSpPr>
          <p:cNvPr id="7475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475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349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349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471477B6-F385-44FE-9A68-C9A20F4A9F29}" type="slidenum">
              <a:rPr lang="en-US" sz="1200"/>
              <a:pPr algn="r" eaLnBrk="1" hangingPunct="1"/>
              <a:t>36</a:t>
            </a:fld>
            <a:endParaRPr lang="en-US" sz="1200" dirty="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451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451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5F9127AA-B5AC-494D-B195-82DB048FA478}" type="slidenum">
              <a:rPr lang="en-US" sz="1200"/>
              <a:pPr algn="r" eaLnBrk="1" hangingPunct="1"/>
              <a:t>37</a:t>
            </a:fld>
            <a:endParaRPr lang="en-US" sz="1200" dirty="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transaction is a sequence of operations performed as a single logical unit of work. A logical unit of work must exhibit four properties, called the atomicity, consistency, isolation, and durability (ACID) properties, to qualify as a transaction.</a:t>
            </a:r>
          </a:p>
          <a:p>
            <a:pPr eaLnBrk="1" hangingPunct="1"/>
            <a:r>
              <a:rPr lang="en-US" dirty="0" smtClean="0"/>
              <a:t>Atomicity - a transaction must be an atomic unit of work.</a:t>
            </a:r>
          </a:p>
          <a:p>
            <a:pPr eaLnBrk="1" hangingPunct="1"/>
            <a:r>
              <a:rPr lang="en-US" dirty="0" smtClean="0"/>
              <a:t>Consistency - when completed, a transaction must leave all data in a consistent state.</a:t>
            </a:r>
          </a:p>
          <a:p>
            <a:pPr eaLnBrk="1" hangingPunct="1"/>
            <a:r>
              <a:rPr lang="en-US" dirty="0" smtClean="0"/>
              <a:t>Isolation - modifications made by transactions must be isolated from the modifications made by any other concurrent transactions.</a:t>
            </a:r>
          </a:p>
          <a:p>
            <a:pPr eaLnBrk="1" hangingPunct="1"/>
            <a:r>
              <a:rPr lang="en-US" dirty="0" smtClean="0"/>
              <a:t>Durability - after a transaction has completed, its effects are permanently in place in the system. </a:t>
            </a:r>
          </a:p>
          <a:p>
            <a:pPr eaLnBrk="1" hangingPunct="1"/>
            <a:endParaRPr lang="en-US" dirty="0" smtClean="0"/>
          </a:p>
          <a:p>
            <a:pPr eaLnBrk="1" hangingPunct="1"/>
            <a:r>
              <a:rPr lang="en-US" dirty="0" smtClean="0"/>
              <a:t>SQL programmers are responsible for starting and ending transactions at points that enforce the logical consistency of the data. It is the responsibility of an enterprise database system, such as an instance of the Database Engine, to provide mechanisms ensuring the integrity of each transaction. Next, we will discuss those mechanisms.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Example:</a:t>
            </a:r>
          </a:p>
          <a:p>
            <a:r>
              <a:rPr lang="en-US" sz="1200" kern="1200" dirty="0" smtClean="0">
                <a:solidFill>
                  <a:schemeClr val="tx1"/>
                </a:solidFill>
                <a:latin typeface="+mn-lt"/>
                <a:ea typeface="+mn-ea"/>
                <a:cs typeface="+mn-cs"/>
              </a:rPr>
              <a:t>--try and catch with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parent</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 not null</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child</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cid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references parent(</a:t>
            </a:r>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parent values(1)</a:t>
            </a:r>
          </a:p>
          <a:p>
            <a:pPr lvl="1"/>
            <a:r>
              <a:rPr lang="en-US" sz="1200" kern="1200" dirty="0" smtClean="0">
                <a:solidFill>
                  <a:schemeClr val="tx1"/>
                </a:solidFill>
                <a:latin typeface="+mn-lt"/>
                <a:ea typeface="+mn-ea"/>
                <a:cs typeface="+mn-cs"/>
              </a:rPr>
              <a:t>insert into parent values(2)</a:t>
            </a:r>
          </a:p>
          <a:p>
            <a:pPr lvl="1"/>
            <a:r>
              <a:rPr lang="en-US" sz="1200" kern="1200" dirty="0" smtClean="0">
                <a:solidFill>
                  <a:schemeClr val="tx1"/>
                </a:solidFill>
                <a:latin typeface="+mn-lt"/>
                <a:ea typeface="+mn-ea"/>
                <a:cs typeface="+mn-cs"/>
              </a:rPr>
              <a:t>insert into parent values(3)</a:t>
            </a:r>
          </a:p>
          <a:p>
            <a:pPr lvl="1"/>
            <a:r>
              <a:rPr lang="en-US" sz="1200" kern="1200" dirty="0" smtClean="0">
                <a:solidFill>
                  <a:schemeClr val="tx1"/>
                </a:solidFill>
                <a:latin typeface="+mn-lt"/>
                <a:ea typeface="+mn-ea"/>
                <a:cs typeface="+mn-cs"/>
              </a:rPr>
              <a:t>insert into parent values(4)</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child values(1)</a:t>
            </a:r>
          </a:p>
          <a:p>
            <a:pPr lvl="1"/>
            <a:r>
              <a:rPr lang="en-US" sz="1200" kern="1200" dirty="0" smtClean="0">
                <a:solidFill>
                  <a:schemeClr val="tx1"/>
                </a:solidFill>
                <a:latin typeface="+mn-lt"/>
                <a:ea typeface="+mn-ea"/>
                <a:cs typeface="+mn-cs"/>
              </a:rPr>
              <a:t>insert into child values(5)</a:t>
            </a:r>
          </a:p>
          <a:p>
            <a:pPr lvl="1"/>
            <a:r>
              <a:rPr lang="en-US" sz="1200" kern="1200" dirty="0" smtClean="0">
                <a:solidFill>
                  <a:schemeClr val="tx1"/>
                </a:solidFill>
                <a:latin typeface="+mn-lt"/>
                <a:ea typeface="+mn-ea"/>
                <a:cs typeface="+mn-cs"/>
              </a:rPr>
              <a:t>insert into child values(2)</a:t>
            </a:r>
          </a:p>
          <a:p>
            <a:pPr lvl="1"/>
            <a:r>
              <a:rPr lang="en-US" sz="1200" kern="1200" dirty="0" smtClean="0">
                <a:solidFill>
                  <a:schemeClr val="tx1"/>
                </a:solidFill>
                <a:latin typeface="+mn-lt"/>
                <a:ea typeface="+mn-ea"/>
                <a:cs typeface="+mn-cs"/>
              </a:rPr>
              <a:t>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parent</a:t>
            </a:r>
          </a:p>
          <a:p>
            <a:pPr lvl="1"/>
            <a:r>
              <a:rPr lang="en-US" sz="1200" kern="1200" dirty="0" smtClean="0">
                <a:solidFill>
                  <a:schemeClr val="tx1"/>
                </a:solidFill>
                <a:latin typeface="+mn-lt"/>
                <a:ea typeface="+mn-ea"/>
                <a:cs typeface="+mn-cs"/>
              </a:rPr>
              <a:t>select *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error_number</a:t>
            </a:r>
            <a:r>
              <a:rPr lang="en-US" sz="1200" kern="1200" dirty="0" smtClean="0">
                <a:solidFill>
                  <a:schemeClr val="tx1"/>
                </a:solidFill>
                <a:latin typeface="+mn-lt"/>
                <a:ea typeface="+mn-ea"/>
                <a:cs typeface="+mn-cs"/>
              </a:rPr>
              <a:t>() as "number",</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error_message</a:t>
            </a:r>
            <a:r>
              <a:rPr lang="en-US" sz="1200" kern="1200" dirty="0" smtClean="0">
                <a:solidFill>
                  <a:schemeClr val="tx1"/>
                </a:solidFill>
                <a:latin typeface="+mn-lt"/>
                <a:ea typeface="+mn-ea"/>
                <a:cs typeface="+mn-cs"/>
              </a:rPr>
              <a:t>() as "message",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error_line</a:t>
            </a:r>
            <a:r>
              <a:rPr lang="en-US" sz="1200" kern="1200" dirty="0" smtClean="0">
                <a:solidFill>
                  <a:schemeClr val="tx1"/>
                </a:solidFill>
                <a:latin typeface="+mn-lt"/>
                <a:ea typeface="+mn-ea"/>
                <a:cs typeface="+mn-cs"/>
              </a:rPr>
              <a:t>() as "line"</a:t>
            </a:r>
          </a:p>
          <a:p>
            <a:pPr lvl="1"/>
            <a:r>
              <a:rPr lang="en-US" sz="1200" kern="1200" dirty="0" smtClean="0">
                <a:solidFill>
                  <a:schemeClr val="tx1"/>
                </a:solidFill>
                <a:latin typeface="+mn-lt"/>
                <a:ea typeface="+mn-ea"/>
                <a:cs typeface="+mn-cs"/>
              </a:rPr>
              <a:t>end catch</a:t>
            </a:r>
          </a:p>
          <a:p>
            <a:pPr lvl="1"/>
            <a:endParaRPr lang="en-US" dirty="0" smtClean="0"/>
          </a:p>
        </p:txBody>
      </p:sp>
      <p:sp>
        <p:nvSpPr>
          <p:cNvPr id="4" name="Slide Number Placeholder 3"/>
          <p:cNvSpPr>
            <a:spLocks noGrp="1"/>
          </p:cNvSpPr>
          <p:nvPr>
            <p:ph type="sldNum" sz="quarter" idx="10"/>
          </p:nvPr>
        </p:nvSpPr>
        <p:spPr/>
        <p:txBody>
          <a:bodyPr/>
          <a:lstStyle/>
          <a:p>
            <a:fld id="{1463E021-A97A-4055-9DA3-1C5F716403A9}"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553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554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5099EBD-332F-4491-8126-5C4F31C61AE0}" type="slidenum">
              <a:rPr lang="en-US" sz="1200"/>
              <a:pPr algn="r" eaLnBrk="1" hangingPunct="1"/>
              <a:t>39</a:t>
            </a:fld>
            <a:endParaRPr lang="en-US" sz="1200" dirty="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The Database Engine provides locking facilities to preserve transaction isolation, logging facilities that ensure transaction durability, and transaction management features that enforce atomicity and consistency.</a:t>
            </a:r>
            <a:endParaRPr lang="en-US" b="1" dirty="0" smtClean="0"/>
          </a:p>
          <a:p>
            <a:pPr>
              <a:lnSpc>
                <a:spcPct val="90000"/>
              </a:lnSpc>
            </a:pPr>
            <a:endParaRPr lang="en-US" dirty="0" smtClean="0"/>
          </a:p>
          <a:p>
            <a:pPr>
              <a:lnSpc>
                <a:spcPct val="90000"/>
              </a:lnSpc>
            </a:pPr>
            <a:r>
              <a:rPr lang="en-US" dirty="0" smtClean="0"/>
              <a:t>Transactions specify an isolation level that defines the degree to which one transaction must be isolated from resource or data modifications made by other transactions. Isolation levels are described in terms of which concurrency side-effects, such as dirty reads or phantom reads, are allowed.</a:t>
            </a:r>
          </a:p>
          <a:p>
            <a:pPr>
              <a:lnSpc>
                <a:spcPct val="90000"/>
              </a:lnSpc>
            </a:pPr>
            <a:r>
              <a:rPr lang="en-US" dirty="0" smtClean="0"/>
              <a:t>SQL Server uses a write-ahead log (WAL), which guarantees that no data modifications are written to disk before the associated log record is written to disk. </a:t>
            </a:r>
          </a:p>
          <a:p>
            <a:pPr>
              <a:lnSpc>
                <a:spcPct val="90000"/>
              </a:lnSpc>
            </a:pPr>
            <a:r>
              <a:rPr lang="en-US" dirty="0" smtClean="0"/>
              <a:t>This maintains the ACID properties for a transaction. A page modified in the cache, but not yet written to disk, is called a </a:t>
            </a:r>
            <a:r>
              <a:rPr lang="en-US" i="1" dirty="0" smtClean="0"/>
              <a:t>dirty page</a:t>
            </a:r>
            <a:r>
              <a:rPr lang="en-US" dirty="0" smtClean="0"/>
              <a:t>. SQL Server has logic that prevents a dirty page from being flushed before the associated log record is written. Log records are written to disk when the transactions are committed. </a:t>
            </a:r>
          </a:p>
          <a:p>
            <a:pPr>
              <a:lnSpc>
                <a:spcPct val="90000"/>
              </a:lnSpc>
            </a:pPr>
            <a:endParaRPr lang="en-US" dirty="0" smtClean="0"/>
          </a:p>
          <a:p>
            <a:pPr>
              <a:lnSpc>
                <a:spcPct val="90000"/>
              </a:lnSpc>
            </a:pPr>
            <a:r>
              <a:rPr lang="en-US" dirty="0" smtClean="0"/>
              <a:t>In addition to the WAL, checkpoints flush dirty data pages from the buffer cache of the current database to disk. This minimizes the active portion of the log that must be processed during a full recovery of a database. During a full recovery, the following types of actions are performed:</a:t>
            </a:r>
          </a:p>
          <a:p>
            <a:pPr marL="729057" lvl="1" indent="-280406">
              <a:lnSpc>
                <a:spcPct val="90000"/>
              </a:lnSpc>
            </a:pPr>
            <a:r>
              <a:rPr lang="en-US" dirty="0" smtClean="0"/>
              <a:t>The log records of modifications not flushed to disk before the system stopped are rolled forward.</a:t>
            </a:r>
          </a:p>
          <a:p>
            <a:pPr marL="729057" lvl="1" indent="-280406">
              <a:lnSpc>
                <a:spcPct val="90000"/>
              </a:lnSpc>
            </a:pPr>
            <a:r>
              <a:rPr lang="en-US" dirty="0" smtClean="0"/>
              <a:t>All modifications associated with incomplete transactions, such as transactions for which there is no COMMIT or ROLLBACK log record, are rolled back.</a:t>
            </a:r>
          </a:p>
          <a:p>
            <a:pPr eaLnBrk="1" hangingPunct="1">
              <a:lnSpc>
                <a:spcPct val="90000"/>
              </a:lnSpc>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656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656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E1D79519-283C-4C9D-AE3E-C15C3EB2A93C}" type="slidenum">
              <a:rPr lang="en-US" sz="1200"/>
              <a:pPr algn="r" eaLnBrk="1" hangingPunct="1"/>
              <a:t>40</a:t>
            </a:fld>
            <a:endParaRPr lang="en-US" sz="1200" dirty="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TRANSACTION marks the starting point of an explicit, local transaction.</a:t>
            </a:r>
          </a:p>
          <a:p>
            <a:r>
              <a:rPr lang="en-US" i="1" dirty="0" err="1" smtClean="0"/>
              <a:t>transaction_name</a:t>
            </a:r>
            <a:r>
              <a:rPr lang="en-US" dirty="0" smtClean="0"/>
              <a:t> </a:t>
            </a:r>
          </a:p>
          <a:p>
            <a:pPr marL="729057" lvl="1" indent="-280406"/>
            <a:r>
              <a:rPr lang="en-US" dirty="0" smtClean="0"/>
              <a:t>Is the name assigned to the transaction, and must conform to the rules for identifiers, but identifiers longer than 32 characters are not allowed. </a:t>
            </a:r>
          </a:p>
          <a:p>
            <a:r>
              <a:rPr lang="en-US" i="1" dirty="0" smtClean="0"/>
              <a:t>@</a:t>
            </a:r>
            <a:r>
              <a:rPr lang="en-US" i="1" dirty="0" err="1" smtClean="0"/>
              <a:t>tran_name_variable</a:t>
            </a:r>
            <a:r>
              <a:rPr lang="en-US" dirty="0" smtClean="0"/>
              <a:t> </a:t>
            </a:r>
          </a:p>
          <a:p>
            <a:pPr marL="729057" lvl="1" indent="-280406"/>
            <a:r>
              <a:rPr lang="en-US" dirty="0" smtClean="0"/>
              <a:t>Is the name of a user-defined variable containing a valid transaction name and must be declared with a char, varchar, nchar, or nvarchar data type. If more than 32 characters are passed to the variable, only the first 32 characters will be used; the remaining characters will be truncated.</a:t>
            </a:r>
          </a:p>
          <a:p>
            <a:pPr marL="729057" lvl="1" indent="-280406"/>
            <a:r>
              <a:rPr lang="en-US" dirty="0" smtClean="0"/>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p>
          <a:p>
            <a:r>
              <a:rPr lang="en-US" dirty="0" smtClean="0"/>
              <a:t>COMMIT TRANSACTION marks the end of a successful transaction. As with the BEGIN TRANSACTION statement, </a:t>
            </a:r>
            <a:r>
              <a:rPr lang="en-US" i="1" dirty="0" err="1" smtClean="0"/>
              <a:t>transaction_name</a:t>
            </a:r>
            <a:r>
              <a:rPr lang="en-US" dirty="0" smtClean="0"/>
              <a:t> specifies a transaction name assigned by a previous BEGIN TRANSACTION, and </a:t>
            </a:r>
            <a:r>
              <a:rPr lang="en-US" i="1" dirty="0" smtClean="0"/>
              <a:t>@</a:t>
            </a:r>
            <a:r>
              <a:rPr lang="en-US" i="1" dirty="0" err="1" smtClean="0"/>
              <a:t>tran_name_variable</a:t>
            </a:r>
            <a:r>
              <a:rPr lang="en-US" dirty="0" smtClean="0"/>
              <a:t> is the name of a user-defined variable containing a valid transaction name.</a:t>
            </a:r>
          </a:p>
          <a:p>
            <a:r>
              <a:rPr lang="en-US" dirty="0" smtClean="0"/>
              <a:t>ROLLBACK TRANSACTION - each transaction lasts until either it completes without errors and COMMIT TRANSACTION is issued to make the modifications a permanent part of the database, or errors are encountered and all modifications are erased with a ROLLBACK TRANSACTION statement. </a:t>
            </a:r>
          </a:p>
          <a:p>
            <a:pPr eaLnBrk="1" hangingPunct="1"/>
            <a:r>
              <a:rPr lang="en-US" dirty="0" smtClean="0"/>
              <a:t>The SELECT, INSERT, DELETE, UPDATE, or other statement you want to be created and committed comes between the BEGIN and COMMIT portions of a transaction statement as shown in the red portion of the Complete Syntax 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--Top with variables</a:t>
            </a:r>
          </a:p>
          <a:p>
            <a:pPr lvl="1"/>
            <a:r>
              <a:rPr lang="en-US" sz="1200" kern="1200" dirty="0" smtClean="0">
                <a:solidFill>
                  <a:schemeClr val="tx1"/>
                </a:solidFill>
                <a:latin typeface="+mn-lt"/>
                <a:ea typeface="+mn-ea"/>
                <a:cs typeface="+mn-cs"/>
              </a:rPr>
              <a:t>declare @top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@top=2</a:t>
            </a:r>
          </a:p>
          <a:p>
            <a:pPr lvl="1"/>
            <a:r>
              <a:rPr lang="en-US" sz="1200" kern="1200" dirty="0" smtClean="0">
                <a:solidFill>
                  <a:schemeClr val="tx1"/>
                </a:solidFill>
                <a:latin typeface="+mn-lt"/>
                <a:ea typeface="+mn-ea"/>
                <a:cs typeface="+mn-cs"/>
              </a:rPr>
              <a:t>select Top(@top)* from Student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7065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7066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62327E13-9C31-44C8-93B4-F303AB85FBD7}" type="slidenum">
              <a:rPr lang="en-US" sz="1200"/>
              <a:pPr algn="r" eaLnBrk="1" hangingPunct="1"/>
              <a:t>41</a:t>
            </a:fld>
            <a:endParaRPr lang="en-US" sz="1200" dirty="0"/>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--save point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declare @test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set @test=1</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	</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set @test=2</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if @test is null </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=1</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a:t>
            </a: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=2</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child</a:t>
            </a: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--nested transaction</a:t>
            </a:r>
          </a:p>
          <a:p>
            <a:pPr lvl="1"/>
            <a:r>
              <a:rPr lang="en-US" sz="1200" kern="1200" dirty="0" smtClean="0">
                <a:solidFill>
                  <a:schemeClr val="tx1"/>
                </a:solidFill>
                <a:latin typeface="+mn-lt"/>
                <a:ea typeface="+mn-ea"/>
                <a:cs typeface="+mn-cs"/>
              </a:rPr>
              <a:t>--Using try/catch</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select 1/0</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print 'Error'</a:t>
            </a:r>
          </a:p>
          <a:p>
            <a:pPr lvl="1"/>
            <a:r>
              <a:rPr lang="en-US" sz="1200" kern="1200" dirty="0" smtClean="0">
                <a:solidFill>
                  <a:schemeClr val="tx1"/>
                </a:solidFill>
                <a:latin typeface="+mn-lt"/>
                <a:ea typeface="+mn-ea"/>
                <a:cs typeface="+mn-cs"/>
              </a:rPr>
              <a:t>	select ERROR_MESSAGE() 'Error Message'</a:t>
            </a:r>
          </a:p>
          <a:p>
            <a:pPr lvl="1"/>
            <a:r>
              <a:rPr lang="en-US" sz="1200" kern="1200" dirty="0" smtClean="0">
                <a:solidFill>
                  <a:schemeClr val="tx1"/>
                </a:solidFill>
                <a:latin typeface="+mn-lt"/>
                <a:ea typeface="+mn-ea"/>
                <a:cs typeface="+mn-cs"/>
              </a:rPr>
              <a:t>	,ERROR_NUMBER() 'Error Number'</a:t>
            </a:r>
          </a:p>
          <a:p>
            <a:pPr lvl="1"/>
            <a:r>
              <a:rPr lang="en-US" sz="1200" kern="1200" dirty="0" smtClean="0">
                <a:solidFill>
                  <a:schemeClr val="tx1"/>
                </a:solidFill>
                <a:latin typeface="+mn-lt"/>
                <a:ea typeface="+mn-ea"/>
                <a:cs typeface="+mn-cs"/>
              </a:rPr>
              <a:t>	,ERROR_LINE () 'Error Line Number'</a:t>
            </a:r>
          </a:p>
          <a:p>
            <a:pPr lvl="1"/>
            <a:r>
              <a:rPr lang="en-US" sz="1200" kern="1200" dirty="0" smtClean="0">
                <a:solidFill>
                  <a:schemeClr val="tx1"/>
                </a:solidFill>
                <a:latin typeface="+mn-lt"/>
                <a:ea typeface="+mn-ea"/>
                <a:cs typeface="+mn-cs"/>
              </a:rPr>
              <a:t>	,ERROR_SEVERITY () 'Error Severity Level'</a:t>
            </a:r>
          </a:p>
          <a:p>
            <a:pPr lvl="1"/>
            <a:r>
              <a:rPr lang="en-US" sz="1200" kern="1200" dirty="0" smtClean="0">
                <a:solidFill>
                  <a:schemeClr val="tx1"/>
                </a:solidFill>
                <a:latin typeface="+mn-lt"/>
                <a:ea typeface="+mn-ea"/>
                <a:cs typeface="+mn-cs"/>
              </a:rPr>
              <a:t>	,ERROR_PROCEDURE() 'Error Procedure'</a:t>
            </a:r>
          </a:p>
          <a:p>
            <a:pPr lvl="1"/>
            <a:r>
              <a:rPr lang="en-US" sz="1200" kern="1200" dirty="0" smtClean="0">
                <a:solidFill>
                  <a:schemeClr val="tx1"/>
                </a:solidFill>
                <a:latin typeface="+mn-lt"/>
                <a:ea typeface="+mn-ea"/>
                <a:cs typeface="+mn-cs"/>
              </a:rPr>
              <a:t>	,ERROR_STATE () 'Error State'</a:t>
            </a:r>
          </a:p>
          <a:p>
            <a:pPr lvl="1"/>
            <a:r>
              <a:rPr lang="en-US" sz="1200" kern="1200" dirty="0" smtClean="0">
                <a:solidFill>
                  <a:schemeClr val="tx1"/>
                </a:solidFill>
                <a:latin typeface="+mn-lt"/>
                <a:ea typeface="+mn-ea"/>
                <a:cs typeface="+mn-cs"/>
              </a:rPr>
              <a:t>end catch</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use ITI</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insert into Student(</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 values(100) </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--select 'error student id already exist'</a:t>
            </a:r>
          </a:p>
          <a:p>
            <a:pPr lvl="1"/>
            <a:r>
              <a:rPr lang="en-US" sz="1200" kern="1200" dirty="0" smtClean="0">
                <a:solidFill>
                  <a:schemeClr val="tx1"/>
                </a:solidFill>
                <a:latin typeface="+mn-lt"/>
                <a:ea typeface="+mn-ea"/>
                <a:cs typeface="+mn-cs"/>
              </a:rPr>
              <a:t>	RAISERROR (</a:t>
            </a:r>
            <a:r>
              <a:rPr lang="en-US" sz="1200" kern="1200" dirty="0" err="1" smtClean="0">
                <a:solidFill>
                  <a:schemeClr val="tx1"/>
                </a:solidFill>
                <a:latin typeface="+mn-lt"/>
                <a:ea typeface="+mn-ea"/>
                <a:cs typeface="+mn-cs"/>
              </a:rPr>
              <a:t>N'This</a:t>
            </a:r>
            <a:r>
              <a:rPr lang="en-US" sz="1200" kern="1200" dirty="0" smtClean="0">
                <a:solidFill>
                  <a:schemeClr val="tx1"/>
                </a:solidFill>
                <a:latin typeface="+mn-lt"/>
                <a:ea typeface="+mn-ea"/>
                <a:cs typeface="+mn-cs"/>
              </a:rPr>
              <a:t> is message %s %d.', -- Message text.</a:t>
            </a:r>
          </a:p>
          <a:p>
            <a:pPr lvl="1"/>
            <a:r>
              <a:rPr lang="en-US" sz="1200" kern="1200" dirty="0" smtClean="0">
                <a:solidFill>
                  <a:schemeClr val="tx1"/>
                </a:solidFill>
                <a:latin typeface="+mn-lt"/>
                <a:ea typeface="+mn-ea"/>
                <a:cs typeface="+mn-cs"/>
              </a:rPr>
              <a:t>           10, -- </a:t>
            </a:r>
            <a:r>
              <a:rPr lang="en-US" sz="1200" kern="1200" dirty="0" err="1" smtClean="0">
                <a:solidFill>
                  <a:schemeClr val="tx1"/>
                </a:solidFill>
                <a:latin typeface="+mn-lt"/>
                <a:ea typeface="+mn-ea"/>
                <a:cs typeface="+mn-cs"/>
              </a:rPr>
              <a:t>SeverityLevel</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N'number</a:t>
            </a:r>
            <a:r>
              <a:rPr lang="en-US" sz="1200" kern="1200" dirty="0" smtClean="0">
                <a:solidFill>
                  <a:schemeClr val="tx1"/>
                </a:solidFill>
                <a:latin typeface="+mn-lt"/>
                <a:ea typeface="+mn-ea"/>
                <a:cs typeface="+mn-cs"/>
              </a:rPr>
              <a:t>', -- First argument.</a:t>
            </a:r>
          </a:p>
          <a:p>
            <a:pPr lvl="1"/>
            <a:r>
              <a:rPr lang="en-US" sz="1200" kern="1200" dirty="0" smtClean="0">
                <a:solidFill>
                  <a:schemeClr val="tx1"/>
                </a:solidFill>
                <a:latin typeface="+mn-lt"/>
                <a:ea typeface="+mn-ea"/>
                <a:cs typeface="+mn-cs"/>
              </a:rPr>
              <a:t>           1)-- Second argument.</a:t>
            </a:r>
          </a:p>
          <a:p>
            <a:pPr lvl="1"/>
            <a:r>
              <a:rPr lang="en-US" sz="1200" kern="1200" dirty="0" smtClean="0">
                <a:solidFill>
                  <a:schemeClr val="tx1"/>
                </a:solidFill>
                <a:latin typeface="+mn-lt"/>
                <a:ea typeface="+mn-ea"/>
                <a:cs typeface="+mn-cs"/>
              </a:rPr>
              <a:t>           with log--in case of fatal error to log the event;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end catch					</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@severity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sp_addmessage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              @severity = 10,</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 N'&lt;&lt;%7.3s&gt;&gt;';--7char </a:t>
            </a:r>
            <a:r>
              <a:rPr lang="en-US" sz="1200" kern="1200" dirty="0" err="1" smtClean="0">
                <a:solidFill>
                  <a:schemeClr val="tx1"/>
                </a:solidFill>
                <a:latin typeface="+mn-lt"/>
                <a:ea typeface="+mn-ea"/>
                <a:cs typeface="+mn-cs"/>
              </a:rPr>
              <a:t>displayed,take</a:t>
            </a:r>
            <a:r>
              <a:rPr lang="en-US" sz="1200" kern="1200" dirty="0" smtClean="0">
                <a:solidFill>
                  <a:schemeClr val="tx1"/>
                </a:solidFill>
                <a:latin typeface="+mn-lt"/>
                <a:ea typeface="+mn-ea"/>
                <a:cs typeface="+mn-cs"/>
              </a:rPr>
              <a:t> 1st 3char from </a:t>
            </a:r>
            <a:r>
              <a:rPr lang="en-US" sz="1200" kern="1200" dirty="0" err="1" smtClean="0">
                <a:solidFill>
                  <a:schemeClr val="tx1"/>
                </a:solidFill>
                <a:latin typeface="+mn-lt"/>
                <a:ea typeface="+mn-ea"/>
                <a:cs typeface="+mn-cs"/>
              </a:rPr>
              <a:t>msg</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GO</a:t>
            </a:r>
          </a:p>
          <a:p>
            <a:pPr lvl="1"/>
            <a:r>
              <a:rPr lang="en-US" sz="1200" kern="1200" dirty="0" smtClean="0">
                <a:solidFill>
                  <a:schemeClr val="tx1"/>
                </a:solidFill>
                <a:latin typeface="+mn-lt"/>
                <a:ea typeface="+mn-ea"/>
                <a:cs typeface="+mn-cs"/>
              </a:rPr>
              <a:t>RAISERROR (50005, -- Message id.</a:t>
            </a:r>
          </a:p>
          <a:p>
            <a:pPr lvl="1"/>
            <a:r>
              <a:rPr lang="en-US" sz="1200" kern="1200" dirty="0" smtClean="0">
                <a:solidFill>
                  <a:schemeClr val="tx1"/>
                </a:solidFill>
                <a:latin typeface="+mn-lt"/>
                <a:ea typeface="+mn-ea"/>
                <a:cs typeface="+mn-cs"/>
              </a:rPr>
              <a:t>           10, -- Severity,</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N'abcde</a:t>
            </a:r>
            <a:r>
              <a:rPr lang="en-US" sz="1200" kern="1200" dirty="0" smtClean="0">
                <a:solidFill>
                  <a:schemeClr val="tx1"/>
                </a:solidFill>
                <a:latin typeface="+mn-lt"/>
                <a:ea typeface="+mn-ea"/>
                <a:cs typeface="+mn-cs"/>
              </a:rPr>
              <a:t>'); -- First argument supplies the string.</a:t>
            </a:r>
          </a:p>
          <a:p>
            <a:pPr lvl="1"/>
            <a:r>
              <a:rPr lang="en-US" sz="1200" kern="1200" dirty="0" smtClean="0">
                <a:solidFill>
                  <a:schemeClr val="tx1"/>
                </a:solidFill>
                <a:latin typeface="+mn-lt"/>
                <a:ea typeface="+mn-ea"/>
                <a:cs typeface="+mn-cs"/>
              </a:rPr>
              <a:t>-- The message text returned is: &lt;&lt;    </a:t>
            </a:r>
            <a:r>
              <a:rPr lang="en-US" sz="1200" kern="1200" dirty="0" err="1" smtClean="0">
                <a:solidFill>
                  <a:schemeClr val="tx1"/>
                </a:solidFill>
                <a:latin typeface="+mn-lt"/>
                <a:ea typeface="+mn-ea"/>
                <a:cs typeface="+mn-cs"/>
              </a:rPr>
              <a:t>abc</a:t>
            </a:r>
            <a:r>
              <a:rPr lang="en-US" sz="1200" kern="1200" dirty="0" smtClean="0">
                <a:solidFill>
                  <a:schemeClr val="tx1"/>
                </a:solidFill>
                <a:latin typeface="+mn-lt"/>
                <a:ea typeface="+mn-ea"/>
                <a:cs typeface="+mn-cs"/>
              </a:rPr>
              <a:t>&gt;&gt;.</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sp_dropmessage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sys.messages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message_id</a:t>
            </a:r>
            <a:r>
              <a:rPr lang="en-US" sz="1200" kern="1200" dirty="0" smtClean="0">
                <a:solidFill>
                  <a:schemeClr val="tx1"/>
                </a:solidFill>
                <a:latin typeface="+mn-lt"/>
                <a:ea typeface="+mn-ea"/>
                <a:cs typeface="+mn-cs"/>
              </a:rPr>
              <a:t>=50005</a:t>
            </a:r>
          </a:p>
          <a:p>
            <a:pPr lvl="1"/>
            <a:r>
              <a:rPr lang="en-US" sz="1200" kern="1200" dirty="0" smtClean="0">
                <a:solidFill>
                  <a:schemeClr val="tx1"/>
                </a:solidFill>
                <a:latin typeface="+mn-lt"/>
                <a:ea typeface="+mn-ea"/>
                <a:cs typeface="+mn-cs"/>
              </a:rPr>
              <a:t> </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Save Tran Statement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US"/>
              <a:t>Module 8: Implementing Functions</a:t>
            </a:r>
          </a:p>
        </p:txBody>
      </p:sp>
      <p:sp>
        <p:nvSpPr>
          <p:cNvPr id="30723" name="Rectangle 3"/>
          <p:cNvSpPr>
            <a:spLocks noGrp="1" noChangeArrowheads="1"/>
          </p:cNvSpPr>
          <p:nvPr>
            <p:ph type="dt" sz="quarter" idx="1"/>
          </p:nvPr>
        </p:nvSpPr>
        <p:spPr>
          <a:noFill/>
        </p:spPr>
        <p:txBody>
          <a:bodyPr/>
          <a:lstStyle/>
          <a:p>
            <a:r>
              <a:rPr lang="en-US"/>
              <a:t>Course 6232A</a:t>
            </a:r>
          </a:p>
        </p:txBody>
      </p:sp>
      <p:sp>
        <p:nvSpPr>
          <p:cNvPr id="30724" name="Rectangle 7"/>
          <p:cNvSpPr>
            <a:spLocks noGrp="1" noChangeArrowheads="1"/>
          </p:cNvSpPr>
          <p:nvPr>
            <p:ph type="sldNum" sz="quarter" idx="5"/>
          </p:nvPr>
        </p:nvSpPr>
        <p:spPr>
          <a:noFill/>
        </p:spPr>
        <p:txBody>
          <a:bodyPr/>
          <a:lstStyle/>
          <a:p>
            <a:fld id="{C95FA271-7EE4-4070-86B3-CC1A5EEAD979}" type="slidenum">
              <a:rPr lang="en-US" smtClean="0"/>
              <a:pPr/>
              <a:t>43</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51A82A-8D8E-46AE-9C67-923E926F8C2C}" type="slidenum">
              <a:rPr lang="en-US" smtClean="0"/>
              <a:pPr/>
              <a:t>44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defines and discusses user-defined functions.  </a:t>
            </a:r>
          </a:p>
          <a:p>
            <a:pPr eaLnBrk="1" hangingPunct="1"/>
            <a:r>
              <a:rPr lang="en-US" dirty="0" smtClean="0"/>
              <a:t>User-defined functions in Microsoft SQL Server® 2008 are routines that accept parameters, perform an action, such as a complex calculation, and return the result of that action as a value. The return value can either be a single scalar value or a result set. All user-defined functions contain a two-part structure of a header and a body. SQL Server® 2008 provides three types of user-defined functions, namely, scalar functions, table-valued functions, and built-in functions. User-defined functions in SQL Server® 2008 provide various benefits.</a:t>
            </a:r>
          </a:p>
          <a:p>
            <a:pPr eaLnBrk="1" hangingPunct="1"/>
            <a:endParaRPr lang="en-US" dirty="0" smtClean="0"/>
          </a:p>
          <a:p>
            <a:pPr eaLnBrk="1" hangingPunct="1"/>
            <a:endParaRPr lang="en-US" dirty="0" smtClean="0"/>
          </a:p>
          <a:p>
            <a:pPr eaLnBrk="1" hangingPunct="1"/>
            <a:r>
              <a:rPr lang="en-US" b="1" dirty="0" smtClean="0"/>
              <a:t>Benefits</a:t>
            </a:r>
          </a:p>
          <a:p>
            <a:pPr eaLnBrk="1" hangingPunct="1"/>
            <a:r>
              <a:rPr lang="en-US" dirty="0" smtClean="0"/>
              <a:t>Modular Programming</a:t>
            </a:r>
          </a:p>
          <a:p>
            <a:pPr eaLnBrk="1" hangingPunct="1"/>
            <a:r>
              <a:rPr lang="en-US" dirty="0" smtClean="0"/>
              <a:t>User-defined functions allow modular programming. You can create a function once and store it in the database, and then call the function any number of times in your program. User-defined functions can be modified independently of the source code in the program.</a:t>
            </a:r>
          </a:p>
          <a:p>
            <a:pPr eaLnBrk="1" hangingPunct="1"/>
            <a:r>
              <a:rPr lang="en-US" dirty="0" smtClean="0"/>
              <a:t>Faster Execution</a:t>
            </a:r>
          </a:p>
          <a:p>
            <a:pPr eaLnBrk="1" hangingPunct="1"/>
            <a:r>
              <a:rPr lang="en-US" dirty="0" smtClean="0"/>
              <a:t>User-defined functions allow faster execution. Similar to stored procedures, T-SQL user-defined functions reduce the compilation time of T-SQL code by caching the plans and reusing them for repeated executions. Therefore, user-defined functions need not be reparsed and re-optimized with each use.</a:t>
            </a:r>
          </a:p>
          <a:p>
            <a:pPr eaLnBrk="1" hangingPunct="1"/>
            <a:r>
              <a:rPr lang="en-US" dirty="0" smtClean="0"/>
              <a:t>Reduced Network Traffic</a:t>
            </a:r>
          </a:p>
          <a:p>
            <a:pPr eaLnBrk="1" hangingPunct="1"/>
            <a:r>
              <a:rPr lang="en-US" dirty="0" smtClean="0"/>
              <a:t>User-defined functions can reduce network traffic. In a client-server environment, an operation that filters data based on complex constraints that cannot be expressed in a single scalar expression can be expressed as a function. This function can then be invoked in the WHERE clause of the SELECT statement to reduce the number of rows sent to the client computer.</a:t>
            </a:r>
          </a:p>
        </p:txBody>
      </p:sp>
      <p:sp>
        <p:nvSpPr>
          <p:cNvPr id="5939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939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307492" y="2301615"/>
            <a:ext cx="6149837" cy="6578496"/>
          </a:xfrm>
          <a:noFill/>
          <a:ln/>
        </p:spPr>
        <p:txBody>
          <a:bodyPr/>
          <a:lstStyle/>
          <a:p>
            <a:pPr>
              <a:lnSpc>
                <a:spcPct val="90000"/>
              </a:lnSpc>
            </a:pPr>
            <a:r>
              <a:rPr lang="en-US" sz="800" dirty="0"/>
              <a:t>Discuss several functions within T-SQL. </a:t>
            </a:r>
          </a:p>
          <a:p>
            <a:pPr>
              <a:lnSpc>
                <a:spcPct val="90000"/>
              </a:lnSpc>
            </a:pPr>
            <a:endParaRPr lang="en-US" sz="800" dirty="0"/>
          </a:p>
          <a:p>
            <a:pPr eaLnBrk="1" hangingPunct="1">
              <a:lnSpc>
                <a:spcPct val="90000"/>
              </a:lnSpc>
              <a:buFontTx/>
              <a:buChar char="•"/>
            </a:pPr>
            <a:r>
              <a:rPr lang="en-US" sz="800" b="1" dirty="0"/>
              <a:t> </a:t>
            </a:r>
            <a:r>
              <a:rPr lang="en-US" sz="800" b="1" dirty="0" err="1"/>
              <a:t>Rowset</a:t>
            </a:r>
            <a:r>
              <a:rPr lang="en-US" sz="800" b="1" dirty="0"/>
              <a:t> Functions </a:t>
            </a:r>
            <a:r>
              <a:rPr lang="en-US" sz="800" dirty="0"/>
              <a:t>- Return an object that can be used like table references in an SQL statement</a:t>
            </a:r>
          </a:p>
          <a:p>
            <a:pPr marL="729057" lvl="1" indent="-280406">
              <a:lnSpc>
                <a:spcPct val="90000"/>
              </a:lnSpc>
            </a:pPr>
            <a:r>
              <a:rPr lang="en-US" sz="800" b="1" dirty="0"/>
              <a:t>Example:</a:t>
            </a:r>
            <a:r>
              <a:rPr lang="en-US" sz="800" dirty="0"/>
              <a:t> </a:t>
            </a:r>
            <a:endParaRPr lang="en-US" sz="800" dirty="0" smtClean="0"/>
          </a:p>
          <a:p>
            <a:pPr marL="729057" lvl="1" indent="-280406">
              <a:lnSpc>
                <a:spcPct val="90000"/>
              </a:lnSpc>
            </a:pPr>
            <a:r>
              <a:rPr lang="en-US" sz="800" dirty="0" smtClean="0"/>
              <a:t>SELECT </a:t>
            </a:r>
            <a:r>
              <a:rPr lang="en-US" sz="800" dirty="0" err="1"/>
              <a:t>select_list</a:t>
            </a:r>
            <a:r>
              <a:rPr lang="en-US" sz="800" dirty="0"/>
              <a:t> </a:t>
            </a:r>
            <a:endParaRPr lang="en-US" sz="800" dirty="0" smtClean="0"/>
          </a:p>
          <a:p>
            <a:pPr marL="729057" lvl="1" indent="-280406">
              <a:lnSpc>
                <a:spcPct val="90000"/>
              </a:lnSpc>
            </a:pPr>
            <a:r>
              <a:rPr lang="en-US" sz="800" dirty="0" smtClean="0"/>
              <a:t>FROM </a:t>
            </a:r>
            <a:r>
              <a:rPr lang="en-US" sz="800" dirty="0"/>
              <a:t>table AS FT_TBL INNER </a:t>
            </a:r>
            <a:r>
              <a:rPr lang="en-US" sz="800" dirty="0" smtClean="0"/>
              <a:t>JOIN</a:t>
            </a:r>
          </a:p>
          <a:p>
            <a:pPr marL="729057" lvl="1" indent="-280406">
              <a:lnSpc>
                <a:spcPct val="90000"/>
              </a:lnSpc>
            </a:pPr>
            <a:r>
              <a:rPr lang="en-US" sz="800" dirty="0" smtClean="0"/>
              <a:t>CONTAINSTABLE(table</a:t>
            </a:r>
            <a:r>
              <a:rPr lang="en-US" sz="800" dirty="0"/>
              <a:t>, column, </a:t>
            </a:r>
            <a:r>
              <a:rPr lang="en-US" sz="800" dirty="0" err="1"/>
              <a:t>contains_search_condition</a:t>
            </a:r>
            <a:r>
              <a:rPr lang="en-US" sz="800" dirty="0"/>
              <a:t>) </a:t>
            </a:r>
            <a:endParaRPr lang="en-US" sz="800" dirty="0" smtClean="0"/>
          </a:p>
          <a:p>
            <a:pPr marL="729057" lvl="1" indent="-280406">
              <a:lnSpc>
                <a:spcPct val="90000"/>
              </a:lnSpc>
            </a:pPr>
            <a:r>
              <a:rPr lang="en-US" sz="800" dirty="0" smtClean="0"/>
              <a:t>AS </a:t>
            </a:r>
            <a:r>
              <a:rPr lang="en-US" sz="800" dirty="0"/>
              <a:t>KEY_TBL ON </a:t>
            </a:r>
            <a:r>
              <a:rPr lang="en-US" sz="800" dirty="0" err="1"/>
              <a:t>FT_TBL.unique_key_column</a:t>
            </a:r>
            <a:r>
              <a:rPr lang="en-US" sz="800" dirty="0"/>
              <a:t> = KEY_TBL.[KEY] </a:t>
            </a:r>
            <a:endParaRPr lang="en-US" sz="800" dirty="0" smtClean="0"/>
          </a:p>
          <a:p>
            <a:pPr marL="729057" lvl="1" indent="-280406">
              <a:lnSpc>
                <a:spcPct val="90000"/>
              </a:lnSpc>
            </a:pPr>
            <a:endParaRPr lang="en-US" sz="800" dirty="0" smtClean="0"/>
          </a:p>
          <a:p>
            <a:r>
              <a:rPr lang="en-US" baseline="0" dirty="0" smtClean="0"/>
              <a:t>        </a:t>
            </a:r>
            <a:r>
              <a:rPr lang="en-US" dirty="0" smtClean="0"/>
              <a:t>SELECT   </a:t>
            </a:r>
            <a:r>
              <a:rPr lang="en-US" dirty="0" err="1" smtClean="0"/>
              <a:t>ContactName</a:t>
            </a:r>
            <a:r>
              <a:rPr lang="en-US" dirty="0" smtClean="0"/>
              <a:t>, </a:t>
            </a:r>
            <a:r>
              <a:rPr lang="en-US" dirty="0" err="1" smtClean="0"/>
              <a:t>CompanyName</a:t>
            </a:r>
            <a:r>
              <a:rPr lang="en-US" dirty="0" smtClean="0"/>
              <a:t>, </a:t>
            </a:r>
            <a:r>
              <a:rPr lang="en-US" dirty="0" err="1" smtClean="0"/>
              <a:t>ContactTitle</a:t>
            </a:r>
            <a:endParaRPr lang="en-US" dirty="0" smtClean="0"/>
          </a:p>
          <a:p>
            <a:r>
              <a:rPr lang="en-US" baseline="0" dirty="0" smtClean="0"/>
              <a:t>        </a:t>
            </a:r>
            <a:r>
              <a:rPr lang="en-US" dirty="0" smtClean="0"/>
              <a:t>FROM      OPENDATASOURCE('SQLOLEDB',</a:t>
            </a:r>
          </a:p>
          <a:p>
            <a:r>
              <a:rPr lang="en-US" dirty="0" smtClean="0"/>
              <a:t>                                                    'Data Source=</a:t>
            </a:r>
            <a:r>
              <a:rPr lang="en-US" dirty="0" err="1" smtClean="0"/>
              <a:t>ServerName;User</a:t>
            </a:r>
            <a:r>
              <a:rPr lang="en-US" dirty="0" smtClean="0"/>
              <a:t> ID=</a:t>
            </a:r>
            <a:r>
              <a:rPr lang="en-US" dirty="0" err="1" smtClean="0"/>
              <a:t>MyUID;Password</a:t>
            </a:r>
            <a:r>
              <a:rPr lang="en-US" dirty="0" smtClean="0"/>
              <a:t>=</a:t>
            </a:r>
            <a:r>
              <a:rPr lang="en-US" dirty="0" err="1" smtClean="0"/>
              <a:t>MyPass</a:t>
            </a:r>
            <a:r>
              <a:rPr lang="en-US" dirty="0" smtClean="0"/>
              <a:t>' ).</a:t>
            </a:r>
            <a:r>
              <a:rPr lang="en-US" dirty="0" err="1" smtClean="0"/>
              <a:t>Northwind.dbo.Customers</a:t>
            </a:r>
            <a:endParaRPr lang="en-US" dirty="0" smtClean="0"/>
          </a:p>
          <a:p>
            <a:pPr marL="729057" lvl="1" indent="-280406">
              <a:lnSpc>
                <a:spcPct val="90000"/>
              </a:lnSpc>
            </a:pPr>
            <a:endParaRPr lang="en-US" sz="800" dirty="0" smtClean="0"/>
          </a:p>
          <a:p>
            <a:pPr marL="729057" lvl="1" indent="-280406">
              <a:lnSpc>
                <a:spcPct val="90000"/>
              </a:lnSpc>
            </a:pPr>
            <a:endParaRPr lang="en-US" sz="800" dirty="0"/>
          </a:p>
          <a:p>
            <a:pPr eaLnBrk="1" hangingPunct="1">
              <a:lnSpc>
                <a:spcPct val="90000"/>
              </a:lnSpc>
              <a:buFontTx/>
              <a:buChar char="•"/>
            </a:pPr>
            <a:r>
              <a:rPr lang="en-US" sz="800" b="1" dirty="0"/>
              <a:t> Aggregate Functions </a:t>
            </a:r>
            <a:r>
              <a:rPr lang="en-US" sz="800" dirty="0"/>
              <a:t>- Operate on a collection of values but return a single, summarizing value</a:t>
            </a:r>
          </a:p>
          <a:p>
            <a:pPr marL="729057" lvl="1" indent="-280406">
              <a:lnSpc>
                <a:spcPct val="90000"/>
              </a:lnSpc>
            </a:pPr>
            <a:r>
              <a:rPr lang="en-US" sz="800" b="1" dirty="0"/>
              <a:t>Example: </a:t>
            </a:r>
            <a:r>
              <a:rPr lang="en-US" sz="800" dirty="0"/>
              <a:t>SELECT AVG(</a:t>
            </a:r>
            <a:r>
              <a:rPr lang="en-US" sz="800" dirty="0" err="1"/>
              <a:t>VacationHours</a:t>
            </a:r>
            <a:r>
              <a:rPr lang="en-US" sz="800" dirty="0"/>
              <a:t>)as 'Average vacation hours', SUM (</a:t>
            </a:r>
            <a:r>
              <a:rPr lang="en-US" sz="800" dirty="0" err="1"/>
              <a:t>SickLeaveHours</a:t>
            </a:r>
            <a:r>
              <a:rPr lang="en-US" sz="800" dirty="0"/>
              <a:t>) as 'Total sick leave hours' FROM </a:t>
            </a:r>
            <a:r>
              <a:rPr lang="en-US" sz="800" dirty="0" err="1"/>
              <a:t>HumanResources.Employee</a:t>
            </a:r>
            <a:r>
              <a:rPr lang="en-US" sz="800" dirty="0"/>
              <a:t> WHERE Title LIKE 'Vice President%'; </a:t>
            </a:r>
          </a:p>
          <a:p>
            <a:pPr eaLnBrk="1" hangingPunct="1">
              <a:lnSpc>
                <a:spcPct val="90000"/>
              </a:lnSpc>
              <a:buFontTx/>
              <a:buChar char="•"/>
            </a:pPr>
            <a:r>
              <a:rPr lang="en-US" sz="800" b="1" dirty="0"/>
              <a:t> Ranking Functions </a:t>
            </a:r>
            <a:r>
              <a:rPr lang="en-US" sz="800" dirty="0"/>
              <a:t>- Return a ranking value for each row in a partition</a:t>
            </a:r>
          </a:p>
          <a:p>
            <a:pPr marL="1570276" lvl="3" indent="-224325">
              <a:lnSpc>
                <a:spcPct val="90000"/>
              </a:lnSpc>
            </a:pPr>
            <a:r>
              <a:rPr lang="en-US" sz="800" b="1" dirty="0"/>
              <a:t>Example:</a:t>
            </a:r>
            <a:r>
              <a:rPr lang="en-US" sz="800" dirty="0"/>
              <a:t> </a:t>
            </a:r>
          </a:p>
          <a:p>
            <a:pPr marL="1570276" lvl="3" indent="-224325">
              <a:lnSpc>
                <a:spcPct val="90000"/>
              </a:lnSpc>
            </a:pPr>
            <a:r>
              <a:rPr lang="en-US" sz="800" dirty="0"/>
              <a:t>GO</a:t>
            </a:r>
          </a:p>
          <a:p>
            <a:pPr marL="1570276" lvl="3" indent="-224325">
              <a:lnSpc>
                <a:spcPct val="90000"/>
              </a:lnSpc>
            </a:pPr>
            <a:r>
              <a:rPr lang="en-US" sz="800" dirty="0"/>
              <a:t>SELECT </a:t>
            </a:r>
            <a:r>
              <a:rPr lang="en-US" sz="800" dirty="0" err="1"/>
              <a:t>c.FirstName</a:t>
            </a:r>
            <a:r>
              <a:rPr lang="en-US" sz="800" dirty="0"/>
              <a:t>, </a:t>
            </a:r>
            <a:r>
              <a:rPr lang="en-US" sz="800" dirty="0" err="1"/>
              <a:t>c.LastName</a:t>
            </a:r>
            <a:endParaRPr lang="en-US" sz="800" dirty="0"/>
          </a:p>
          <a:p>
            <a:pPr marL="1570276" lvl="3" indent="-224325">
              <a:lnSpc>
                <a:spcPct val="90000"/>
              </a:lnSpc>
            </a:pPr>
            <a:r>
              <a:rPr lang="en-US" sz="800" dirty="0"/>
              <a:t>    ,ROW_NUMBER() OVER (ORDER BY </a:t>
            </a:r>
            <a:r>
              <a:rPr lang="en-US" sz="800" dirty="0" err="1"/>
              <a:t>a.PostalCode</a:t>
            </a:r>
            <a:r>
              <a:rPr lang="en-US" sz="800" dirty="0"/>
              <a:t>) AS 'Row Number‘</a:t>
            </a:r>
          </a:p>
          <a:p>
            <a:pPr marL="1570276" lvl="3" indent="-224325">
              <a:lnSpc>
                <a:spcPct val="90000"/>
              </a:lnSpc>
            </a:pPr>
            <a:r>
              <a:rPr lang="en-US" sz="800" dirty="0"/>
              <a:t>    ,RANK() OVER (ORDER BY </a:t>
            </a:r>
            <a:r>
              <a:rPr lang="en-US" sz="800" dirty="0" err="1"/>
              <a:t>a.PostalCode</a:t>
            </a:r>
            <a:r>
              <a:rPr lang="en-US" sz="800" dirty="0"/>
              <a:t>) AS 'Rank‘</a:t>
            </a:r>
          </a:p>
          <a:p>
            <a:pPr marL="1570276" lvl="3" indent="-224325">
              <a:lnSpc>
                <a:spcPct val="90000"/>
              </a:lnSpc>
            </a:pPr>
            <a:r>
              <a:rPr lang="en-US" sz="800" dirty="0"/>
              <a:t>    ,DENSE_RANK() OVER (ORDER BY </a:t>
            </a:r>
            <a:r>
              <a:rPr lang="en-US" sz="800" dirty="0" err="1"/>
              <a:t>a.PostalCode</a:t>
            </a:r>
            <a:r>
              <a:rPr lang="en-US" sz="800" dirty="0"/>
              <a:t>) AS 'Dense Rank‘</a:t>
            </a:r>
          </a:p>
          <a:p>
            <a:pPr marL="1570276" lvl="3" indent="-224325">
              <a:lnSpc>
                <a:spcPct val="90000"/>
              </a:lnSpc>
            </a:pPr>
            <a:r>
              <a:rPr lang="en-US" sz="800" dirty="0"/>
              <a:t>    ,NTILE(4) OVER (ORDER BY </a:t>
            </a:r>
            <a:r>
              <a:rPr lang="en-US" sz="800" dirty="0" err="1"/>
              <a:t>a.PostalCode</a:t>
            </a:r>
            <a:r>
              <a:rPr lang="en-US" sz="800" dirty="0"/>
              <a:t>) AS 'Quartile‘</a:t>
            </a:r>
          </a:p>
          <a:p>
            <a:pPr marL="1570276" lvl="3" indent="-224325">
              <a:lnSpc>
                <a:spcPct val="90000"/>
              </a:lnSpc>
            </a:pPr>
            <a:r>
              <a:rPr lang="en-US" sz="800" dirty="0"/>
              <a:t>    ,</a:t>
            </a:r>
            <a:r>
              <a:rPr lang="en-US" sz="800" dirty="0" err="1"/>
              <a:t>s.SalesYTD</a:t>
            </a:r>
            <a:r>
              <a:rPr lang="en-US" sz="800" dirty="0"/>
              <a:t>, </a:t>
            </a:r>
            <a:r>
              <a:rPr lang="en-US" sz="800" dirty="0" err="1"/>
              <a:t>a.PostalCode</a:t>
            </a:r>
            <a:endParaRPr lang="en-US" sz="800" dirty="0"/>
          </a:p>
          <a:p>
            <a:pPr marL="1570276" lvl="3" indent="-224325">
              <a:lnSpc>
                <a:spcPct val="90000"/>
              </a:lnSpc>
            </a:pPr>
            <a:r>
              <a:rPr lang="en-US" sz="800" dirty="0"/>
              <a:t>FROM </a:t>
            </a:r>
            <a:r>
              <a:rPr lang="en-US" sz="800" dirty="0" err="1"/>
              <a:t>Sales.SalesPerson</a:t>
            </a:r>
            <a:r>
              <a:rPr lang="en-US" sz="800" dirty="0"/>
              <a:t> s</a:t>
            </a:r>
          </a:p>
          <a:p>
            <a:pPr marL="1570276" lvl="3" indent="-224325">
              <a:lnSpc>
                <a:spcPct val="90000"/>
              </a:lnSpc>
            </a:pPr>
            <a:r>
              <a:rPr lang="en-US" sz="800" dirty="0"/>
              <a:t>     INNER JOIN </a:t>
            </a:r>
            <a:r>
              <a:rPr lang="en-US" sz="800" dirty="0" err="1"/>
              <a:t>Person.Contact</a:t>
            </a:r>
            <a:r>
              <a:rPr lang="en-US" sz="800" dirty="0"/>
              <a:t> c</a:t>
            </a:r>
          </a:p>
          <a:p>
            <a:pPr marL="1570276" lvl="3" indent="-224325">
              <a:lnSpc>
                <a:spcPct val="90000"/>
              </a:lnSpc>
            </a:pPr>
            <a:r>
              <a:rPr lang="en-US" sz="800" dirty="0"/>
              <a:t>         ON </a:t>
            </a:r>
            <a:r>
              <a:rPr lang="en-US" sz="800" dirty="0" err="1"/>
              <a:t>s.SalesPersonID</a:t>
            </a:r>
            <a:r>
              <a:rPr lang="en-US" sz="800" dirty="0"/>
              <a:t> = </a:t>
            </a:r>
            <a:r>
              <a:rPr lang="en-US" sz="800" dirty="0" err="1"/>
              <a:t>c.ContactID</a:t>
            </a:r>
            <a:endParaRPr lang="en-US" sz="800" dirty="0"/>
          </a:p>
          <a:p>
            <a:pPr marL="1570276" lvl="3" indent="-224325">
              <a:lnSpc>
                <a:spcPct val="90000"/>
              </a:lnSpc>
            </a:pPr>
            <a:r>
              <a:rPr lang="en-US" sz="800" dirty="0"/>
              <a:t>    INNER JOIN </a:t>
            </a:r>
            <a:r>
              <a:rPr lang="en-US" sz="800" dirty="0" err="1"/>
              <a:t>Person.Address</a:t>
            </a:r>
            <a:r>
              <a:rPr lang="en-US" sz="800" dirty="0"/>
              <a:t> a</a:t>
            </a:r>
          </a:p>
          <a:p>
            <a:pPr marL="1570276" lvl="3" indent="-224325">
              <a:lnSpc>
                <a:spcPct val="90000"/>
              </a:lnSpc>
            </a:pPr>
            <a:r>
              <a:rPr lang="en-US" sz="800" dirty="0"/>
              <a:t>         ON </a:t>
            </a:r>
            <a:r>
              <a:rPr lang="en-US" sz="800" dirty="0" err="1"/>
              <a:t>a.AddressID</a:t>
            </a:r>
            <a:r>
              <a:rPr lang="en-US" sz="800" dirty="0"/>
              <a:t> = </a:t>
            </a:r>
            <a:r>
              <a:rPr lang="en-US" sz="800" dirty="0" err="1"/>
              <a:t>c.ContactID</a:t>
            </a:r>
            <a:endParaRPr lang="en-US" sz="800" dirty="0"/>
          </a:p>
          <a:p>
            <a:pPr marL="1570276" lvl="3" indent="-224325">
              <a:lnSpc>
                <a:spcPct val="90000"/>
              </a:lnSpc>
            </a:pPr>
            <a:r>
              <a:rPr lang="en-US" sz="800" dirty="0"/>
              <a:t>WHERE </a:t>
            </a:r>
            <a:r>
              <a:rPr lang="en-US" sz="800" dirty="0" err="1"/>
              <a:t>TerritoryID</a:t>
            </a:r>
            <a:r>
              <a:rPr lang="en-US" sz="800" dirty="0"/>
              <a:t> IS NOT NULL</a:t>
            </a:r>
          </a:p>
          <a:p>
            <a:pPr marL="1570276" lvl="3" indent="-224325">
              <a:lnSpc>
                <a:spcPct val="90000"/>
              </a:lnSpc>
            </a:pPr>
            <a:r>
              <a:rPr lang="en-US" sz="800" dirty="0"/>
              <a:t>     AND </a:t>
            </a:r>
            <a:r>
              <a:rPr lang="en-US" sz="800" dirty="0" err="1"/>
              <a:t>SalesYTD</a:t>
            </a:r>
            <a:r>
              <a:rPr lang="en-US" sz="800" dirty="0"/>
              <a:t> &lt;&gt; 0; </a:t>
            </a:r>
          </a:p>
          <a:p>
            <a:pPr eaLnBrk="1" hangingPunct="1">
              <a:lnSpc>
                <a:spcPct val="90000"/>
              </a:lnSpc>
            </a:pPr>
            <a:r>
              <a:rPr lang="en-US" sz="800" b="1" dirty="0"/>
              <a:t> Scalar Functions </a:t>
            </a:r>
            <a:r>
              <a:rPr lang="en-US" sz="800" dirty="0"/>
              <a:t>- Operate on a single value and then return a single value</a:t>
            </a:r>
          </a:p>
          <a:p>
            <a:pPr marL="1570276" lvl="3" indent="-224325">
              <a:lnSpc>
                <a:spcPct val="90000"/>
              </a:lnSpc>
            </a:pPr>
            <a:r>
              <a:rPr lang="en-US" sz="800" b="1" dirty="0"/>
              <a:t>Example:</a:t>
            </a:r>
            <a:r>
              <a:rPr lang="en-US" sz="800" dirty="0"/>
              <a:t> </a:t>
            </a:r>
          </a:p>
          <a:p>
            <a:pPr marL="1570276" lvl="3" indent="-224325">
              <a:lnSpc>
                <a:spcPct val="90000"/>
              </a:lnSpc>
            </a:pPr>
            <a:r>
              <a:rPr lang="en-US" sz="800" dirty="0"/>
              <a:t>SELECT </a:t>
            </a:r>
            <a:r>
              <a:rPr lang="en-US" sz="800" dirty="0" err="1"/>
              <a:t>ProductModelID</a:t>
            </a:r>
            <a:r>
              <a:rPr lang="en-US" sz="800" dirty="0"/>
              <a:t>, Name, </a:t>
            </a:r>
            <a:r>
              <a:rPr lang="en-US" sz="800" dirty="0" err="1"/>
              <a:t>dbo.ufnGetInventoryStock</a:t>
            </a:r>
            <a:r>
              <a:rPr lang="en-US" sz="800" dirty="0"/>
              <a:t>(</a:t>
            </a:r>
            <a:r>
              <a:rPr lang="en-US" sz="800" dirty="0" err="1"/>
              <a:t>ProductID</a:t>
            </a:r>
            <a:r>
              <a:rPr lang="en-US" sz="800" dirty="0"/>
              <a:t>)AS </a:t>
            </a:r>
            <a:r>
              <a:rPr lang="en-US" sz="800" dirty="0" err="1"/>
              <a:t>CurrentSupply</a:t>
            </a:r>
            <a:r>
              <a:rPr lang="en-US" sz="800" dirty="0"/>
              <a:t> </a:t>
            </a:r>
          </a:p>
          <a:p>
            <a:pPr marL="1570276" lvl="3" indent="-224325">
              <a:lnSpc>
                <a:spcPct val="90000"/>
              </a:lnSpc>
            </a:pPr>
            <a:r>
              <a:rPr lang="en-US" sz="800" dirty="0"/>
              <a:t>FROM </a:t>
            </a:r>
            <a:r>
              <a:rPr lang="en-US" sz="800" dirty="0" err="1"/>
              <a:t>Production.Product</a:t>
            </a:r>
            <a:r>
              <a:rPr lang="en-US" sz="800" dirty="0"/>
              <a:t> </a:t>
            </a:r>
          </a:p>
          <a:p>
            <a:pPr marL="1570276" lvl="3" indent="-224325">
              <a:lnSpc>
                <a:spcPct val="90000"/>
              </a:lnSpc>
            </a:pPr>
            <a:r>
              <a:rPr lang="en-US" sz="800" dirty="0"/>
              <a:t>WHERE </a:t>
            </a:r>
            <a:r>
              <a:rPr lang="en-US" sz="800" dirty="0" err="1"/>
              <a:t>ProductModelID</a:t>
            </a:r>
            <a:r>
              <a:rPr lang="en-US" sz="800" dirty="0"/>
              <a:t> BETWEEN 75 and 80; </a:t>
            </a:r>
          </a:p>
          <a:p>
            <a:pPr>
              <a:lnSpc>
                <a:spcPct val="90000"/>
              </a:lnSpc>
            </a:pPr>
            <a:endParaRPr lang="en-US" sz="800" dirty="0"/>
          </a:p>
        </p:txBody>
      </p:sp>
      <p:sp>
        <p:nvSpPr>
          <p:cNvPr id="68612" name="Slide Number Placeholder 5"/>
          <p:cNvSpPr>
            <a:spLocks noGrp="1"/>
          </p:cNvSpPr>
          <p:nvPr>
            <p:ph type="sldNum" sz="quarter" idx="5"/>
          </p:nvPr>
        </p:nvSpPr>
        <p:spPr>
          <a:noFill/>
        </p:spPr>
        <p:txBody>
          <a:bodyPr/>
          <a:lstStyle/>
          <a:p>
            <a:fld id="{BE708963-9D12-439D-85EB-41C80BA93E5D}" type="slidenum">
              <a:rPr lang="en-US" smtClean="0"/>
              <a:pPr/>
              <a:t>45</a:t>
            </a:fld>
            <a:endParaRPr lang="en-US" smtClean="0"/>
          </a:p>
        </p:txBody>
      </p:sp>
      <p:sp>
        <p:nvSpPr>
          <p:cNvPr id="6861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861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Module 8: Implementing Functions</a:t>
            </a:r>
          </a:p>
        </p:txBody>
      </p:sp>
      <p:sp>
        <p:nvSpPr>
          <p:cNvPr id="31747" name="Rectangle 3"/>
          <p:cNvSpPr>
            <a:spLocks noGrp="1" noChangeArrowheads="1"/>
          </p:cNvSpPr>
          <p:nvPr>
            <p:ph type="dt" sz="quarter" idx="1"/>
          </p:nvPr>
        </p:nvSpPr>
        <p:spPr>
          <a:noFill/>
        </p:spPr>
        <p:txBody>
          <a:bodyPr/>
          <a:lstStyle/>
          <a:p>
            <a:r>
              <a:rPr lang="en-US"/>
              <a:t>Course 6232A</a:t>
            </a:r>
          </a:p>
        </p:txBody>
      </p:sp>
      <p:sp>
        <p:nvSpPr>
          <p:cNvPr id="31748" name="Rectangle 7"/>
          <p:cNvSpPr>
            <a:spLocks noGrp="1" noChangeArrowheads="1"/>
          </p:cNvSpPr>
          <p:nvPr>
            <p:ph type="sldNum" sz="quarter" idx="5"/>
          </p:nvPr>
        </p:nvSpPr>
        <p:spPr>
          <a:noFill/>
        </p:spPr>
        <p:txBody>
          <a:bodyPr/>
          <a:lstStyle/>
          <a:p>
            <a:fld id="{A5BA6BE8-4FCF-41A9-9BEB-55A5B9557888}" type="slidenum">
              <a:rPr lang="en-US" smtClean="0"/>
              <a:pPr/>
              <a:t>46</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with a definition of SQL Server 2008 Functions and then describe each type. With the exception of Built-in Functions, all of these functions will be covered in more detail in the following slides so do not go into too much detail here. </a:t>
            </a:r>
            <a:r>
              <a:rPr lang="en-US" altLang="ja-JP" dirty="0" smtClean="0"/>
              <a:t>Mention that the Inline Table-Valued function is similar to a view with parameters and the Multi-Statement Table-Valued function is like a stored procedure you can select from.</a:t>
            </a:r>
            <a:endParaRPr lang="en-US" dirty="0" smtClean="0"/>
          </a:p>
          <a:p>
            <a:pPr eaLnBrk="1" hangingPunct="1"/>
            <a:endParaRPr lang="en-US" dirty="0" smtClean="0"/>
          </a:p>
          <a:p>
            <a:pPr eaLnBrk="1" hangingPunct="1"/>
            <a:r>
              <a:rPr lang="en-US" dirty="0" smtClean="0"/>
              <a:t>SQL Server comes with built-in functions but also allows users to create their own functions known as user-defined functions. Like functions in programming languages, Microsoft® SQL Server® user-defined functions are routines that accept parameters, perform an action, such as a complex calculation, and return the result of that action as a value. The return value can either be a single scalar value or a result set.</a:t>
            </a:r>
          </a:p>
          <a:p>
            <a:r>
              <a:rPr lang="en-US" b="1" dirty="0" smtClean="0"/>
              <a:t>Scalar Functions</a:t>
            </a:r>
          </a:p>
          <a:p>
            <a:r>
              <a:rPr lang="en-US" altLang="ja-JP" dirty="0" smtClean="0"/>
              <a:t>Scalar functions return a single data value of the type defined in a RETURNS clause. These types of functions are syntactically very similar to built-in system functions such as COUNT or MAX.</a:t>
            </a:r>
          </a:p>
          <a:p>
            <a:r>
              <a:rPr lang="en-US" b="1" dirty="0" smtClean="0"/>
              <a:t>Inline Table-Valued Functions</a:t>
            </a:r>
          </a:p>
          <a:p>
            <a:r>
              <a:rPr lang="en-US" altLang="ja-JP" dirty="0" smtClean="0"/>
              <a:t>An inline table-valued function returns a table that is the result of a single SELECT statement. It is similar to a view, but offers more flexibility than views do because you can supply parameters to the function.</a:t>
            </a:r>
          </a:p>
          <a:p>
            <a:r>
              <a:rPr lang="en-US" b="1" dirty="0" smtClean="0"/>
              <a:t>Multi-Statement Table-Valued Functions</a:t>
            </a:r>
            <a:endParaRPr lang="en-US" dirty="0" smtClean="0"/>
          </a:p>
          <a:p>
            <a:r>
              <a:rPr lang="en-US" altLang="ja-JP" dirty="0" smtClean="0"/>
              <a:t>A multi-statement table-valued function returns a table built by one or more Transact-SQL statements and is similar to a stored procedure. Unlike a stored procedure, a multi-statement table-valued function can be referenced in the FROM clause of a SELECT statement as if it were a view or table.</a:t>
            </a:r>
          </a:p>
          <a:p>
            <a:r>
              <a:rPr lang="en-US" b="1" dirty="0" smtClean="0"/>
              <a:t>Built-in Functions</a:t>
            </a:r>
            <a:endParaRPr lang="en-US" dirty="0" smtClean="0"/>
          </a:p>
          <a:p>
            <a:r>
              <a:rPr lang="en-US" dirty="0" smtClean="0"/>
              <a:t>Built-in functions are provided by SQL Server to help you perform a variety of operations. They cannot be modified.</a:t>
            </a:r>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7C74339-3034-4DDA-B2AC-1A2111FBCAC4}" type="slidenum">
              <a:rPr lang="en-US" smtClean="0"/>
              <a:pPr/>
              <a:t>47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the different types of user-defined functions and how each is implemented.  </a:t>
            </a:r>
          </a:p>
          <a:p>
            <a:pPr eaLnBrk="1" hangingPunct="1"/>
            <a:r>
              <a:rPr lang="en-US" dirty="0" smtClean="0"/>
              <a:t>User-defined functions are either scalar-valued or table-valued. User-defined functions are scalar-valued if SCALAR is specified in the RETURNS clause. Scalar-valued functions can be defined by using multiple T-SQL statements. Functions are table-valued if TABLE is specified in the RETURNS clause. Depending on how the body of the function is defined, table-valued functions can be classified as inline table-valued functions or multi-statement table-valued functions.</a:t>
            </a:r>
          </a:p>
        </p:txBody>
      </p:sp>
      <p:sp>
        <p:nvSpPr>
          <p:cNvPr id="63493"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349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t>Module 8: Implementing Functions</a:t>
            </a:r>
          </a:p>
        </p:txBody>
      </p:sp>
      <p:sp>
        <p:nvSpPr>
          <p:cNvPr id="32771" name="Rectangle 3"/>
          <p:cNvSpPr>
            <a:spLocks noGrp="1" noChangeArrowheads="1"/>
          </p:cNvSpPr>
          <p:nvPr>
            <p:ph type="dt" sz="quarter" idx="1"/>
          </p:nvPr>
        </p:nvSpPr>
        <p:spPr>
          <a:noFill/>
        </p:spPr>
        <p:txBody>
          <a:bodyPr/>
          <a:lstStyle/>
          <a:p>
            <a:r>
              <a:rPr lang="en-US"/>
              <a:t>Course 6232A</a:t>
            </a:r>
          </a:p>
        </p:txBody>
      </p:sp>
      <p:sp>
        <p:nvSpPr>
          <p:cNvPr id="32772" name="Rectangle 7"/>
          <p:cNvSpPr>
            <a:spLocks noGrp="1" noChangeArrowheads="1"/>
          </p:cNvSpPr>
          <p:nvPr>
            <p:ph type="sldNum" sz="quarter" idx="5"/>
          </p:nvPr>
        </p:nvSpPr>
        <p:spPr>
          <a:noFill/>
        </p:spPr>
        <p:txBody>
          <a:bodyPr/>
          <a:lstStyle/>
          <a:p>
            <a:fld id="{603D72E8-E7C5-487F-BCC5-D7C74E97AD57}" type="slidenum">
              <a:rPr lang="en-US" smtClean="0"/>
              <a:pPr/>
              <a:t>48</a:t>
            </a:fld>
            <a:endParaRPr lang="en-US" smtClean="0"/>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scalar functions. Mention that user-defined scalar functions return a single data value of the type defined in the RETURNS clause. Mention that they can be either inline or a multi-statement scalar functions. Finally mention that the return type can be any data type except </a:t>
            </a:r>
            <a:r>
              <a:rPr lang="en-US" b="1" dirty="0" smtClean="0"/>
              <a:t>text</a:t>
            </a:r>
            <a:r>
              <a:rPr lang="en-US" dirty="0" smtClean="0"/>
              <a:t>, </a:t>
            </a:r>
            <a:r>
              <a:rPr lang="en-US" b="1" dirty="0" err="1" smtClean="0"/>
              <a:t>ntext</a:t>
            </a:r>
            <a:r>
              <a:rPr lang="en-US" dirty="0" smtClean="0"/>
              <a:t>, </a:t>
            </a:r>
            <a:r>
              <a:rPr lang="en-US" b="1" dirty="0" smtClean="0"/>
              <a:t>image</a:t>
            </a:r>
            <a:r>
              <a:rPr lang="en-US" dirty="0" smtClean="0"/>
              <a:t>, </a:t>
            </a:r>
            <a:r>
              <a:rPr lang="en-US" b="1" dirty="0" smtClean="0"/>
              <a:t>cursor</a:t>
            </a:r>
            <a:r>
              <a:rPr lang="en-US" dirty="0" smtClean="0"/>
              <a:t>, and </a:t>
            </a:r>
            <a:r>
              <a:rPr lang="en-US" b="1" dirty="0" smtClean="0"/>
              <a:t>timestamp</a:t>
            </a:r>
            <a:r>
              <a:rPr lang="en-US" dirty="0" smtClean="0"/>
              <a:t>.</a:t>
            </a:r>
          </a:p>
          <a:p>
            <a:pPr eaLnBrk="1" hangingPunct="1"/>
            <a:r>
              <a:rPr lang="en-US" dirty="0" smtClean="0"/>
              <a:t>The following examples creates a multi-statement scalar function. The function takes one input value, a </a:t>
            </a:r>
            <a:r>
              <a:rPr lang="en-US" dirty="0" err="1" smtClean="0"/>
              <a:t>ProductID</a:t>
            </a:r>
            <a:r>
              <a:rPr lang="en-US" dirty="0" smtClean="0"/>
              <a:t>, and returns a single data value, the aggregated quantity of the specified product in inventory.</a:t>
            </a:r>
          </a:p>
          <a:p>
            <a:pPr lvl="1" eaLnBrk="1" hangingPunct="1"/>
            <a:endParaRPr lang="en-US" dirty="0" smtClean="0"/>
          </a:p>
          <a:p>
            <a:pPr lvl="1" algn="l" eaLnBrk="1" hangingPunct="1"/>
            <a:r>
              <a:rPr lang="en-US" dirty="0" smtClean="0"/>
              <a:t>Examples:</a:t>
            </a:r>
          </a:p>
          <a:p>
            <a:pPr lvl="1"/>
            <a:r>
              <a:rPr lang="en-US" sz="1200" kern="1200" dirty="0" smtClean="0">
                <a:solidFill>
                  <a:schemeClr val="tx1"/>
                </a:solidFill>
                <a:latin typeface="+mn-lt"/>
                <a:ea typeface="+mn-ea"/>
                <a:cs typeface="+mn-cs"/>
              </a:rPr>
              <a:t>--scalar </a:t>
            </a:r>
            <a:r>
              <a:rPr lang="en-US" sz="1200" kern="1200" dirty="0" err="1" smtClean="0">
                <a:solidFill>
                  <a:schemeClr val="tx1"/>
                </a:solidFill>
                <a:latin typeface="+mn-lt"/>
                <a:ea typeface="+mn-ea"/>
                <a:cs typeface="+mn-cs"/>
              </a:rPr>
              <a:t>funcion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--return </a:t>
            </a:r>
            <a:r>
              <a:rPr lang="en-US" sz="1200" kern="1200" dirty="0" err="1" smtClean="0">
                <a:solidFill>
                  <a:schemeClr val="tx1"/>
                </a:solidFill>
                <a:latin typeface="+mn-lt"/>
                <a:ea typeface="+mn-ea"/>
                <a:cs typeface="+mn-cs"/>
              </a:rPr>
              <a:t>oe</a:t>
            </a:r>
            <a:r>
              <a:rPr lang="en-US" sz="1200" kern="1200" dirty="0" smtClean="0">
                <a:solidFill>
                  <a:schemeClr val="tx1"/>
                </a:solidFill>
                <a:latin typeface="+mn-lt"/>
                <a:ea typeface="+mn-ea"/>
                <a:cs typeface="+mn-cs"/>
              </a:rPr>
              <a:t> vales</a:t>
            </a:r>
          </a:p>
          <a:p>
            <a:pPr lvl="1"/>
            <a:r>
              <a:rPr lang="en-US" sz="1200" kern="1200" dirty="0" smtClean="0">
                <a:solidFill>
                  <a:schemeClr val="tx1"/>
                </a:solidFill>
                <a:latin typeface="+mn-lt"/>
                <a:ea typeface="+mn-ea"/>
                <a:cs typeface="+mn-cs"/>
              </a:rPr>
              <a:t>--all </a:t>
            </a:r>
            <a:r>
              <a:rPr lang="en-US" sz="1200" kern="1200" dirty="0" err="1" smtClean="0">
                <a:solidFill>
                  <a:schemeClr val="tx1"/>
                </a:solidFill>
                <a:latin typeface="+mn-lt"/>
                <a:ea typeface="+mn-ea"/>
                <a:cs typeface="+mn-cs"/>
              </a:rPr>
              <a:t>perviouse</a:t>
            </a:r>
            <a:r>
              <a:rPr lang="en-US" sz="1200" kern="1200" dirty="0" smtClean="0">
                <a:solidFill>
                  <a:schemeClr val="tx1"/>
                </a:solidFill>
                <a:latin typeface="+mn-lt"/>
                <a:ea typeface="+mn-ea"/>
                <a:cs typeface="+mn-cs"/>
              </a:rPr>
              <a:t> functions are scalar function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getname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&gt; 0</a:t>
            </a:r>
          </a:p>
          <a:p>
            <a:pPr lvl="1"/>
            <a:r>
              <a:rPr lang="en-US" sz="1200" kern="1200" dirty="0" smtClean="0">
                <a:solidFill>
                  <a:schemeClr val="tx1"/>
                </a:solidFill>
                <a:latin typeface="+mn-lt"/>
                <a:ea typeface="+mn-ea"/>
                <a:cs typeface="+mn-cs"/>
              </a:rPr>
              <a:t>		select @name=</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from student </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set @name='</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must be positive'</a:t>
            </a:r>
          </a:p>
          <a:p>
            <a:pPr lvl="1"/>
            <a:r>
              <a:rPr lang="en-US" sz="1200" kern="1200" dirty="0" smtClean="0">
                <a:solidFill>
                  <a:schemeClr val="tx1"/>
                </a:solidFill>
                <a:latin typeface="+mn-lt"/>
                <a:ea typeface="+mn-ea"/>
                <a:cs typeface="+mn-cs"/>
              </a:rPr>
              <a:t>return @name 	</a:t>
            </a:r>
          </a:p>
          <a:p>
            <a:pPr lvl="1"/>
            <a:r>
              <a:rPr lang="en-US" sz="1200" kern="1200" dirty="0" smtClean="0">
                <a:solidFill>
                  <a:schemeClr val="tx1"/>
                </a:solidFill>
                <a:latin typeface="+mn-lt"/>
                <a:ea typeface="+mn-ea"/>
                <a:cs typeface="+mn-cs"/>
              </a:rPr>
              <a:t>end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 as "name"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print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table_valued</a:t>
            </a:r>
            <a:r>
              <a:rPr lang="en-US" sz="1200" kern="1200" dirty="0" smtClean="0">
                <a:solidFill>
                  <a:schemeClr val="tx1"/>
                </a:solidFill>
                <a:latin typeface="+mn-lt"/>
                <a:ea typeface="+mn-ea"/>
                <a:cs typeface="+mn-cs"/>
              </a:rPr>
              <a:t> function</a:t>
            </a:r>
          </a:p>
          <a:p>
            <a:pPr lvl="1"/>
            <a:r>
              <a:rPr lang="en-US" sz="1200" kern="1200" dirty="0" smtClean="0">
                <a:solidFill>
                  <a:schemeClr val="tx1"/>
                </a:solidFill>
                <a:latin typeface="+mn-lt"/>
                <a:ea typeface="+mn-ea"/>
                <a:cs typeface="+mn-cs"/>
              </a:rPr>
              <a:t>--return table as a result of select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highage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table</a:t>
            </a:r>
          </a:p>
          <a:p>
            <a:pPr lvl="1"/>
            <a:r>
              <a:rPr lang="en-US" sz="1200" kern="1200" dirty="0" smtClean="0">
                <a:solidFill>
                  <a:schemeClr val="tx1"/>
                </a:solidFill>
                <a:latin typeface="+mn-lt"/>
                <a:ea typeface="+mn-ea"/>
                <a:cs typeface="+mn-cs"/>
              </a:rPr>
              <a:t>as </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st_fname,st_age</a:t>
            </a:r>
            <a:r>
              <a:rPr lang="en-US" sz="1200" kern="1200" dirty="0" smtClean="0">
                <a:solidFill>
                  <a:schemeClr val="tx1"/>
                </a:solidFill>
                <a:latin typeface="+mn-lt"/>
                <a:ea typeface="+mn-ea"/>
                <a:cs typeface="+mn-cs"/>
              </a:rPr>
              <a:t> from student where </a:t>
            </a:r>
            <a:r>
              <a:rPr lang="en-US" sz="1200" kern="1200" dirty="0" err="1" smtClean="0">
                <a:solidFill>
                  <a:schemeClr val="tx1"/>
                </a:solidFill>
                <a:latin typeface="+mn-lt"/>
                <a:ea typeface="+mn-ea"/>
                <a:cs typeface="+mn-cs"/>
              </a:rPr>
              <a:t>st_age</a:t>
            </a:r>
            <a:r>
              <a:rPr lang="en-US" sz="1200" kern="1200" dirty="0" smtClean="0">
                <a:solidFill>
                  <a:schemeClr val="tx1"/>
                </a:solidFill>
                <a:latin typeface="+mn-lt"/>
                <a:ea typeface="+mn-ea"/>
                <a:cs typeface="+mn-cs"/>
              </a:rPr>
              <a:t>&gt;=20 </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dbo.highage</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multi_statment</a:t>
            </a:r>
            <a:r>
              <a:rPr lang="en-US" sz="1200" kern="1200" dirty="0" smtClean="0">
                <a:solidFill>
                  <a:schemeClr val="tx1"/>
                </a:solidFill>
                <a:latin typeface="+mn-lt"/>
                <a:ea typeface="+mn-ea"/>
                <a:cs typeface="+mn-cs"/>
              </a:rPr>
              <a:t> table-valued function</a:t>
            </a:r>
          </a:p>
          <a:p>
            <a:pPr lvl="1"/>
            <a:r>
              <a:rPr lang="en-US" sz="1200" kern="1200" dirty="0" smtClean="0">
                <a:solidFill>
                  <a:schemeClr val="tx1"/>
                </a:solidFill>
                <a:latin typeface="+mn-lt"/>
                <a:ea typeface="+mn-ea"/>
                <a:cs typeface="+mn-cs"/>
              </a:rPr>
              <a:t>--return a new table as a result of insert </a:t>
            </a:r>
            <a:r>
              <a:rPr lang="en-US" sz="1200" kern="1200" dirty="0" err="1" smtClean="0">
                <a:solidFill>
                  <a:schemeClr val="tx1"/>
                </a:solidFill>
                <a:latin typeface="+mn-lt"/>
                <a:ea typeface="+mn-ea"/>
                <a:cs typeface="+mn-cs"/>
              </a:rPr>
              <a:t>statment</a:t>
            </a:r>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alter function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(@format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 </a:t>
            </a:r>
          </a:p>
          <a:p>
            <a:pPr lvl="1"/>
            <a:r>
              <a:rPr lang="en-US" sz="1200" kern="1200" dirty="0" smtClean="0">
                <a:solidFill>
                  <a:schemeClr val="tx1"/>
                </a:solidFill>
                <a:latin typeface="+mn-lt"/>
                <a:ea typeface="+mn-ea"/>
                <a:cs typeface="+mn-cs"/>
              </a:rPr>
              <a:t>returns @t table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firstname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into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end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eaLnBrk="1" hangingPunct="1"/>
            <a:endParaRPr lang="en-US" dirty="0" smtClean="0"/>
          </a:p>
          <a:p>
            <a:pPr lvl="1" eaLnBrk="1" hangingPunct="1"/>
            <a:r>
              <a:rPr lang="en-US" dirty="0" smtClean="0"/>
              <a:t>USE AdventureWorks2008; </a:t>
            </a:r>
          </a:p>
          <a:p>
            <a:pPr lvl="1" eaLnBrk="1" hangingPunct="1"/>
            <a:r>
              <a:rPr lang="en-US" dirty="0" smtClean="0"/>
              <a:t>GO </a:t>
            </a:r>
          </a:p>
          <a:p>
            <a:pPr lvl="1" eaLnBrk="1" hangingPunct="1"/>
            <a:r>
              <a:rPr lang="en-US" dirty="0" smtClean="0"/>
              <a:t>IF OBJECT_ID (</a:t>
            </a:r>
            <a:r>
              <a:rPr lang="en-US" dirty="0" err="1" smtClean="0"/>
              <a:t>N'dbo.ufnGetInventoryStock</a:t>
            </a:r>
            <a:r>
              <a:rPr lang="en-US" dirty="0" smtClean="0"/>
              <a:t>', N'FN') IS NOT NULL </a:t>
            </a:r>
          </a:p>
          <a:p>
            <a:pPr lvl="1" eaLnBrk="1" hangingPunct="1"/>
            <a:r>
              <a:rPr lang="en-US" dirty="0" smtClean="0"/>
              <a:t>DROP FUNCTION </a:t>
            </a:r>
            <a:r>
              <a:rPr lang="en-US" dirty="0" err="1" smtClean="0"/>
              <a:t>ufnGetInventoryStock</a:t>
            </a:r>
            <a:r>
              <a:rPr lang="en-US" dirty="0" smtClean="0"/>
              <a:t>; </a:t>
            </a:r>
          </a:p>
          <a:p>
            <a:pPr lvl="1" eaLnBrk="1" hangingPunct="1"/>
            <a:r>
              <a:rPr lang="en-US" dirty="0" smtClean="0"/>
              <a:t>GO </a:t>
            </a:r>
          </a:p>
          <a:p>
            <a:pPr lvl="1" eaLnBrk="1" hangingPunct="1"/>
            <a:endParaRPr lang="en-US" dirty="0" smtClean="0"/>
          </a:p>
          <a:p>
            <a:pPr lvl="1" eaLnBrk="1" hangingPunct="1"/>
            <a:r>
              <a:rPr lang="en-US" dirty="0" smtClean="0"/>
              <a:t>CREATE FUNCTION </a:t>
            </a:r>
            <a:r>
              <a:rPr lang="en-US" dirty="0" err="1" smtClean="0"/>
              <a:t>dbo.ufnGetInventoryStock</a:t>
            </a:r>
            <a:r>
              <a:rPr lang="en-US" dirty="0" smtClean="0"/>
              <a:t>(@</a:t>
            </a:r>
            <a:r>
              <a:rPr lang="en-US" dirty="0" err="1" smtClean="0"/>
              <a:t>ProductID</a:t>
            </a:r>
            <a:r>
              <a:rPr lang="en-US" dirty="0" smtClean="0"/>
              <a:t> </a:t>
            </a:r>
            <a:r>
              <a:rPr lang="en-US" dirty="0" err="1" smtClean="0"/>
              <a:t>int</a:t>
            </a:r>
            <a:r>
              <a:rPr lang="en-US" dirty="0" smtClean="0"/>
              <a:t>) </a:t>
            </a:r>
          </a:p>
          <a:p>
            <a:pPr lvl="1" eaLnBrk="1" hangingPunct="1"/>
            <a:r>
              <a:rPr lang="en-US" dirty="0" smtClean="0"/>
              <a:t>RETURNS </a:t>
            </a:r>
            <a:r>
              <a:rPr lang="en-US" dirty="0" err="1" smtClean="0"/>
              <a:t>int</a:t>
            </a:r>
            <a:r>
              <a:rPr lang="en-US" dirty="0" smtClean="0"/>
              <a:t> </a:t>
            </a:r>
          </a:p>
          <a:p>
            <a:pPr lvl="1" eaLnBrk="1" hangingPunct="1"/>
            <a:r>
              <a:rPr lang="en-US" dirty="0" smtClean="0"/>
              <a:t>AS </a:t>
            </a:r>
          </a:p>
          <a:p>
            <a:pPr lvl="1" eaLnBrk="1" hangingPunct="1"/>
            <a:r>
              <a:rPr lang="en-US" dirty="0" smtClean="0"/>
              <a:t>-- Returns the stock level for the product. </a:t>
            </a:r>
          </a:p>
          <a:p>
            <a:pPr lvl="1" eaLnBrk="1" hangingPunct="1"/>
            <a:r>
              <a:rPr lang="en-US" dirty="0" smtClean="0"/>
              <a:t>BEGIN </a:t>
            </a:r>
          </a:p>
          <a:p>
            <a:pPr lvl="1" eaLnBrk="1" hangingPunct="1"/>
            <a:r>
              <a:rPr lang="en-US" dirty="0" smtClean="0"/>
              <a:t>	DECLARE @ret </a:t>
            </a:r>
            <a:r>
              <a:rPr lang="en-US" dirty="0" err="1" smtClean="0"/>
              <a:t>int</a:t>
            </a:r>
            <a:r>
              <a:rPr lang="en-US" dirty="0" smtClean="0"/>
              <a:t>; </a:t>
            </a:r>
          </a:p>
          <a:p>
            <a:pPr lvl="1" eaLnBrk="1" hangingPunct="1"/>
            <a:r>
              <a:rPr lang="en-US" dirty="0" smtClean="0"/>
              <a:t>	SELECT @ret = SUM(</a:t>
            </a:r>
            <a:r>
              <a:rPr lang="en-US" dirty="0" err="1" smtClean="0"/>
              <a:t>p.Quantity</a:t>
            </a:r>
            <a:r>
              <a:rPr lang="en-US" dirty="0" smtClean="0"/>
              <a:t>) </a:t>
            </a:r>
          </a:p>
          <a:p>
            <a:pPr lvl="1" eaLnBrk="1" hangingPunct="1"/>
            <a:r>
              <a:rPr lang="en-US" dirty="0" smtClean="0"/>
              <a:t>	FROM </a:t>
            </a:r>
          </a:p>
          <a:p>
            <a:pPr lvl="1" eaLnBrk="1" hangingPunct="1"/>
            <a:r>
              <a:rPr lang="en-US" dirty="0" err="1" smtClean="0"/>
              <a:t>Production.ProductInventory</a:t>
            </a:r>
            <a:r>
              <a:rPr lang="en-US" dirty="0" smtClean="0"/>
              <a:t> p </a:t>
            </a:r>
          </a:p>
          <a:p>
            <a:pPr lvl="1" eaLnBrk="1" hangingPunct="1"/>
            <a:r>
              <a:rPr lang="en-US" dirty="0" smtClean="0"/>
              <a:t>	WHERE </a:t>
            </a:r>
            <a:r>
              <a:rPr lang="en-US" dirty="0" err="1" smtClean="0"/>
              <a:t>p.ProductID</a:t>
            </a:r>
            <a:r>
              <a:rPr lang="en-US" dirty="0" smtClean="0"/>
              <a:t> = @</a:t>
            </a:r>
            <a:r>
              <a:rPr lang="en-US" dirty="0" err="1" smtClean="0"/>
              <a:t>ProductID</a:t>
            </a:r>
            <a:r>
              <a:rPr lang="en-US" dirty="0" smtClean="0"/>
              <a:t> AND </a:t>
            </a:r>
          </a:p>
          <a:p>
            <a:pPr lvl="1" eaLnBrk="1" hangingPunct="1"/>
            <a:r>
              <a:rPr lang="en-US" dirty="0" smtClean="0"/>
              <a:t>		</a:t>
            </a:r>
            <a:r>
              <a:rPr lang="en-US" dirty="0" err="1" smtClean="0"/>
              <a:t>p.LocationID</a:t>
            </a:r>
            <a:r>
              <a:rPr lang="en-US" dirty="0" smtClean="0"/>
              <a:t> = '6';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Module 8: Implementing Functions</a:t>
            </a:r>
          </a:p>
        </p:txBody>
      </p:sp>
      <p:sp>
        <p:nvSpPr>
          <p:cNvPr id="33795" name="Rectangle 3"/>
          <p:cNvSpPr>
            <a:spLocks noGrp="1" noChangeArrowheads="1"/>
          </p:cNvSpPr>
          <p:nvPr>
            <p:ph type="dt" sz="quarter" idx="1"/>
          </p:nvPr>
        </p:nvSpPr>
        <p:spPr>
          <a:noFill/>
        </p:spPr>
        <p:txBody>
          <a:bodyPr/>
          <a:lstStyle/>
          <a:p>
            <a:r>
              <a:rPr lang="en-US"/>
              <a:t>Course 6232A</a:t>
            </a:r>
          </a:p>
        </p:txBody>
      </p:sp>
      <p:sp>
        <p:nvSpPr>
          <p:cNvPr id="33796" name="Rectangle 7"/>
          <p:cNvSpPr>
            <a:spLocks noGrp="1" noChangeArrowheads="1"/>
          </p:cNvSpPr>
          <p:nvPr>
            <p:ph type="sldNum" sz="quarter" idx="5"/>
          </p:nvPr>
        </p:nvSpPr>
        <p:spPr>
          <a:noFill/>
        </p:spPr>
        <p:txBody>
          <a:bodyPr/>
          <a:lstStyle/>
          <a:p>
            <a:fld id="{45886C95-9CDE-45A2-B1F2-C38C3D4479A1}" type="slidenum">
              <a:rPr lang="en-US" smtClean="0"/>
              <a:pPr/>
              <a:t>49</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inline table-valued functions. Mention that user-defined table-valued functions return a table data type. Also mention that for an inline table-valued function, there is no function body; the table is the result set of a single SELECT statement. For a quick demo you might consider executing the code below to show how to create an inline table-valued function.</a:t>
            </a:r>
          </a:p>
          <a:p>
            <a:r>
              <a:rPr lang="en-US" dirty="0" smtClean="0"/>
              <a:t>The following example creates an inline table-valued function. The function takes one input parameter, a customer (store) ID, and returns the columns </a:t>
            </a:r>
            <a:r>
              <a:rPr lang="en-US" dirty="0" err="1" smtClean="0"/>
              <a:t>ProductID</a:t>
            </a:r>
            <a:r>
              <a:rPr lang="en-US" dirty="0" smtClean="0"/>
              <a:t>, Name, and the aggregate of year-to-date sales as YTD Total for each product sold to the store. </a:t>
            </a:r>
          </a:p>
          <a:p>
            <a:endParaRPr lang="en-US" dirty="0" smtClean="0"/>
          </a:p>
          <a:p>
            <a:r>
              <a:rPr lang="en-US" dirty="0" smtClean="0"/>
              <a:t>USE AdventureWorks2008;</a:t>
            </a:r>
          </a:p>
          <a:p>
            <a:r>
              <a:rPr lang="en-US" dirty="0" smtClean="0"/>
              <a:t>GO</a:t>
            </a:r>
          </a:p>
          <a:p>
            <a:r>
              <a:rPr lang="en-US" dirty="0" smtClean="0"/>
              <a:t>IF OBJECT_ID (</a:t>
            </a:r>
            <a:r>
              <a:rPr lang="en-US" dirty="0" err="1" smtClean="0"/>
              <a:t>N'Sales.ufn_SalesByStore</a:t>
            </a:r>
            <a:r>
              <a:rPr lang="en-US" dirty="0" smtClean="0"/>
              <a:t>', N'IF') IS NOT NULL</a:t>
            </a:r>
          </a:p>
          <a:p>
            <a:r>
              <a:rPr lang="en-US" dirty="0" smtClean="0"/>
              <a:t>    DROP FUNCTION </a:t>
            </a:r>
            <a:r>
              <a:rPr lang="en-US" dirty="0" err="1" smtClean="0"/>
              <a:t>Sales.ufn_SalesByStore</a:t>
            </a:r>
            <a:r>
              <a:rPr lang="en-US" dirty="0" smtClean="0"/>
              <a:t>;</a:t>
            </a:r>
          </a:p>
          <a:p>
            <a:r>
              <a:rPr lang="en-US" dirty="0" smtClean="0"/>
              <a:t>GO</a:t>
            </a:r>
          </a:p>
          <a:p>
            <a:r>
              <a:rPr lang="en-US" dirty="0" smtClean="0"/>
              <a:t>CREATE FUNCTION </a:t>
            </a:r>
            <a:r>
              <a:rPr lang="en-US" dirty="0" err="1" smtClean="0"/>
              <a:t>Sales.ufn_SalesByStore</a:t>
            </a:r>
            <a:r>
              <a:rPr lang="en-US" dirty="0" smtClean="0"/>
              <a:t> (@</a:t>
            </a:r>
            <a:r>
              <a:rPr lang="en-US" dirty="0" err="1" smtClean="0"/>
              <a:t>storeid</a:t>
            </a:r>
            <a:r>
              <a:rPr lang="en-US" dirty="0" smtClean="0"/>
              <a:t> </a:t>
            </a:r>
            <a:r>
              <a:rPr lang="en-US" dirty="0" err="1" smtClean="0"/>
              <a:t>int</a:t>
            </a:r>
            <a:r>
              <a:rPr lang="en-US" dirty="0" smtClean="0"/>
              <a:t>)</a:t>
            </a:r>
          </a:p>
          <a:p>
            <a:r>
              <a:rPr lang="en-US" dirty="0" smtClean="0"/>
              <a:t>RETURNS TABLE</a:t>
            </a:r>
          </a:p>
          <a:p>
            <a:r>
              <a:rPr lang="en-US" dirty="0" smtClean="0"/>
              <a:t>AS</a:t>
            </a:r>
          </a:p>
          <a:p>
            <a:r>
              <a:rPr lang="en-US" dirty="0" smtClean="0"/>
              <a:t>RETURN </a:t>
            </a:r>
          </a:p>
          <a:p>
            <a:r>
              <a:rPr lang="en-US" dirty="0" smtClean="0"/>
              <a:t>(</a:t>
            </a:r>
          </a:p>
          <a:p>
            <a:r>
              <a:rPr lang="en-US" dirty="0" smtClean="0"/>
              <a:t>    SELECT </a:t>
            </a:r>
            <a:r>
              <a:rPr lang="en-US" dirty="0" err="1" smtClean="0"/>
              <a:t>P.ProductID</a:t>
            </a:r>
            <a:r>
              <a:rPr lang="en-US" dirty="0" smtClean="0"/>
              <a:t>, </a:t>
            </a:r>
            <a:r>
              <a:rPr lang="en-US" dirty="0" err="1" smtClean="0"/>
              <a:t>P.Name</a:t>
            </a:r>
            <a:r>
              <a:rPr lang="en-US" dirty="0" smtClean="0"/>
              <a:t>, SUM(</a:t>
            </a:r>
            <a:r>
              <a:rPr lang="en-US" dirty="0" err="1" smtClean="0"/>
              <a:t>SD.LineTotal</a:t>
            </a:r>
            <a:r>
              <a:rPr lang="en-US" dirty="0" smtClean="0"/>
              <a:t>) AS 'YTD Total'</a:t>
            </a:r>
          </a:p>
          <a:p>
            <a:r>
              <a:rPr lang="en-US" dirty="0" smtClean="0"/>
              <a:t>    FROM </a:t>
            </a:r>
            <a:r>
              <a:rPr lang="en-US" dirty="0" err="1" smtClean="0"/>
              <a:t>Production.Product</a:t>
            </a:r>
            <a:r>
              <a:rPr lang="en-US" dirty="0" smtClean="0"/>
              <a:t> AS P </a:t>
            </a:r>
          </a:p>
          <a:p>
            <a:r>
              <a:rPr lang="en-US" dirty="0" smtClean="0"/>
              <a:t>      JOIN </a:t>
            </a:r>
            <a:r>
              <a:rPr lang="en-US" dirty="0" err="1" smtClean="0"/>
              <a:t>Sales.SalesOrderDetail</a:t>
            </a:r>
            <a:r>
              <a:rPr lang="en-US" dirty="0" smtClean="0"/>
              <a:t> AS SD ON </a:t>
            </a:r>
            <a:r>
              <a:rPr lang="en-US" dirty="0" err="1" smtClean="0"/>
              <a:t>SD.ProductID</a:t>
            </a:r>
            <a:r>
              <a:rPr lang="en-US" dirty="0" smtClean="0"/>
              <a:t> = </a:t>
            </a:r>
            <a:r>
              <a:rPr lang="en-US" dirty="0" err="1" smtClean="0"/>
              <a:t>P.ProductID</a:t>
            </a:r>
            <a:endParaRPr lang="en-US" dirty="0" smtClean="0"/>
          </a:p>
          <a:p>
            <a:r>
              <a:rPr lang="en-US" dirty="0" smtClean="0"/>
              <a:t>      JOIN </a:t>
            </a:r>
            <a:r>
              <a:rPr lang="en-US" dirty="0" err="1" smtClean="0"/>
              <a:t>Sales.SalesOrderHeader</a:t>
            </a:r>
            <a:r>
              <a:rPr lang="en-US" dirty="0" smtClean="0"/>
              <a:t> AS SH ON </a:t>
            </a:r>
            <a:r>
              <a:rPr lang="en-US" dirty="0" err="1" smtClean="0"/>
              <a:t>SH.SalesOrderID</a:t>
            </a:r>
            <a:r>
              <a:rPr lang="en-US" dirty="0" smtClean="0"/>
              <a:t> = </a:t>
            </a:r>
            <a:r>
              <a:rPr lang="en-US" dirty="0" err="1" smtClean="0"/>
              <a:t>SD.SalesOrderID</a:t>
            </a:r>
            <a:endParaRPr lang="en-US" dirty="0" smtClean="0"/>
          </a:p>
          <a:p>
            <a:r>
              <a:rPr lang="en-US" dirty="0" smtClean="0"/>
              <a:t>    WHERE </a:t>
            </a:r>
            <a:r>
              <a:rPr lang="en-US" dirty="0" err="1" smtClean="0"/>
              <a:t>SH.CustomerID</a:t>
            </a:r>
            <a:r>
              <a:rPr lang="en-US" dirty="0" smtClean="0"/>
              <a:t> = @</a:t>
            </a:r>
            <a:r>
              <a:rPr lang="en-US" dirty="0" err="1" smtClean="0"/>
              <a:t>storeid</a:t>
            </a:r>
            <a:endParaRPr lang="en-US" dirty="0" smtClean="0"/>
          </a:p>
          <a:p>
            <a:r>
              <a:rPr lang="en-US" dirty="0" smtClean="0"/>
              <a:t>    GROUP BY </a:t>
            </a:r>
            <a:r>
              <a:rPr lang="en-US" dirty="0" err="1" smtClean="0"/>
              <a:t>P.ProductID</a:t>
            </a:r>
            <a:r>
              <a:rPr lang="en-US" dirty="0" smtClean="0"/>
              <a:t>, </a:t>
            </a:r>
            <a:r>
              <a:rPr lang="en-US" dirty="0" err="1" smtClean="0"/>
              <a:t>P.Name</a:t>
            </a:r>
            <a:endParaRPr lang="en-US" dirty="0" smtClean="0"/>
          </a:p>
          <a:p>
            <a:r>
              <a:rPr lang="en-US" dirty="0" smtClean="0"/>
              <a:t>);</a:t>
            </a:r>
          </a:p>
          <a:p>
            <a:r>
              <a:rPr lang="en-US" dirty="0" smtClean="0"/>
              <a:t>GO</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Module 8: Implementing Functions</a:t>
            </a:r>
          </a:p>
        </p:txBody>
      </p:sp>
      <p:sp>
        <p:nvSpPr>
          <p:cNvPr id="34819" name="Rectangle 3"/>
          <p:cNvSpPr>
            <a:spLocks noGrp="1" noChangeArrowheads="1"/>
          </p:cNvSpPr>
          <p:nvPr>
            <p:ph type="dt" sz="quarter" idx="1"/>
          </p:nvPr>
        </p:nvSpPr>
        <p:spPr>
          <a:noFill/>
        </p:spPr>
        <p:txBody>
          <a:bodyPr/>
          <a:lstStyle/>
          <a:p>
            <a:r>
              <a:rPr lang="en-US"/>
              <a:t>Course 6232A</a:t>
            </a:r>
          </a:p>
        </p:txBody>
      </p:sp>
      <p:sp>
        <p:nvSpPr>
          <p:cNvPr id="34820" name="Rectangle 7"/>
          <p:cNvSpPr>
            <a:spLocks noGrp="1" noChangeArrowheads="1"/>
          </p:cNvSpPr>
          <p:nvPr>
            <p:ph type="sldNum" sz="quarter" idx="5"/>
          </p:nvPr>
        </p:nvSpPr>
        <p:spPr>
          <a:noFill/>
        </p:spPr>
        <p:txBody>
          <a:bodyPr/>
          <a:lstStyle/>
          <a:p>
            <a:fld id="{F1664C69-BC48-4F58-826D-EFF3739CDA1F}" type="slidenum">
              <a:rPr lang="en-US" smtClean="0"/>
              <a:pPr/>
              <a:t>50</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On this slide, you will learn about multi-statement table-valued functions. For a quick demo you might consider executing the code below to show how to create an multi-statement table-valued function. Mention that for a multi-statement table-valued function, the function body, defined in a BEGIN...END block, contains a series of Transact-SQL statements that build and insert rows into the table that will be returned. Also mention that Multi-statement Table-valued functions differ from regular Table-valued functions in the following ways:</a:t>
            </a:r>
          </a:p>
          <a:p>
            <a:pPr>
              <a:lnSpc>
                <a:spcPct val="90000"/>
              </a:lnSpc>
              <a:buFontTx/>
              <a:buChar char="-"/>
            </a:pPr>
            <a:r>
              <a:rPr lang="en-US" dirty="0" smtClean="0"/>
              <a:t>Multi-statement Table-valued functions have a function body</a:t>
            </a:r>
          </a:p>
          <a:p>
            <a:pPr>
              <a:lnSpc>
                <a:spcPct val="90000"/>
              </a:lnSpc>
              <a:buFontTx/>
              <a:buChar char="-"/>
            </a:pPr>
            <a:r>
              <a:rPr lang="en-US" dirty="0" smtClean="0"/>
              <a:t>They declare a table-type variable at the beginning of the function</a:t>
            </a:r>
          </a:p>
          <a:p>
            <a:pPr>
              <a:lnSpc>
                <a:spcPct val="90000"/>
              </a:lnSpc>
              <a:buFontTx/>
              <a:buChar char="-"/>
            </a:pPr>
            <a:r>
              <a:rPr lang="en-US" dirty="0" smtClean="0"/>
              <a:t>They pass rows from multiple select statements into the returned table</a:t>
            </a:r>
          </a:p>
          <a:p>
            <a:pPr>
              <a:lnSpc>
                <a:spcPct val="90000"/>
              </a:lnSpc>
            </a:pPr>
            <a:r>
              <a:rPr lang="en-US" dirty="0" smtClean="0"/>
              <a:t>The following example creates a table-valued function. The function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a:t>
            </a:r>
          </a:p>
          <a:p>
            <a:pPr>
              <a:lnSpc>
                <a:spcPct val="90000"/>
              </a:lnSpc>
            </a:pPr>
            <a:endParaRPr lang="en-US" dirty="0" smtClean="0"/>
          </a:p>
          <a:p>
            <a:pPr>
              <a:lnSpc>
                <a:spcPct val="90000"/>
              </a:lnSpc>
            </a:pPr>
            <a:r>
              <a:rPr lang="en-US" dirty="0" smtClean="0"/>
              <a:t>USE AdventureWorks2008;</a:t>
            </a:r>
          </a:p>
          <a:p>
            <a:pPr>
              <a:lnSpc>
                <a:spcPct val="90000"/>
              </a:lnSpc>
            </a:pPr>
            <a:r>
              <a:rPr lang="en-US" dirty="0" smtClean="0"/>
              <a:t>GO</a:t>
            </a:r>
          </a:p>
          <a:p>
            <a:pPr>
              <a:lnSpc>
                <a:spcPct val="90000"/>
              </a:lnSpc>
            </a:pPr>
            <a:r>
              <a:rPr lang="en-US" dirty="0" smtClean="0"/>
              <a:t>IF OBJECT_ID (</a:t>
            </a:r>
            <a:r>
              <a:rPr lang="en-US" dirty="0" err="1" smtClean="0"/>
              <a:t>N'dbo.ufn_FindReports</a:t>
            </a:r>
            <a:r>
              <a:rPr lang="en-US" dirty="0" smtClean="0"/>
              <a:t>', N'TF') IS NOT NULL</a:t>
            </a:r>
          </a:p>
          <a:p>
            <a:pPr>
              <a:lnSpc>
                <a:spcPct val="90000"/>
              </a:lnSpc>
            </a:pPr>
            <a:r>
              <a:rPr lang="en-US" dirty="0" smtClean="0"/>
              <a:t>    DROP FUNCTION </a:t>
            </a:r>
            <a:r>
              <a:rPr lang="en-US" dirty="0" err="1" smtClean="0"/>
              <a:t>dbo.ufn_FindReports</a:t>
            </a:r>
            <a:r>
              <a:rPr lang="en-US" dirty="0" smtClean="0"/>
              <a:t>;</a:t>
            </a:r>
          </a:p>
          <a:p>
            <a:pPr>
              <a:lnSpc>
                <a:spcPct val="90000"/>
              </a:lnSpc>
            </a:pPr>
            <a:r>
              <a:rPr lang="en-US" dirty="0" smtClean="0"/>
              <a:t>GO</a:t>
            </a:r>
          </a:p>
          <a:p>
            <a:pPr>
              <a:lnSpc>
                <a:spcPct val="90000"/>
              </a:lnSpc>
            </a:pPr>
            <a:r>
              <a:rPr lang="en-US" dirty="0" smtClean="0"/>
              <a:t>CREATE FUNCTION </a:t>
            </a:r>
            <a:r>
              <a:rPr lang="en-US" dirty="0" err="1" smtClean="0"/>
              <a:t>dbo.ufn_FindReports</a:t>
            </a:r>
            <a:r>
              <a:rPr lang="en-US" dirty="0" smtClean="0"/>
              <a:t> (@</a:t>
            </a:r>
            <a:r>
              <a:rPr lang="en-US" dirty="0" err="1" smtClean="0"/>
              <a:t>InEmpID</a:t>
            </a:r>
            <a:r>
              <a:rPr lang="en-US" dirty="0" smtClean="0"/>
              <a:t> INTEGER)</a:t>
            </a:r>
          </a:p>
          <a:p>
            <a:pPr>
              <a:lnSpc>
                <a:spcPct val="90000"/>
              </a:lnSpc>
            </a:pPr>
            <a:r>
              <a:rPr lang="en-US" dirty="0" smtClean="0"/>
              <a:t>RETURNS @</a:t>
            </a:r>
            <a:r>
              <a:rPr lang="en-US" dirty="0" err="1" smtClean="0"/>
              <a:t>retFindReports</a:t>
            </a:r>
            <a:r>
              <a:rPr lang="en-US" dirty="0" smtClean="0"/>
              <a:t> TABLE </a:t>
            </a:r>
          </a:p>
          <a:p>
            <a:pPr>
              <a:lnSpc>
                <a:spcPct val="90000"/>
              </a:lnSpc>
            </a:pPr>
            <a:r>
              <a:rPr lang="en-US" dirty="0" smtClean="0"/>
              <a:t>(</a:t>
            </a:r>
          </a:p>
          <a:p>
            <a:pPr>
              <a:lnSpc>
                <a:spcPct val="90000"/>
              </a:lnSpc>
            </a:pPr>
            <a:r>
              <a:rPr lang="en-US" dirty="0" smtClean="0"/>
              <a:t>    </a:t>
            </a:r>
            <a:r>
              <a:rPr lang="en-US" dirty="0" err="1" smtClean="0"/>
              <a:t>EmployeeID</a:t>
            </a:r>
            <a:r>
              <a:rPr lang="en-US" dirty="0" smtClean="0"/>
              <a:t> </a:t>
            </a:r>
            <a:r>
              <a:rPr lang="en-US" dirty="0" err="1" smtClean="0"/>
              <a:t>int</a:t>
            </a:r>
            <a:r>
              <a:rPr lang="en-US" dirty="0" smtClean="0"/>
              <a:t> primary key NOT NULL,</a:t>
            </a:r>
          </a:p>
          <a:p>
            <a:pPr>
              <a:lnSpc>
                <a:spcPct val="90000"/>
              </a:lnSpc>
            </a:pPr>
            <a:r>
              <a:rPr lang="en-US" dirty="0" smtClean="0"/>
              <a:t>    Name </a:t>
            </a:r>
            <a:r>
              <a:rPr lang="en-US" dirty="0" err="1" smtClean="0"/>
              <a:t>nvarchar</a:t>
            </a:r>
            <a:r>
              <a:rPr lang="en-US" dirty="0" smtClean="0"/>
              <a:t>(255) NOT NULL,</a:t>
            </a:r>
          </a:p>
          <a:p>
            <a:pPr>
              <a:lnSpc>
                <a:spcPct val="90000"/>
              </a:lnSpc>
            </a:pPr>
            <a:r>
              <a:rPr lang="en-US" dirty="0" smtClean="0"/>
              <a:t>    Title </a:t>
            </a:r>
            <a:r>
              <a:rPr lang="en-US" dirty="0" err="1" smtClean="0"/>
              <a:t>nvarchar</a:t>
            </a:r>
            <a:r>
              <a:rPr lang="en-US" dirty="0" smtClean="0"/>
              <a:t>(50) NOT NULL,</a:t>
            </a:r>
          </a:p>
          <a:p>
            <a:pPr>
              <a:lnSpc>
                <a:spcPct val="90000"/>
              </a:lnSpc>
            </a:pPr>
            <a:r>
              <a:rPr lang="en-US" dirty="0" smtClean="0"/>
              <a:t>    </a:t>
            </a:r>
            <a:r>
              <a:rPr lang="en-US" dirty="0" err="1" smtClean="0"/>
              <a:t>EmployeeLevel</a:t>
            </a:r>
            <a:r>
              <a:rPr lang="en-US" dirty="0" smtClean="0"/>
              <a:t> </a:t>
            </a:r>
            <a:r>
              <a:rPr lang="en-US" dirty="0" err="1" smtClean="0"/>
              <a:t>int</a:t>
            </a:r>
            <a:r>
              <a:rPr lang="en-US" dirty="0" smtClean="0"/>
              <a:t> NOT NULL,</a:t>
            </a:r>
          </a:p>
          <a:p>
            <a:pPr>
              <a:lnSpc>
                <a:spcPct val="90000"/>
              </a:lnSpc>
            </a:pPr>
            <a:r>
              <a:rPr lang="en-US" dirty="0" smtClean="0"/>
              <a:t>    Sort </a:t>
            </a:r>
            <a:r>
              <a:rPr lang="en-US" dirty="0" err="1" smtClean="0"/>
              <a:t>nvarchar</a:t>
            </a:r>
            <a:r>
              <a:rPr lang="en-US" dirty="0" smtClean="0"/>
              <a:t> (255) NOT NULL</a:t>
            </a:r>
          </a:p>
          <a:p>
            <a:pPr>
              <a:lnSpc>
                <a:spcPct val="90000"/>
              </a:lnSpc>
            </a:pPr>
            <a:endParaRPr lang="en-US" dirty="0" smtClean="0"/>
          </a:p>
          <a:p>
            <a:pPr>
              <a:lnSpc>
                <a:spcPct val="90000"/>
              </a:lnSpc>
            </a:pPr>
            <a:r>
              <a:rPr lang="en-US" b="1" dirty="0" smtClean="0"/>
              <a:t>Can you think of a situation in which it might be practical to use a Multi-Statement Table-Valued Function?</a:t>
            </a:r>
            <a:r>
              <a:rPr lang="en-US" dirty="0" smtClean="0"/>
              <a:t> You could create a function that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 </a:t>
            </a:r>
          </a:p>
          <a:p>
            <a:pPr>
              <a:lnSpc>
                <a:spcPct val="90000"/>
              </a:lnSpc>
            </a:pPr>
            <a:r>
              <a:rPr lang="en-US" dirty="0" smtClean="0"/>
              <a:t>References:</a:t>
            </a:r>
          </a:p>
          <a:p>
            <a:pPr eaLnBrk="1" hangingPunct="1">
              <a:lnSpc>
                <a:spcPct val="90000"/>
              </a:lnSpc>
            </a:pPr>
            <a:r>
              <a:rPr lang="en-US" dirty="0" smtClean="0"/>
              <a:t>For more information about the different types of functions, see “Types of Functions”, http://go.microsoft.com/fwlink/?LinkID=126199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i="1" dirty="0" smtClean="0"/>
              <a:t>@@</a:t>
            </a:r>
            <a:r>
              <a:rPr lang="en-US" i="1" dirty="0" err="1" smtClean="0"/>
              <a:t>rowcount</a:t>
            </a:r>
            <a:r>
              <a:rPr lang="en-US" dirty="0" smtClean="0"/>
              <a:t> returns number of rows affected by previous statement</a:t>
            </a:r>
          </a:p>
          <a:p>
            <a:pPr lvl="1">
              <a:spcBef>
                <a:spcPts val="200"/>
              </a:spcBef>
            </a:pPr>
            <a:r>
              <a:rPr lang="en-US" dirty="0" smtClean="0">
                <a:solidFill>
                  <a:schemeClr val="tx1"/>
                </a:solidFill>
              </a:rPr>
              <a:t>Reset by every statement except </a:t>
            </a:r>
            <a:r>
              <a:rPr lang="en-US" b="1" dirty="0" smtClean="0">
                <a:solidFill>
                  <a:schemeClr val="tx1"/>
                </a:solidFill>
              </a:rPr>
              <a:t>declare</a:t>
            </a: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0 when the last set of statements did not raise a system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the given error number when the last set of statements raised a system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Module 8: Implementing Functions</a:t>
            </a:r>
          </a:p>
        </p:txBody>
      </p:sp>
      <p:sp>
        <p:nvSpPr>
          <p:cNvPr id="37891" name="Rectangle 3"/>
          <p:cNvSpPr>
            <a:spLocks noGrp="1" noChangeArrowheads="1"/>
          </p:cNvSpPr>
          <p:nvPr>
            <p:ph type="dt" sz="quarter" idx="1"/>
          </p:nvPr>
        </p:nvSpPr>
        <p:spPr>
          <a:noFill/>
        </p:spPr>
        <p:txBody>
          <a:bodyPr/>
          <a:lstStyle/>
          <a:p>
            <a:r>
              <a:rPr lang="en-US"/>
              <a:t>Course 6232A</a:t>
            </a:r>
          </a:p>
        </p:txBody>
      </p:sp>
      <p:sp>
        <p:nvSpPr>
          <p:cNvPr id="37892" name="Rectangle 7"/>
          <p:cNvSpPr>
            <a:spLocks noGrp="1" noChangeArrowheads="1"/>
          </p:cNvSpPr>
          <p:nvPr>
            <p:ph type="sldNum" sz="quarter" idx="5"/>
          </p:nvPr>
        </p:nvSpPr>
        <p:spPr>
          <a:noFill/>
        </p:spPr>
        <p:txBody>
          <a:bodyPr/>
          <a:lstStyle/>
          <a:p>
            <a:fld id="{74BEDB38-FA81-4F9F-BDFF-963CCAEE1C9D}" type="slidenum">
              <a:rPr lang="en-US" smtClean="0"/>
              <a:pPr/>
              <a:t>51</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t>Module 8: Implementing Functions</a:t>
            </a:r>
          </a:p>
        </p:txBody>
      </p:sp>
      <p:sp>
        <p:nvSpPr>
          <p:cNvPr id="38915" name="Rectangle 3"/>
          <p:cNvSpPr>
            <a:spLocks noGrp="1" noChangeArrowheads="1"/>
          </p:cNvSpPr>
          <p:nvPr>
            <p:ph type="dt" sz="quarter" idx="1"/>
          </p:nvPr>
        </p:nvSpPr>
        <p:spPr>
          <a:noFill/>
        </p:spPr>
        <p:txBody>
          <a:bodyPr/>
          <a:lstStyle/>
          <a:p>
            <a:r>
              <a:rPr lang="en-US"/>
              <a:t>Course 6232A</a:t>
            </a:r>
          </a:p>
        </p:txBody>
      </p:sp>
      <p:sp>
        <p:nvSpPr>
          <p:cNvPr id="38916" name="Rectangle 7"/>
          <p:cNvSpPr>
            <a:spLocks noGrp="1" noChangeArrowheads="1"/>
          </p:cNvSpPr>
          <p:nvPr>
            <p:ph type="sldNum" sz="quarter" idx="5"/>
          </p:nvPr>
        </p:nvSpPr>
        <p:spPr>
          <a:noFill/>
        </p:spPr>
        <p:txBody>
          <a:bodyPr/>
          <a:lstStyle/>
          <a:p>
            <a:fld id="{9AC3ACEF-FD56-4198-865F-148F6AD6487D}" type="slidenum">
              <a:rPr lang="en-US" smtClean="0"/>
              <a:pPr/>
              <a:t>52</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r>
              <a:rPr lang="en-US" dirty="0" smtClean="0"/>
              <a:t>All of the aggregate and string built-in functions are deterministic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of the configuration, cursor, meta data, security, and system statistical functions are nondeterministic. For a list of these functions, see </a:t>
            </a:r>
            <a:r>
              <a:rPr lang="en-US" dirty="0" smtClean="0">
                <a:hlinkClick r:id="rId3"/>
              </a:rPr>
              <a:t>Configuration Functions</a:t>
            </a:r>
            <a:r>
              <a:rPr lang="en-US" dirty="0" smtClean="0"/>
              <a:t>, </a:t>
            </a:r>
            <a:r>
              <a:rPr lang="en-US" dirty="0" smtClean="0">
                <a:hlinkClick r:id="rId4"/>
              </a:rPr>
              <a:t>Cursor Functions</a:t>
            </a:r>
            <a:r>
              <a:rPr lang="en-US" dirty="0" smtClean="0"/>
              <a:t>, </a:t>
            </a:r>
            <a:r>
              <a:rPr lang="en-US" dirty="0" smtClean="0">
                <a:hlinkClick r:id="rId5"/>
              </a:rPr>
              <a:t>Meta Data Functions</a:t>
            </a:r>
            <a:r>
              <a:rPr lang="en-US" dirty="0" smtClean="0"/>
              <a:t>, </a:t>
            </a:r>
            <a:r>
              <a:rPr lang="en-US" dirty="0" smtClean="0">
                <a:hlinkClick r:id="rId6"/>
              </a:rPr>
              <a:t>Security Functions</a:t>
            </a:r>
            <a:r>
              <a:rPr lang="en-US" dirty="0" smtClean="0"/>
              <a:t>, and </a:t>
            </a:r>
            <a:r>
              <a:rPr lang="en-US" dirty="0" smtClean="0">
                <a:hlinkClick r:id="rId7"/>
              </a:rPr>
              <a:t>System Statistical Functions</a:t>
            </a:r>
            <a:r>
              <a:rPr lang="en-US" dirty="0" smtClean="0"/>
              <a:t>.</a:t>
            </a:r>
          </a:p>
          <a:p>
            <a:r>
              <a:rPr lang="en-US" dirty="0" smtClean="0"/>
              <a:t>Ex: </a:t>
            </a:r>
          </a:p>
          <a:p>
            <a:r>
              <a:rPr lang="en-US" dirty="0" smtClean="0"/>
              <a:t>	USER_NAME</a:t>
            </a:r>
          </a:p>
          <a:p>
            <a:r>
              <a:rPr lang="en-US" dirty="0" smtClean="0"/>
              <a:t>	SYSTEM_USER</a:t>
            </a:r>
          </a:p>
          <a:p>
            <a:r>
              <a:rPr lang="en-US" dirty="0" smtClean="0"/>
              <a:t>	DATENAME</a:t>
            </a:r>
          </a:p>
          <a:p>
            <a:r>
              <a:rPr lang="en-US" dirty="0" smtClean="0"/>
              <a:t>	IDENTITY</a:t>
            </a:r>
          </a:p>
          <a:p>
            <a:endParaRPr lang="en-US" b="1" dirty="0" smtClean="0"/>
          </a:p>
          <a:p>
            <a:r>
              <a:rPr lang="en-US" b="1" dirty="0" smtClean="0"/>
              <a:t>Built-in Function Determinism </a:t>
            </a:r>
          </a:p>
          <a:p>
            <a:r>
              <a:rPr lang="en-US" dirty="0" smtClean="0"/>
              <a:t>You cannot influence the determinism of any built-in function. Each built-in function is deterministic or nondeterministic based on how the function is implemented by SQL Server.</a:t>
            </a:r>
          </a:p>
          <a:p>
            <a:r>
              <a:rPr lang="en-US" dirty="0" smtClean="0"/>
              <a:t>For example:</a:t>
            </a:r>
          </a:p>
          <a:p>
            <a:r>
              <a:rPr lang="en-US" dirty="0" smtClean="0"/>
              <a:t>The CAST function is deterministic unless used with </a:t>
            </a:r>
            <a:r>
              <a:rPr lang="en-US" b="1" dirty="0" err="1" smtClean="0"/>
              <a:t>datetime</a:t>
            </a:r>
            <a:r>
              <a:rPr lang="en-US" dirty="0" smtClean="0"/>
              <a:t>, </a:t>
            </a:r>
            <a:r>
              <a:rPr lang="en-US" b="1" dirty="0" err="1" smtClean="0"/>
              <a:t>smalldatetime</a:t>
            </a:r>
            <a:r>
              <a:rPr lang="en-US" dirty="0" smtClean="0"/>
              <a:t>, or </a:t>
            </a:r>
            <a:r>
              <a:rPr lang="en-US" b="1" dirty="0" err="1" smtClean="0"/>
              <a:t>sql_variant</a:t>
            </a:r>
            <a:r>
              <a:rPr lang="en-US" dirty="0" smtClean="0"/>
              <a:t>.</a:t>
            </a:r>
          </a:p>
          <a:p>
            <a:endParaRPr lang="en-US" dirty="0" smtClean="0"/>
          </a:p>
          <a:p>
            <a:r>
              <a:rPr lang="en-US" dirty="0" smtClean="0"/>
              <a:t>Example of code that determines whether a user defined function is deterministic or not:</a:t>
            </a:r>
          </a:p>
          <a:p>
            <a:r>
              <a:rPr lang="en-US" dirty="0" smtClean="0"/>
              <a:t>SELECT </a:t>
            </a:r>
          </a:p>
          <a:p>
            <a:r>
              <a:rPr lang="en-US" dirty="0" smtClean="0"/>
              <a:t> [</a:t>
            </a:r>
            <a:r>
              <a:rPr lang="en-US" dirty="0" err="1" smtClean="0"/>
              <a:t>IsDeterministic</a:t>
            </a:r>
            <a:r>
              <a:rPr lang="en-US" dirty="0" smtClean="0"/>
              <a:t>] =      </a:t>
            </a:r>
            <a:r>
              <a:rPr lang="en-US" dirty="0" err="1" smtClean="0"/>
              <a:t>objectproperty</a:t>
            </a:r>
            <a:r>
              <a:rPr lang="en-US" dirty="0" smtClean="0"/>
              <a:t>(</a:t>
            </a:r>
            <a:r>
              <a:rPr lang="en-US" dirty="0" err="1" smtClean="0"/>
              <a:t>object_id</a:t>
            </a:r>
            <a:r>
              <a:rPr lang="en-US" dirty="0" smtClean="0"/>
              <a:t>('</a:t>
            </a:r>
            <a:r>
              <a:rPr lang="en-US" dirty="0" err="1" smtClean="0"/>
              <a:t>dbo.myUDF</a:t>
            </a:r>
            <a:r>
              <a:rPr lang="en-US" dirty="0" smtClean="0"/>
              <a:t>'),</a:t>
            </a:r>
          </a:p>
          <a:p>
            <a:r>
              <a:rPr lang="en-US" dirty="0" smtClean="0"/>
              <a:t>'</a:t>
            </a:r>
            <a:r>
              <a:rPr lang="en-US" dirty="0" err="1" smtClean="0"/>
              <a:t>IsDeterministic</a:t>
            </a:r>
            <a:r>
              <a:rPr lang="en-US" dirty="0" smtClean="0"/>
              <a:t>')</a:t>
            </a:r>
          </a:p>
          <a:p>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Module 8: Implementing Functions</a:t>
            </a:r>
          </a:p>
        </p:txBody>
      </p:sp>
      <p:sp>
        <p:nvSpPr>
          <p:cNvPr id="39939" name="Rectangle 3"/>
          <p:cNvSpPr>
            <a:spLocks noGrp="1" noChangeArrowheads="1"/>
          </p:cNvSpPr>
          <p:nvPr>
            <p:ph type="dt" sz="quarter" idx="1"/>
          </p:nvPr>
        </p:nvSpPr>
        <p:spPr>
          <a:noFill/>
        </p:spPr>
        <p:txBody>
          <a:bodyPr/>
          <a:lstStyle/>
          <a:p>
            <a:r>
              <a:rPr lang="en-US"/>
              <a:t>Course 6232A</a:t>
            </a:r>
          </a:p>
        </p:txBody>
      </p:sp>
      <p:sp>
        <p:nvSpPr>
          <p:cNvPr id="39940" name="Rectangle 7"/>
          <p:cNvSpPr>
            <a:spLocks noGrp="1" noChangeArrowheads="1"/>
          </p:cNvSpPr>
          <p:nvPr>
            <p:ph type="sldNum" sz="quarter" idx="5"/>
          </p:nvPr>
        </p:nvSpPr>
        <p:spPr>
          <a:noFill/>
        </p:spPr>
        <p:txBody>
          <a:bodyPr/>
          <a:lstStyle/>
          <a:p>
            <a:fld id="{20E4DCBA-69AA-46A7-84CC-06130A184D40}" type="slidenum">
              <a:rPr lang="en-US" smtClean="0"/>
              <a:pPr/>
              <a:t>53</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guidelines for creating user-defined functions. Stress that following these guidelines will help avoid problems and that the new functions operate as intended.</a:t>
            </a:r>
          </a:p>
          <a:p>
            <a:endParaRPr lang="en-US" dirty="0" smtClean="0"/>
          </a:p>
          <a:p>
            <a:r>
              <a:rPr lang="en-US" altLang="ja-JP" dirty="0" smtClean="0"/>
              <a:t>Consider the following guidelines when you create user-defined functions:</a:t>
            </a:r>
          </a:p>
          <a:p>
            <a:pPr>
              <a:buFontTx/>
              <a:buChar char="•"/>
            </a:pPr>
            <a:r>
              <a:rPr lang="en-US" altLang="ja-JP" dirty="0" smtClean="0"/>
              <a:t>Determine and use the type of function that is most suitable to your needs.</a:t>
            </a:r>
          </a:p>
          <a:p>
            <a:pPr>
              <a:buFontTx/>
              <a:buChar char="•"/>
            </a:pPr>
            <a:r>
              <a:rPr lang="en-US" altLang="ja-JP" dirty="0" smtClean="0"/>
              <a:t>Qualify object names referenced by a function with the appropriate schema name. This ensures that (security permitting) tables, views, or other objects from different schemas are accessible within the function. If the referenced object name is not qualified, the function’s schema is searched by default. For more information about security, see “Controlling Execution Context” in this module.</a:t>
            </a:r>
          </a:p>
          <a:p>
            <a:pPr>
              <a:buFontTx/>
              <a:buChar char="•"/>
            </a:pPr>
            <a:r>
              <a:rPr lang="en-US" altLang="ja-JP" dirty="0" smtClean="0"/>
              <a:t>Create each function to accomplish a single task. This makes the function easier to maintain and to debug any problems.</a:t>
            </a:r>
          </a:p>
          <a:p>
            <a:pPr>
              <a:buFontTx/>
              <a:buChar char="•"/>
            </a:pPr>
            <a:r>
              <a:rPr lang="en-US" altLang="ja-JP" dirty="0" smtClean="0"/>
              <a:t>Create, test, and troubleshoot your function on your development server, and then test it from the client.</a:t>
            </a:r>
          </a:p>
          <a:p>
            <a:pPr>
              <a:buFontTx/>
              <a:buChar char="•"/>
            </a:pPr>
            <a:r>
              <a:rPr lang="en-US" altLang="ja-JP" dirty="0" smtClean="0"/>
              <a:t>Consider the ability of SQL Server 2008 to index the results of your function. Factors such as determinism, precision, and data access affect the ability of SQL Server 2008 to index the results of your function. For example, if you need to include your function in an index on a computed column, or as part of an indexed view, then you will need to ensure that your function is a deterministic function.</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764A33-24D8-423E-95B1-AD0D988D30E3}" type="slidenum">
              <a:rPr lang="en-US" smtClean="0"/>
              <a:pPr/>
              <a:t>54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restrictions involved in creating and using user-defined functions.  </a:t>
            </a:r>
          </a:p>
          <a:p>
            <a:pPr eaLnBrk="1" hangingPunct="1"/>
            <a:endParaRPr lang="en-US" smtClean="0"/>
          </a:p>
          <a:p>
            <a:pPr eaLnBrk="1" hangingPunct="1"/>
            <a:r>
              <a:rPr lang="en-US" smtClean="0"/>
              <a:t>A user-defined function is stored as a database object and provides reusable code that can be used in many ways. However, there are restrictions when creating user-defined functions.</a:t>
            </a:r>
          </a:p>
          <a:p>
            <a:pPr eaLnBrk="1" hangingPunct="1"/>
            <a:endParaRPr lang="en-US" smtClean="0"/>
          </a:p>
          <a:p>
            <a:pPr eaLnBrk="1" hangingPunct="1"/>
            <a:r>
              <a:rPr lang="en-US" b="1" smtClean="0"/>
              <a:t>You cannot use user-defined functions to:</a:t>
            </a:r>
          </a:p>
          <a:p>
            <a:pPr eaLnBrk="1" hangingPunct="1">
              <a:buFontTx/>
              <a:buChar char="•"/>
            </a:pPr>
            <a:r>
              <a:rPr lang="en-US" smtClean="0"/>
              <a:t> Update data. You can use stored procedures instead.</a:t>
            </a:r>
          </a:p>
          <a:p>
            <a:pPr eaLnBrk="1" hangingPunct="1">
              <a:buFontTx/>
              <a:buChar char="•"/>
            </a:pPr>
            <a:r>
              <a:rPr lang="en-US" smtClean="0"/>
              <a:t> Define or create new objects in the database. All objects referred to by the function, with the exception of scalar types, have to be previously declared and created.</a:t>
            </a:r>
          </a:p>
          <a:p>
            <a:pPr eaLnBrk="1" hangingPunct="1">
              <a:buFontTx/>
              <a:buChar char="•"/>
            </a:pPr>
            <a:r>
              <a:rPr lang="en-US" smtClean="0"/>
              <a:t> Perform transactions.</a:t>
            </a:r>
          </a:p>
          <a:p>
            <a:pPr eaLnBrk="1" hangingPunct="1"/>
            <a:endParaRPr lang="en-US" smtClean="0"/>
          </a:p>
          <a:p>
            <a:pPr eaLnBrk="1" hangingPunct="1"/>
            <a:r>
              <a:rPr lang="en-US" b="1" smtClean="0"/>
              <a:t>Function Categories:</a:t>
            </a:r>
          </a:p>
          <a:p>
            <a:pPr eaLnBrk="1" hangingPunct="1"/>
            <a:r>
              <a:rPr lang="en-US" smtClean="0"/>
              <a:t>In SQL Server® 2008, functions can be classified into two categories: deterministic and nondeterministic. A function is deterministic if, for a specific set of input values and database state, the function always returns the same results. A nondeterministic function may return different results when it is called repeatedly with the same set of input values. For example, the function GETDATE() is nondeterministic.</a:t>
            </a:r>
          </a:p>
          <a:p>
            <a:pPr eaLnBrk="1" hangingPunct="1"/>
            <a:endParaRPr lang="en-US" smtClean="0"/>
          </a:p>
          <a:p>
            <a:pPr eaLnBrk="1" hangingPunct="1"/>
            <a:r>
              <a:rPr lang="en-US" smtClean="0"/>
              <a:t>Functions that are nondeterministic cannot be invoked in definitions of T-SQL user-defined functions, indexed views, indexed computed columns, or in persisted computed columns.</a:t>
            </a:r>
          </a:p>
          <a:p>
            <a:pPr eaLnBrk="1" hangingPunct="1"/>
            <a:endParaRPr lang="en-US" smtClean="0"/>
          </a:p>
          <a:p>
            <a:pPr eaLnBrk="1" hangingPunct="1"/>
            <a:r>
              <a:rPr lang="en-US" b="1" smtClean="0"/>
              <a:t>References:</a:t>
            </a:r>
          </a:p>
          <a:p>
            <a:pPr eaLnBrk="1" hangingPunct="1"/>
            <a:r>
              <a:rPr lang="en-US" smtClean="0"/>
              <a:t>User-defined Function Basics - http://go.microsoft.com/fwlink/?LinkID=127373</a:t>
            </a:r>
          </a:p>
          <a:p>
            <a:pPr eaLnBrk="1" hangingPunct="1"/>
            <a:endParaRPr lang="en-US" smtClean="0"/>
          </a:p>
        </p:txBody>
      </p:sp>
      <p:sp>
        <p:nvSpPr>
          <p:cNvPr id="6246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247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Module 8: Implementing Functions</a:t>
            </a:r>
          </a:p>
        </p:txBody>
      </p:sp>
      <p:sp>
        <p:nvSpPr>
          <p:cNvPr id="40963" name="Rectangle 3"/>
          <p:cNvSpPr>
            <a:spLocks noGrp="1" noChangeArrowheads="1"/>
          </p:cNvSpPr>
          <p:nvPr>
            <p:ph type="dt" sz="quarter" idx="1"/>
          </p:nvPr>
        </p:nvSpPr>
        <p:spPr>
          <a:noFill/>
        </p:spPr>
        <p:txBody>
          <a:bodyPr/>
          <a:lstStyle/>
          <a:p>
            <a:r>
              <a:rPr lang="en-US"/>
              <a:t>Course 6232A</a:t>
            </a:r>
          </a:p>
        </p:txBody>
      </p:sp>
      <p:sp>
        <p:nvSpPr>
          <p:cNvPr id="40964" name="Rectangle 7"/>
          <p:cNvSpPr>
            <a:spLocks noGrp="1" noChangeArrowheads="1"/>
          </p:cNvSpPr>
          <p:nvPr>
            <p:ph type="sldNum" sz="quarter" idx="5"/>
          </p:nvPr>
        </p:nvSpPr>
        <p:spPr>
          <a:noFill/>
        </p:spPr>
        <p:txBody>
          <a:bodyPr/>
          <a:lstStyle/>
          <a:p>
            <a:fld id="{975DCD95-E393-4CC5-BAFE-3AB6EAD889B7}" type="slidenum">
              <a:rPr lang="en-US" smtClean="0"/>
              <a:pPr/>
              <a:t>55</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lnSpc>
                <a:spcPct val="90000"/>
              </a:lnSpc>
            </a:pPr>
            <a:r>
              <a:rPr lang="en-US" dirty="0" smtClean="0"/>
              <a:t>On this slide, you review the conditions under which it is advisable to rewrite a stored procedure as a function. For example, mention that if you want to invoke a stored procedure directly from a query, repackage the code as a user-defined function. The points on this slide help determine if a stored procedure can be converted but in general, if the stored procedure returns a, single, result set, define a table-valued function. If the stored procedure computes a scalar value, define a scalar function.</a:t>
            </a:r>
          </a:p>
          <a:p>
            <a:pPr eaLnBrk="1" hangingPunct="1">
              <a:lnSpc>
                <a:spcPct val="90000"/>
              </a:lnSpc>
            </a:pPr>
            <a:endParaRPr lang="en-US" dirty="0" smtClean="0"/>
          </a:p>
          <a:p>
            <a:pPr>
              <a:lnSpc>
                <a:spcPct val="90000"/>
              </a:lnSpc>
            </a:pPr>
            <a:r>
              <a:rPr lang="en-US" dirty="0" smtClean="0"/>
              <a:t>If a stored procedure meets the following criteria, it is a good candidate for being rewritten as a table-valued function: </a:t>
            </a:r>
            <a:br>
              <a:rPr lang="en-US" dirty="0" smtClean="0"/>
            </a:br>
            <a:endParaRPr lang="en-US" dirty="0" smtClean="0"/>
          </a:p>
          <a:p>
            <a:pPr>
              <a:lnSpc>
                <a:spcPct val="90000"/>
              </a:lnSpc>
              <a:buFontTx/>
              <a:buChar char="•"/>
            </a:pPr>
            <a:r>
              <a:rPr lang="en-US" dirty="0" smtClean="0"/>
              <a:t>The logic is expressible in a single SELECT statement but is a stored procedure, rather than a view, only because of the need for parameters. This scenario can be handled with an inline table-valued function.</a:t>
            </a:r>
          </a:p>
          <a:p>
            <a:pPr>
              <a:lnSpc>
                <a:spcPct val="90000"/>
              </a:lnSpc>
              <a:buFontTx/>
              <a:buChar char="•"/>
            </a:pPr>
            <a:r>
              <a:rPr lang="en-US" dirty="0" smtClean="0"/>
              <a:t>The stored procedure does not perform update operations, except to table variables.</a:t>
            </a:r>
          </a:p>
          <a:p>
            <a:pPr>
              <a:lnSpc>
                <a:spcPct val="90000"/>
              </a:lnSpc>
              <a:buFontTx/>
              <a:buChar char="•"/>
            </a:pPr>
            <a:r>
              <a:rPr lang="en-US" dirty="0" smtClean="0"/>
              <a:t>There is no need for dynamic EXECUTE statements.</a:t>
            </a:r>
          </a:p>
          <a:p>
            <a:pPr>
              <a:lnSpc>
                <a:spcPct val="90000"/>
              </a:lnSpc>
              <a:buFontTx/>
              <a:buChar char="•"/>
            </a:pPr>
            <a:r>
              <a:rPr lang="en-US" dirty="0" smtClean="0"/>
              <a:t>The stored procedure returns one result set.</a:t>
            </a:r>
          </a:p>
          <a:p>
            <a:pPr>
              <a:lnSpc>
                <a:spcPct val="90000"/>
              </a:lnSpc>
              <a:buFontTx/>
              <a:buChar char="•"/>
            </a:pPr>
            <a:r>
              <a:rPr lang="en-US" dirty="0" smtClean="0"/>
              <a:t>The primary purpose of the stored procedure is to build intermediate results that are to be loaded into a temporary table, which is then queried in a SELECT statement. For example, consider the following sequence: </a:t>
            </a:r>
            <a:br>
              <a:rPr lang="en-US" dirty="0" smtClean="0"/>
            </a:br>
            <a:endParaRPr lang="en-US" dirty="0" smtClean="0"/>
          </a:p>
          <a:p>
            <a:r>
              <a:rPr lang="en-US" dirty="0" smtClean="0"/>
              <a:t>INSERT #temp EXEC </a:t>
            </a:r>
            <a:r>
              <a:rPr lang="en-US" dirty="0" err="1" smtClean="0"/>
              <a:t>sp_getresults</a:t>
            </a:r>
            <a:r>
              <a:rPr lang="en-US" dirty="0" smtClean="0"/>
              <a:t> SELECT ... FROM #temp, t1 WHERE ...</a:t>
            </a:r>
          </a:p>
          <a:p>
            <a:r>
              <a:rPr lang="en-US" dirty="0" smtClean="0"/>
              <a:t>The </a:t>
            </a:r>
            <a:r>
              <a:rPr lang="en-US" b="1" dirty="0" err="1" smtClean="0"/>
              <a:t>sp_getresults</a:t>
            </a:r>
            <a:r>
              <a:rPr lang="en-US" dirty="0" smtClean="0"/>
              <a:t> stored procedure can be rewritten as a table-valued function, for example </a:t>
            </a:r>
            <a:r>
              <a:rPr lang="en-US" b="1" dirty="0" err="1" smtClean="0"/>
              <a:t>fn_results</a:t>
            </a:r>
            <a:r>
              <a:rPr lang="en-US" b="1" dirty="0" smtClean="0"/>
              <a:t>()</a:t>
            </a:r>
            <a:r>
              <a:rPr lang="en-US" dirty="0" smtClean="0"/>
              <a:t>, which means the preceding statements can be rewritten as: </a:t>
            </a:r>
            <a:br>
              <a:rPr lang="en-US" dirty="0" smtClean="0"/>
            </a:br>
            <a:endParaRPr lang="en-US" dirty="0" smtClean="0"/>
          </a:p>
          <a:p>
            <a:r>
              <a:rPr lang="en-US" dirty="0" smtClean="0"/>
              <a:t>INSERT #temp SELECT ... FROM </a:t>
            </a:r>
            <a:r>
              <a:rPr lang="en-US" dirty="0" err="1" smtClean="0"/>
              <a:t>fn_results</a:t>
            </a:r>
            <a:r>
              <a:rPr lang="en-US" dirty="0" smtClean="0"/>
              <a:t>(), t1 WHERE ...</a:t>
            </a:r>
          </a:p>
          <a:p>
            <a:pPr>
              <a:lnSpc>
                <a:spcPct val="90000"/>
              </a:lnSpc>
            </a:pPr>
            <a:endParaRPr lang="en-US" dirty="0" smtClean="0"/>
          </a:p>
          <a:p>
            <a:pPr eaLnBrk="1" hangingPunct="1">
              <a:lnSpc>
                <a:spcPct val="90000"/>
              </a:lnSpc>
            </a:pPr>
            <a:r>
              <a:rPr lang="en-US" dirty="0" smtClean="0"/>
              <a:t>References:</a:t>
            </a:r>
          </a:p>
          <a:p>
            <a:pPr eaLnBrk="1" hangingPunct="1">
              <a:lnSpc>
                <a:spcPct val="90000"/>
              </a:lnSpc>
            </a:pPr>
            <a:r>
              <a:rPr lang="en-US" dirty="0" smtClean="0"/>
              <a:t>For more information ab</a:t>
            </a:r>
            <a:r>
              <a:rPr lang="en-US" i="1" dirty="0" smtClean="0"/>
              <a:t>out the conditions under which it is advisable to rewrite a stored procedure as a function, see “Rewriting Stored Procedures As Functions: http://go.microsoft.com/fwlink/?LinkID=126202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9801D26-6C9E-4BBC-863B-814A15854F7E}" type="slidenum">
              <a:rPr lang="en-US" smtClean="0"/>
              <a:pPr/>
              <a:t>56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performance considerations for using user-defined functions.  Emphasize that these are general guidelines and require an understanding of the functionality requirements as well as the underlying data.</a:t>
            </a:r>
          </a:p>
          <a:p>
            <a:pPr eaLnBrk="1" hangingPunct="1"/>
            <a:endParaRPr lang="en-US" smtClean="0"/>
          </a:p>
          <a:p>
            <a:pPr eaLnBrk="1" hangingPunct="1"/>
            <a:r>
              <a:rPr lang="en-US" smtClean="0"/>
              <a:t>When evaluating user-defined functions it is vital to consider the balance between performance and maintainability. While user-defined functions can reduce the amount of common code, be used as part of a common function library, can promote shorter code blocks, and are generally easier to maintain than additional versions of the same SQL logic, it would be reckless to use a user-defined function without first taking into consideration any of the drawbacks.</a:t>
            </a:r>
          </a:p>
          <a:p>
            <a:pPr eaLnBrk="1" hangingPunct="1"/>
            <a:endParaRPr lang="en-US" smtClean="0"/>
          </a:p>
          <a:p>
            <a:pPr eaLnBrk="1" hangingPunct="1"/>
            <a:r>
              <a:rPr lang="en-US" smtClean="0"/>
              <a:t>It would be a bad idea to use a user-defined function if performance suffers tremendously. For example, assume that there is a user-defined function that performs a SQL SELECT statement that takes one second to execute. If this user-defined function is used in a SELECT or a WHERE clause it will be executed for every row. Thus the time the main query takes to execute could increase drastically depending on such factors as the number of rows evaluated and returned and the types of indices in place. Before using a user-defined function in this type of situation, carefully weigh the options and do some performance testing. </a:t>
            </a:r>
          </a:p>
          <a:p>
            <a:pPr eaLnBrk="1" hangingPunct="1"/>
            <a:endParaRPr lang="en-US" smtClean="0"/>
          </a:p>
          <a:p>
            <a:pPr eaLnBrk="1" hangingPunct="1"/>
            <a:r>
              <a:rPr lang="en-US" b="1" smtClean="0"/>
              <a:t>References</a:t>
            </a:r>
            <a:endParaRPr lang="en-US" smtClean="0"/>
          </a:p>
          <a:p>
            <a:pPr eaLnBrk="1" hangingPunct="1"/>
            <a:r>
              <a:rPr lang="en-US" smtClean="0"/>
              <a:t>Data Points SQL Server User-defined Functions - http://msdn.microsoft.com/en-us/magazine/cc164062.aspx</a:t>
            </a:r>
          </a:p>
        </p:txBody>
      </p:sp>
      <p:sp>
        <p:nvSpPr>
          <p:cNvPr id="6451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451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Module 8: Implementing Functions</a:t>
            </a:r>
          </a:p>
        </p:txBody>
      </p:sp>
      <p:sp>
        <p:nvSpPr>
          <p:cNvPr id="41987" name="Rectangle 3"/>
          <p:cNvSpPr>
            <a:spLocks noGrp="1" noChangeArrowheads="1"/>
          </p:cNvSpPr>
          <p:nvPr>
            <p:ph type="dt" sz="quarter" idx="1"/>
          </p:nvPr>
        </p:nvSpPr>
        <p:spPr>
          <a:noFill/>
        </p:spPr>
        <p:txBody>
          <a:bodyPr/>
          <a:lstStyle/>
          <a:p>
            <a:r>
              <a:rPr lang="en-US"/>
              <a:t>Course 6232A</a:t>
            </a:r>
          </a:p>
        </p:txBody>
      </p:sp>
      <p:sp>
        <p:nvSpPr>
          <p:cNvPr id="41988" name="Rectangle 7"/>
          <p:cNvSpPr>
            <a:spLocks noGrp="1" noChangeArrowheads="1"/>
          </p:cNvSpPr>
          <p:nvPr>
            <p:ph type="sldNum" sz="quarter" idx="5"/>
          </p:nvPr>
        </p:nvSpPr>
        <p:spPr>
          <a:noFill/>
        </p:spPr>
        <p:txBody>
          <a:bodyPr/>
          <a:lstStyle/>
          <a:p>
            <a:fld id="{89D67EED-433B-4398-B212-516E72707EF6}"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Module 8: Implementing Functions</a:t>
            </a:r>
          </a:p>
        </p:txBody>
      </p:sp>
      <p:sp>
        <p:nvSpPr>
          <p:cNvPr id="43011" name="Rectangle 3"/>
          <p:cNvSpPr>
            <a:spLocks noGrp="1" noChangeArrowheads="1"/>
          </p:cNvSpPr>
          <p:nvPr>
            <p:ph type="dt" sz="quarter" idx="1"/>
          </p:nvPr>
        </p:nvSpPr>
        <p:spPr>
          <a:noFill/>
        </p:spPr>
        <p:txBody>
          <a:bodyPr/>
          <a:lstStyle/>
          <a:p>
            <a:r>
              <a:rPr lang="en-US"/>
              <a:t>Course 6232A</a:t>
            </a:r>
          </a:p>
        </p:txBody>
      </p:sp>
      <p:sp>
        <p:nvSpPr>
          <p:cNvPr id="43012" name="Rectangle 7"/>
          <p:cNvSpPr>
            <a:spLocks noGrp="1" noChangeArrowheads="1"/>
          </p:cNvSpPr>
          <p:nvPr>
            <p:ph type="sldNum" sz="quarter" idx="5"/>
          </p:nvPr>
        </p:nvSpPr>
        <p:spPr>
          <a:noFill/>
        </p:spPr>
        <p:txBody>
          <a:bodyPr/>
          <a:lstStyle/>
          <a:p>
            <a:fld id="{A3B9E973-EC84-48B3-A06D-D82D31842DCA}"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learn about the features that comprise execution context. First describe that execution context establishes the identity against which permissions to execute statements or perform actions are checked. Then talk about how execution context is represented by a login token and a user token. Walk through the two examples shown on the slide.</a:t>
            </a:r>
          </a:p>
          <a:p>
            <a:pPr>
              <a:lnSpc>
                <a:spcPct val="90000"/>
              </a:lnSpc>
            </a:pPr>
            <a:endParaRPr lang="en-US" dirty="0" smtClean="0"/>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Execution context is represented by a pair of security tokens: a login token and a user token. The tokens identify the primary and secondary principals against which permissions are checked and the source used to authenticate the token. A login connecting to an instance of SQL Server has one login token and one or more user tokens, depending on the number of databases to which the account has access. </a:t>
            </a:r>
          </a:p>
          <a:p>
            <a:pPr>
              <a:lnSpc>
                <a:spcPct val="90000"/>
              </a:lnSpc>
            </a:pPr>
            <a:endParaRPr lang="en-US" dirty="0" smtClean="0"/>
          </a:p>
          <a:p>
            <a:pPr>
              <a:lnSpc>
                <a:spcPct val="90000"/>
              </a:lnSpc>
            </a:pPr>
            <a:r>
              <a:rPr lang="en-US" b="1" dirty="0" smtClean="0"/>
              <a:t>User and Login Security Tokens</a:t>
            </a:r>
            <a:r>
              <a:rPr lang="en-US" dirty="0" smtClean="0"/>
              <a:t> </a:t>
            </a:r>
          </a:p>
          <a:p>
            <a:pPr>
              <a:lnSpc>
                <a:spcPct val="90000"/>
              </a:lnSpc>
            </a:pPr>
            <a:r>
              <a:rPr lang="en-US" dirty="0" smtClean="0"/>
              <a:t>A security token for a user or login contains the following:</a:t>
            </a:r>
          </a:p>
          <a:p>
            <a:pPr lvl="1">
              <a:lnSpc>
                <a:spcPct val="90000"/>
              </a:lnSpc>
            </a:pPr>
            <a:r>
              <a:rPr lang="en-US" dirty="0" smtClean="0"/>
              <a:t>One server or database principal as the primary identity</a:t>
            </a:r>
          </a:p>
          <a:p>
            <a:pPr lvl="1">
              <a:lnSpc>
                <a:spcPct val="90000"/>
              </a:lnSpc>
            </a:pPr>
            <a:r>
              <a:rPr lang="en-US" dirty="0" smtClean="0"/>
              <a:t>One or more principals as secondary identities </a:t>
            </a:r>
          </a:p>
          <a:p>
            <a:pPr lvl="1">
              <a:lnSpc>
                <a:spcPct val="90000"/>
              </a:lnSpc>
            </a:pPr>
            <a:r>
              <a:rPr lang="en-US" dirty="0" smtClean="0"/>
              <a:t>Zero or more authenticators</a:t>
            </a:r>
          </a:p>
          <a:p>
            <a:pPr lvl="1">
              <a:lnSpc>
                <a:spcPct val="90000"/>
              </a:lnSpc>
            </a:pPr>
            <a:r>
              <a:rPr lang="en-US" dirty="0" smtClean="0"/>
              <a:t>The privileges and permissions of the primary and secondary identities</a:t>
            </a:r>
            <a:br>
              <a:rPr lang="en-US" dirty="0" smtClean="0"/>
            </a:br>
            <a:endParaRPr lang="en-US" dirty="0" smtClean="0"/>
          </a:p>
          <a:p>
            <a:pPr>
              <a:lnSpc>
                <a:spcPct val="90000"/>
              </a:lnSpc>
            </a:pPr>
            <a:r>
              <a:rPr lang="en-US" b="1" dirty="0" smtClean="0"/>
              <a:t>Login Token:</a:t>
            </a:r>
            <a:r>
              <a:rPr lang="en-US" dirty="0" smtClean="0"/>
              <a:t> A login token is valid across the instance of SQL Server. It contains the primary and secondary identities against which server-level permissions and any database-level permissions associated with these identities are checked. The primary identity is the login itself. The secondary identity includes permissions inherited from rules and groups.</a:t>
            </a:r>
          </a:p>
          <a:p>
            <a:pPr>
              <a:lnSpc>
                <a:spcPct val="90000"/>
              </a:lnSpc>
            </a:pPr>
            <a:endParaRPr lang="en-US" dirty="0" smtClean="0"/>
          </a:p>
          <a:p>
            <a:pPr>
              <a:lnSpc>
                <a:spcPct val="90000"/>
              </a:lnSpc>
            </a:pPr>
            <a:r>
              <a:rPr lang="en-US" b="1" dirty="0" smtClean="0"/>
              <a:t>User Token:</a:t>
            </a:r>
            <a:r>
              <a:rPr lang="en-US" dirty="0" smtClean="0"/>
              <a:t> A user token is valid only for a specific database. It contains the primary and secondary identities against which database-level permissions are checked. The primary identity is the database user itself. The secondary identity includes permissions inherited from database roles. User tokens do not contain server-role memberships and do not honor the server-level permissions granted to the identities in the token including those that are granted to the server-level public role. </a:t>
            </a:r>
          </a:p>
          <a:p>
            <a:pPr>
              <a:lnSpc>
                <a:spcPct val="90000"/>
              </a:lnSpc>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Module 8: Implementing Functions</a:t>
            </a:r>
          </a:p>
        </p:txBody>
      </p:sp>
      <p:sp>
        <p:nvSpPr>
          <p:cNvPr id="44035" name="Rectangle 3"/>
          <p:cNvSpPr>
            <a:spLocks noGrp="1" noChangeArrowheads="1"/>
          </p:cNvSpPr>
          <p:nvPr>
            <p:ph type="dt" sz="quarter" idx="1"/>
          </p:nvPr>
        </p:nvSpPr>
        <p:spPr>
          <a:noFill/>
        </p:spPr>
        <p:txBody>
          <a:bodyPr/>
          <a:lstStyle/>
          <a:p>
            <a:r>
              <a:rPr lang="en-US"/>
              <a:t>Course 6232A</a:t>
            </a:r>
          </a:p>
        </p:txBody>
      </p:sp>
      <p:sp>
        <p:nvSpPr>
          <p:cNvPr id="44036" name="Rectangle 7"/>
          <p:cNvSpPr>
            <a:spLocks noGrp="1" noChangeArrowheads="1"/>
          </p:cNvSpPr>
          <p:nvPr>
            <p:ph type="sldNum" sz="quarter" idx="5"/>
          </p:nvPr>
        </p:nvSpPr>
        <p:spPr>
          <a:noFill/>
        </p:spPr>
        <p:txBody>
          <a:bodyPr/>
          <a:lstStyle/>
          <a:p>
            <a:fld id="{CC4597EB-96C2-4BA8-8380-22DB99CE1B60}" type="slidenum">
              <a:rPr lang="en-US" smtClean="0"/>
              <a:pPr/>
              <a:t>59</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the properties of the EXECUTE AS Clause. Mention that the EXECUTE AS clause sets the execution context of a session. Then discuss the four points on the slide to fully describe what the EXECUTE AS clause does. Mention what type of permissions are available and how to use them with various users and logins.</a:t>
            </a:r>
          </a:p>
          <a:p>
            <a:endParaRPr lang="en-US" dirty="0" smtClean="0"/>
          </a:p>
          <a:p>
            <a:r>
              <a:rPr lang="en-US" dirty="0" smtClean="0"/>
              <a:t>SQL Server supports the ability to impersonate another principal either explicitly by using the stand-alone EXECUTE AS statement, or implicitly by using the EXECUTE AS clause on modules. The stand-alone EXECUTE AS statement can be used to impersonate server-level principals, or logins, by using the EXECUTE AS LOGIN statement. The stand-alone EXECUTE AS statement can also be used to impersonate database level principals, or users, by using the EXECUTE AS USER statement.</a:t>
            </a:r>
          </a:p>
          <a:p>
            <a:r>
              <a:rPr lang="en-US" dirty="0" smtClean="0"/>
              <a:t>Implicit impersonations that are performed through the EXECUTE AS clause on modules impersonate the specified user or login at the database or server level. This impersonation depends on whether the module is a database-level module, such as a stored procedure or function, or a server-level module, such as a server-level trigger. </a:t>
            </a:r>
          </a:p>
          <a:p>
            <a:r>
              <a:rPr lang="en-US" dirty="0" smtClean="0"/>
              <a:t>When impersonating a principal by using the EXECUTE AS LOGIN statement, or within a server-scoped module by using the EXECUTE AS clause, the scope of the impersonation is server-wide. This means that after the context switch, any resource within the server that the impersonated login has permissions on can be accessed. </a:t>
            </a:r>
          </a:p>
          <a:p>
            <a:endParaRPr lang="en-US" dirty="0" smtClean="0"/>
          </a:p>
          <a:p>
            <a:r>
              <a:rPr lang="en-US" dirty="0" smtClean="0"/>
              <a:t>However, when impersonating a principal by using the EXECUTE AS USER statement, or within a database-scoped module by using the EXECUTE AS clause, the scope of impersonation is restricted to the database by default. This means that references to objects outside the scope of the database will return an error. </a:t>
            </a:r>
          </a:p>
          <a:p>
            <a:endParaRPr lang="en-US" dirty="0" smtClean="0"/>
          </a:p>
          <a:p>
            <a:r>
              <a:rPr lang="en-US" dirty="0" smtClean="0"/>
              <a:t>It is possible that the owner of a database, while having full permissions within that database, does not have any permissions outside the scope of the database. Therefore, SQL Server does not allow the database owner to impersonate, or grant someone else the ability to impersonate, another user in order to access resources beyond the scope of the current permissions of the database owner.</a:t>
            </a:r>
          </a:p>
          <a:p>
            <a:r>
              <a:rPr lang="en-US" dirty="0" smtClean="0"/>
              <a:t>You can use the EXECUTE AS clause with any CREATE PROCEDURE statement and any CREATE FUNCTION statement except inline table-valued function declarations. The syntax for the EXECUTE AS clause is shown here.</a:t>
            </a:r>
          </a:p>
          <a:p>
            <a:r>
              <a:rPr lang="en-US" dirty="0" smtClean="0"/>
              <a:t>EXECUTE AS { CALLER | SELF | OWNER | </a:t>
            </a:r>
            <a:r>
              <a:rPr lang="en-US" dirty="0" err="1" smtClean="0"/>
              <a:t>user_name</a:t>
            </a:r>
            <a:r>
              <a:rPr lang="en-US" dirty="0"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Module 8: Implementing Functions</a:t>
            </a:r>
          </a:p>
        </p:txBody>
      </p:sp>
      <p:sp>
        <p:nvSpPr>
          <p:cNvPr id="45059" name="Rectangle 3"/>
          <p:cNvSpPr>
            <a:spLocks noGrp="1" noChangeArrowheads="1"/>
          </p:cNvSpPr>
          <p:nvPr>
            <p:ph type="dt" sz="quarter" idx="1"/>
          </p:nvPr>
        </p:nvSpPr>
        <p:spPr>
          <a:noFill/>
        </p:spPr>
        <p:txBody>
          <a:bodyPr/>
          <a:lstStyle/>
          <a:p>
            <a:r>
              <a:rPr lang="en-US"/>
              <a:t>Course 6232A</a:t>
            </a:r>
          </a:p>
        </p:txBody>
      </p:sp>
      <p:sp>
        <p:nvSpPr>
          <p:cNvPr id="45060" name="Rectangle 7"/>
          <p:cNvSpPr>
            <a:spLocks noGrp="1" noChangeArrowheads="1"/>
          </p:cNvSpPr>
          <p:nvPr>
            <p:ph type="sldNum" sz="quarter" idx="5"/>
          </p:nvPr>
        </p:nvSpPr>
        <p:spPr>
          <a:noFill/>
        </p:spPr>
        <p:txBody>
          <a:bodyPr/>
          <a:lstStyle/>
          <a:p>
            <a:fld id="{F48F493B-9A58-4326-9454-68111489B87D}" type="slidenum">
              <a:rPr lang="en-US" smtClean="0"/>
              <a:pPr/>
              <a:t>60</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r>
              <a:rPr lang="en-US" dirty="0" smtClean="0"/>
              <a:t>This slide will describe extending Execution Context. First describe what is meant by impersonation with execution context. Then mention the trust conditions for extending the impersonation scope. Then describe the steps for establishing a trust relationship.</a:t>
            </a:r>
          </a:p>
          <a:p>
            <a:endParaRPr lang="en-US" dirty="0" smtClean="0"/>
          </a:p>
          <a:p>
            <a:r>
              <a:rPr lang="en-US" dirty="0" smtClean="0"/>
              <a:t>By default, the impersonation context is valid only within the scope of the current database. This means that if you create a stored procedure that calls a table in a separate database, the EXECUTE AS clause will pass the impersonation context to the other database, but the context will be invalid.</a:t>
            </a:r>
          </a:p>
          <a:p>
            <a:r>
              <a:rPr lang="en-US" b="1" dirty="0" smtClean="0"/>
              <a:t>Establishing a trust relationship to extend impersonation</a:t>
            </a:r>
          </a:p>
          <a:p>
            <a:r>
              <a:rPr lang="en-US" dirty="0" smtClean="0"/>
              <a:t>SQL Server 2008 uses authenticators to determine whether an established context is valid within a particular scope. Frequently, the authenticator is either the system administrator or the instance of SQL Server, or in databases, the </a:t>
            </a:r>
            <a:r>
              <a:rPr lang="en-US" dirty="0" err="1" smtClean="0"/>
              <a:t>dbo</a:t>
            </a:r>
            <a:r>
              <a:rPr lang="en-US" dirty="0" smtClean="0"/>
              <a:t> user. The authenticator is effectively the owner of the scope within which the context for a particular user or login is established.</a:t>
            </a:r>
          </a:p>
          <a:p>
            <a:r>
              <a:rPr lang="en-US" dirty="0" smtClean="0"/>
              <a:t>The validity of the impersonated user context outside the scope of the database depends on whether the authenticator for the context is trusted within the target scope. This trust is established by creating a duplicate authenticator login and granting AUTHENTICATE permission if the target scope is another database or AUTHENTICATE SERVER permission if the target scope is an instance of SQL Server. The calling database must also be marked as TRUSTWORTHY.</a:t>
            </a:r>
          </a:p>
          <a:p>
            <a:r>
              <a:rPr lang="en-US" dirty="0" smtClean="0"/>
              <a:t>The basic steps for establishing a trust relationship for the </a:t>
            </a:r>
            <a:r>
              <a:rPr lang="en-US" dirty="0" err="1" smtClean="0"/>
              <a:t>dbo</a:t>
            </a:r>
            <a:r>
              <a:rPr lang="en-US" dirty="0" smtClean="0"/>
              <a:t> user are:</a:t>
            </a:r>
          </a:p>
          <a:p>
            <a:r>
              <a:rPr lang="en-US" dirty="0" smtClean="0"/>
              <a:t>1. Create a user in the target database for the same login as the </a:t>
            </a:r>
            <a:r>
              <a:rPr lang="en-US" dirty="0" err="1" smtClean="0"/>
              <a:t>dbo</a:t>
            </a:r>
            <a:r>
              <a:rPr lang="en-US" dirty="0" smtClean="0"/>
              <a:t> in the calling database. This will be the authenticator in the target database.</a:t>
            </a:r>
          </a:p>
          <a:p>
            <a:r>
              <a:rPr lang="en-US" dirty="0" smtClean="0"/>
              <a:t>2. Grant the mapped user AUTHENTICATE (or AUTHENTICATE SERVER) permission in the target database.</a:t>
            </a:r>
          </a:p>
          <a:p>
            <a:r>
              <a:rPr lang="en-US" dirty="0" smtClean="0"/>
              <a:t>3. Grant the authenticator the permissions required by the stored procedure in the calling database.</a:t>
            </a:r>
          </a:p>
          <a:p>
            <a:r>
              <a:rPr lang="en-US" dirty="0" smtClean="0"/>
              <a:t>4. Alter the calling database and set the TRUSTWORTHY option to ON.</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9: Using Advanced Techniques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16C6F8AB-D636-4448-84E6-52B5F0989C61}" type="slidenum">
              <a:rPr lang="en-US" smtClean="0"/>
              <a:pPr/>
              <a:t>16</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9: Using Advanced Techniques</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0308C861-FACE-4ED6-9BFC-AA6A10110DE5}" type="slidenum">
              <a:rPr lang="en-US" smtClean="0"/>
              <a:pPr/>
              <a:t>61</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9: Using Advanced Techniques</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A28929E3-F5D2-4E81-9445-3795636AB8B2}" type="slidenum">
              <a:rPr lang="en-US" smtClean="0"/>
              <a:pPr/>
              <a:t>63</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Talk about how dynamic SQL allows developers to use variables to build a query, and that the query can then be placed into a variable of its own for execution. Discuss why dynamic SQL can be useful, such as for searches based on a form with several optional fields. The developer will not know which fields will be filled out by the user in advance, and can use dynamic SQL to build the WHERE clause for a search, based on the fields that are filled out.</a:t>
            </a:r>
          </a:p>
          <a:p>
            <a:pPr eaLnBrk="1" hangingPunct="1"/>
            <a:endParaRPr lang="en-US" smtClean="0"/>
          </a:p>
          <a:p>
            <a:pPr eaLnBrk="1" hangingPunct="1"/>
            <a:r>
              <a:rPr lang="en-US" smtClean="0"/>
              <a:t>Also mention that the execution plan for dynamic SQL queries is not cached, so performance for dynamic SQL queries can be lower than for other query methods in some situations.</a:t>
            </a:r>
          </a:p>
          <a:p>
            <a:pPr eaLnBrk="1" hangingPunct="1"/>
            <a:endParaRPr lang="en-US" smtClean="0"/>
          </a:p>
          <a:p>
            <a:pPr eaLnBrk="1" hangingPunct="1"/>
            <a:r>
              <a:rPr lang="en-US" smtClean="0"/>
              <a:t>The code snippet shows an example of building a dynamic SQL statement and storing that statement in a variable.</a:t>
            </a:r>
          </a:p>
          <a:p>
            <a:pPr eaLnBrk="1" hangingPunct="1"/>
            <a:endParaRPr lang="en-US" smtClean="0"/>
          </a:p>
          <a:p>
            <a:pPr eaLnBrk="1" hangingPunct="1"/>
            <a:r>
              <a:rPr lang="en-US" b="1" smtClean="0"/>
              <a:t>Question:  </a:t>
            </a:r>
            <a:r>
              <a:rPr lang="en-US" smtClean="0"/>
              <a:t>Can you think of a scenario where dynamic SQL might be useful?</a:t>
            </a:r>
          </a:p>
          <a:p>
            <a:pPr eaLnBrk="1" hangingPunct="1"/>
            <a:r>
              <a:rPr lang="en-US" b="1" smtClean="0"/>
              <a:t>Answer: </a:t>
            </a:r>
            <a:r>
              <a:rPr lang="en-US" smtClean="0"/>
              <a:t>Answers will vary, though many web applications build dynamic SQL strings based on user input.</a:t>
            </a:r>
          </a:p>
          <a:p>
            <a:pPr eaLnBrk="1" hangingPunct="1"/>
            <a:endParaRPr lang="en-US" smtClean="0"/>
          </a:p>
          <a:p>
            <a:pPr eaLnBrk="1" hangingPunct="1"/>
            <a:r>
              <a:rPr lang="en-US" b="1" smtClean="0"/>
              <a:t>References:</a:t>
            </a:r>
          </a:p>
          <a:p>
            <a:pPr eaLnBrk="1" hangingPunct="1"/>
            <a:r>
              <a:rPr lang="en-US" smtClean="0"/>
              <a:t>Dynamic SQL: http://go.microsoft.com/fwlink/?LinkID=130189</a:t>
            </a:r>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9: Using Advanced Techniques</a:t>
            </a:r>
          </a:p>
        </p:txBody>
      </p:sp>
      <p:sp>
        <p:nvSpPr>
          <p:cNvPr id="68611" name="Rectangle 3"/>
          <p:cNvSpPr>
            <a:spLocks noGrp="1" noChangeArrowheads="1"/>
          </p:cNvSpPr>
          <p:nvPr>
            <p:ph type="dt" sz="quarter" idx="1"/>
          </p:nvPr>
        </p:nvSpPr>
        <p:spPr>
          <a:noFill/>
        </p:spPr>
        <p:txBody>
          <a:bodyPr/>
          <a:lstStyle/>
          <a:p>
            <a:r>
              <a:rPr lang="en-US" smtClean="0"/>
              <a:t>Course 2778A</a:t>
            </a:r>
          </a:p>
        </p:txBody>
      </p:sp>
      <p:sp>
        <p:nvSpPr>
          <p:cNvPr id="68612" name="Rectangle 7"/>
          <p:cNvSpPr>
            <a:spLocks noGrp="1" noChangeArrowheads="1"/>
          </p:cNvSpPr>
          <p:nvPr>
            <p:ph type="sldNum" sz="quarter" idx="5"/>
          </p:nvPr>
        </p:nvSpPr>
        <p:spPr>
          <a:noFill/>
        </p:spPr>
        <p:txBody>
          <a:bodyPr/>
          <a:lstStyle/>
          <a:p>
            <a:fld id="{BB735DEE-FCDE-40BA-BF6B-7CBB0F14A1A4}" type="slidenum">
              <a:rPr lang="en-US" smtClean="0"/>
              <a:pPr/>
              <a:t>64</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the use of sp_executesql and EXECUTE. Mention that normally, sp_executesql is the preferred method for executing a dynamic SQL statement, because it is more versatile and efficient than EXECUTE.</a:t>
            </a:r>
          </a:p>
          <a:p>
            <a:pPr eaLnBrk="1" hangingPunct="1"/>
            <a:endParaRPr lang="en-US" smtClean="0"/>
          </a:p>
          <a:p>
            <a:pPr eaLnBrk="1" hangingPunct="1"/>
            <a:r>
              <a:rPr lang="en-US" b="1" smtClean="0"/>
              <a:t>Question:  </a:t>
            </a:r>
            <a:r>
              <a:rPr lang="en-US" smtClean="0"/>
              <a:t>Why choose one method of dynamic SQL execution over the other?</a:t>
            </a:r>
          </a:p>
          <a:p>
            <a:pPr eaLnBrk="1" hangingPunct="1"/>
            <a:r>
              <a:rPr lang="en-US" b="1" smtClean="0"/>
              <a:t>Answer: </a:t>
            </a:r>
            <a:r>
              <a:rPr lang="en-US" smtClean="0"/>
              <a:t>sp_executesql is more likely to produce a reusable execution plan, so EXECUTE is normally used for simple situations where plan reusability is not a consideration.</a:t>
            </a:r>
          </a:p>
          <a:p>
            <a:pPr eaLnBrk="1" hangingPunct="1"/>
            <a:endParaRPr lang="en-US" smtClean="0"/>
          </a:p>
          <a:p>
            <a:pPr eaLnBrk="1" hangingPunct="1"/>
            <a:r>
              <a:rPr lang="en-US" b="1" smtClean="0"/>
              <a:t>References:</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Module 9: Using Advanced Techniques</a:t>
            </a:r>
          </a:p>
        </p:txBody>
      </p:sp>
      <p:sp>
        <p:nvSpPr>
          <p:cNvPr id="69635" name="Rectangle 3"/>
          <p:cNvSpPr>
            <a:spLocks noGrp="1" noChangeArrowheads="1"/>
          </p:cNvSpPr>
          <p:nvPr>
            <p:ph type="dt" sz="quarter" idx="1"/>
          </p:nvPr>
        </p:nvSpPr>
        <p:spPr>
          <a:noFill/>
        </p:spPr>
        <p:txBody>
          <a:bodyPr/>
          <a:lstStyle/>
          <a:p>
            <a:r>
              <a:rPr lang="en-US" smtClean="0"/>
              <a:t>Course 2778A</a:t>
            </a:r>
          </a:p>
        </p:txBody>
      </p:sp>
      <p:sp>
        <p:nvSpPr>
          <p:cNvPr id="69636" name="Rectangle 7"/>
          <p:cNvSpPr>
            <a:spLocks noGrp="1" noChangeArrowheads="1"/>
          </p:cNvSpPr>
          <p:nvPr>
            <p:ph type="sldNum" sz="quarter" idx="5"/>
          </p:nvPr>
        </p:nvSpPr>
        <p:spPr>
          <a:noFill/>
        </p:spPr>
        <p:txBody>
          <a:bodyPr/>
          <a:lstStyle/>
          <a:p>
            <a:fld id="{FAF72B29-64F3-4342-BB8F-F02FC1A748D9}" type="slidenum">
              <a:rPr lang="en-US" smtClean="0"/>
              <a:pPr/>
              <a:t>67</a:t>
            </a:fld>
            <a:endParaRPr lang="en-US" smtClean="0"/>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that dynamic SQL provide an opening for a SQL injection attack. Also mention that security is checked for every object, which may mean granting access to base tables. Access to base tables is not recommended, and this and often be avoided by using a view, and using the view when building the dynamic SQL statement.</a:t>
            </a:r>
          </a:p>
          <a:p>
            <a:pPr eaLnBrk="1" hangingPunct="1"/>
            <a:endParaRPr lang="en-US" smtClean="0"/>
          </a:p>
          <a:p>
            <a:pPr eaLnBrk="1" hangingPunct="1"/>
            <a:r>
              <a:rPr lang="en-US" smtClean="0"/>
              <a:t>Also discuss that with dynamic SQL, the query plan is usually not cached and SQL Server must rebuild the query plan at execution time. Using sp_executesql gives the best chance for SQL Server to reuse a cached query plan; EXECUTE does not save query plans. Whether the performance of dynamic SQL is noticeably slower than static SQL generally depends on the complexity of the query; the more complex the query is, the more likely its performance will be negatively affected by using dynamic SQL.</a:t>
            </a:r>
          </a:p>
          <a:p>
            <a:pPr eaLnBrk="1" hangingPunct="1"/>
            <a:endParaRPr lang="en-US" smtClean="0"/>
          </a:p>
          <a:p>
            <a:pPr eaLnBrk="1" hangingPunct="1"/>
            <a:r>
              <a:rPr lang="en-US" b="1" smtClean="0"/>
              <a:t>Question: </a:t>
            </a:r>
            <a:r>
              <a:rPr lang="en-US" smtClean="0"/>
              <a:t>Why is SQL injection so dangerous?</a:t>
            </a:r>
          </a:p>
          <a:p>
            <a:pPr eaLnBrk="1" hangingPunct="1"/>
            <a:r>
              <a:rPr lang="en-US" b="1" smtClean="0"/>
              <a:t>Answer: </a:t>
            </a:r>
            <a:r>
              <a:rPr lang="en-US" smtClean="0"/>
              <a:t>SQL injection, if successful, can allow an unauthorized user to access, modify, or destroy data very easily. All input must be validated when building dynamic SQL strings to help avoid SQL injection.</a:t>
            </a:r>
          </a:p>
          <a:p>
            <a:pPr eaLnBrk="1" hangingPunct="1"/>
            <a:endParaRPr lang="en-US" smtClean="0"/>
          </a:p>
          <a:p>
            <a:pPr eaLnBrk="1" hangingPunct="1"/>
            <a:r>
              <a:rPr lang="en-US" b="1" smtClean="0"/>
              <a:t>References:</a:t>
            </a:r>
          </a:p>
          <a:p>
            <a:pPr eaLnBrk="1" hangingPunct="1"/>
            <a:r>
              <a:rPr lang="en-US" smtClean="0"/>
              <a:t>SQL Injection: http://go.microsoft.com/fwlink/?LinkID=130193</a:t>
            </a:r>
          </a:p>
          <a:p>
            <a:pPr eaLnBrk="1" hangingPunct="1"/>
            <a:r>
              <a:rPr lang="en-US" smtClean="0"/>
              <a:t>SQL Injection Protection: http://go.microsoft.com/fwlink/?LinkID=130194</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9: Using Advanced Techniques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B9E521A4-DE14-412B-A34F-3B016DCDFC5D}" type="slidenum">
              <a:rPr lang="en-US" smtClean="0"/>
              <a:pPr/>
              <a:t>17</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that in the AdventureWorks2008 database, the </a:t>
            </a:r>
            <a:r>
              <a:rPr lang="en-US" dirty="0" err="1" smtClean="0"/>
              <a:t>FirstName</a:t>
            </a:r>
            <a:r>
              <a:rPr lang="en-US" dirty="0" smtClean="0"/>
              <a:t> field in the </a:t>
            </a:r>
            <a:r>
              <a:rPr lang="en-US" dirty="0" err="1" smtClean="0"/>
              <a:t>Person.Person</a:t>
            </a:r>
            <a:r>
              <a:rPr lang="en-US" dirty="0" smtClean="0"/>
              <a:t> table is an </a:t>
            </a:r>
            <a:r>
              <a:rPr lang="en-US" dirty="0" err="1" smtClean="0"/>
              <a:t>nvarchar</a:t>
            </a:r>
            <a:r>
              <a:rPr lang="en-US" dirty="0" smtClean="0"/>
              <a:t> </a:t>
            </a:r>
            <a:r>
              <a:rPr lang="en-US" dirty="0" err="1" smtClean="0"/>
              <a:t>datatype</a:t>
            </a:r>
            <a:r>
              <a:rPr lang="en-US" dirty="0" smtClean="0"/>
              <a:t>, so that in the code sample, and implicit conversion is required to compare its value to the @</a:t>
            </a:r>
            <a:r>
              <a:rPr lang="en-US" dirty="0" err="1" smtClean="0"/>
              <a:t>firsname</a:t>
            </a:r>
            <a:r>
              <a:rPr lang="en-US" dirty="0" smtClean="0"/>
              <a:t> variable, which is a char data type. This implicit conversion is shown in the execution plan for the query. Inform students that no implicit conversions are available from or to the following data types: text and image. </a:t>
            </a:r>
            <a:r>
              <a:rPr lang="en-US" b="1" dirty="0" smtClean="0"/>
              <a:t>In most cases, there is no implicit conversion from the following data types: </a:t>
            </a:r>
            <a:r>
              <a:rPr lang="en-US" b="1" dirty="0" err="1" smtClean="0"/>
              <a:t>sql_variant</a:t>
            </a:r>
            <a:r>
              <a:rPr lang="en-US" b="1" dirty="0" smtClean="0"/>
              <a:t>, xml, CLR User-Defined, and </a:t>
            </a:r>
            <a:r>
              <a:rPr lang="en-US" b="1" dirty="0" err="1" smtClean="0"/>
              <a:t>hierarchyid</a:t>
            </a:r>
            <a:r>
              <a:rPr lang="en-US" b="1"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9: Using Advanced Techniques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FC4E30A6-404E-49F4-9B99-E0714178B5EC}" type="slidenum">
              <a:rPr lang="en-US" smtClean="0"/>
              <a:pPr/>
              <a:t>18</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Mention that CAST is compatible with the SQL-92 standard, and is therefore more portable than CONVERT. Mention that CONVERT is specific to SQL Server and provides more flexibility than CAST when converting </a:t>
            </a:r>
            <a:r>
              <a:rPr lang="en-US" dirty="0" err="1" smtClean="0"/>
              <a:t>datetime</a:t>
            </a:r>
            <a:r>
              <a:rPr lang="en-US" dirty="0" smtClean="0"/>
              <a:t> data types.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9: Using Advanced Techniques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ACE97EFD-4646-44B6-8909-A2E8919E630C}" type="slidenum">
              <a:rPr lang="en-US" smtClean="0"/>
              <a:pPr/>
              <a:t>19</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When inserting </a:t>
            </a:r>
            <a:r>
              <a:rPr lang="en-US" dirty="0" err="1" smtClean="0"/>
              <a:t>datetime</a:t>
            </a:r>
            <a:r>
              <a:rPr lang="en-US" dirty="0" smtClean="0"/>
              <a:t> values into tables or views, you need to ensure that the format and the language settings of the </a:t>
            </a:r>
            <a:r>
              <a:rPr lang="en-US" dirty="0" err="1" smtClean="0"/>
              <a:t>datetime</a:t>
            </a:r>
            <a:r>
              <a:rPr lang="en-US" dirty="0" smtClean="0"/>
              <a:t> data types are correct. It is recommended that you use language-independent formats, rather than language-dependent formats because they are portable across languages. It is not recommended that you use language-dependent formats even with SET statements.</a:t>
            </a:r>
          </a:p>
          <a:p>
            <a:pPr eaLnBrk="1" hangingPunct="1"/>
            <a:endParaRPr lang="en-US" dirty="0" smtClean="0"/>
          </a:p>
          <a:p>
            <a:pPr eaLnBrk="1" hangingPunct="1"/>
            <a:r>
              <a:rPr lang="en-US" b="1" dirty="0" smtClean="0"/>
              <a:t>Code Box 1</a:t>
            </a:r>
          </a:p>
          <a:p>
            <a:pPr eaLnBrk="1" hangingPunct="1"/>
            <a:r>
              <a:rPr lang="en-US" dirty="0" smtClean="0"/>
              <a:t>In this case the DATEFORMAT is set to mm-</a:t>
            </a:r>
            <a:r>
              <a:rPr lang="en-US" dirty="0" err="1" smtClean="0"/>
              <a:t>dd</a:t>
            </a:r>
            <a:r>
              <a:rPr lang="en-US" dirty="0" smtClean="0"/>
              <a:t>-</a:t>
            </a:r>
            <a:r>
              <a:rPr lang="en-US" dirty="0" err="1" smtClean="0"/>
              <a:t>yyyy</a:t>
            </a:r>
            <a:r>
              <a:rPr lang="en-US" dirty="0" smtClean="0"/>
              <a:t>.</a:t>
            </a:r>
          </a:p>
          <a:p>
            <a:pPr eaLnBrk="1" hangingPunct="1"/>
            <a:endParaRPr lang="en-US" dirty="0" smtClean="0"/>
          </a:p>
          <a:p>
            <a:pPr eaLnBrk="1" hangingPunct="1"/>
            <a:r>
              <a:rPr lang="en-US" b="1" dirty="0" smtClean="0"/>
              <a:t>Code Box 2</a:t>
            </a:r>
          </a:p>
          <a:p>
            <a:pPr eaLnBrk="1" hangingPunct="1"/>
            <a:r>
              <a:rPr lang="en-US" dirty="0" smtClean="0"/>
              <a:t>In this case the DATEFORMAT is set to </a:t>
            </a:r>
            <a:r>
              <a:rPr lang="en-US" dirty="0" err="1" smtClean="0"/>
              <a:t>yyyy</a:t>
            </a:r>
            <a:r>
              <a:rPr lang="en-US" dirty="0" smtClean="0"/>
              <a:t>-</a:t>
            </a:r>
            <a:r>
              <a:rPr lang="en-US" dirty="0" err="1" smtClean="0"/>
              <a:t>dd</a:t>
            </a:r>
            <a:r>
              <a:rPr lang="en-US" dirty="0" smtClean="0"/>
              <a:t>-mm.</a:t>
            </a:r>
          </a:p>
          <a:p>
            <a:pPr eaLnBrk="1" hangingPunct="1"/>
            <a:endParaRPr lang="en-US" dirty="0" smtClean="0"/>
          </a:p>
          <a:p>
            <a:pPr eaLnBrk="1" hangingPunct="1"/>
            <a:r>
              <a:rPr lang="en-US" b="1" dirty="0" smtClean="0"/>
              <a:t>Code Box 3</a:t>
            </a:r>
          </a:p>
          <a:p>
            <a:pPr eaLnBrk="1" hangingPunct="1"/>
            <a:r>
              <a:rPr lang="en-US" dirty="0" smtClean="0"/>
              <a:t>In this case the DATEFORMAT is set to </a:t>
            </a:r>
            <a:r>
              <a:rPr lang="en-US" dirty="0" err="1" smtClean="0"/>
              <a:t>yyyy</a:t>
            </a:r>
            <a:r>
              <a:rPr lang="en-US" dirty="0" smtClean="0"/>
              <a:t>-mm-</a:t>
            </a:r>
            <a:r>
              <a:rPr lang="en-US" dirty="0" err="1" smtClean="0"/>
              <a:t>dd</a:t>
            </a:r>
            <a:endParaRPr lang="en-US" dirty="0" smtClean="0"/>
          </a:p>
          <a:p>
            <a:pPr eaLnBrk="1" hangingPunct="1"/>
            <a:endParaRPr lang="en-US" dirty="0" smtClean="0"/>
          </a:p>
          <a:p>
            <a:pPr eaLnBrk="1" hangingPunct="1"/>
            <a:r>
              <a:rPr lang="en-US" dirty="0" smtClean="0"/>
              <a:t>You can also set SQL Server to the ISO format. In the ISO format, the </a:t>
            </a:r>
            <a:r>
              <a:rPr lang="en-US" dirty="0" err="1" smtClean="0"/>
              <a:t>datetime</a:t>
            </a:r>
            <a:r>
              <a:rPr lang="en-US" dirty="0" smtClean="0"/>
              <a:t> values are represented as </a:t>
            </a:r>
            <a:r>
              <a:rPr lang="en-US" dirty="0" err="1" smtClean="0"/>
              <a:t>yyyymmdd</a:t>
            </a:r>
            <a:r>
              <a:rPr lang="en-US" dirty="0" smtClean="0"/>
              <a:t> [</a:t>
            </a:r>
            <a:r>
              <a:rPr lang="en-US" dirty="0" err="1" smtClean="0"/>
              <a:t>hh:mm:ss</a:t>
            </a:r>
            <a:r>
              <a:rPr lang="en-US" dirty="0" smtClean="0"/>
              <a:t>] or </a:t>
            </a:r>
            <a:r>
              <a:rPr lang="en-US" dirty="0" err="1" smtClean="0"/>
              <a:t>yyyy</a:t>
            </a:r>
            <a:r>
              <a:rPr lang="en-US" dirty="0" smtClean="0"/>
              <a:t>-mm-</a:t>
            </a:r>
            <a:r>
              <a:rPr lang="en-US" dirty="0" err="1" smtClean="0"/>
              <a:t>ddThh:mm:ss</a:t>
            </a:r>
            <a:r>
              <a:rPr lang="en-US" dirty="0" smtClean="0"/>
              <a:t>. The ISO </a:t>
            </a:r>
            <a:r>
              <a:rPr lang="en-US" dirty="0" err="1" smtClean="0"/>
              <a:t>dateformat</a:t>
            </a:r>
            <a:r>
              <a:rPr lang="en-US" dirty="0" smtClean="0"/>
              <a:t> is always guaranteed to work irrespective of the LANGUAGE or DATEFORMAT setting.</a:t>
            </a:r>
          </a:p>
          <a:p>
            <a:pPr eaLnBrk="1" hangingPunct="1"/>
            <a:endParaRPr lang="en-US" dirty="0" smtClean="0"/>
          </a:p>
          <a:p>
            <a:r>
              <a:rPr lang="en-US" b="1" dirty="0" smtClean="0"/>
              <a:t>Question:  </a:t>
            </a:r>
            <a:r>
              <a:rPr lang="en-US" dirty="0" smtClean="0"/>
              <a:t>What happens when you insert data containing only a date or only a time into a column that holds date and time data?</a:t>
            </a:r>
          </a:p>
          <a:p>
            <a:r>
              <a:rPr lang="en-US" b="1" dirty="0" smtClean="0"/>
              <a:t>Answer: </a:t>
            </a:r>
            <a:r>
              <a:rPr lang="en-US" dirty="0" smtClean="0"/>
              <a:t>The insert will succeed, but SQL Server will supply default values for the missing portion.</a:t>
            </a:r>
          </a:p>
          <a:p>
            <a:pPr eaLnBrk="1" hangingPunct="1"/>
            <a:endParaRPr lang="en-US" dirty="0" smtClean="0"/>
          </a:p>
          <a:p>
            <a:pPr eaLnBrk="1" hangingPunct="1"/>
            <a:r>
              <a:rPr lang="en-US" b="1" dirty="0" smtClean="0"/>
              <a:t>References:</a:t>
            </a:r>
          </a:p>
          <a:p>
            <a:pPr eaLnBrk="1" hangingPunct="1"/>
            <a:r>
              <a:rPr lang="en-US" dirty="0" smtClean="0"/>
              <a:t>Using Time and Date Data: http://go.microsoft.com/fwlink/?LinkID=130179</a:t>
            </a:r>
          </a:p>
          <a:p>
            <a:pPr eaLnBrk="1" hangingPunct="1"/>
            <a:r>
              <a:rPr lang="en-US" dirty="0" smtClean="0"/>
              <a:t>Date and Time Data Types and Functions: http://go.microsoft.com/fwlink/?LinkID=130180</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Module 9: Using Advanced Techniques</a:t>
            </a:r>
          </a:p>
        </p:txBody>
      </p:sp>
      <p:sp>
        <p:nvSpPr>
          <p:cNvPr id="56323" name="Rectangle 3"/>
          <p:cNvSpPr>
            <a:spLocks noGrp="1" noChangeArrowheads="1"/>
          </p:cNvSpPr>
          <p:nvPr>
            <p:ph type="dt" sz="quarter" idx="1"/>
          </p:nvPr>
        </p:nvSpPr>
        <p:spPr>
          <a:noFill/>
        </p:spPr>
        <p:txBody>
          <a:bodyPr/>
          <a:lstStyle/>
          <a:p>
            <a:r>
              <a:rPr lang="en-US" smtClean="0"/>
              <a:t>Course 2778A</a:t>
            </a:r>
          </a:p>
        </p:txBody>
      </p:sp>
      <p:sp>
        <p:nvSpPr>
          <p:cNvPr id="56324" name="Rectangle 7"/>
          <p:cNvSpPr>
            <a:spLocks noGrp="1" noChangeArrowheads="1"/>
          </p:cNvSpPr>
          <p:nvPr>
            <p:ph type="sldNum" sz="quarter" idx="5"/>
          </p:nvPr>
        </p:nvSpPr>
        <p:spPr>
          <a:noFill/>
        </p:spPr>
        <p:txBody>
          <a:bodyPr/>
          <a:lstStyle/>
          <a:p>
            <a:fld id="{03715D21-4EC4-4046-9F87-1D15D0EE86C5}" type="slidenum">
              <a:rPr lang="en-US" smtClean="0"/>
              <a:pPr/>
              <a:t>20</a:t>
            </a:fld>
            <a:endParaRPr lang="en-US" smtClean="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First, discuss with remind students that recursive common table expressions (CTE’s) are frequently used to organize data into hierarchies. These hierarchies can represent any hierarchical data such as organization charts or manufacturing part lists. The </a:t>
            </a:r>
            <a:r>
              <a:rPr lang="en-US" dirty="0" err="1" smtClean="0"/>
              <a:t>hierarchyid</a:t>
            </a:r>
            <a:r>
              <a:rPr lang="en-US" dirty="0" smtClean="0"/>
              <a:t> data type allows hierarchical data to be stored natively in the database without the need to use CTE’s to arrange the data into hierarchies.</a:t>
            </a:r>
          </a:p>
          <a:p>
            <a:pPr eaLnBrk="1" hangingPunct="1"/>
            <a:r>
              <a:rPr lang="en-US" dirty="0" smtClean="0"/>
              <a:t>The </a:t>
            </a:r>
            <a:r>
              <a:rPr lang="en-US" b="1" dirty="0" err="1" smtClean="0"/>
              <a:t>hierarchyid</a:t>
            </a:r>
            <a:r>
              <a:rPr lang="en-US" dirty="0" smtClean="0"/>
              <a:t> data type is a variable length, system data type. Use </a:t>
            </a:r>
            <a:r>
              <a:rPr lang="en-US" b="1" dirty="0" err="1" smtClean="0"/>
              <a:t>hierarchyid</a:t>
            </a:r>
            <a:r>
              <a:rPr lang="en-US" dirty="0" smtClean="0"/>
              <a:t> to represent position in a hierarchy. A column of type </a:t>
            </a:r>
            <a:r>
              <a:rPr lang="en-US" b="1" dirty="0" err="1" smtClean="0"/>
              <a:t>hierarchyid</a:t>
            </a:r>
            <a:r>
              <a:rPr lang="en-US" dirty="0" smtClean="0"/>
              <a:t> does not automatically represent a tree. It is up to the application to generate and assign </a:t>
            </a:r>
            <a:r>
              <a:rPr lang="en-US" b="1" dirty="0" err="1" smtClean="0"/>
              <a:t>hierarchyid</a:t>
            </a:r>
            <a:r>
              <a:rPr lang="en-US" dirty="0" smtClean="0"/>
              <a:t> values in such a way that the desired relationship between rows is reflected in the values. Discuss some of the uses for hierarchical data.</a:t>
            </a:r>
          </a:p>
          <a:p>
            <a:r>
              <a:rPr lang="en-US" dirty="0" smtClean="0"/>
              <a:t>Hierarchical data is defined as a set of data items that are related to each other by hierarchical relationships. Hierarchical relationships are where one item of data is the parent of another item. Hierarchical data is common in databases. Examples include the following:</a:t>
            </a:r>
          </a:p>
          <a:p>
            <a:r>
              <a:rPr lang="en-US" dirty="0" smtClean="0"/>
              <a:t>An organizational structure</a:t>
            </a:r>
          </a:p>
          <a:p>
            <a:r>
              <a:rPr lang="en-US" dirty="0" smtClean="0"/>
              <a:t>A file system</a:t>
            </a:r>
          </a:p>
          <a:p>
            <a:r>
              <a:rPr lang="en-US" dirty="0" smtClean="0"/>
              <a:t>A set of tasks in a project</a:t>
            </a:r>
          </a:p>
          <a:p>
            <a:r>
              <a:rPr lang="en-US" dirty="0" smtClean="0"/>
              <a:t>A taxonomy of language terms</a:t>
            </a:r>
          </a:p>
          <a:p>
            <a:r>
              <a:rPr lang="en-US" dirty="0" smtClean="0"/>
              <a:t>A graph of links between Web pages</a:t>
            </a:r>
          </a:p>
          <a:p>
            <a:pPr eaLnBrk="1" hangingPunct="1"/>
            <a:endParaRPr lang="en-US" b="1"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9: Using Advanced Techniques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D2C37D86-2C22-4871-A048-B18DBC4EBF11}" type="slidenum">
              <a:rPr lang="en-US" smtClean="0"/>
              <a:pPr/>
              <a:t>21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indexing breadth-first and depth-first. A depth-first index, rows in a </a:t>
            </a:r>
            <a:r>
              <a:rPr lang="en-US" dirty="0" err="1" smtClean="0"/>
              <a:t>subtree</a:t>
            </a:r>
            <a:r>
              <a:rPr lang="en-US" dirty="0" smtClean="0"/>
              <a:t> are stored near each other. For example, all employees that report through a manager are stored near their managers' record.</a:t>
            </a:r>
            <a:br>
              <a:rPr lang="en-US" dirty="0" smtClean="0"/>
            </a:br>
            <a:r>
              <a:rPr lang="en-US" dirty="0" smtClean="0"/>
              <a:t>A breadth-first stores the rows each level of the hierarchy together. For example, the records of employees who directly report to the same manager are stored near each other.</a:t>
            </a:r>
            <a:br>
              <a:rPr lang="en-US" dirty="0" smtClean="0"/>
            </a:br>
            <a:endParaRPr lang="en-US" dirty="0" smtClean="0"/>
          </a:p>
          <a:p>
            <a:r>
              <a:rPr lang="en-US" dirty="0" smtClean="0"/>
              <a:t>The order in which the files should be run is:</a:t>
            </a:r>
          </a:p>
          <a:p>
            <a:r>
              <a:rPr lang="en-US" dirty="0" err="1" smtClean="0"/>
              <a:t>CreateTerritoryTable</a:t>
            </a:r>
            <a:endParaRPr lang="en-US" dirty="0" smtClean="0"/>
          </a:p>
          <a:p>
            <a:r>
              <a:rPr lang="en-US" dirty="0" err="1" smtClean="0"/>
              <a:t>CreateTableIndex</a:t>
            </a:r>
            <a:endParaRPr lang="en-US" dirty="0" smtClean="0"/>
          </a:p>
          <a:p>
            <a:r>
              <a:rPr lang="en-US" dirty="0" err="1" smtClean="0"/>
              <a:t>InsertRootTerritory</a:t>
            </a:r>
            <a:endParaRPr lang="en-US" dirty="0" smtClean="0"/>
          </a:p>
          <a:p>
            <a:r>
              <a:rPr lang="en-US" dirty="0" err="1" smtClean="0"/>
              <a:t>InsertChildTerritory</a:t>
            </a:r>
            <a:endParaRPr lang="en-US" dirty="0" smtClean="0"/>
          </a:p>
          <a:p>
            <a:r>
              <a:rPr lang="en-US" dirty="0" err="1" smtClean="0"/>
              <a:t>CreateTerritorySP</a:t>
            </a:r>
            <a:r>
              <a:rPr lang="en-US" dirty="0" smtClean="0"/>
              <a:t> – this creates a stored procedure that helps automate the entry of additional child nodes</a:t>
            </a:r>
          </a:p>
          <a:p>
            <a:r>
              <a:rPr lang="en-US" dirty="0" err="1" smtClean="0"/>
              <a:t>PopulateTerritoryTable</a:t>
            </a:r>
            <a:r>
              <a:rPr lang="en-US" dirty="0" smtClean="0"/>
              <a:t> – this will not work without first running </a:t>
            </a:r>
            <a:r>
              <a:rPr lang="en-US" dirty="0" err="1" smtClean="0"/>
              <a:t>CreateTerritorySP</a:t>
            </a:r>
            <a:endParaRPr lang="en-US" dirty="0" smtClean="0"/>
          </a:p>
          <a:p>
            <a:endParaRPr lang="en-US" dirty="0" smtClean="0"/>
          </a:p>
          <a:p>
            <a:r>
              <a:rPr lang="en-US" dirty="0" err="1" smtClean="0"/>
              <a:t>GetTerritoryOrg</a:t>
            </a:r>
            <a:r>
              <a:rPr lang="en-US" dirty="0" smtClean="0"/>
              <a:t> can be used to query the current hierarchy</a:t>
            </a:r>
          </a:p>
          <a:p>
            <a:r>
              <a:rPr lang="en-US" dirty="0" err="1" smtClean="0"/>
              <a:t>GetNATerritories</a:t>
            </a:r>
            <a:r>
              <a:rPr lang="en-US" dirty="0" smtClean="0"/>
              <a:t> will show territories in North America</a:t>
            </a:r>
          </a:p>
          <a:p>
            <a:r>
              <a:rPr lang="en-US" dirty="0" err="1" smtClean="0"/>
              <a:t>MoveTerritory</a:t>
            </a:r>
            <a:r>
              <a:rPr lang="en-US" dirty="0" smtClean="0"/>
              <a:t> moves Australia from reporting to the Worldwide department to reporting to the Asia Sales department</a:t>
            </a:r>
          </a:p>
          <a:p>
            <a:endParaRPr lang="en-US" dirty="0" smtClean="0"/>
          </a:p>
          <a:p>
            <a:r>
              <a:rPr lang="en-US" b="1" dirty="0" smtClean="0"/>
              <a:t>Question:  </a:t>
            </a:r>
            <a:r>
              <a:rPr lang="en-US" dirty="0" smtClean="0"/>
              <a:t>What is the difference between the </a:t>
            </a:r>
            <a:r>
              <a:rPr lang="en-US" dirty="0" err="1" smtClean="0"/>
              <a:t>GetDescendant</a:t>
            </a:r>
            <a:r>
              <a:rPr lang="en-US" dirty="0" smtClean="0"/>
              <a:t> and </a:t>
            </a:r>
            <a:r>
              <a:rPr lang="en-US" dirty="0" err="1" smtClean="0"/>
              <a:t>GetAncestor</a:t>
            </a:r>
            <a:r>
              <a:rPr lang="en-US" dirty="0" smtClean="0"/>
              <a:t> methods?</a:t>
            </a:r>
          </a:p>
          <a:p>
            <a:r>
              <a:rPr lang="en-US" b="1" dirty="0" smtClean="0"/>
              <a:t>Answer:</a:t>
            </a:r>
            <a:r>
              <a:rPr lang="en-US" dirty="0" smtClean="0"/>
              <a:t> </a:t>
            </a:r>
            <a:r>
              <a:rPr lang="en-US" dirty="0" err="1" smtClean="0"/>
              <a:t>GetDescendant</a:t>
            </a:r>
            <a:r>
              <a:rPr lang="en-US" dirty="0" smtClean="0"/>
              <a:t> queries the next level down in the hierarchy, while </a:t>
            </a:r>
            <a:r>
              <a:rPr lang="en-US" dirty="0" err="1" smtClean="0"/>
              <a:t>GetAncestor</a:t>
            </a:r>
            <a:r>
              <a:rPr lang="en-US" dirty="0" smtClean="0"/>
              <a:t> queries the next level up in the hierarchy.</a:t>
            </a:r>
          </a:p>
          <a:p>
            <a:pPr eaLnBrk="1" hangingPunct="1"/>
            <a:endParaRPr lang="en-US"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2/8/2012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2/8/2012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ierarckyID.doc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trans.asf"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6477000" cy="1828800"/>
          </a:xfrm>
        </p:spPr>
        <p:txBody>
          <a:bodyPr/>
          <a:lstStyle/>
          <a:p>
            <a:pPr algn="ctr"/>
            <a:r>
              <a:rPr lang="en-US" dirty="0" smtClean="0"/>
              <a:t>Functions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t>Assignment select and Expressions</a:t>
            </a:r>
            <a:endParaRPr lang="en-US" b="0"/>
          </a:p>
        </p:txBody>
      </p:sp>
      <p:sp>
        <p:nvSpPr>
          <p:cNvPr id="23555" name="Rectangle 3"/>
          <p:cNvSpPr>
            <a:spLocks noGrp="1" noChangeArrowheads="1"/>
          </p:cNvSpPr>
          <p:nvPr>
            <p:ph sz="quarter"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select </a:t>
            </a:r>
            <a:r>
              <a:rPr lang="en-US" sz="2200" i="1">
                <a:solidFill>
                  <a:srgbClr val="3333FF"/>
                </a:solidFill>
              </a:rPr>
              <a:t>variable_name</a:t>
            </a:r>
            <a:r>
              <a:rPr lang="en-US" sz="2200">
                <a:solidFill>
                  <a:srgbClr val="3333FF"/>
                </a:solidFill>
              </a:rPr>
              <a:t> = </a:t>
            </a:r>
            <a:r>
              <a:rPr lang="en-US" sz="2200" i="1">
                <a:solidFill>
                  <a:srgbClr val="3333FF"/>
                </a:solidFill>
              </a:rPr>
              <a:t>expression</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a:t>
            </a:r>
            <a:r>
              <a:rPr lang="en-US" sz="2200">
                <a:solidFill>
                  <a:srgbClr val="3333FF"/>
                </a:solidFill>
              </a:rPr>
              <a:t> = </a:t>
            </a:r>
            <a:r>
              <a:rPr lang="en-US" sz="2200" i="1">
                <a:solidFill>
                  <a:srgbClr val="3333FF"/>
                </a:solidFill>
              </a:rPr>
              <a:t>expression</a:t>
            </a:r>
            <a:r>
              <a:rPr lang="en-US" sz="2200">
                <a:solidFill>
                  <a:srgbClr val="3333FF"/>
                </a:solidFill>
              </a:rPr>
              <a:t> ...]</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@number int,</a:t>
            </a:r>
          </a:p>
          <a:p>
            <a:pPr>
              <a:spcBef>
                <a:spcPct val="0"/>
              </a:spcBef>
              <a:buFont typeface="Monotype Sorts" pitchFamily="2" charset="2"/>
              <a:buNone/>
            </a:pPr>
            <a:r>
              <a:rPr lang="en-US" sz="1800" b="1">
                <a:solidFill>
                  <a:srgbClr val="3333FF"/>
                </a:solidFill>
                <a:latin typeface="Courier New" pitchFamily="49" charset="0"/>
              </a:rPr>
              <a:t>			@copy int,</a:t>
            </a:r>
          </a:p>
          <a:p>
            <a:pPr>
              <a:spcBef>
                <a:spcPct val="0"/>
              </a:spcBef>
              <a:buFont typeface="Monotype Sorts" pitchFamily="2" charset="2"/>
              <a:buNone/>
            </a:pPr>
            <a:r>
              <a:rPr lang="en-US" sz="1800" b="1">
                <a:solidFill>
                  <a:srgbClr val="3333FF"/>
                </a:solidFill>
                <a:latin typeface="Courier New" pitchFamily="49" charset="0"/>
              </a:rPr>
              <a:t>			@sum int</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@number = 10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@copy = @number,</a:t>
            </a:r>
          </a:p>
          <a:p>
            <a:pPr>
              <a:spcBef>
                <a:spcPct val="0"/>
              </a:spcBef>
              <a:buFont typeface="Monotype Sorts" pitchFamily="2" charset="2"/>
              <a:buNone/>
            </a:pPr>
            <a:r>
              <a:rPr lang="en-US" sz="1800" b="1">
                <a:solidFill>
                  <a:srgbClr val="3333FF"/>
                </a:solidFill>
                <a:latin typeface="Courier New" pitchFamily="49" charset="0"/>
              </a:rPr>
              <a:t>			@sum = @number + 100</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r>
              <a:rPr lang="en-US"/>
              <a:t>”</a:t>
            </a:r>
          </a:p>
          <a:p>
            <a:pPr lvl="1">
              <a:spcBef>
                <a:spcPts val="200"/>
              </a:spcBef>
            </a:pPr>
            <a:r>
              <a:rPr lang="en-US">
                <a:solidFill>
                  <a:schemeClr val="tx1"/>
                </a:solidFill>
              </a:rPr>
              <a:t>No information is returned to the user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t>Assignment select and Table Values</a:t>
            </a:r>
            <a:endParaRPr lang="en-US" b="0"/>
          </a:p>
        </p:txBody>
      </p:sp>
      <p:sp>
        <p:nvSpPr>
          <p:cNvPr id="24579"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select </a:t>
            </a:r>
            <a:r>
              <a:rPr lang="en-US" sz="2200" i="1">
                <a:solidFill>
                  <a:srgbClr val="3333FF"/>
                </a:solidFill>
              </a:rPr>
              <a:t>variable_name</a:t>
            </a:r>
            <a:r>
              <a:rPr lang="en-US" sz="2200">
                <a:solidFill>
                  <a:srgbClr val="3333FF"/>
                </a:solidFill>
              </a:rPr>
              <a:t> = </a:t>
            </a:r>
            <a:r>
              <a:rPr lang="en-US" sz="2200" i="1">
                <a:solidFill>
                  <a:srgbClr val="3333FF"/>
                </a:solidFill>
              </a:rPr>
              <a:t>column_name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from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@AD_id char(11)	</a:t>
            </a:r>
          </a:p>
          <a:p>
            <a:pPr>
              <a:spcBef>
                <a:spcPct val="0"/>
              </a:spcBef>
              <a:buFont typeface="Monotype Sorts" pitchFamily="2" charset="2"/>
              <a:buNone/>
            </a:pPr>
            <a:r>
              <a:rPr lang="en-US" sz="1800" b="1">
                <a:solidFill>
                  <a:srgbClr val="3333FF"/>
                </a:solidFill>
                <a:latin typeface="Courier New" pitchFamily="49" charset="0"/>
              </a:rPr>
              <a:t>	select @AD_id = au_id</a:t>
            </a:r>
          </a:p>
          <a:p>
            <a:pPr>
              <a:spcBef>
                <a:spcPct val="0"/>
              </a:spcBef>
              <a:buFont typeface="Monotype Sorts" pitchFamily="2" charset="2"/>
              <a:buNone/>
            </a:pPr>
            <a:r>
              <a:rPr lang="en-US" sz="1800" b="1">
                <a:solidFill>
                  <a:srgbClr val="3333FF"/>
                </a:solidFill>
                <a:latin typeface="Courier New" pitchFamily="49" charset="0"/>
              </a:rPr>
              <a:t>		from authors</a:t>
            </a:r>
          </a:p>
          <a:p>
            <a:pPr>
              <a:spcBef>
                <a:spcPct val="0"/>
              </a:spcBef>
              <a:buFont typeface="Monotype Sorts" pitchFamily="2" charset="2"/>
              <a:buNone/>
            </a:pPr>
            <a:r>
              <a:rPr lang="en-US" sz="1800" b="1">
                <a:solidFill>
                  <a:srgbClr val="3333FF"/>
                </a:solidFill>
                <a:latin typeface="Courier New" pitchFamily="49" charset="0"/>
              </a:rPr>
              <a:t>		where au_fname = "Ann" and au_lname = "Dull"</a:t>
            </a:r>
          </a:p>
          <a:p>
            <a:pPr>
              <a:spcBef>
                <a:spcPct val="0"/>
              </a:spcBef>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endParaRPr lang="en-US"/>
          </a:p>
          <a:p>
            <a:pPr lvl="1">
              <a:spcBef>
                <a:spcPts val="200"/>
              </a:spcBef>
            </a:pPr>
            <a:r>
              <a:rPr lang="en-US">
                <a:solidFill>
                  <a:schemeClr val="tx1"/>
                </a:solidFill>
              </a:rPr>
              <a:t>No information is returned to the user</a:t>
            </a:r>
          </a:p>
          <a:p>
            <a:pPr>
              <a:spcBef>
                <a:spcPts val="600"/>
              </a:spcBef>
            </a:pPr>
            <a:r>
              <a:rPr lang="en-US"/>
              <a:t>If the</a:t>
            </a:r>
            <a:r>
              <a:rPr lang="en-US" b="1"/>
              <a:t> select</a:t>
            </a:r>
            <a:r>
              <a:rPr lang="en-US"/>
              <a:t> returns multiple values, only the last value remains in the variable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Assignment update</a:t>
            </a:r>
            <a:endParaRPr lang="en-US" b="0"/>
          </a:p>
        </p:txBody>
      </p:sp>
      <p:sp>
        <p:nvSpPr>
          <p:cNvPr id="25603"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update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set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a:t>
            </a:r>
          </a:p>
          <a:p>
            <a:pPr>
              <a:spcBef>
                <a:spcPct val="0"/>
              </a:spcBef>
              <a:buFont typeface="Monotype Sorts" pitchFamily="2" charset="2"/>
              <a:buNone/>
            </a:pPr>
            <a:r>
              <a:rPr lang="en-US" sz="2200">
                <a:solidFill>
                  <a:srgbClr val="3333FF"/>
                </a:solidFill>
              </a:rPr>
              <a:t>	 	[,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 ... ]</a:t>
            </a:r>
            <a:endParaRPr lang="en-US" sz="2200" i="1">
              <a:solidFill>
                <a:srgbClr val="3333FF"/>
              </a:solidFill>
            </a:endParaRPr>
          </a:p>
          <a:p>
            <a:pPr>
              <a:spcBef>
                <a:spcPct val="0"/>
              </a:spcBef>
              <a:buFont typeface="Monotype Sorts" pitchFamily="2" charset="2"/>
              <a:buNone/>
            </a:pPr>
            <a:r>
              <a:rPr lang="en-US" sz="2200">
                <a:solidFill>
                  <a:srgbClr val="3333FF"/>
                </a:solidFill>
              </a:rPr>
              <a:t>	[where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@pub_name varchar(40)</a:t>
            </a:r>
          </a:p>
          <a:p>
            <a:pPr>
              <a:spcBef>
                <a:spcPct val="0"/>
              </a:spcBef>
              <a:buFont typeface="Monotype Sorts" pitchFamily="2" charset="2"/>
              <a:buNone/>
            </a:pPr>
            <a:r>
              <a:rPr lang="en-US" sz="1800" b="1">
                <a:solidFill>
                  <a:srgbClr val="3333FF"/>
                </a:solidFill>
                <a:latin typeface="Courier New" pitchFamily="49" charset="0"/>
              </a:rPr>
              <a:t>	update publishers</a:t>
            </a:r>
          </a:p>
          <a:p>
            <a:pPr>
              <a:spcBef>
                <a:spcPct val="0"/>
              </a:spcBef>
              <a:buFont typeface="Monotype Sorts" pitchFamily="2" charset="2"/>
              <a:buNone/>
            </a:pPr>
            <a:r>
              <a:rPr lang="en-US" sz="1800" b="1">
                <a:solidFill>
                  <a:srgbClr val="3333FF"/>
                </a:solidFill>
                <a:latin typeface="Courier New" pitchFamily="49" charset="0"/>
              </a:rPr>
              <a:t>		set 	city = "Escanaba",</a:t>
            </a:r>
          </a:p>
          <a:p>
            <a:pPr>
              <a:spcBef>
                <a:spcPct val="0"/>
              </a:spcBef>
              <a:buFont typeface="Monotype Sorts" pitchFamily="2" charset="2"/>
              <a:buNone/>
            </a:pPr>
            <a:r>
              <a:rPr lang="en-US" sz="1800" b="1">
                <a:solidFill>
                  <a:srgbClr val="3333FF"/>
                </a:solidFill>
                <a:latin typeface="Courier New" pitchFamily="49" charset="0"/>
              </a:rPr>
              <a:t>			state = "MI",</a:t>
            </a:r>
          </a:p>
          <a:p>
            <a:pPr>
              <a:spcBef>
                <a:spcPct val="0"/>
              </a:spcBef>
              <a:buFont typeface="Monotype Sorts" pitchFamily="2" charset="2"/>
              <a:buNone/>
            </a:pPr>
            <a:r>
              <a:rPr lang="en-US" sz="1800" b="1">
                <a:solidFill>
                  <a:srgbClr val="3333FF"/>
                </a:solidFill>
                <a:latin typeface="Courier New" pitchFamily="49" charset="0"/>
              </a:rPr>
              <a:t>			@pub_name = pub_name</a:t>
            </a:r>
          </a:p>
          <a:p>
            <a:pPr>
              <a:spcBef>
                <a:spcPct val="0"/>
              </a:spcBef>
              <a:buFont typeface="Monotype Sorts" pitchFamily="2" charset="2"/>
              <a:buNone/>
            </a:pPr>
            <a:r>
              <a:rPr lang="en-US" sz="1800" b="1">
                <a:solidFill>
                  <a:srgbClr val="3333FF"/>
                </a:solidFill>
                <a:latin typeface="Courier New" pitchFamily="49" charset="0"/>
              </a:rPr>
              <a:t>		where pub_id = "0736"</a:t>
            </a:r>
          </a:p>
          <a:p>
            <a:pPr>
              <a:spcBef>
                <a:spcPts val="600"/>
              </a:spcBef>
            </a:pPr>
            <a:r>
              <a:rPr lang="en-US"/>
              <a:t>No information is returned to the user</a:t>
            </a:r>
          </a:p>
          <a:p>
            <a:pPr>
              <a:spcBef>
                <a:spcPts val="600"/>
              </a:spcBef>
            </a:pPr>
            <a:r>
              <a:rPr lang="en-US"/>
              <a:t>If the </a:t>
            </a:r>
            <a:r>
              <a:rPr lang="en-US" b="1"/>
              <a:t>update</a:t>
            </a:r>
            <a:r>
              <a:rPr lang="en-US"/>
              <a:t> modifies multiple rows, only the last assigned value remains in the variable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Restrictions on Local Variables</a:t>
            </a:r>
            <a:endParaRPr lang="en-US" b="0"/>
          </a:p>
        </p:txBody>
      </p:sp>
      <p:sp>
        <p:nvSpPr>
          <p:cNvPr id="26627" name="Rectangle 3"/>
          <p:cNvSpPr>
            <a:spLocks noGrp="1" noChangeArrowheads="1"/>
          </p:cNvSpPr>
          <p:nvPr>
            <p:ph sz="quarter" idx="1"/>
          </p:nvPr>
        </p:nvSpPr>
        <p:spPr/>
        <p:txBody>
          <a:bodyPr/>
          <a:lstStyle/>
          <a:p>
            <a:pPr>
              <a:spcBef>
                <a:spcPts val="600"/>
              </a:spcBef>
            </a:pPr>
            <a:r>
              <a:rPr lang="en-US"/>
              <a:t>Variables can be used only in place of constants</a:t>
            </a:r>
          </a:p>
          <a:p>
            <a:pPr>
              <a:spcBef>
                <a:spcPts val="600"/>
              </a:spcBef>
            </a:pPr>
            <a:r>
              <a:rPr lang="en-US"/>
              <a:t>If an assignment </a:t>
            </a:r>
            <a:r>
              <a:rPr lang="en-US" b="1"/>
              <a:t>select</a:t>
            </a:r>
            <a:r>
              <a:rPr lang="en-US"/>
              <a:t> returns no values, the variable value remains unchanged</a:t>
            </a:r>
          </a:p>
          <a:p>
            <a:pPr>
              <a:spcBef>
                <a:spcPts val="600"/>
              </a:spcBef>
            </a:pPr>
            <a:r>
              <a:rPr lang="en-US"/>
              <a:t>If an assignment </a:t>
            </a:r>
            <a:r>
              <a:rPr lang="en-US" b="1"/>
              <a:t>select</a:t>
            </a:r>
            <a:r>
              <a:rPr lang="en-US"/>
              <a:t> returns multiple values, the variable retains the last value</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Global Variable</a:t>
            </a:r>
            <a:endParaRPr lang="en-US" b="0"/>
          </a:p>
        </p:txBody>
      </p:sp>
      <p:sp>
        <p:nvSpPr>
          <p:cNvPr id="32771" name="Rectangle 3"/>
          <p:cNvSpPr>
            <a:spLocks noGrp="1" noChangeArrowheads="1"/>
          </p:cNvSpPr>
          <p:nvPr>
            <p:ph sz="quarter" idx="1"/>
          </p:nvPr>
        </p:nvSpPr>
        <p:spPr/>
        <p:txBody>
          <a:bodyPr>
            <a:normAutofit lnSpcReduction="10000"/>
          </a:bodyPr>
          <a:lstStyle/>
          <a:p>
            <a:pPr>
              <a:spcBef>
                <a:spcPts val="600"/>
              </a:spcBef>
            </a:pPr>
            <a:endParaRPr lang="en-US" smtClean="0"/>
          </a:p>
          <a:p>
            <a:pPr>
              <a:spcBef>
                <a:spcPts val="600"/>
              </a:spcBef>
            </a:pPr>
            <a:r>
              <a:rPr lang="en-US" smtClean="0"/>
              <a:t>A </a:t>
            </a:r>
            <a:r>
              <a:rPr lang="en-US" dirty="0"/>
              <a:t>global variable is a named location in memory, defined and maintained by Adaptive </a:t>
            </a:r>
            <a:r>
              <a:rPr lang="en-US" dirty="0" smtClean="0"/>
              <a:t>Server</a:t>
            </a:r>
          </a:p>
          <a:p>
            <a:pPr>
              <a:spcBef>
                <a:spcPts val="600"/>
              </a:spcBef>
            </a:pPr>
            <a:r>
              <a:rPr lang="en-US" dirty="0" smtClean="0"/>
              <a:t>0 is the initial value for @@error variable </a:t>
            </a:r>
            <a:endParaRPr lang="en-US" dirty="0"/>
          </a:p>
          <a:p>
            <a:pPr>
              <a:spcBef>
                <a:spcPts val="600"/>
              </a:spcBef>
            </a:pPr>
            <a:r>
              <a:rPr lang="en-US" dirty="0"/>
              <a:t>Rules for global variables</a:t>
            </a:r>
          </a:p>
          <a:p>
            <a:pPr lvl="1">
              <a:spcBef>
                <a:spcPts val="100"/>
              </a:spcBef>
            </a:pPr>
            <a:r>
              <a:rPr lang="en-US" dirty="0">
                <a:solidFill>
                  <a:schemeClr val="tx1"/>
                </a:solidFill>
              </a:rPr>
              <a:t>Names start with “@@”</a:t>
            </a:r>
          </a:p>
          <a:p>
            <a:pPr lvl="1">
              <a:spcBef>
                <a:spcPts val="100"/>
              </a:spcBef>
            </a:pPr>
            <a:r>
              <a:rPr lang="en-US" dirty="0">
                <a:solidFill>
                  <a:schemeClr val="tx1"/>
                </a:solidFill>
              </a:rPr>
              <a:t>Cannot be created by users</a:t>
            </a:r>
          </a:p>
          <a:p>
            <a:pPr lvl="1">
              <a:spcBef>
                <a:spcPts val="100"/>
              </a:spcBef>
            </a:pPr>
            <a:r>
              <a:rPr lang="en-US" dirty="0">
                <a:solidFill>
                  <a:schemeClr val="tx1"/>
                </a:solidFill>
              </a:rPr>
              <a:t>Cannot be assigned values by users</a:t>
            </a:r>
          </a:p>
          <a:p>
            <a:pPr lvl="1">
              <a:spcBef>
                <a:spcPts val="100"/>
              </a:spcBef>
            </a:pPr>
            <a:r>
              <a:rPr lang="en-US" dirty="0">
                <a:solidFill>
                  <a:schemeClr val="tx1"/>
                </a:solidFill>
              </a:rPr>
              <a:t>Value assignment can be local to the server or to the connection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Common Global Variables</a:t>
            </a:r>
            <a:endParaRPr lang="en-US" b="0"/>
          </a:p>
        </p:txBody>
      </p:sp>
      <p:sp>
        <p:nvSpPr>
          <p:cNvPr id="33795" name="Rectangle 3"/>
          <p:cNvSpPr>
            <a:spLocks noGrp="1" noChangeArrowheads="1"/>
          </p:cNvSpPr>
          <p:nvPr>
            <p:ph sz="quarter"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Returns the number of rows affected by the last statement</a:t>
            </a:r>
            <a:endParaRPr lang="en-US" i="1">
              <a:solidFill>
                <a:schemeClr val="tx1"/>
              </a:solidFill>
            </a:endParaRPr>
          </a:p>
          <a:p>
            <a:pPr>
              <a:spcBef>
                <a:spcPts val="600"/>
              </a:spcBef>
            </a:pPr>
            <a:r>
              <a:rPr lang="en-US" i="1"/>
              <a:t>@@error</a:t>
            </a:r>
            <a:endParaRPr lang="en-US"/>
          </a:p>
          <a:p>
            <a:pPr lvl="1">
              <a:spcBef>
                <a:spcPts val="200"/>
              </a:spcBef>
            </a:pPr>
            <a:r>
              <a:rPr lang="en-US">
                <a:solidFill>
                  <a:schemeClr val="tx1"/>
                </a:solidFill>
              </a:rPr>
              <a:t>Returns the error number generated by the last statement</a:t>
            </a:r>
            <a:endParaRPr lang="en-US" i="1">
              <a:solidFill>
                <a:schemeClr val="tx1"/>
              </a:solidFill>
            </a:endParaRPr>
          </a:p>
          <a:p>
            <a:pPr>
              <a:spcBef>
                <a:spcPts val="600"/>
              </a:spcBef>
            </a:pPr>
            <a:r>
              <a:rPr lang="en-US" i="1"/>
              <a:t>@@identity</a:t>
            </a:r>
            <a:endParaRPr lang="en-US"/>
          </a:p>
          <a:p>
            <a:pPr lvl="1">
              <a:spcBef>
                <a:spcPts val="200"/>
              </a:spcBef>
            </a:pPr>
            <a:r>
              <a:rPr lang="en-US">
                <a:solidFill>
                  <a:schemeClr val="tx1"/>
                </a:solidFill>
              </a:rPr>
              <a:t>Returns the value last inserted into an IDENTITY column</a:t>
            </a:r>
            <a:endParaRPr lang="en-US" i="1">
              <a:solidFill>
                <a:schemeClr val="tx1"/>
              </a:solidFill>
            </a:endParaRPr>
          </a:p>
          <a:p>
            <a:pPr>
              <a:spcBef>
                <a:spcPts val="600"/>
              </a:spcBef>
            </a:pPr>
            <a:r>
              <a:rPr lang="en-US" i="1"/>
              <a:t>@@version</a:t>
            </a:r>
            <a:endParaRPr lang="en-US"/>
          </a:p>
          <a:p>
            <a:pPr lvl="1">
              <a:spcBef>
                <a:spcPts val="200"/>
              </a:spcBef>
            </a:pPr>
            <a:r>
              <a:rPr lang="en-US">
                <a:solidFill>
                  <a:schemeClr val="tx1"/>
                </a:solidFill>
              </a:rPr>
              <a:t>Returns the version number of the server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 Type Conversions</a:t>
            </a:r>
          </a:p>
        </p:txBody>
      </p:sp>
      <p:sp>
        <p:nvSpPr>
          <p:cNvPr id="8195" name="Rounded Rectangle 3"/>
          <p:cNvSpPr>
            <a:spLocks noChangeArrowheads="1"/>
          </p:cNvSpPr>
          <p:nvPr/>
        </p:nvSpPr>
        <p:spPr bwMode="auto">
          <a:xfrm>
            <a:off x="304800" y="1600200"/>
            <a:ext cx="8458200" cy="1828800"/>
          </a:xfrm>
          <a:prstGeom prst="roundRect">
            <a:avLst>
              <a:gd name="adj" fmla="val 4167"/>
            </a:avLst>
          </a:prstGeom>
          <a:solidFill>
            <a:srgbClr val="DEE7F1"/>
          </a:solidFill>
          <a:ln w="9525" algn="ctr">
            <a:solidFill>
              <a:srgbClr val="333333"/>
            </a:solidFill>
            <a:round/>
            <a:headEnd/>
            <a:tailEnd/>
          </a:ln>
        </p:spPr>
        <p:txBody>
          <a:bodyPr/>
          <a:lstStyle/>
          <a:p>
            <a:pPr algn="l"/>
            <a:r>
              <a:rPr lang="en-US"/>
              <a:t>Data Type Conversion scenarios</a:t>
            </a:r>
          </a:p>
        </p:txBody>
      </p:sp>
      <p:sp>
        <p:nvSpPr>
          <p:cNvPr id="8196" name="Rounded Rectangle 8"/>
          <p:cNvSpPr>
            <a:spLocks noChangeArrowheads="1"/>
          </p:cNvSpPr>
          <p:nvPr/>
        </p:nvSpPr>
        <p:spPr bwMode="auto">
          <a:xfrm>
            <a:off x="533400" y="2057400"/>
            <a:ext cx="8001000" cy="10668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Data is moved to, compared, or combined with other data</a:t>
            </a:r>
          </a:p>
          <a:p>
            <a:pPr marL="228600" indent="-228600" algn="l">
              <a:lnSpc>
                <a:spcPct val="90000"/>
              </a:lnSpc>
              <a:spcBef>
                <a:spcPct val="40000"/>
              </a:spcBef>
              <a:buClr>
                <a:srgbClr val="006699"/>
              </a:buClr>
              <a:buFontTx/>
              <a:buChar char="•"/>
            </a:pPr>
            <a:r>
              <a:rPr lang="en-US" b="0"/>
              <a:t>Data is moved from a result column, return code, or output parameter into a program variable</a:t>
            </a:r>
          </a:p>
        </p:txBody>
      </p:sp>
      <p:sp>
        <p:nvSpPr>
          <p:cNvPr id="8197" name="Rounded Rectangle 3"/>
          <p:cNvSpPr>
            <a:spLocks noChangeArrowheads="1"/>
          </p:cNvSpPr>
          <p:nvPr/>
        </p:nvSpPr>
        <p:spPr bwMode="auto">
          <a:xfrm>
            <a:off x="304800" y="35052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Implicit Conversion</a:t>
            </a:r>
          </a:p>
        </p:txBody>
      </p:sp>
      <p:sp>
        <p:nvSpPr>
          <p:cNvPr id="8198" name="Rounded Rectangle 8"/>
          <p:cNvSpPr>
            <a:spLocks noChangeArrowheads="1"/>
          </p:cNvSpPr>
          <p:nvPr/>
        </p:nvSpPr>
        <p:spPr bwMode="auto">
          <a:xfrm>
            <a:off x="533400" y="3962400"/>
            <a:ext cx="8001000" cy="6096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Transparent to the user</a:t>
            </a:r>
          </a:p>
        </p:txBody>
      </p:sp>
      <p:sp>
        <p:nvSpPr>
          <p:cNvPr id="8199" name="Rounded Rectangle 3"/>
          <p:cNvSpPr>
            <a:spLocks noChangeArrowheads="1"/>
          </p:cNvSpPr>
          <p:nvPr/>
        </p:nvSpPr>
        <p:spPr bwMode="auto">
          <a:xfrm>
            <a:off x="304800" y="51816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Explicit Conversion</a:t>
            </a:r>
          </a:p>
        </p:txBody>
      </p:sp>
      <p:sp>
        <p:nvSpPr>
          <p:cNvPr id="8200" name="Rounded Rectangle 8"/>
          <p:cNvSpPr>
            <a:spLocks noChangeArrowheads="1"/>
          </p:cNvSpPr>
          <p:nvPr/>
        </p:nvSpPr>
        <p:spPr bwMode="auto">
          <a:xfrm>
            <a:off x="533400" y="5638800"/>
            <a:ext cx="8001000" cy="533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Uses CAST or CONVERT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Implicit Conversions</a:t>
            </a:r>
          </a:p>
        </p:txBody>
      </p:sp>
      <p:sp>
        <p:nvSpPr>
          <p:cNvPr id="9219" name="Rectangle 5"/>
          <p:cNvSpPr>
            <a:spLocks noChangeArrowheads="1"/>
          </p:cNvSpPr>
          <p:nvPr/>
        </p:nvSpPr>
        <p:spPr bwMode="auto">
          <a:xfrm>
            <a:off x="2286000" y="30400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pic>
        <p:nvPicPr>
          <p:cNvPr id="9220" name="Picture 3" descr="implicit conversion.png"/>
          <p:cNvPicPr>
            <a:picLocks noChangeAspect="1"/>
          </p:cNvPicPr>
          <p:nvPr/>
        </p:nvPicPr>
        <p:blipFill>
          <a:blip r:embed="rId3" cstate="print"/>
          <a:srcRect/>
          <a:stretch>
            <a:fillRect/>
          </a:stretch>
        </p:blipFill>
        <p:spPr bwMode="auto">
          <a:xfrm>
            <a:off x="5638800" y="1600200"/>
            <a:ext cx="3305175" cy="5067935"/>
          </a:xfrm>
          <a:prstGeom prst="rect">
            <a:avLst/>
          </a:prstGeom>
          <a:noFill/>
          <a:ln w="9525">
            <a:noFill/>
            <a:miter lim="800000"/>
            <a:headEnd/>
            <a:tailEnd/>
          </a:ln>
        </p:spPr>
      </p:pic>
      <p:sp>
        <p:nvSpPr>
          <p:cNvPr id="5" name="AutoShape 3"/>
          <p:cNvSpPr>
            <a:spLocks noChangeArrowheads="1"/>
          </p:cNvSpPr>
          <p:nvPr/>
        </p:nvSpPr>
        <p:spPr bwMode="auto">
          <a:xfrm>
            <a:off x="384175" y="1684338"/>
            <a:ext cx="4794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DECLARE @</a:t>
            </a:r>
            <a:r>
              <a:rPr lang="en-US" b="0" dirty="0" err="1">
                <a:latin typeface="Lucida Sans Typewriter" pitchFamily="49" charset="0"/>
              </a:rPr>
              <a:t>firstname</a:t>
            </a:r>
            <a:r>
              <a:rPr lang="en-US" b="0" dirty="0">
                <a:latin typeface="Lucida Sans Typewriter" pitchFamily="49" charset="0"/>
              </a:rPr>
              <a:t> char(10)</a:t>
            </a:r>
          </a:p>
          <a:p>
            <a:pPr algn="l" defTabSz="457200" eaLnBrk="1" hangingPunct="1">
              <a:lnSpc>
                <a:spcPct val="90000"/>
              </a:lnSpc>
              <a:tabLst>
                <a:tab pos="457200" algn="l"/>
              </a:tabLst>
              <a:defRPr/>
            </a:pPr>
            <a:r>
              <a:rPr lang="en-US" b="0" dirty="0">
                <a:latin typeface="Lucida Sans Typewriter" pitchFamily="49" charset="0"/>
              </a:rPr>
              <a:t>SET @</a:t>
            </a:r>
            <a:r>
              <a:rPr lang="en-US" b="0" dirty="0" err="1">
                <a:latin typeface="Lucida Sans Typewriter" pitchFamily="49" charset="0"/>
              </a:rPr>
              <a:t>firstname</a:t>
            </a:r>
            <a:r>
              <a:rPr lang="en-US" b="0" dirty="0">
                <a:latin typeface="Lucida Sans Typewriter" pitchFamily="49" charset="0"/>
              </a:rPr>
              <a:t> =  'Kevin'</a:t>
            </a:r>
          </a:p>
          <a:p>
            <a:pPr algn="l" defTabSz="457200" eaLnBrk="1" hangingPunct="1">
              <a:lnSpc>
                <a:spcPct val="90000"/>
              </a:lnSpc>
              <a:tabLst>
                <a:tab pos="457200" algn="l"/>
              </a:tabLst>
              <a:defRPr/>
            </a:pPr>
            <a:endParaRPr lang="en-US" b="0" dirty="0">
              <a:latin typeface="Lucida Sans Typewriter" pitchFamily="49" charset="0"/>
            </a:endParaRPr>
          </a:p>
          <a:p>
            <a:pPr algn="l" defTabSz="457200" eaLnBrk="1" hangingPunct="1">
              <a:lnSpc>
                <a:spcPct val="90000"/>
              </a:lnSpc>
              <a:tabLst>
                <a:tab pos="457200" algn="l"/>
              </a:tabLst>
              <a:defRPr/>
            </a:pPr>
            <a:r>
              <a:rPr lang="en-US" b="0" dirty="0">
                <a:latin typeface="Lucida Sans Typewriter" pitchFamily="49" charset="0"/>
              </a:rPr>
              <a:t>SELECT </a:t>
            </a:r>
            <a:r>
              <a:rPr lang="en-US" b="0" dirty="0" err="1">
                <a:latin typeface="Lucida Sans Typewriter" pitchFamily="49" charset="0"/>
              </a:rPr>
              <a:t>FirstName</a:t>
            </a:r>
            <a:r>
              <a:rPr lang="en-US" b="0" dirty="0">
                <a:latin typeface="Lucida Sans Typewriter" pitchFamily="49" charset="0"/>
              </a:rPr>
              <a:t>, </a:t>
            </a:r>
            <a:r>
              <a:rPr lang="en-US" b="0" dirty="0" err="1">
                <a:latin typeface="Lucida Sans Typewriter" pitchFamily="49" charset="0"/>
              </a:rPr>
              <a:t>LastName</a:t>
            </a:r>
            <a:r>
              <a:rPr lang="en-US" b="0" dirty="0">
                <a:latin typeface="Lucida Sans Typewriter" pitchFamily="49" charset="0"/>
              </a:rPr>
              <a:t> FROM</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Person.Person</a:t>
            </a:r>
            <a:r>
              <a:rPr lang="en-US" b="0" dirty="0">
                <a:latin typeface="Lucida Sans Typewriter" pitchFamily="49" charset="0"/>
              </a:rPr>
              <a:t> WHERE</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firstname</a:t>
            </a:r>
            <a:r>
              <a:rPr lang="en-US" b="0" dirty="0">
                <a:latin typeface="Lucida Sans Typewriter" pitchFamily="49" charset="0"/>
              </a:rPr>
              <a:t> = </a:t>
            </a:r>
            <a:r>
              <a:rPr lang="en-US" b="0" dirty="0" err="1">
                <a:latin typeface="Lucida Sans Typewriter" pitchFamily="49" charset="0"/>
              </a:rPr>
              <a:t>FirstName</a:t>
            </a:r>
            <a:endParaRPr lang="en-US" b="0" dirty="0">
              <a:latin typeface="Lucida Sans Typewriter"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Explicit Conversions with CAST and CONVERT</a:t>
            </a:r>
          </a:p>
        </p:txBody>
      </p:sp>
      <p:sp>
        <p:nvSpPr>
          <p:cNvPr id="10243" name="Rectangle 5"/>
          <p:cNvSpPr>
            <a:spLocks noChangeArrowheads="1"/>
          </p:cNvSpPr>
          <p:nvPr/>
        </p:nvSpPr>
        <p:spPr bwMode="auto">
          <a:xfrm>
            <a:off x="2286000" y="3649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4" name="Rounded Rectangle 3"/>
          <p:cNvSpPr>
            <a:spLocks noChangeArrowheads="1"/>
          </p:cNvSpPr>
          <p:nvPr/>
        </p:nvSpPr>
        <p:spPr bwMode="auto">
          <a:xfrm>
            <a:off x="381000" y="1600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CAST</a:t>
            </a:r>
          </a:p>
        </p:txBody>
      </p:sp>
      <p:sp>
        <p:nvSpPr>
          <p:cNvPr id="10245" name="Rounded Rectangle 8"/>
          <p:cNvSpPr>
            <a:spLocks noChangeArrowheads="1"/>
          </p:cNvSpPr>
          <p:nvPr/>
        </p:nvSpPr>
        <p:spPr bwMode="auto">
          <a:xfrm>
            <a:off x="609600" y="2057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latin typeface="Lucida Sans Typewriter" pitchFamily="49" charset="0"/>
              </a:rPr>
              <a:t>USE AdventureWorks2008;</a:t>
            </a:r>
          </a:p>
          <a:p>
            <a:pPr marL="228600" indent="-228600" algn="l"/>
            <a:r>
              <a:rPr lang="en-US" b="0" dirty="0">
                <a:latin typeface="Lucida Sans Typewriter" pitchFamily="49" charset="0"/>
              </a:rPr>
              <a:t>GO</a:t>
            </a:r>
          </a:p>
          <a:p>
            <a:pPr marL="228600" indent="-228600" algn="l"/>
            <a:r>
              <a:rPr lang="en-US" b="0" dirty="0">
                <a:latin typeface="Lucida Sans Typewriter" pitchFamily="49" charset="0"/>
              </a:rPr>
              <a:t>SELECT SUBSTRING(Name, 1, 30) AS </a:t>
            </a:r>
            <a:r>
              <a:rPr lang="en-US" b="0" dirty="0" err="1">
                <a:latin typeface="Lucida Sans Typewriter" pitchFamily="49" charset="0"/>
              </a:rPr>
              <a:t>ProductName</a:t>
            </a:r>
            <a:r>
              <a:rPr lang="en-US" b="0" dirty="0">
                <a:latin typeface="Lucida Sans Typewriter" pitchFamily="49" charset="0"/>
              </a:rPr>
              <a:t>, </a:t>
            </a:r>
            <a:r>
              <a:rPr lang="en-US" b="0" dirty="0" err="1">
                <a:latin typeface="Lucida Sans Typewriter" pitchFamily="49" charset="0"/>
              </a:rPr>
              <a:t>ListPrice</a:t>
            </a:r>
            <a:endParaRPr lang="en-US" b="0" dirty="0">
              <a:latin typeface="Lucida Sans Typewriter" pitchFamily="49" charset="0"/>
            </a:endParaRPr>
          </a:p>
          <a:p>
            <a:pPr marL="228600" indent="-228600" algn="l"/>
            <a:r>
              <a:rPr lang="en-US" b="0" dirty="0">
                <a:latin typeface="Lucida Sans Typewriter" pitchFamily="49" charset="0"/>
              </a:rPr>
              <a:t>FROM </a:t>
            </a:r>
            <a:r>
              <a:rPr lang="en-US" b="0" dirty="0" err="1">
                <a:latin typeface="Lucida Sans Typewriter" pitchFamily="49" charset="0"/>
              </a:rPr>
              <a:t>Production.Product</a:t>
            </a:r>
            <a:endParaRPr lang="en-US" b="0" dirty="0">
              <a:latin typeface="Lucida Sans Typewriter" pitchFamily="49" charset="0"/>
            </a:endParaRPr>
          </a:p>
          <a:p>
            <a:pPr marL="228600" indent="-228600" algn="l"/>
            <a:r>
              <a:rPr lang="en-US" b="0" dirty="0">
                <a:latin typeface="Lucida Sans Typewriter" pitchFamily="49" charset="0"/>
              </a:rPr>
              <a:t>WHERE CAST(</a:t>
            </a:r>
            <a:r>
              <a:rPr lang="en-US" b="0" dirty="0" err="1">
                <a:latin typeface="Lucida Sans Typewriter" pitchFamily="49" charset="0"/>
              </a:rPr>
              <a:t>ListPrice</a:t>
            </a:r>
            <a:r>
              <a:rPr lang="en-US" b="0" dirty="0">
                <a:latin typeface="Lucida Sans Typewriter" pitchFamily="49" charset="0"/>
              </a:rPr>
              <a:t> AS </a:t>
            </a:r>
            <a:r>
              <a:rPr lang="en-US" b="0" dirty="0" err="1">
                <a:latin typeface="Lucida Sans Typewriter" pitchFamily="49" charset="0"/>
              </a:rPr>
              <a:t>int</a:t>
            </a:r>
            <a:r>
              <a:rPr lang="en-US" b="0" dirty="0">
                <a:latin typeface="Lucida Sans Typewriter" pitchFamily="49" charset="0"/>
              </a:rPr>
              <a:t>) LIKE '3%';</a:t>
            </a:r>
          </a:p>
          <a:p>
            <a:pPr marL="228600" indent="-228600" algn="l"/>
            <a:r>
              <a:rPr lang="en-US" b="0" dirty="0">
                <a:latin typeface="Lucida Sans Typewriter" pitchFamily="49" charset="0"/>
              </a:rPr>
              <a:t>GO</a:t>
            </a:r>
          </a:p>
        </p:txBody>
      </p:sp>
      <p:sp>
        <p:nvSpPr>
          <p:cNvPr id="10246" name="Rectangle 5"/>
          <p:cNvSpPr>
            <a:spLocks noChangeArrowheads="1"/>
          </p:cNvSpPr>
          <p:nvPr/>
        </p:nvSpPr>
        <p:spPr bwMode="auto">
          <a:xfrm>
            <a:off x="2286000" y="5935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7" name="Rounded Rectangle 6"/>
          <p:cNvSpPr>
            <a:spLocks noChangeArrowheads="1"/>
          </p:cNvSpPr>
          <p:nvPr/>
        </p:nvSpPr>
        <p:spPr bwMode="auto">
          <a:xfrm>
            <a:off x="381000" y="4267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CONVERT</a:t>
            </a:r>
          </a:p>
        </p:txBody>
      </p:sp>
      <p:sp>
        <p:nvSpPr>
          <p:cNvPr id="10248" name="Rounded Rectangle 8"/>
          <p:cNvSpPr>
            <a:spLocks noChangeArrowheads="1"/>
          </p:cNvSpPr>
          <p:nvPr/>
        </p:nvSpPr>
        <p:spPr bwMode="auto">
          <a:xfrm>
            <a:off x="609600" y="4724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a:latin typeface="Lucida Sans Typewriter" pitchFamily="49" charset="0"/>
              </a:rPr>
              <a:t>USE AdventureWorks2008;</a:t>
            </a:r>
          </a:p>
          <a:p>
            <a:pPr marL="228600" indent="-228600" algn="l"/>
            <a:r>
              <a:rPr lang="en-US" b="0">
                <a:latin typeface="Lucida Sans Typewriter" pitchFamily="49" charset="0"/>
              </a:rPr>
              <a:t>GO</a:t>
            </a:r>
          </a:p>
          <a:p>
            <a:pPr marL="228600" indent="-228600" algn="l"/>
            <a:r>
              <a:rPr lang="en-US" b="0">
                <a:latin typeface="Lucida Sans Typewriter" pitchFamily="49" charset="0"/>
              </a:rPr>
              <a:t>SELECT SUBSTRING(Name, 1, 30) AS ProductName, ListPrice</a:t>
            </a:r>
          </a:p>
          <a:p>
            <a:pPr marL="228600" indent="-228600" algn="l"/>
            <a:r>
              <a:rPr lang="en-US" b="0">
                <a:latin typeface="Lucida Sans Typewriter" pitchFamily="49" charset="0"/>
              </a:rPr>
              <a:t>FROM Production.Product</a:t>
            </a:r>
          </a:p>
          <a:p>
            <a:pPr marL="228600" indent="-228600" algn="l"/>
            <a:r>
              <a:rPr lang="en-US" b="0">
                <a:latin typeface="Lucida Sans Typewriter" pitchFamily="49" charset="0"/>
              </a:rPr>
              <a:t>WHERE CONVERT(int, ListPrice) LIKE '3%';</a:t>
            </a:r>
          </a:p>
          <a:p>
            <a:pPr marL="228600" indent="-228600" algn="l"/>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Recommendations for Inserting Date/Time Data</a:t>
            </a:r>
          </a:p>
        </p:txBody>
      </p:sp>
      <p:sp>
        <p:nvSpPr>
          <p:cNvPr id="856071" name="AutoShape 7"/>
          <p:cNvSpPr>
            <a:spLocks noChangeArrowheads="1"/>
          </p:cNvSpPr>
          <p:nvPr/>
        </p:nvSpPr>
        <p:spPr bwMode="auto">
          <a:xfrm>
            <a:off x="2438400" y="33528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mdy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'12/31/2008'</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2" name="AutoShape 8"/>
          <p:cNvSpPr>
            <a:spLocks noChangeArrowheads="1"/>
          </p:cNvSpPr>
          <p:nvPr/>
        </p:nvSpPr>
        <p:spPr bwMode="auto">
          <a:xfrm>
            <a:off x="3810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ydm</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‘2008/31/12'</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3" name="AutoShape 9"/>
          <p:cNvSpPr>
            <a:spLocks noChangeArrowheads="1"/>
          </p:cNvSpPr>
          <p:nvPr/>
        </p:nvSpPr>
        <p:spPr bwMode="auto">
          <a:xfrm>
            <a:off x="46482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ymd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‘2008/12/31'</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15366" name="Rounded Rectangle 3"/>
          <p:cNvSpPr>
            <a:spLocks noChangeArrowheads="1"/>
          </p:cNvSpPr>
          <p:nvPr/>
        </p:nvSpPr>
        <p:spPr bwMode="auto">
          <a:xfrm>
            <a:off x="304800" y="1676400"/>
            <a:ext cx="8458200" cy="11430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sz="2000" b="0"/>
              <a:t>Use correct format and language settings</a:t>
            </a:r>
          </a:p>
          <a:p>
            <a:pPr algn="l">
              <a:buFont typeface="Arial" charset="0"/>
              <a:buChar char="•"/>
            </a:pPr>
            <a:endParaRPr lang="en-US" sz="2000" b="0"/>
          </a:p>
          <a:p>
            <a:pPr algn="l">
              <a:buFont typeface="Arial" charset="0"/>
              <a:buChar char="•"/>
            </a:pPr>
            <a:r>
              <a:rPr lang="en-US" sz="2000" b="0"/>
              <a:t>Use language independent formats for portability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Variables</a:t>
            </a:r>
            <a:endParaRPr lang="en-US" b="0" dirty="0"/>
          </a:p>
        </p:txBody>
      </p:sp>
      <p:sp>
        <p:nvSpPr>
          <p:cNvPr id="10243" name="Rectangle 3"/>
          <p:cNvSpPr>
            <a:spLocks noGrp="1" noChangeArrowheads="1"/>
          </p:cNvSpPr>
          <p:nvPr>
            <p:ph sz="quarter" idx="1"/>
          </p:nvPr>
        </p:nvSpPr>
        <p:spPr/>
        <p:txBody>
          <a:bodyPr/>
          <a:lstStyle/>
          <a:p>
            <a:pPr>
              <a:spcBef>
                <a:spcPts val="600"/>
              </a:spcBef>
            </a:pPr>
            <a:r>
              <a:rPr lang="en-US" dirty="0" smtClean="0"/>
              <a:t>Local </a:t>
            </a:r>
            <a:r>
              <a:rPr lang="en-US" dirty="0"/>
              <a:t>Variables</a:t>
            </a:r>
          </a:p>
          <a:p>
            <a:pPr>
              <a:spcBef>
                <a:spcPts val="600"/>
              </a:spcBef>
            </a:pPr>
            <a:r>
              <a:rPr lang="en-US" dirty="0"/>
              <a:t>Global Variables</a:t>
            </a:r>
          </a:p>
          <a:p>
            <a:pPr>
              <a:spcBef>
                <a:spcPts val="600"/>
              </a:spcBef>
            </a:pPr>
            <a:r>
              <a:rPr lang="en-US" dirty="0"/>
              <a:t>Dynamic </a:t>
            </a:r>
            <a:r>
              <a:rPr lang="en-US" dirty="0" smtClean="0"/>
              <a:t>SQL</a:t>
            </a:r>
          </a:p>
          <a:p>
            <a:pPr>
              <a:lnSpc>
                <a:spcPct val="90000"/>
              </a:lnSpc>
              <a:spcBef>
                <a:spcPts val="600"/>
              </a:spcBef>
            </a:pPr>
            <a:r>
              <a:rPr lang="en-US" dirty="0" smtClean="0"/>
              <a:t>What Are T-SQL Expressions?</a:t>
            </a:r>
          </a:p>
          <a:p>
            <a:pPr>
              <a:lnSpc>
                <a:spcPct val="90000"/>
              </a:lnSpc>
              <a:spcBef>
                <a:spcPts val="600"/>
              </a:spcBef>
            </a:pPr>
            <a:r>
              <a:rPr lang="en-US" dirty="0" smtClean="0"/>
              <a:t>Control-of-flow Statements</a:t>
            </a:r>
          </a:p>
          <a:p>
            <a:pPr>
              <a:spcBef>
                <a:spcPts val="600"/>
              </a:spcBef>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0375" y="249237"/>
            <a:ext cx="7773988" cy="741363"/>
          </a:xfrm>
        </p:spPr>
        <p:txBody>
          <a:bodyPr>
            <a:normAutofit fontScale="90000"/>
          </a:bodyPr>
          <a:lstStyle/>
          <a:p>
            <a:pPr eaLnBrk="1" hangingPunct="1"/>
            <a:r>
              <a:rPr lang="en-US" dirty="0" smtClean="0"/>
              <a:t>Implementing the </a:t>
            </a:r>
            <a:r>
              <a:rPr lang="en-US" dirty="0" err="1" smtClean="0"/>
              <a:t>hierarchyid</a:t>
            </a:r>
            <a:r>
              <a:rPr lang="en-US" dirty="0" smtClean="0"/>
              <a:t> Data Type</a:t>
            </a:r>
          </a:p>
        </p:txBody>
      </p:sp>
      <p:pic>
        <p:nvPicPr>
          <p:cNvPr id="17411" name="Picture 4" descr="hierarchy1.gif"/>
          <p:cNvPicPr>
            <a:picLocks noChangeAspect="1"/>
          </p:cNvPicPr>
          <p:nvPr/>
        </p:nvPicPr>
        <p:blipFill>
          <a:blip r:embed="rId3" cstate="print"/>
          <a:srcRect/>
          <a:stretch>
            <a:fillRect/>
          </a:stretch>
        </p:blipFill>
        <p:spPr bwMode="auto">
          <a:xfrm>
            <a:off x="2133600" y="1600200"/>
            <a:ext cx="4419600" cy="2209800"/>
          </a:xfrm>
          <a:prstGeom prst="rect">
            <a:avLst/>
          </a:prstGeom>
          <a:noFill/>
          <a:ln w="9525">
            <a:noFill/>
            <a:miter lim="800000"/>
            <a:headEnd/>
            <a:tailEnd/>
          </a:ln>
        </p:spPr>
      </p:pic>
      <p:sp>
        <p:nvSpPr>
          <p:cNvPr id="6" name="AutoShape 7"/>
          <p:cNvSpPr>
            <a:spLocks noChangeArrowheads="1"/>
          </p:cNvSpPr>
          <p:nvPr/>
        </p:nvSpPr>
        <p:spPr bwMode="auto">
          <a:xfrm>
            <a:off x="1524000" y="3886200"/>
            <a:ext cx="5705475" cy="19097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CREATE TABLE Organization</a:t>
            </a:r>
          </a:p>
          <a:p>
            <a:pPr algn="l" defTabSz="457200" eaLnBrk="1" hangingPunct="1">
              <a:lnSpc>
                <a:spcPct val="90000"/>
              </a:lnSpc>
              <a:tabLst>
                <a:tab pos="457200" algn="l"/>
              </a:tabLst>
              <a:defRPr/>
            </a:pP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EmployeeID</a:t>
            </a:r>
            <a:r>
              <a:rPr lang="en-US" b="0" dirty="0">
                <a:latin typeface="Lucida Sans Typewriter" pitchFamily="49" charset="0"/>
              </a:rPr>
              <a:t> </a:t>
            </a:r>
            <a:r>
              <a:rPr lang="en-US" b="0" dirty="0" err="1">
                <a:latin typeface="Lucida Sans Typewriter" pitchFamily="49" charset="0"/>
              </a:rPr>
              <a:t>hierarchyid</a:t>
            </a:r>
            <a:r>
              <a:rPr lang="en-US" b="0" dirty="0">
                <a:latin typeface="Lucida Sans Typewriter" pitchFamily="49" charset="0"/>
              </a:rPr>
              <a:t>,</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OrgLevel</a:t>
            </a:r>
            <a:r>
              <a:rPr lang="en-US" b="0" dirty="0">
                <a:latin typeface="Lucida Sans Typewriter" pitchFamily="49" charset="0"/>
              </a:rPr>
              <a:t> as </a:t>
            </a:r>
            <a:r>
              <a:rPr lang="en-US" b="0" dirty="0" err="1">
                <a:latin typeface="Lucida Sans Typewriter" pitchFamily="49" charset="0"/>
              </a:rPr>
              <a:t>EmployeeID.GetLevel</a:t>
            </a: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EmployeeName</a:t>
            </a:r>
            <a:r>
              <a:rPr lang="en-US" b="0" dirty="0">
                <a:latin typeface="Lucida Sans Typewriter" pitchFamily="49" charset="0"/>
              </a:rPr>
              <a:t> </a:t>
            </a:r>
            <a:r>
              <a:rPr lang="en-US" b="0" dirty="0" err="1">
                <a:latin typeface="Lucida Sans Typewriter" pitchFamily="49" charset="0"/>
              </a:rPr>
              <a:t>nvarchar</a:t>
            </a:r>
            <a:r>
              <a:rPr lang="en-US" b="0" dirty="0">
                <a:latin typeface="Lucida Sans Typewriter" pitchFamily="49" charset="0"/>
              </a:rPr>
              <a:t>(50) NOT NULL</a:t>
            </a:r>
          </a:p>
          <a:p>
            <a:pPr algn="l" defTabSz="457200" eaLnBrk="1" hangingPunct="1">
              <a:lnSpc>
                <a:spcPct val="90000"/>
              </a:lnSpc>
              <a:tabLst>
                <a:tab pos="457200" algn="l"/>
              </a:tabLst>
              <a:defRPr/>
            </a:pPr>
            <a:r>
              <a:rPr lang="en-US" b="0" dirty="0">
                <a:latin typeface="Lucida Sans Typewriter" pitchFamily="49" charset="0"/>
              </a:rPr>
              <a:t>   ) ;</a:t>
            </a:r>
          </a:p>
          <a:p>
            <a:pPr algn="l" defTabSz="457200" eaLnBrk="1" hangingPunct="1">
              <a:lnSpc>
                <a:spcPct val="90000"/>
              </a:lnSpc>
              <a:tabLst>
                <a:tab pos="457200" algn="l"/>
              </a:tabLst>
              <a:defRPr/>
            </a:pPr>
            <a:r>
              <a:rPr lang="en-US" b="0" dirty="0">
                <a:latin typeface="Lucida Sans Typewriter" pitchFamily="49" charset="0"/>
              </a:rPr>
              <a:t>GO</a:t>
            </a:r>
          </a:p>
        </p:txBody>
      </p:sp>
      <p:sp>
        <p:nvSpPr>
          <p:cNvPr id="5" name="TextBox 4"/>
          <p:cNvSpPr txBox="1"/>
          <p:nvPr/>
        </p:nvSpPr>
        <p:spPr>
          <a:xfrm>
            <a:off x="1219200" y="6031468"/>
            <a:ext cx="6781800" cy="646331"/>
          </a:xfrm>
          <a:prstGeom prst="rect">
            <a:avLst/>
          </a:prstGeom>
          <a:noFill/>
        </p:spPr>
        <p:txBody>
          <a:bodyPr wrap="square" rtlCol="0">
            <a:spAutoFit/>
          </a:bodyPr>
          <a:lstStyle/>
          <a:p>
            <a:pPr algn="ctr"/>
            <a:r>
              <a:rPr lang="en-US" sz="3600" dirty="0" err="1" smtClean="0">
                <a:hlinkClick r:id="rId4" action="ppaction://hlinkfile"/>
              </a:rPr>
              <a:t>HierarckyID</a:t>
            </a:r>
            <a:r>
              <a:rPr lang="en-US" sz="3600" dirty="0" smtClean="0">
                <a:hlinkClick r:id="rId4" action="ppaction://hlinkfile"/>
              </a:rPr>
              <a:t> Examples</a:t>
            </a:r>
            <a:endParaRPr lang="en-US" sz="36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Working with Hierarchies</a:t>
            </a:r>
          </a:p>
        </p:txBody>
      </p:sp>
      <p:pic>
        <p:nvPicPr>
          <p:cNvPr id="18435" name="Picture 3" descr="hierarchy1.gif"/>
          <p:cNvPicPr>
            <a:picLocks noChangeAspect="1"/>
          </p:cNvPicPr>
          <p:nvPr/>
        </p:nvPicPr>
        <p:blipFill>
          <a:blip r:embed="rId3" cstate="print"/>
          <a:srcRect/>
          <a:stretch>
            <a:fillRect/>
          </a:stretch>
        </p:blipFill>
        <p:spPr bwMode="auto">
          <a:xfrm>
            <a:off x="628650" y="1624012"/>
            <a:ext cx="3181350" cy="1943100"/>
          </a:xfrm>
          <a:prstGeom prst="rect">
            <a:avLst/>
          </a:prstGeom>
          <a:noFill/>
          <a:ln w="9525">
            <a:noFill/>
            <a:miter lim="800000"/>
            <a:headEnd/>
            <a:tailEnd/>
          </a:ln>
        </p:spPr>
      </p:pic>
      <p:pic>
        <p:nvPicPr>
          <p:cNvPr id="18436" name="Picture 4" descr="hierarchy2.gif"/>
          <p:cNvPicPr>
            <a:picLocks noChangeAspect="1"/>
          </p:cNvPicPr>
          <p:nvPr/>
        </p:nvPicPr>
        <p:blipFill>
          <a:blip r:embed="rId4" cstate="print"/>
          <a:srcRect/>
          <a:stretch>
            <a:fillRect/>
          </a:stretch>
        </p:blipFill>
        <p:spPr bwMode="auto">
          <a:xfrm>
            <a:off x="5048250" y="1624012"/>
            <a:ext cx="3181350" cy="1943100"/>
          </a:xfrm>
          <a:prstGeom prst="rect">
            <a:avLst/>
          </a:prstGeom>
          <a:noFill/>
          <a:ln w="9525">
            <a:noFill/>
            <a:miter lim="800000"/>
            <a:headEnd/>
            <a:tailEnd/>
          </a:ln>
        </p:spPr>
      </p:pic>
      <p:sp>
        <p:nvSpPr>
          <p:cNvPr id="7" name="AutoShape 7"/>
          <p:cNvSpPr>
            <a:spLocks noChangeArrowheads="1"/>
          </p:cNvSpPr>
          <p:nvPr/>
        </p:nvSpPr>
        <p:spPr bwMode="auto">
          <a:xfrm>
            <a:off x="304800" y="3757612"/>
            <a:ext cx="4117975"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CLUSTERED INDEX Org_Breadth_First </a:t>
            </a:r>
          </a:p>
          <a:p>
            <a:pPr algn="l" defTabSz="457200" eaLnBrk="1" hangingPunct="1">
              <a:lnSpc>
                <a:spcPct val="90000"/>
              </a:lnSpc>
              <a:tabLst>
                <a:tab pos="457200" algn="l"/>
              </a:tabLst>
              <a:defRPr/>
            </a:pPr>
            <a:r>
              <a:rPr lang="en-US" b="0">
                <a:latin typeface="Lucida Sans Typewriter" pitchFamily="49" charset="0"/>
              </a:rPr>
              <a:t>ON </a:t>
            </a:r>
          </a:p>
          <a:p>
            <a:pPr algn="l" defTabSz="457200" eaLnBrk="1" hangingPunct="1">
              <a:lnSpc>
                <a:spcPct val="90000"/>
              </a:lnSpc>
              <a:tabLst>
                <a:tab pos="457200" algn="l"/>
              </a:tabLst>
              <a:defRPr/>
            </a:pPr>
            <a:r>
              <a:rPr lang="en-US" b="0">
                <a:latin typeface="Lucida Sans Typewriter" pitchFamily="49" charset="0"/>
              </a:rPr>
              <a:t>Organization(OrgLevel,</a:t>
            </a:r>
          </a:p>
          <a:p>
            <a:pPr algn="l" defTabSz="457200" eaLnBrk="1" hangingPunct="1">
              <a:lnSpc>
                <a:spcPct val="90000"/>
              </a:lnSpc>
              <a:tabLst>
                <a:tab pos="457200" algn="l"/>
              </a:tabLst>
              <a:defRPr/>
            </a:pPr>
            <a:r>
              <a:rPr lang="en-US" b="0">
                <a:latin typeface="Lucida Sans Typewriter" pitchFamily="49" charset="0"/>
              </a:rPr>
              <a:t>	EmployeeID);</a:t>
            </a:r>
          </a:p>
          <a:p>
            <a:pPr algn="l" defTabSz="457200" eaLnBrk="1" hangingPunct="1">
              <a:lnSpc>
                <a:spcPct val="90000"/>
              </a:lnSpc>
              <a:tabLst>
                <a:tab pos="457200" algn="l"/>
              </a:tabLst>
              <a:defRPr/>
            </a:pPr>
            <a:r>
              <a:rPr lang="en-US" b="0">
                <a:latin typeface="Lucida Sans Typewriter" pitchFamily="49" charset="0"/>
              </a:rPr>
              <a:t>GO</a:t>
            </a:r>
          </a:p>
        </p:txBody>
      </p:sp>
      <p:sp>
        <p:nvSpPr>
          <p:cNvPr id="8" name="AutoShape 7"/>
          <p:cNvSpPr>
            <a:spLocks noChangeArrowheads="1"/>
          </p:cNvSpPr>
          <p:nvPr/>
        </p:nvSpPr>
        <p:spPr bwMode="auto">
          <a:xfrm>
            <a:off x="4883150" y="3757612"/>
            <a:ext cx="37988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UNIQUE INDEX Org_Depth_First </a:t>
            </a:r>
          </a:p>
          <a:p>
            <a:pPr algn="l" defTabSz="457200" eaLnBrk="1" hangingPunct="1">
              <a:lnSpc>
                <a:spcPct val="90000"/>
              </a:lnSpc>
              <a:tabLst>
                <a:tab pos="457200" algn="l"/>
              </a:tabLst>
              <a:defRPr/>
            </a:pPr>
            <a:r>
              <a:rPr lang="en-US" b="0">
                <a:latin typeface="Lucida Sans Typewriter" pitchFamily="49" charset="0"/>
              </a:rPr>
              <a:t>ON Organization(EmployeeID);</a:t>
            </a:r>
          </a:p>
          <a:p>
            <a:pPr algn="l" defTabSz="457200" eaLnBrk="1" hangingPunct="1">
              <a:lnSpc>
                <a:spcPct val="90000"/>
              </a:lnSpc>
              <a:tabLst>
                <a:tab pos="457200" algn="l"/>
              </a:tabLst>
              <a:defRPr/>
            </a:pPr>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What Are T-SQL Expressions?</a:t>
            </a:r>
          </a:p>
        </p:txBody>
      </p:sp>
      <p:sp>
        <p:nvSpPr>
          <p:cNvPr id="9" name="Rounded Rectangle 849923"/>
          <p:cNvSpPr>
            <a:spLocks noChangeArrowheads="1"/>
          </p:cNvSpPr>
          <p:nvPr/>
        </p:nvSpPr>
        <p:spPr bwMode="auto">
          <a:xfrm>
            <a:off x="254577" y="2483992"/>
            <a:ext cx="8760607" cy="231660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27654" name="Text Box 25"/>
          <p:cNvSpPr txBox="1">
            <a:spLocks noChangeArrowheads="1"/>
          </p:cNvSpPr>
          <p:nvPr/>
        </p:nvSpPr>
        <p:spPr bwMode="auto">
          <a:xfrm>
            <a:off x="322263" y="2579312"/>
            <a:ext cx="7791450" cy="400050"/>
          </a:xfrm>
          <a:prstGeom prst="rect">
            <a:avLst/>
          </a:prstGeom>
          <a:noFill/>
          <a:ln w="9525" algn="ctr">
            <a:noFill/>
            <a:miter lim="800000"/>
            <a:headEnd/>
            <a:tailEnd/>
          </a:ln>
        </p:spPr>
        <p:txBody>
          <a:bodyPr wrap="none">
            <a:spAutoFit/>
          </a:bodyPr>
          <a:lstStyle/>
          <a:p>
            <a:pPr algn="ctr" eaLnBrk="0" hangingPunct="0"/>
            <a:r>
              <a:rPr lang="en-US" sz="2000"/>
              <a:t>Expressions can be combined if one of these is true: </a:t>
            </a:r>
          </a:p>
        </p:txBody>
      </p:sp>
      <p:sp>
        <p:nvSpPr>
          <p:cNvPr id="17" name="Rounded Rectangle 849924"/>
          <p:cNvSpPr>
            <a:spLocks noChangeArrowheads="1"/>
          </p:cNvSpPr>
          <p:nvPr/>
        </p:nvSpPr>
        <p:spPr bwMode="auto">
          <a:xfrm>
            <a:off x="438002" y="3018949"/>
            <a:ext cx="8412344"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expressions have the same data type</a:t>
            </a:r>
          </a:p>
        </p:txBody>
      </p:sp>
      <p:sp>
        <p:nvSpPr>
          <p:cNvPr id="19" name="Rounded Rectangle 849926"/>
          <p:cNvSpPr>
            <a:spLocks noChangeArrowheads="1"/>
          </p:cNvSpPr>
          <p:nvPr/>
        </p:nvSpPr>
        <p:spPr bwMode="auto">
          <a:xfrm>
            <a:off x="438002" y="3732309"/>
            <a:ext cx="8404108"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data type with the lower precedence can be converted to the data type with the higher precedence</a:t>
            </a:r>
          </a:p>
        </p:txBody>
      </p:sp>
      <p:sp>
        <p:nvSpPr>
          <p:cNvPr id="13" name="AutoShape 7"/>
          <p:cNvSpPr>
            <a:spLocks noChangeArrowheads="1"/>
          </p:cNvSpPr>
          <p:nvPr/>
        </p:nvSpPr>
        <p:spPr bwMode="auto">
          <a:xfrm>
            <a:off x="246581" y="1664970"/>
            <a:ext cx="869193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Symbols and operators evaluated to obtain a single value</a:t>
            </a:r>
          </a:p>
        </p:txBody>
      </p:sp>
      <p:sp>
        <p:nvSpPr>
          <p:cNvPr id="4" name="AutoShape 5"/>
          <p:cNvSpPr>
            <a:spLocks noChangeArrowheads="1"/>
          </p:cNvSpPr>
          <p:nvPr/>
        </p:nvSpPr>
        <p:spPr bwMode="auto">
          <a:xfrm rot="10800000" flipV="1">
            <a:off x="1412875" y="5111375"/>
            <a:ext cx="6153150" cy="3603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b="0" dirty="0"/>
              <a:t>SELECT </a:t>
            </a:r>
            <a:r>
              <a:rPr lang="en-US" b="0" dirty="0" err="1"/>
              <a:t>ProductID</a:t>
            </a:r>
            <a:r>
              <a:rPr lang="en-US" b="0" dirty="0"/>
              <a:t>, </a:t>
            </a:r>
            <a:r>
              <a:rPr lang="en-US" b="0" dirty="0" err="1"/>
              <a:t>Variable_N</a:t>
            </a:r>
            <a:r>
              <a:rPr lang="en-US" b="0" dirty="0"/>
              <a:t> </a:t>
            </a:r>
            <a:r>
              <a:rPr lang="en-US" b="0" dirty="0" err="1" smtClean="0"/>
              <a:t>ame</a:t>
            </a:r>
            <a:r>
              <a:rPr lang="en-US" b="0" dirty="0" smtClean="0"/>
              <a:t> + 2</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Control-of-flow Statements</a:t>
            </a:r>
          </a:p>
        </p:txBody>
      </p:sp>
      <p:sp>
        <p:nvSpPr>
          <p:cNvPr id="15" name="Rounded Rectangle 844803"/>
          <p:cNvSpPr>
            <a:spLocks noChangeArrowheads="1"/>
          </p:cNvSpPr>
          <p:nvPr/>
        </p:nvSpPr>
        <p:spPr bwMode="auto">
          <a:xfrm>
            <a:off x="314325" y="1623039"/>
            <a:ext cx="8532813" cy="286026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These are the control-of-flow keywords:</a:t>
            </a:r>
          </a:p>
        </p:txBody>
      </p:sp>
      <p:sp>
        <p:nvSpPr>
          <p:cNvPr id="16" name="Rounded Rectangle 844804"/>
          <p:cNvSpPr>
            <a:spLocks noChangeArrowheads="1"/>
          </p:cNvSpPr>
          <p:nvPr/>
        </p:nvSpPr>
        <p:spPr bwMode="auto">
          <a:xfrm>
            <a:off x="518750" y="2708869"/>
            <a:ext cx="388302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GOTO</a:t>
            </a:r>
          </a:p>
        </p:txBody>
      </p:sp>
      <p:sp>
        <p:nvSpPr>
          <p:cNvPr id="17" name="Rounded Rectangle 844806"/>
          <p:cNvSpPr>
            <a:spLocks noChangeArrowheads="1"/>
          </p:cNvSpPr>
          <p:nvPr/>
        </p:nvSpPr>
        <p:spPr bwMode="auto">
          <a:xfrm>
            <a:off x="544150" y="3336402"/>
            <a:ext cx="389413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IF...ELSE</a:t>
            </a:r>
          </a:p>
        </p:txBody>
      </p:sp>
      <p:sp>
        <p:nvSpPr>
          <p:cNvPr id="18" name="Rounded Rectangle 844806"/>
          <p:cNvSpPr>
            <a:spLocks noChangeArrowheads="1"/>
          </p:cNvSpPr>
          <p:nvPr/>
        </p:nvSpPr>
        <p:spPr bwMode="auto">
          <a:xfrm>
            <a:off x="515575" y="211202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BEGIN...END</a:t>
            </a:r>
          </a:p>
        </p:txBody>
      </p:sp>
      <p:sp>
        <p:nvSpPr>
          <p:cNvPr id="19" name="Rounded Rectangle 844806"/>
          <p:cNvSpPr>
            <a:spLocks noChangeArrowheads="1"/>
          </p:cNvSpPr>
          <p:nvPr/>
        </p:nvSpPr>
        <p:spPr bwMode="auto">
          <a:xfrm>
            <a:off x="4703707" y="2104092"/>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BREAK</a:t>
            </a:r>
          </a:p>
        </p:txBody>
      </p:sp>
      <p:sp>
        <p:nvSpPr>
          <p:cNvPr id="20" name="Rounded Rectangle 844806"/>
          <p:cNvSpPr>
            <a:spLocks noChangeArrowheads="1"/>
          </p:cNvSpPr>
          <p:nvPr/>
        </p:nvSpPr>
        <p:spPr bwMode="auto">
          <a:xfrm>
            <a:off x="4684350" y="2696639"/>
            <a:ext cx="388778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CONTINUE</a:t>
            </a:r>
          </a:p>
        </p:txBody>
      </p:sp>
      <p:sp>
        <p:nvSpPr>
          <p:cNvPr id="21" name="Rounded Rectangle 844806"/>
          <p:cNvSpPr>
            <a:spLocks noChangeArrowheads="1"/>
          </p:cNvSpPr>
          <p:nvPr/>
        </p:nvSpPr>
        <p:spPr bwMode="auto">
          <a:xfrm>
            <a:off x="4692288" y="3312589"/>
            <a:ext cx="3892550"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WHILE</a:t>
            </a:r>
          </a:p>
        </p:txBody>
      </p:sp>
      <p:sp>
        <p:nvSpPr>
          <p:cNvPr id="22" name="Rounded Rectangle 844806"/>
          <p:cNvSpPr>
            <a:spLocks noChangeArrowheads="1"/>
          </p:cNvSpPr>
          <p:nvPr/>
        </p:nvSpPr>
        <p:spPr bwMode="auto">
          <a:xfrm>
            <a:off x="533037" y="392752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RETURN</a:t>
            </a:r>
            <a:endParaRPr lang="en-US" dirty="0">
              <a:solidFill>
                <a:schemeClr val="tx1"/>
              </a:solidFill>
              <a:cs typeface="Arial" charset="0"/>
            </a:endParaRPr>
          </a:p>
        </p:txBody>
      </p:sp>
      <p:sp>
        <p:nvSpPr>
          <p:cNvPr id="26" name="Rounded Rectangle 844806"/>
          <p:cNvSpPr>
            <a:spLocks noChangeArrowheads="1"/>
          </p:cNvSpPr>
          <p:nvPr/>
        </p:nvSpPr>
        <p:spPr bwMode="auto">
          <a:xfrm>
            <a:off x="4683696" y="392318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WAITFOR</a:t>
            </a:r>
            <a:endParaRPr lang="en-US" dirty="0">
              <a:solidFill>
                <a:schemeClr val="tx1"/>
              </a:solidFill>
              <a:cs typeface="Arial" charset="0"/>
            </a:endParaRPr>
          </a:p>
        </p:txBody>
      </p:sp>
      <p:sp>
        <p:nvSpPr>
          <p:cNvPr id="28" name="AutoShape 5"/>
          <p:cNvSpPr>
            <a:spLocks noChangeArrowheads="1"/>
          </p:cNvSpPr>
          <p:nvPr/>
        </p:nvSpPr>
        <p:spPr bwMode="auto">
          <a:xfrm rot="10800000" flipV="1">
            <a:off x="1352550" y="5257800"/>
            <a:ext cx="6188075" cy="6137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sz="3600" b="1" dirty="0" smtClean="0">
                <a:latin typeface="Lucida Sans Typewriter" pitchFamily="49" charset="0"/>
                <a:hlinkClick r:id="rId3" action="ppaction://hlinkfile"/>
              </a:rPr>
              <a:t>Control of Flow Examples</a:t>
            </a:r>
            <a:endParaRPr lang="en-US" sz="3600" b="1" dirty="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What Are Batch Directives?</a:t>
            </a:r>
          </a:p>
        </p:txBody>
      </p:sp>
      <p:sp>
        <p:nvSpPr>
          <p:cNvPr id="4" name="AutoShape 5"/>
          <p:cNvSpPr>
            <a:spLocks noChangeArrowheads="1"/>
          </p:cNvSpPr>
          <p:nvPr/>
        </p:nvSpPr>
        <p:spPr bwMode="auto">
          <a:xfrm rot="10800000" flipV="1">
            <a:off x="409575" y="2700336"/>
            <a:ext cx="8307388" cy="3548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IF @cost &lt;= @</a:t>
            </a:r>
            <a:r>
              <a:rPr lang="en-US" sz="2000" b="0" dirty="0" err="1">
                <a:latin typeface="Lucida Sans Typewriter" pitchFamily="49" charset="0"/>
              </a:rPr>
              <a:t>compareprice</a:t>
            </a:r>
            <a:r>
              <a:rPr lang="en-US" sz="2000" b="0" dirty="0">
                <a:latin typeface="Lucida Sans Typewriter" pitchFamily="49" charset="0"/>
              </a:rPr>
              <a:t> </a:t>
            </a:r>
          </a:p>
          <a:p>
            <a:pPr defTabSz="457200">
              <a:lnSpc>
                <a:spcPct val="90000"/>
              </a:lnSpc>
              <a:tabLst>
                <a:tab pos="457200" algn="l"/>
              </a:tabLst>
              <a:defRPr/>
            </a:pPr>
            <a:r>
              <a:rPr lang="en-US" sz="2000" b="0" dirty="0">
                <a:latin typeface="Lucida Sans Typewriter" pitchFamily="49" charset="0"/>
              </a:rPr>
              <a:t>BEGIN</a:t>
            </a:r>
          </a:p>
          <a:p>
            <a:pPr defTabSz="457200">
              <a:lnSpc>
                <a:spcPct val="90000"/>
              </a:lnSpc>
              <a:tabLst>
                <a:tab pos="457200" algn="l"/>
              </a:tabLst>
              <a:defRPr/>
            </a:pPr>
            <a:r>
              <a:rPr lang="en-US" sz="2000" b="0" dirty="0">
                <a:latin typeface="Lucida Sans Typewriter" pitchFamily="49" charset="0"/>
              </a:rPr>
              <a:t>    PRINT 'These products can be purchased for less than </a:t>
            </a:r>
          </a:p>
          <a:p>
            <a:pPr defTabSz="457200">
              <a:lnSpc>
                <a:spcPct val="90000"/>
              </a:lnSpc>
              <a:tabLst>
                <a:tab pos="457200" algn="l"/>
              </a:tabLst>
              <a:defRPr/>
            </a:pPr>
            <a:r>
              <a:rPr lang="en-US" sz="2000" b="0" dirty="0">
                <a:latin typeface="Lucida Sans Typewriter" pitchFamily="49" charset="0"/>
              </a:rPr>
              <a:t>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END</a:t>
            </a:r>
          </a:p>
          <a:p>
            <a:pPr defTabSz="457200">
              <a:lnSpc>
                <a:spcPct val="90000"/>
              </a:lnSpc>
              <a:tabLst>
                <a:tab pos="457200" algn="l"/>
              </a:tabLst>
              <a:defRPr/>
            </a:pPr>
            <a:r>
              <a:rPr lang="en-US" sz="2000" b="0" dirty="0">
                <a:latin typeface="Lucida Sans Typewriter" pitchFamily="49" charset="0"/>
              </a:rPr>
              <a:t>ELSE</a:t>
            </a:r>
          </a:p>
          <a:p>
            <a:pPr defTabSz="457200">
              <a:lnSpc>
                <a:spcPct val="90000"/>
              </a:lnSpc>
              <a:tabLst>
                <a:tab pos="457200" algn="l"/>
              </a:tabLst>
              <a:defRPr/>
            </a:pPr>
            <a:r>
              <a:rPr lang="en-US" sz="2000" b="0" dirty="0">
                <a:latin typeface="Lucida Sans Typewriter" pitchFamily="49" charset="0"/>
              </a:rPr>
              <a:t>    PRINT 'The prices for all products in this category exceed </a:t>
            </a:r>
          </a:p>
          <a:p>
            <a:pPr defTabSz="457200">
              <a:lnSpc>
                <a:spcPct val="90000"/>
              </a:lnSpc>
              <a:tabLst>
                <a:tab pos="457200" algn="l"/>
              </a:tabLst>
              <a:defRPr/>
            </a:pPr>
            <a:r>
              <a:rPr lang="en-US" sz="2000" b="0" dirty="0">
                <a:latin typeface="Lucida Sans Typewriter" pitchFamily="49" charset="0"/>
              </a:rPr>
              <a:t>    $'+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GO</a:t>
            </a:r>
          </a:p>
        </p:txBody>
      </p:sp>
      <p:sp>
        <p:nvSpPr>
          <p:cNvPr id="5" name="Rounded Rectangle 844803"/>
          <p:cNvSpPr>
            <a:spLocks noChangeArrowheads="1"/>
          </p:cNvSpPr>
          <p:nvPr/>
        </p:nvSpPr>
        <p:spPr bwMode="auto">
          <a:xfrm>
            <a:off x="271448" y="1611855"/>
            <a:ext cx="8493551" cy="97894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6" name="Rounded Rectangle 844806"/>
          <p:cNvSpPr>
            <a:spLocks noChangeArrowheads="1"/>
          </p:cNvSpPr>
          <p:nvPr/>
        </p:nvSpPr>
        <p:spPr bwMode="auto">
          <a:xfrm>
            <a:off x="420345" y="1798615"/>
            <a:ext cx="817245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These control movement within a T-SQL file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t>Evaluates a list of conditions and returns one of multiple possible result expressions.</a:t>
            </a:r>
          </a:p>
          <a:p>
            <a:pPr>
              <a:buNone/>
            </a:pPr>
            <a:r>
              <a:rPr lang="en-US" sz="2400" b="1" dirty="0" smtClean="0"/>
              <a:t>The CASE expression has two formats: </a:t>
            </a:r>
          </a:p>
          <a:p>
            <a:r>
              <a:rPr lang="en-US" sz="1900" dirty="0" smtClean="0"/>
              <a:t>The simple CASE expression compares an expression to a set of simple expressions to determine the result.</a:t>
            </a:r>
          </a:p>
          <a:p>
            <a:r>
              <a:rPr lang="en-US" sz="1900" dirty="0" smtClean="0"/>
              <a:t>The searched CASE expression evaluates a set of Boolean expressions to determine the result.</a:t>
            </a:r>
          </a:p>
          <a:p>
            <a:pPr>
              <a:buNone/>
            </a:pPr>
            <a:r>
              <a:rPr lang="en-US" sz="1900" dirty="0" smtClean="0"/>
              <a:t>Both formats support an optional ELSE argument.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 Cont.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Syntax</a:t>
            </a:r>
          </a:p>
          <a:p>
            <a:pPr>
              <a:buNone/>
            </a:pPr>
            <a:r>
              <a:rPr lang="en-US" dirty="0" smtClean="0"/>
              <a:t>	</a:t>
            </a:r>
            <a:r>
              <a:rPr lang="en-US" sz="2400" b="1" dirty="0" smtClean="0"/>
              <a:t>Simple CASE expression:</a:t>
            </a:r>
          </a:p>
          <a:p>
            <a:pPr>
              <a:buNone/>
            </a:pPr>
            <a:r>
              <a:rPr lang="en-US" sz="2400" dirty="0" smtClean="0"/>
              <a:t>	CASE </a:t>
            </a:r>
            <a:r>
              <a:rPr lang="en-US" sz="2400" dirty="0" err="1" smtClean="0"/>
              <a:t>input_expression</a:t>
            </a:r>
            <a:r>
              <a:rPr lang="en-US" sz="2400" dirty="0" smtClean="0"/>
              <a:t>      </a:t>
            </a:r>
          </a:p>
          <a:p>
            <a:pPr>
              <a:buNone/>
            </a:pPr>
            <a:r>
              <a:rPr lang="en-US" sz="2400" dirty="0" smtClean="0"/>
              <a:t>  		WHEN </a:t>
            </a:r>
            <a:r>
              <a:rPr lang="en-US" sz="2400" dirty="0" err="1" smtClean="0"/>
              <a:t>when_exp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buNone/>
            </a:pPr>
            <a:r>
              <a:rPr lang="en-US" sz="2400" dirty="0" smtClean="0"/>
              <a:t>	</a:t>
            </a:r>
          </a:p>
          <a:p>
            <a:pPr>
              <a:buNone/>
            </a:pPr>
            <a:r>
              <a:rPr lang="en-US" sz="2400" b="1" dirty="0" smtClean="0"/>
              <a:t>	Searched CASE expression:</a:t>
            </a:r>
          </a:p>
          <a:p>
            <a:pPr>
              <a:buNone/>
            </a:pPr>
            <a:r>
              <a:rPr lang="en-US" sz="2400" dirty="0" smtClean="0"/>
              <a:t>	 CASE      </a:t>
            </a:r>
          </a:p>
          <a:p>
            <a:pPr>
              <a:buNone/>
            </a:pPr>
            <a:r>
              <a:rPr lang="en-US" sz="2400" dirty="0" smtClean="0"/>
              <a:t>	WHEN </a:t>
            </a:r>
            <a:r>
              <a:rPr lang="en-US" sz="2400" dirty="0" err="1" smtClean="0"/>
              <a:t>Boolean_exp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lgn="ctr">
              <a:buNone/>
            </a:pPr>
            <a:endParaRPr lang="en-US" dirty="0" smtClean="0">
              <a:hlinkClick r:id="rId3" action="ppaction://hlinkfile"/>
            </a:endParaRPr>
          </a:p>
          <a:p>
            <a:pPr algn="ctr">
              <a:buNone/>
            </a:pPr>
            <a:r>
              <a:rPr lang="en-US" sz="5200" dirty="0" smtClean="0">
                <a:hlinkClick r:id="rId3" action="ppaction://hlinkfile"/>
              </a:rPr>
              <a:t>Case Examples</a:t>
            </a:r>
            <a:endParaRPr lang="en-US" sz="5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Message Statements</a:t>
            </a:r>
            <a:endParaRPr lang="en-US" b="0"/>
          </a:p>
        </p:txBody>
      </p:sp>
      <p:sp>
        <p:nvSpPr>
          <p:cNvPr id="34819" name="Rectangle 3"/>
          <p:cNvSpPr>
            <a:spLocks noGrp="1" noChangeArrowheads="1"/>
          </p:cNvSpPr>
          <p:nvPr>
            <p:ph type="body" idx="1"/>
          </p:nvPr>
        </p:nvSpPr>
        <p:spPr/>
        <p:txBody>
          <a:bodyPr/>
          <a:lstStyle/>
          <a:p>
            <a:pPr>
              <a:spcBef>
                <a:spcPts val="600"/>
              </a:spcBef>
            </a:pPr>
            <a:r>
              <a:rPr lang="en-US"/>
              <a:t>Three statements can return text information to users:</a:t>
            </a:r>
          </a:p>
          <a:p>
            <a:pPr lvl="1">
              <a:spcBef>
                <a:spcPts val="200"/>
              </a:spcBef>
            </a:pPr>
            <a:r>
              <a:rPr lang="en-US" b="1">
                <a:solidFill>
                  <a:schemeClr val="tx1"/>
                </a:solidFill>
              </a:rPr>
              <a:t>select</a:t>
            </a:r>
            <a:endParaRPr lang="en-US">
              <a:solidFill>
                <a:schemeClr val="tx1"/>
              </a:solidFill>
            </a:endParaRPr>
          </a:p>
          <a:p>
            <a:pPr lvl="1">
              <a:spcBef>
                <a:spcPts val="200"/>
              </a:spcBef>
            </a:pPr>
            <a:r>
              <a:rPr lang="en-US" b="1">
                <a:solidFill>
                  <a:schemeClr val="tx1"/>
                </a:solidFill>
              </a:rPr>
              <a:t>print</a:t>
            </a:r>
            <a:endParaRPr lang="en-US">
              <a:solidFill>
                <a:schemeClr val="tx1"/>
              </a:solidFill>
            </a:endParaRPr>
          </a:p>
          <a:p>
            <a:pPr lvl="1">
              <a:spcBef>
                <a:spcPts val="200"/>
              </a:spcBef>
            </a:pPr>
            <a:r>
              <a:rPr lang="en-US" b="1">
                <a:solidFill>
                  <a:schemeClr val="tx1"/>
                </a:solidFill>
              </a:rPr>
              <a:t>raiserror</a:t>
            </a:r>
            <a:endParaRPr lang="en-US">
              <a:solidFill>
                <a:schemeClr val="tx1"/>
              </a:solidFill>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select</a:t>
            </a:r>
            <a:endParaRPr lang="en-US" b="0"/>
          </a:p>
        </p:txBody>
      </p:sp>
      <p:sp>
        <p:nvSpPr>
          <p:cNvPr id="35843" name="Rectangle 3"/>
          <p:cNvSpPr>
            <a:spLocks noGrp="1" noChangeArrowheads="1"/>
          </p:cNvSpPr>
          <p:nvPr>
            <p:ph type="body" idx="1"/>
          </p:nvPr>
        </p:nvSpPr>
        <p:spPr/>
        <p:txBody>
          <a:bodyPr>
            <a:normAutofit lnSpcReduction="10000"/>
          </a:bodyPr>
          <a:lstStyle/>
          <a:p>
            <a:pPr>
              <a:spcBef>
                <a:spcPts val="600"/>
              </a:spcBef>
            </a:pPr>
            <a:r>
              <a:rPr lang="en-US"/>
              <a:t>Useful for returning information in the result set</a:t>
            </a:r>
          </a:p>
          <a:p>
            <a:pPr>
              <a:spcBef>
                <a:spcPts val="600"/>
              </a:spcBef>
            </a:pPr>
            <a:r>
              <a:rPr lang="en-US"/>
              <a:t>Simplified syntax:</a:t>
            </a:r>
          </a:p>
          <a:p>
            <a:pPr>
              <a:spcBef>
                <a:spcPct val="0"/>
              </a:spcBef>
              <a:buFont typeface="Monotype Sorts" pitchFamily="2" charset="2"/>
              <a:buNone/>
            </a:pPr>
            <a:r>
              <a:rPr lang="en-US" sz="2200">
                <a:solidFill>
                  <a:srgbClr val="3333FF"/>
                </a:solidFill>
              </a:rPr>
              <a:t>	select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 </a:t>
            </a:r>
            <a:r>
              <a:rPr lang="en-US" sz="2200" i="1">
                <a:solidFill>
                  <a:srgbClr val="3333FF"/>
                </a:solidFill>
              </a:rPr>
              <a:t>column_list</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select "The average price is too low."</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@avg_price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avg(price)</a:t>
            </a:r>
          </a:p>
          <a:p>
            <a:pPr>
              <a:spcBef>
                <a:spcPct val="0"/>
              </a:spcBef>
              <a:buFont typeface="Monotype Sorts" pitchFamily="2" charset="2"/>
              <a:buNone/>
            </a:pPr>
            <a:r>
              <a:rPr lang="en-US" sz="1800" b="1">
                <a:solidFill>
                  <a:srgbClr val="3333FF"/>
                </a:solidFill>
                <a:latin typeface="Courier New" pitchFamily="49" charset="0"/>
              </a:rPr>
              <a:t>							from titles</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Can return text, variable values, and table data in any combination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p:cNvSpPr>
            <a:spLocks noGrp="1" noChangeArrowheads="1"/>
          </p:cNvSpPr>
          <p:nvPr>
            <p:ph type="title"/>
          </p:nvPr>
        </p:nvSpPr>
        <p:spPr/>
        <p:txBody>
          <a:bodyPr/>
          <a:lstStyle/>
          <a:p>
            <a:r>
              <a:rPr lang="en-US"/>
              <a:t>print with Strings and Variables</a:t>
            </a:r>
            <a:endParaRPr lang="en-US" b="0"/>
          </a:p>
        </p:txBody>
      </p:sp>
      <p:sp>
        <p:nvSpPr>
          <p:cNvPr id="36867" name="Rectangle 2051"/>
          <p:cNvSpPr>
            <a:spLocks noGrp="1" noChangeArrowheads="1"/>
          </p:cNvSpPr>
          <p:nvPr>
            <p:ph type="body" idx="1"/>
          </p:nvPr>
        </p:nvSpPr>
        <p:spPr/>
        <p:txBody>
          <a:bodyPr/>
          <a:lstStyle/>
          <a:p>
            <a:pPr>
              <a:spcBef>
                <a:spcPts val="600"/>
              </a:spcBef>
            </a:pPr>
            <a:r>
              <a:rPr lang="en-US"/>
              <a:t>Useful for returning debugging messages</a:t>
            </a:r>
          </a:p>
          <a:p>
            <a:pPr>
              <a:spcBef>
                <a:spcPts val="800"/>
              </a:spcBef>
            </a:pPr>
            <a:r>
              <a:rPr lang="en-US"/>
              <a:t>Simplified syntax:</a:t>
            </a:r>
          </a:p>
          <a:p>
            <a:pPr>
              <a:spcBef>
                <a:spcPct val="0"/>
              </a:spcBef>
              <a:buFont typeface="Monotype Sorts" pitchFamily="2" charset="2"/>
              <a:buNone/>
            </a:pPr>
            <a:r>
              <a:rPr lang="en-US" sz="2200">
                <a:solidFill>
                  <a:srgbClr val="3333FF"/>
                </a:solidFill>
              </a:rPr>
              <a:t>	print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a:t>
            </a:r>
          </a:p>
          <a:p>
            <a:pPr>
              <a:spcBef>
                <a:spcPts val="8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print "There is no user by that name."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print @temp_title_id</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used directly by </a:t>
            </a:r>
            <a:r>
              <a:rPr lang="en-US" b="1"/>
              <a:t>print</a:t>
            </a:r>
            <a:r>
              <a:rPr lang="en-US"/>
              <a:t> (as in the second example) must be </a:t>
            </a:r>
            <a:r>
              <a:rPr lang="en-US" i="1"/>
              <a:t>char</a:t>
            </a:r>
            <a:r>
              <a:rPr lang="en-US"/>
              <a:t> or </a:t>
            </a:r>
            <a:r>
              <a:rPr lang="en-US" i="1"/>
              <a:t>varchar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What Are T-SQL Variables?</a:t>
            </a:r>
          </a:p>
        </p:txBody>
      </p:sp>
      <p:sp>
        <p:nvSpPr>
          <p:cNvPr id="4" name="AutoShape 5"/>
          <p:cNvSpPr>
            <a:spLocks noChangeArrowheads="1"/>
          </p:cNvSpPr>
          <p:nvPr/>
        </p:nvSpPr>
        <p:spPr bwMode="auto">
          <a:xfrm rot="10800000" flipV="1">
            <a:off x="1355725" y="5486400"/>
            <a:ext cx="6188075" cy="1246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declare @food varchar(20)</a:t>
            </a:r>
          </a:p>
          <a:p>
            <a:pPr defTabSz="457200">
              <a:lnSpc>
                <a:spcPct val="90000"/>
              </a:lnSpc>
              <a:tabLst>
                <a:tab pos="457200" algn="l"/>
              </a:tabLst>
              <a:defRPr/>
            </a:pPr>
            <a:r>
              <a:rPr lang="en-US" sz="2000" b="0">
                <a:latin typeface="Lucida Sans Typewriter" pitchFamily="49" charset="0"/>
              </a:rPr>
              <a:t>set @food = 'ice cream'</a:t>
            </a:r>
          </a:p>
          <a:p>
            <a:pPr defTabSz="457200">
              <a:lnSpc>
                <a:spcPct val="90000"/>
              </a:lnSpc>
              <a:tabLst>
                <a:tab pos="457200" algn="l"/>
              </a:tabLst>
              <a:defRPr/>
            </a:pPr>
            <a:r>
              <a:rPr lang="en-US" sz="2000" b="0">
                <a:latin typeface="Lucida Sans Typewriter" pitchFamily="49" charset="0"/>
              </a:rPr>
              <a:t>…</a:t>
            </a:r>
          </a:p>
          <a:p>
            <a:pPr defTabSz="457200">
              <a:lnSpc>
                <a:spcPct val="90000"/>
              </a:lnSpc>
              <a:tabLst>
                <a:tab pos="457200" algn="l"/>
              </a:tabLst>
              <a:defRPr/>
            </a:pPr>
            <a:r>
              <a:rPr lang="en-US" sz="2000" b="0">
                <a:latin typeface="Lucida Sans Typewriter" pitchFamily="49" charset="0"/>
              </a:rPr>
              <a:t>WHERE Description = @food</a:t>
            </a:r>
          </a:p>
        </p:txBody>
      </p:sp>
      <p:sp>
        <p:nvSpPr>
          <p:cNvPr id="5" name="AutoShape 5"/>
          <p:cNvSpPr>
            <a:spLocks noChangeArrowheads="1"/>
          </p:cNvSpPr>
          <p:nvPr/>
        </p:nvSpPr>
        <p:spPr bwMode="auto">
          <a:xfrm rot="10800000" flipV="1">
            <a:off x="1352550" y="4953000"/>
            <a:ext cx="6188075" cy="384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DECLARE @</a:t>
            </a:r>
            <a:r>
              <a:rPr lang="en-US" sz="2000" b="0" dirty="0" err="1">
                <a:latin typeface="Lucida Sans Typewriter" pitchFamily="49" charset="0"/>
              </a:rPr>
              <a:t>local_variable</a:t>
            </a:r>
            <a:r>
              <a:rPr lang="en-US" sz="2000" b="0" dirty="0">
                <a:latin typeface="Lucida Sans Typewriter" pitchFamily="49" charset="0"/>
              </a:rPr>
              <a:t> as &lt;</a:t>
            </a:r>
            <a:r>
              <a:rPr lang="en-US" sz="2000" b="0" dirty="0" err="1">
                <a:latin typeface="Lucida Sans Typewriter" pitchFamily="49" charset="0"/>
              </a:rPr>
              <a:t>data_type</a:t>
            </a:r>
            <a:r>
              <a:rPr lang="en-US" sz="2000" b="0" dirty="0">
                <a:latin typeface="Lucida Sans Typewriter" pitchFamily="49" charset="0"/>
              </a:rPr>
              <a:t>&gt;</a:t>
            </a:r>
          </a:p>
        </p:txBody>
      </p:sp>
      <p:sp>
        <p:nvSpPr>
          <p:cNvPr id="6" name="Rounded Rectangle 844803"/>
          <p:cNvSpPr>
            <a:spLocks noChangeArrowheads="1"/>
          </p:cNvSpPr>
          <p:nvPr/>
        </p:nvSpPr>
        <p:spPr bwMode="auto">
          <a:xfrm>
            <a:off x="196829" y="2670173"/>
            <a:ext cx="8721725" cy="220662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Variables in batches and scripts are typically used to:</a:t>
            </a:r>
          </a:p>
        </p:txBody>
      </p:sp>
      <p:sp>
        <p:nvSpPr>
          <p:cNvPr id="7" name="Rounded Rectangle 844806"/>
          <p:cNvSpPr>
            <a:spLocks noChangeArrowheads="1"/>
          </p:cNvSpPr>
          <p:nvPr/>
        </p:nvSpPr>
        <p:spPr bwMode="auto">
          <a:xfrm>
            <a:off x="447674" y="3048000"/>
            <a:ext cx="8153401"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Count the number of times a loop is performed </a:t>
            </a:r>
          </a:p>
        </p:txBody>
      </p:sp>
      <p:sp>
        <p:nvSpPr>
          <p:cNvPr id="8" name="Rounded Rectangle 844812"/>
          <p:cNvSpPr>
            <a:spLocks noChangeArrowheads="1"/>
          </p:cNvSpPr>
          <p:nvPr/>
        </p:nvSpPr>
        <p:spPr bwMode="auto">
          <a:xfrm>
            <a:off x="447003" y="36576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Hold data to be tested by a control-of-flow statement</a:t>
            </a:r>
          </a:p>
        </p:txBody>
      </p:sp>
      <p:sp>
        <p:nvSpPr>
          <p:cNvPr id="9" name="Rounded Rectangle 844806"/>
          <p:cNvSpPr>
            <a:spLocks noChangeArrowheads="1"/>
          </p:cNvSpPr>
          <p:nvPr/>
        </p:nvSpPr>
        <p:spPr bwMode="auto">
          <a:xfrm>
            <a:off x="437281" y="42672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Save data values to be returned by a function return value</a:t>
            </a:r>
          </a:p>
        </p:txBody>
      </p:sp>
      <p:sp>
        <p:nvSpPr>
          <p:cNvPr id="10" name="AutoShape 7"/>
          <p:cNvSpPr>
            <a:spLocks noChangeArrowheads="1"/>
          </p:cNvSpPr>
          <p:nvPr/>
        </p:nvSpPr>
        <p:spPr bwMode="auto">
          <a:xfrm>
            <a:off x="189431" y="1618037"/>
            <a:ext cx="8691936" cy="88534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A Transact-SQL local variable is an object that can hold a single data value of a specific type</a:t>
            </a:r>
            <a:endParaRPr lang="en-US" sz="2000" dirty="0">
              <a:solidFill>
                <a:schemeClr val="tx1"/>
              </a:solidFill>
            </a:endParaRPr>
          </a:p>
        </p:txBody>
      </p:sp>
      <p:grpSp>
        <p:nvGrpSpPr>
          <p:cNvPr id="2" name="Group 21"/>
          <p:cNvGrpSpPr>
            <a:grpSpLocks/>
          </p:cNvGrpSpPr>
          <p:nvPr/>
        </p:nvGrpSpPr>
        <p:grpSpPr bwMode="auto">
          <a:xfrm>
            <a:off x="8039100" y="6254750"/>
            <a:ext cx="914400" cy="425450"/>
            <a:chOff x="384" y="3024"/>
            <a:chExt cx="720" cy="336"/>
          </a:xfrm>
        </p:grpSpPr>
        <p:sp>
          <p:nvSpPr>
            <p:cNvPr id="1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1" name="Group 26"/>
          <p:cNvGrpSpPr>
            <a:grpSpLocks/>
          </p:cNvGrpSpPr>
          <p:nvPr/>
        </p:nvGrpSpPr>
        <p:grpSpPr bwMode="auto">
          <a:xfrm>
            <a:off x="8526463" y="6340100"/>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print with Argument Lists</a:t>
            </a:r>
            <a:endParaRPr lang="en-US" b="0"/>
          </a:p>
        </p:txBody>
      </p:sp>
      <p:sp>
        <p:nvSpPr>
          <p:cNvPr id="37891"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debugging messages</a:t>
            </a:r>
          </a:p>
          <a:p>
            <a:pPr>
              <a:spcBef>
                <a:spcPts val="600"/>
              </a:spcBef>
            </a:pPr>
            <a:r>
              <a:rPr lang="en-US"/>
              <a:t>Simplified syntax:</a:t>
            </a:r>
          </a:p>
          <a:p>
            <a:pPr>
              <a:spcBef>
                <a:spcPct val="0"/>
              </a:spcBef>
              <a:buFont typeface="Monotype Sorts" pitchFamily="2" charset="2"/>
              <a:buNone/>
            </a:pPr>
            <a:r>
              <a:rPr lang="en-US" sz="2200">
                <a:solidFill>
                  <a:srgbClr val="3333FF"/>
                </a:solidFill>
              </a:rPr>
              <a:t>	print "</a:t>
            </a:r>
            <a:r>
              <a:rPr lang="en-US" sz="2200" i="1">
                <a:solidFill>
                  <a:srgbClr val="3333FF"/>
                </a:solidFill>
              </a:rPr>
              <a:t>user_message</a:t>
            </a:r>
            <a:r>
              <a:rPr lang="en-US" sz="2200">
                <a:solidFill>
                  <a:srgbClr val="3333FF"/>
                </a:solidFill>
              </a:rPr>
              <a:t>" , </a:t>
            </a:r>
            <a:r>
              <a:rPr lang="en-US" sz="2200" i="1">
                <a:solidFill>
                  <a:srgbClr val="3333FF"/>
                </a:solidFill>
              </a:rPr>
              <a:t>argument_list</a:t>
            </a:r>
            <a:endParaRPr lang="en-US" sz="2200">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print "Table %1! is not owned by user %2!",</a:t>
            </a:r>
          </a:p>
          <a:p>
            <a:pPr>
              <a:spcBef>
                <a:spcPct val="0"/>
              </a:spcBef>
              <a:buFont typeface="Monotype Sorts" pitchFamily="2" charset="2"/>
              <a:buNone/>
            </a:pPr>
            <a:r>
              <a:rPr lang="en-US" sz="1800" b="1">
                <a:solidFill>
                  <a:srgbClr val="3333FF"/>
                </a:solidFill>
                <a:latin typeface="Courier New" pitchFamily="49" charset="0"/>
              </a:rPr>
              <a:t>		@table_name, @user_name</a:t>
            </a:r>
          </a:p>
          <a:p>
            <a:pPr>
              <a:spcBef>
                <a:spcPct val="0"/>
              </a:spcBef>
              <a:buFont typeface="Monotype Sorts" pitchFamily="2" charset="2"/>
              <a:buNone/>
            </a:pPr>
            <a:endParaRPr lang="en-US" sz="1200" b="1">
              <a:solidFill>
                <a:srgbClr val="3333FF"/>
              </a:solidFill>
              <a:latin typeface="Courier New" pitchFamily="49" charset="0"/>
            </a:endParaRPr>
          </a:p>
          <a:p>
            <a:pPr>
              <a:spcBef>
                <a:spcPts val="600"/>
              </a:spcBef>
            </a:pPr>
            <a:r>
              <a:rPr lang="en-US"/>
              <a:t>Placeholders indicate where arguments are inserted</a:t>
            </a:r>
          </a:p>
          <a:p>
            <a:pPr lvl="1">
              <a:spcBef>
                <a:spcPts val="200"/>
              </a:spcBef>
            </a:pPr>
            <a:r>
              <a:rPr lang="en-US">
                <a:solidFill>
                  <a:schemeClr val="tx1"/>
                </a:solidFill>
              </a:rPr>
              <a:t>Must be in the format of %</a:t>
            </a:r>
            <a:r>
              <a:rPr lang="en-US" i="1">
                <a:solidFill>
                  <a:schemeClr val="tx1"/>
                </a:solidFill>
              </a:rPr>
              <a:t>n</a:t>
            </a:r>
            <a:r>
              <a:rPr lang="en-US">
                <a:solidFill>
                  <a:schemeClr val="tx1"/>
                </a:solidFill>
              </a:rPr>
              <a:t>! where:</a:t>
            </a:r>
          </a:p>
          <a:p>
            <a:pPr lvl="2">
              <a:spcBef>
                <a:spcPts val="200"/>
              </a:spcBef>
            </a:pPr>
            <a:r>
              <a:rPr lang="en-US" i="1">
                <a:latin typeface="Helvetica" pitchFamily="34" charset="0"/>
              </a:rPr>
              <a:t>n</a:t>
            </a:r>
            <a:r>
              <a:rPr lang="en-US">
                <a:latin typeface="Helvetica" pitchFamily="34" charset="0"/>
              </a:rPr>
              <a:t> is an integer 1 – 20</a:t>
            </a:r>
          </a:p>
          <a:p>
            <a:pPr lvl="2">
              <a:spcBef>
                <a:spcPts val="200"/>
              </a:spcBef>
            </a:pPr>
            <a:r>
              <a:rPr lang="en-US">
                <a:latin typeface="Helvetica" pitchFamily="34" charset="0"/>
              </a:rPr>
              <a:t>Values of </a:t>
            </a:r>
            <a:r>
              <a:rPr lang="en-US" i="1">
                <a:latin typeface="Helvetica" pitchFamily="34" charset="0"/>
              </a:rPr>
              <a:t>n</a:t>
            </a:r>
            <a:r>
              <a:rPr lang="en-US">
                <a:latin typeface="Helvetica" pitchFamily="34" charset="0"/>
              </a:rPr>
              <a:t> are used sequentially</a:t>
            </a:r>
          </a:p>
          <a:p>
            <a:pPr>
              <a:spcBef>
                <a:spcPts val="600"/>
              </a:spcBef>
            </a:pPr>
            <a:r>
              <a:rPr lang="en-US"/>
              <a:t>Arguments can be any datatype except </a:t>
            </a:r>
            <a:r>
              <a:rPr lang="en-US" i="1"/>
              <a:t>text</a:t>
            </a:r>
            <a:r>
              <a:rPr lang="en-US"/>
              <a:t> or </a:t>
            </a:r>
            <a:r>
              <a:rPr lang="en-US" i="1"/>
              <a:t>image</a:t>
            </a:r>
            <a:endParaRPr lang="en-US"/>
          </a:p>
          <a:p>
            <a:pPr lvl="1">
              <a:spcBef>
                <a:spcPts val="200"/>
              </a:spcBef>
            </a:pPr>
            <a:r>
              <a:rPr lang="en-US">
                <a:solidFill>
                  <a:schemeClr val="tx1"/>
                </a:solidFill>
              </a:rPr>
              <a:t>Arguments are temporarily converted to</a:t>
            </a:r>
            <a:r>
              <a:rPr lang="en-US" i="1">
                <a:solidFill>
                  <a:schemeClr val="tx1"/>
                </a:solidFill>
              </a:rPr>
              <a:t> char</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raiserror</a:t>
            </a:r>
            <a:endParaRPr lang="en-US" b="0"/>
          </a:p>
        </p:txBody>
      </p:sp>
      <p:sp>
        <p:nvSpPr>
          <p:cNvPr id="38915"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error messages in the message window</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pPr>
            <a:endParaRPr lang="en-US" sz="1800" b="1">
              <a:solidFill>
                <a:srgbClr val="1669BC"/>
              </a:solidFill>
              <a:latin typeface="Courier New" pitchFamily="49" charset="0"/>
            </a:endParaRPr>
          </a:p>
          <a:p>
            <a:pPr>
              <a:spcBef>
                <a:spcPts val="600"/>
              </a:spcBef>
            </a:pPr>
            <a:r>
              <a:rPr lang="en-US" b="1"/>
              <a:t>raiserror</a:t>
            </a:r>
            <a:r>
              <a:rPr lang="en-US"/>
              <a:t> returns two pieces of information</a:t>
            </a:r>
          </a:p>
          <a:p>
            <a:pPr lvl="1">
              <a:spcBef>
                <a:spcPts val="200"/>
              </a:spcBef>
            </a:pPr>
            <a:r>
              <a:rPr lang="en-US">
                <a:solidFill>
                  <a:schemeClr val="tx1"/>
                </a:solidFill>
              </a:rPr>
              <a:t>Error number, which is stored in </a:t>
            </a:r>
            <a:r>
              <a:rPr lang="en-US" i="1">
                <a:solidFill>
                  <a:schemeClr val="tx1"/>
                </a:solidFill>
              </a:rPr>
              <a:t>@@error</a:t>
            </a:r>
            <a:endParaRPr lang="en-US">
              <a:solidFill>
                <a:schemeClr val="tx1"/>
              </a:solidFill>
            </a:endParaRPr>
          </a:p>
          <a:p>
            <a:pPr lvl="1">
              <a:spcBef>
                <a:spcPts val="200"/>
              </a:spcBef>
            </a:pPr>
            <a:r>
              <a:rPr lang="en-US">
                <a:solidFill>
                  <a:schemeClr val="tx1"/>
                </a:solidFill>
              </a:rPr>
              <a:t>User-defined error message, which is returned to the user</a:t>
            </a:r>
          </a:p>
          <a:p>
            <a:pPr>
              <a:spcBef>
                <a:spcPts val="600"/>
              </a:spcBef>
            </a:pPr>
            <a:r>
              <a:rPr lang="en-US"/>
              <a:t>Error messages may or may not be reusable, depending on where they are specified</a:t>
            </a:r>
          </a:p>
          <a:p>
            <a:pPr lvl="1">
              <a:spcBef>
                <a:spcPts val="200"/>
              </a:spcBef>
            </a:pPr>
            <a:r>
              <a:rPr lang="en-US">
                <a:solidFill>
                  <a:schemeClr val="tx1"/>
                </a:solidFill>
              </a:rPr>
              <a:t>Specified only in the</a:t>
            </a:r>
            <a:r>
              <a:rPr lang="en-US" i="1">
                <a:solidFill>
                  <a:schemeClr val="tx1"/>
                </a:solidFill>
              </a:rPr>
              <a:t> </a:t>
            </a:r>
            <a:r>
              <a:rPr lang="en-US" b="1">
                <a:solidFill>
                  <a:schemeClr val="tx1"/>
                </a:solidFill>
              </a:rPr>
              <a:t>raiserror</a:t>
            </a:r>
            <a:r>
              <a:rPr lang="en-US">
                <a:solidFill>
                  <a:schemeClr val="tx1"/>
                </a:solidFill>
              </a:rPr>
              <a:t> statement – not reusable</a:t>
            </a:r>
          </a:p>
          <a:p>
            <a:pPr lvl="1">
              <a:spcBef>
                <a:spcPts val="200"/>
              </a:spcBef>
            </a:pPr>
            <a:r>
              <a:rPr lang="en-US">
                <a:solidFill>
                  <a:schemeClr val="tx1"/>
                </a:solidFill>
              </a:rPr>
              <a:t>Specified in the </a:t>
            </a:r>
            <a:r>
              <a:rPr lang="en-US" i="1">
                <a:solidFill>
                  <a:schemeClr val="tx1"/>
                </a:solidFill>
              </a:rPr>
              <a:t>sysusermessages</a:t>
            </a:r>
            <a:r>
              <a:rPr lang="en-US">
                <a:solidFill>
                  <a:schemeClr val="tx1"/>
                </a:solidFill>
              </a:rPr>
              <a:t> table – reusable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t>Returning Nonreusable Error Messages</a:t>
            </a:r>
            <a:endParaRPr lang="en-US" b="0"/>
          </a:p>
        </p:txBody>
      </p:sp>
      <p:sp>
        <p:nvSpPr>
          <p:cNvPr id="39939"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a:t>
            </a:r>
            <a:r>
              <a:rPr lang="en-US" sz="2200" i="1">
                <a:solidFill>
                  <a:srgbClr val="3333FF"/>
                </a:solidFill>
              </a:rPr>
              <a:t>error_message</a:t>
            </a:r>
            <a:r>
              <a:rPr lang="en-US" sz="2200">
                <a:solidFill>
                  <a:srgbClr val="3333FF"/>
                </a:solidFill>
              </a:rPr>
              <a:t>" | </a:t>
            </a:r>
            <a:r>
              <a:rPr lang="en-US" sz="2200" i="1">
                <a:solidFill>
                  <a:srgbClr val="3333FF"/>
                </a:solidFill>
              </a:rPr>
              <a:t>variable</a:t>
            </a:r>
            <a:r>
              <a:rPr lang="en-US" sz="2200">
                <a:solidFill>
                  <a:srgbClr val="3333FF"/>
                </a:solidFill>
              </a:rPr>
              <a:t> }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2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 "The title does not exist."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30250 @no_title_text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@no_table_text, @mytable</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Message number must be 20000 or greater</a:t>
            </a:r>
          </a:p>
          <a:p>
            <a:pPr>
              <a:spcBef>
                <a:spcPts val="600"/>
              </a:spcBef>
            </a:pPr>
            <a:r>
              <a:rPr lang="en-US"/>
              <a:t>If a message is not stored in </a:t>
            </a:r>
            <a:r>
              <a:rPr lang="en-US" i="1"/>
              <a:t>sysusermessages</a:t>
            </a:r>
            <a:r>
              <a:rPr lang="en-US"/>
              <a:t>, then it must be stated every time it is used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Creating Reusable Error Messages</a:t>
            </a:r>
            <a:endParaRPr lang="en-US" b="0"/>
          </a:p>
        </p:txBody>
      </p:sp>
      <p:sp>
        <p:nvSpPr>
          <p:cNvPr id="40963" name="Rectangle 3"/>
          <p:cNvSpPr>
            <a:spLocks noGrp="1" noChangeArrowheads="1"/>
          </p:cNvSpPr>
          <p:nvPr>
            <p:ph type="body" idx="1"/>
          </p:nvPr>
        </p:nvSpPr>
        <p:spPr/>
        <p:txBody>
          <a:bodyPr>
            <a:normAutofit fontScale="92500" lnSpcReduction="20000"/>
          </a:bodyPr>
          <a:lstStyle/>
          <a:p>
            <a:pPr>
              <a:spcBef>
                <a:spcPts val="600"/>
              </a:spcBef>
            </a:pPr>
            <a:r>
              <a:rPr lang="en-US"/>
              <a:t>Simplified add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error_message</a:t>
            </a:r>
            <a:r>
              <a:rPr lang="en-US" sz="2200">
                <a:solidFill>
                  <a:srgbClr val="3333FF"/>
                </a:solidFill>
              </a:rPr>
              <a:t>"</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sp_addmessage 30250, "The title does not exist."</a:t>
            </a:r>
          </a:p>
          <a:p>
            <a:pPr>
              <a:spcBef>
                <a:spcPct val="0"/>
              </a:spcBef>
              <a:buFont typeface="Monotype Sorts" pitchFamily="2" charset="2"/>
              <a:buNone/>
            </a:pPr>
            <a:endParaRPr lang="en-US" sz="1200" b="1">
              <a:solidFill>
                <a:srgbClr val="1669BC"/>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sp_addmessage 70500, "Table %1! not found."</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pPr>
              <a:spcBef>
                <a:spcPts val="6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30250</a:t>
            </a:r>
          </a:p>
          <a:p>
            <a:endParaRPr lang="en-US" sz="1200" b="1">
              <a:solidFill>
                <a:srgbClr val="1669BC"/>
              </a:solidFill>
              <a:latin typeface="Courier New" pitchFamily="49" charset="0"/>
            </a:endParaRPr>
          </a:p>
          <a:p>
            <a:pPr>
              <a:spcBef>
                <a:spcPts val="600"/>
              </a:spcBef>
            </a:pPr>
            <a:r>
              <a:rPr lang="en-US"/>
              <a:t>Error messages must be 20000 or greater</a:t>
            </a:r>
            <a:endParaRPr lang="en-US" i="1"/>
          </a:p>
          <a:p>
            <a:pPr>
              <a:spcBef>
                <a:spcPts val="600"/>
              </a:spcBef>
            </a:pPr>
            <a:r>
              <a:rPr lang="en-US"/>
              <a:t>Error messages can include %</a:t>
            </a:r>
            <a:r>
              <a:rPr lang="en-US" i="1"/>
              <a:t>n</a:t>
            </a:r>
            <a:r>
              <a:rPr lang="en-US"/>
              <a:t>! placeholders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Returning Reusable Error Messages</a:t>
            </a:r>
            <a:endParaRPr lang="en-US" b="0"/>
          </a:p>
        </p:txBody>
      </p:sp>
      <p:sp>
        <p:nvSpPr>
          <p:cNvPr id="41987"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8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@mytable</a:t>
            </a:r>
            <a:endParaRPr lang="en-US" sz="1800" b="1">
              <a:solidFill>
                <a:srgbClr val="1669BC"/>
              </a:solidFill>
              <a:latin typeface="Courier New" pitchFamily="49" charset="0"/>
            </a:endParaRP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Message number must be 20000 or greater</a:t>
            </a:r>
          </a:p>
          <a:p>
            <a:pPr>
              <a:spcBef>
                <a:spcPts val="600"/>
              </a:spcBef>
            </a:pPr>
            <a:r>
              <a:rPr lang="en-US"/>
              <a:t>There must be a message defined in </a:t>
            </a:r>
            <a:r>
              <a:rPr lang="en-US" i="1"/>
              <a:t>sysusermessages</a:t>
            </a:r>
            <a:r>
              <a:rPr lang="en-US"/>
              <a:t> for that number</a:t>
            </a:r>
          </a:p>
          <a:p>
            <a:pPr>
              <a:spcBef>
                <a:spcPts val="600"/>
              </a:spcBef>
            </a:pPr>
            <a:r>
              <a:rPr lang="en-US"/>
              <a:t>If the message in </a:t>
            </a:r>
            <a:r>
              <a:rPr lang="en-US" i="1"/>
              <a:t>sysusermessages</a:t>
            </a:r>
            <a:r>
              <a:rPr lang="en-US"/>
              <a:t> contains placeholders, you must include an argument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Structured Exception Handling</a:t>
            </a:r>
          </a:p>
        </p:txBody>
      </p:sp>
      <p:sp>
        <p:nvSpPr>
          <p:cNvPr id="4" name="AutoShape 5"/>
          <p:cNvSpPr>
            <a:spLocks noChangeArrowheads="1"/>
          </p:cNvSpPr>
          <p:nvPr/>
        </p:nvSpPr>
        <p:spPr bwMode="auto">
          <a:xfrm rot="10800000" flipV="1">
            <a:off x="384175" y="1693861"/>
            <a:ext cx="8332788" cy="2393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BEGIN TRY</a:t>
            </a:r>
          </a:p>
          <a:p>
            <a:pPr defTabSz="457200">
              <a:tabLst>
                <a:tab pos="457200" algn="l"/>
              </a:tabLst>
              <a:defRPr/>
            </a:pPr>
            <a:r>
              <a:rPr lang="en-US" b="0"/>
              <a:t>    -- Generate divide-by-zero error.</a:t>
            </a:r>
          </a:p>
          <a:p>
            <a:pPr defTabSz="457200">
              <a:tabLst>
                <a:tab pos="457200" algn="l"/>
              </a:tabLst>
              <a:defRPr/>
            </a:pPr>
            <a:r>
              <a:rPr lang="en-US" b="0"/>
              <a:t>    SELECT 1/0;</a:t>
            </a:r>
          </a:p>
          <a:p>
            <a:pPr defTabSz="457200">
              <a:tabLst>
                <a:tab pos="457200" algn="l"/>
              </a:tabLst>
              <a:defRPr/>
            </a:pPr>
            <a:r>
              <a:rPr lang="en-US" b="0"/>
              <a:t>END TRY</a:t>
            </a:r>
          </a:p>
          <a:p>
            <a:pPr defTabSz="457200">
              <a:tabLst>
                <a:tab pos="457200" algn="l"/>
              </a:tabLst>
              <a:defRPr/>
            </a:pPr>
            <a:r>
              <a:rPr lang="en-US" b="0"/>
              <a:t>BEGIN CATCH</a:t>
            </a:r>
          </a:p>
          <a:p>
            <a:pPr defTabSz="457200">
              <a:tabLst>
                <a:tab pos="457200" algn="l"/>
              </a:tabLst>
              <a:defRPr/>
            </a:pPr>
            <a:r>
              <a:rPr lang="en-US" b="0"/>
              <a:t>    -- Execute error retrieval routine.</a:t>
            </a:r>
          </a:p>
          <a:p>
            <a:pPr defTabSz="457200">
              <a:tabLst>
                <a:tab pos="457200" algn="l"/>
              </a:tabLst>
              <a:defRPr/>
            </a:pPr>
            <a:r>
              <a:rPr lang="en-US" b="0"/>
              <a:t>    EXECUTE usp_GetErrorInfo;</a:t>
            </a:r>
          </a:p>
          <a:p>
            <a:pPr defTabSz="457200">
              <a:tabLst>
                <a:tab pos="457200" algn="l"/>
              </a:tabLst>
              <a:defRPr/>
            </a:pPr>
            <a:r>
              <a:rPr lang="en-US" b="0"/>
              <a:t>END CATCH;</a:t>
            </a:r>
          </a:p>
        </p:txBody>
      </p:sp>
      <p:grpSp>
        <p:nvGrpSpPr>
          <p:cNvPr id="5" name="Group 7"/>
          <p:cNvGrpSpPr>
            <a:grpSpLocks/>
          </p:cNvGrpSpPr>
          <p:nvPr/>
        </p:nvGrpSpPr>
        <p:grpSpPr bwMode="auto">
          <a:xfrm>
            <a:off x="6235700" y="1331911"/>
            <a:ext cx="2530475" cy="1841500"/>
            <a:chOff x="5772149" y="4550352"/>
            <a:chExt cx="2531269" cy="1840922"/>
          </a:xfrm>
        </p:grpSpPr>
        <p:pic>
          <p:nvPicPr>
            <p:cNvPr id="31756" name="Picture 6" descr="D:\Aeshen\Images and templates\MSL Image Library\SubQuery.png"/>
            <p:cNvPicPr>
              <a:picLocks noChangeAspect="1" noChangeArrowheads="1"/>
            </p:cNvPicPr>
            <p:nvPr/>
          </p:nvPicPr>
          <p:blipFill>
            <a:blip r:embed="rId3" cstate="print"/>
            <a:srcRect/>
            <a:stretch>
              <a:fillRect/>
            </a:stretch>
          </p:blipFill>
          <p:spPr bwMode="auto">
            <a:xfrm>
              <a:off x="5772149" y="4550352"/>
              <a:ext cx="2531269" cy="1840922"/>
            </a:xfrm>
            <a:prstGeom prst="rect">
              <a:avLst/>
            </a:prstGeom>
            <a:noFill/>
            <a:ln w="9525">
              <a:noFill/>
              <a:miter lim="800000"/>
              <a:headEnd/>
              <a:tailEnd/>
            </a:ln>
          </p:spPr>
        </p:pic>
        <p:pic>
          <p:nvPicPr>
            <p:cNvPr id="31757" name="Picture 5" descr="D:\Aeshen\Images and templates\MSL Image Library\Error.png"/>
            <p:cNvPicPr>
              <a:picLocks noChangeAspect="1" noChangeArrowheads="1"/>
            </p:cNvPicPr>
            <p:nvPr/>
          </p:nvPicPr>
          <p:blipFill>
            <a:blip r:embed="rId4" cstate="print"/>
            <a:srcRect/>
            <a:stretch>
              <a:fillRect/>
            </a:stretch>
          </p:blipFill>
          <p:spPr bwMode="auto">
            <a:xfrm>
              <a:off x="7486877" y="5334000"/>
              <a:ext cx="606198" cy="615949"/>
            </a:xfrm>
            <a:prstGeom prst="rect">
              <a:avLst/>
            </a:prstGeom>
            <a:noFill/>
            <a:ln w="9525">
              <a:noFill/>
              <a:miter lim="800000"/>
              <a:headEnd/>
              <a:tailEnd/>
            </a:ln>
          </p:spPr>
        </p:pic>
      </p:grpSp>
      <p:sp>
        <p:nvSpPr>
          <p:cNvPr id="2" name="AutoShape 5"/>
          <p:cNvSpPr>
            <a:spLocks noChangeArrowheads="1"/>
          </p:cNvSpPr>
          <p:nvPr/>
        </p:nvSpPr>
        <p:spPr bwMode="auto">
          <a:xfrm rot="10800000" flipV="1">
            <a:off x="436563" y="4673599"/>
            <a:ext cx="8321675" cy="2108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RAISERROR (N'This is message %s %d.', -- Message text.</a:t>
            </a:r>
          </a:p>
          <a:p>
            <a:pPr defTabSz="457200">
              <a:tabLst>
                <a:tab pos="457200" algn="l"/>
              </a:tabLst>
              <a:defRPr/>
            </a:pPr>
            <a:r>
              <a:rPr lang="en-US" b="0"/>
              <a:t>           10, -- Severity,</a:t>
            </a:r>
          </a:p>
          <a:p>
            <a:pPr defTabSz="457200">
              <a:tabLst>
                <a:tab pos="457200" algn="l"/>
              </a:tabLst>
              <a:defRPr/>
            </a:pPr>
            <a:r>
              <a:rPr lang="en-US" b="0"/>
              <a:t>           1, -- State,</a:t>
            </a:r>
          </a:p>
          <a:p>
            <a:pPr defTabSz="457200">
              <a:tabLst>
                <a:tab pos="457200" algn="l"/>
              </a:tabLst>
              <a:defRPr/>
            </a:pPr>
            <a:r>
              <a:rPr lang="en-US" b="0"/>
              <a:t>           N'number', -- First argument.</a:t>
            </a:r>
          </a:p>
          <a:p>
            <a:pPr defTabSz="457200">
              <a:tabLst>
                <a:tab pos="457200" algn="l"/>
              </a:tabLst>
              <a:defRPr/>
            </a:pPr>
            <a:r>
              <a:rPr lang="en-US" b="0"/>
              <a:t>           5); -- Second argument.</a:t>
            </a:r>
          </a:p>
          <a:p>
            <a:pPr defTabSz="457200">
              <a:tabLst>
                <a:tab pos="457200" algn="l"/>
              </a:tabLst>
              <a:defRPr/>
            </a:pPr>
            <a:r>
              <a:rPr lang="en-US" b="0"/>
              <a:t>-- The message text returned is: This is message number 5.</a:t>
            </a:r>
          </a:p>
          <a:p>
            <a:pPr defTabSz="457200">
              <a:tabLst>
                <a:tab pos="457200" algn="l"/>
              </a:tabLst>
              <a:defRPr/>
            </a:pPr>
            <a:r>
              <a:rPr lang="en-US" b="0"/>
              <a:t>GO</a:t>
            </a:r>
          </a:p>
        </p:txBody>
      </p:sp>
      <p:sp>
        <p:nvSpPr>
          <p:cNvPr id="18" name="Rounded Rectangle 844806"/>
          <p:cNvSpPr>
            <a:spLocks noChangeArrowheads="1"/>
          </p:cNvSpPr>
          <p:nvPr/>
        </p:nvSpPr>
        <p:spPr bwMode="auto">
          <a:xfrm>
            <a:off x="2530112" y="126747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TRY/CATCH</a:t>
            </a:r>
          </a:p>
        </p:txBody>
      </p:sp>
      <p:sp>
        <p:nvSpPr>
          <p:cNvPr id="3" name="Rounded Rectangle 844806"/>
          <p:cNvSpPr>
            <a:spLocks noChangeArrowheads="1"/>
          </p:cNvSpPr>
          <p:nvPr/>
        </p:nvSpPr>
        <p:spPr bwMode="auto">
          <a:xfrm>
            <a:off x="2536462" y="4240866"/>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RAISERROR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dirty="0" smtClean="0"/>
              <a:t>Overview of Transactions</a:t>
            </a:r>
          </a:p>
        </p:txBody>
      </p:sp>
      <p:sp>
        <p:nvSpPr>
          <p:cNvPr id="25603" name="Rectangle 3"/>
          <p:cNvSpPr>
            <a:spLocks noGrp="1" noChangeArrowheads="1"/>
          </p:cNvSpPr>
          <p:nvPr>
            <p:ph type="body" idx="4294967295"/>
          </p:nvPr>
        </p:nvSpPr>
        <p:spPr>
          <a:xfrm>
            <a:off x="990600" y="1600200"/>
            <a:ext cx="8153400" cy="4525963"/>
          </a:xfrm>
        </p:spPr>
        <p:txBody>
          <a:bodyPr/>
          <a:lstStyle/>
          <a:p>
            <a:pPr eaLnBrk="1" hangingPunct="1"/>
            <a:r>
              <a:rPr lang="en-US" smtClean="0"/>
              <a:t>Transaction Fundamentals</a:t>
            </a:r>
          </a:p>
          <a:p>
            <a:pPr eaLnBrk="1" hangingPunct="1"/>
            <a:r>
              <a:rPr lang="en-US" smtClean="0"/>
              <a:t>Transactions and the Database Engine</a:t>
            </a:r>
          </a:p>
          <a:p>
            <a:pPr eaLnBrk="1" hangingPunct="1"/>
            <a:r>
              <a:rPr lang="en-US" smtClean="0"/>
              <a:t>Basic Transaction Statement Definitions</a:t>
            </a:r>
          </a:p>
          <a:p>
            <a:pPr eaLnBrk="1" hangingPunct="1"/>
            <a:r>
              <a:rPr lang="en-US" smtClean="0"/>
              <a:t>What are Transaction Isolation Levels?</a:t>
            </a:r>
          </a:p>
          <a:p>
            <a:pPr eaLnBrk="1" hangingPunct="1"/>
            <a:r>
              <a:rPr lang="en-US" smtClean="0"/>
              <a:t>Using Nested Transactions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Transaction Fundamentals</a:t>
            </a:r>
          </a:p>
        </p:txBody>
      </p:sp>
      <p:sp>
        <p:nvSpPr>
          <p:cNvPr id="26627" name="Rounded Rectangle 3"/>
          <p:cNvSpPr>
            <a:spLocks noChangeArrowheads="1"/>
          </p:cNvSpPr>
          <p:nvPr/>
        </p:nvSpPr>
        <p:spPr bwMode="auto">
          <a:xfrm>
            <a:off x="592138" y="1630363"/>
            <a:ext cx="7961312" cy="33432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A Transaction:</a:t>
            </a:r>
          </a:p>
        </p:txBody>
      </p:sp>
      <p:sp>
        <p:nvSpPr>
          <p:cNvPr id="93188" name="Rounded Rectangle 5"/>
          <p:cNvSpPr>
            <a:spLocks noChangeArrowheads="1"/>
          </p:cNvSpPr>
          <p:nvPr/>
        </p:nvSpPr>
        <p:spPr bwMode="auto">
          <a:xfrm>
            <a:off x="823913" y="2751138"/>
            <a:ext cx="7450137" cy="1866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endParaRPr lang="en-US" sz="1600"/>
          </a:p>
        </p:txBody>
      </p:sp>
      <p:sp>
        <p:nvSpPr>
          <p:cNvPr id="93190" name="Rounded Rectangle 8"/>
          <p:cNvSpPr>
            <a:spLocks noChangeArrowheads="1"/>
          </p:cNvSpPr>
          <p:nvPr/>
        </p:nvSpPr>
        <p:spPr bwMode="auto">
          <a:xfrm>
            <a:off x="830263" y="2090738"/>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a sequence of operations performed as a single logical unit of work </a:t>
            </a:r>
          </a:p>
        </p:txBody>
      </p:sp>
      <p:pic>
        <p:nvPicPr>
          <p:cNvPr id="93194" name="Picture 10" descr="Collection"/>
          <p:cNvPicPr>
            <a:picLocks noChangeAspect="1" noChangeArrowheads="1"/>
          </p:cNvPicPr>
          <p:nvPr/>
        </p:nvPicPr>
        <p:blipFill>
          <a:blip r:embed="rId3" cstate="print"/>
          <a:srcRect/>
          <a:stretch>
            <a:fillRect/>
          </a:stretch>
        </p:blipFill>
        <p:spPr bwMode="auto">
          <a:xfrm>
            <a:off x="3263900" y="5413375"/>
            <a:ext cx="2655888" cy="1292225"/>
          </a:xfrm>
          <a:prstGeom prst="rect">
            <a:avLst/>
          </a:prstGeom>
          <a:noFill/>
          <a:ln w="9525">
            <a:noFill/>
            <a:miter lim="800000"/>
            <a:headEnd/>
            <a:tailEnd/>
          </a:ln>
        </p:spPr>
      </p:pic>
      <p:pic>
        <p:nvPicPr>
          <p:cNvPr id="93195" name="Picture 11" descr="Coins_Coin"/>
          <p:cNvPicPr>
            <a:picLocks noChangeAspect="1" noChangeArrowheads="1"/>
          </p:cNvPicPr>
          <p:nvPr/>
        </p:nvPicPr>
        <p:blipFill>
          <a:blip r:embed="rId4" cstate="print"/>
          <a:srcRect/>
          <a:stretch>
            <a:fillRect/>
          </a:stretch>
        </p:blipFill>
        <p:spPr bwMode="auto">
          <a:xfrm>
            <a:off x="3622675" y="5568950"/>
            <a:ext cx="1401763" cy="814388"/>
          </a:xfrm>
          <a:prstGeom prst="rect">
            <a:avLst/>
          </a:prstGeom>
          <a:noFill/>
          <a:ln w="9525">
            <a:noFill/>
            <a:miter lim="800000"/>
            <a:headEnd/>
            <a:tailEnd/>
          </a:ln>
        </p:spPr>
      </p:pic>
      <p:pic>
        <p:nvPicPr>
          <p:cNvPr id="93197" name="Picture 13" descr="Coins_Coin"/>
          <p:cNvPicPr>
            <a:picLocks noChangeAspect="1" noChangeArrowheads="1"/>
          </p:cNvPicPr>
          <p:nvPr/>
        </p:nvPicPr>
        <p:blipFill>
          <a:blip r:embed="rId4" cstate="print"/>
          <a:srcRect/>
          <a:stretch>
            <a:fillRect/>
          </a:stretch>
        </p:blipFill>
        <p:spPr bwMode="auto">
          <a:xfrm>
            <a:off x="3727450" y="5446713"/>
            <a:ext cx="1401763" cy="814387"/>
          </a:xfrm>
          <a:prstGeom prst="rect">
            <a:avLst/>
          </a:prstGeom>
          <a:noFill/>
          <a:ln w="9525">
            <a:noFill/>
            <a:miter lim="800000"/>
            <a:headEnd/>
            <a:tailEnd/>
          </a:ln>
        </p:spPr>
      </p:pic>
      <p:pic>
        <p:nvPicPr>
          <p:cNvPr id="93198" name="Picture 14" descr="Coins_Coin"/>
          <p:cNvPicPr>
            <a:picLocks noChangeAspect="1" noChangeArrowheads="1"/>
          </p:cNvPicPr>
          <p:nvPr/>
        </p:nvPicPr>
        <p:blipFill>
          <a:blip r:embed="rId4" cstate="print"/>
          <a:srcRect/>
          <a:stretch>
            <a:fillRect/>
          </a:stretch>
        </p:blipFill>
        <p:spPr bwMode="auto">
          <a:xfrm>
            <a:off x="3846513" y="5246688"/>
            <a:ext cx="1401762" cy="814387"/>
          </a:xfrm>
          <a:prstGeom prst="rect">
            <a:avLst/>
          </a:prstGeom>
          <a:noFill/>
          <a:ln w="9525">
            <a:noFill/>
            <a:miter lim="800000"/>
            <a:headEnd/>
            <a:tailEnd/>
          </a:ln>
        </p:spPr>
      </p:pic>
      <p:pic>
        <p:nvPicPr>
          <p:cNvPr id="93199" name="Picture 15" descr="Coins_Coin"/>
          <p:cNvPicPr>
            <a:picLocks noChangeAspect="1" noChangeArrowheads="1"/>
          </p:cNvPicPr>
          <p:nvPr/>
        </p:nvPicPr>
        <p:blipFill>
          <a:blip r:embed="rId4" cstate="print"/>
          <a:srcRect/>
          <a:stretch>
            <a:fillRect/>
          </a:stretch>
        </p:blipFill>
        <p:spPr bwMode="auto">
          <a:xfrm rot="2965644">
            <a:off x="4344987" y="5341938"/>
            <a:ext cx="1401763" cy="814388"/>
          </a:xfrm>
          <a:prstGeom prst="rect">
            <a:avLst/>
          </a:prstGeom>
          <a:noFill/>
          <a:ln w="9525">
            <a:noFill/>
            <a:miter lim="800000"/>
            <a:headEnd/>
            <a:tailEnd/>
          </a:ln>
        </p:spPr>
      </p:pic>
      <p:sp>
        <p:nvSpPr>
          <p:cNvPr id="93200" name="Text Box 16"/>
          <p:cNvSpPr txBox="1">
            <a:spLocks noChangeArrowheads="1"/>
          </p:cNvSpPr>
          <p:nvPr/>
        </p:nvSpPr>
        <p:spPr bwMode="auto">
          <a:xfrm>
            <a:off x="830263" y="2768600"/>
            <a:ext cx="6443662" cy="658813"/>
          </a:xfrm>
          <a:prstGeom prst="rect">
            <a:avLst/>
          </a:prstGeom>
          <a:noFill/>
          <a:ln w="9525" algn="ctr">
            <a:noFill/>
            <a:miter lim="800000"/>
            <a:headEnd/>
            <a:tailEnd/>
          </a:ln>
        </p:spPr>
        <p:txBody>
          <a:bodyPr>
            <a:spAutoFit/>
          </a:bodyPr>
          <a:lstStyle/>
          <a:p>
            <a:pPr algn="l">
              <a:lnSpc>
                <a:spcPct val="90000"/>
              </a:lnSpc>
              <a:spcBef>
                <a:spcPct val="40000"/>
              </a:spcBef>
              <a:buClr>
                <a:srgbClr val="006699"/>
              </a:buClr>
              <a:buFontTx/>
              <a:buChar char="•"/>
            </a:pPr>
            <a:r>
              <a:rPr lang="en-US"/>
              <a:t>Exhibits the four ACID Properties</a:t>
            </a:r>
          </a:p>
          <a:p>
            <a:pPr lvl="1" algn="l">
              <a:lnSpc>
                <a:spcPct val="90000"/>
              </a:lnSpc>
              <a:spcBef>
                <a:spcPct val="40000"/>
              </a:spcBef>
              <a:buClr>
                <a:srgbClr val="006699"/>
              </a:buClr>
              <a:buFontTx/>
              <a:buChar char="•"/>
            </a:pPr>
            <a:r>
              <a:rPr lang="en-US" sz="1600"/>
              <a:t>  Atomicity – must be an atomic unit of work</a:t>
            </a:r>
          </a:p>
        </p:txBody>
      </p:sp>
      <p:sp>
        <p:nvSpPr>
          <p:cNvPr id="93201" name="Text Box 17"/>
          <p:cNvSpPr txBox="1">
            <a:spLocks noChangeArrowheads="1"/>
          </p:cNvSpPr>
          <p:nvPr/>
        </p:nvSpPr>
        <p:spPr bwMode="auto">
          <a:xfrm>
            <a:off x="842963" y="3408363"/>
            <a:ext cx="7488237"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Consistency - must leave all data in a consistent state</a:t>
            </a:r>
            <a:endParaRPr lang="en-US"/>
          </a:p>
        </p:txBody>
      </p:sp>
      <p:sp>
        <p:nvSpPr>
          <p:cNvPr id="93202" name="Text Box 18"/>
          <p:cNvSpPr txBox="1">
            <a:spLocks noChangeArrowheads="1"/>
          </p:cNvSpPr>
          <p:nvPr/>
        </p:nvSpPr>
        <p:spPr bwMode="auto">
          <a:xfrm>
            <a:off x="841375" y="3700463"/>
            <a:ext cx="7577138" cy="533400"/>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Isolation - must be isolated from the modifications made</a:t>
            </a:r>
            <a:br>
              <a:rPr lang="en-US" sz="1600"/>
            </a:br>
            <a:r>
              <a:rPr lang="en-US" sz="1600"/>
              <a:t>                      by any other concurrent transactions</a:t>
            </a:r>
            <a:endParaRPr lang="en-US"/>
          </a:p>
        </p:txBody>
      </p:sp>
      <p:sp>
        <p:nvSpPr>
          <p:cNvPr id="93203" name="Text Box 19"/>
          <p:cNvSpPr txBox="1">
            <a:spLocks noChangeArrowheads="1"/>
          </p:cNvSpPr>
          <p:nvPr/>
        </p:nvSpPr>
        <p:spPr bwMode="auto">
          <a:xfrm>
            <a:off x="828675" y="4237038"/>
            <a:ext cx="6299200"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Durability – persists even after system failure</a:t>
            </a:r>
            <a:endParaRPr lang="en-US"/>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664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664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fade">
                                      <p:cBhvr>
                                        <p:cTn id="7" dur="500"/>
                                        <p:tgtEl>
                                          <p:spTgt spid="93190"/>
                                        </p:tgtEl>
                                      </p:cBhvr>
                                    </p:animEffect>
                                  </p:childTnLst>
                                </p:cTn>
                              </p:par>
                              <p:par>
                                <p:cTn id="8" presetID="10" presetClass="entr" presetSubtype="0" fill="hold" nodeType="withEffect">
                                  <p:stCondLst>
                                    <p:cond delay="0"/>
                                  </p:stCondLst>
                                  <p:childTnLst>
                                    <p:set>
                                      <p:cBhvr>
                                        <p:cTn id="9" dur="1" fill="hold">
                                          <p:stCondLst>
                                            <p:cond delay="0"/>
                                          </p:stCondLst>
                                        </p:cTn>
                                        <p:tgtEl>
                                          <p:spTgt spid="93194"/>
                                        </p:tgtEl>
                                        <p:attrNameLst>
                                          <p:attrName>style.visibility</p:attrName>
                                        </p:attrNameLst>
                                      </p:cBhvr>
                                      <p:to>
                                        <p:strVal val="visible"/>
                                      </p:to>
                                    </p:set>
                                    <p:animEffect transition="in" filter="fade">
                                      <p:cBhvr>
                                        <p:cTn id="10" dur="2000"/>
                                        <p:tgtEl>
                                          <p:spTgt spid="93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3188"/>
                                        </p:tgtEl>
                                        <p:attrNameLst>
                                          <p:attrName>style.visibility</p:attrName>
                                        </p:attrNameLst>
                                      </p:cBhvr>
                                      <p:to>
                                        <p:strVal val="visible"/>
                                      </p:to>
                                    </p:set>
                                    <p:animEffect transition="in" filter="fade">
                                      <p:cBhvr>
                                        <p:cTn id="15" dur="500"/>
                                        <p:tgtEl>
                                          <p:spTgt spid="9318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3200"/>
                                        </p:tgtEl>
                                        <p:attrNameLst>
                                          <p:attrName>style.visibility</p:attrName>
                                        </p:attrNameLst>
                                      </p:cBhvr>
                                      <p:to>
                                        <p:strVal val="visible"/>
                                      </p:to>
                                    </p:set>
                                    <p:animEffect transition="in" filter="fade">
                                      <p:cBhvr>
                                        <p:cTn id="19" dur="500"/>
                                        <p:tgtEl>
                                          <p:spTgt spid="93200"/>
                                        </p:tgtEl>
                                      </p:cBhvr>
                                    </p:animEffect>
                                  </p:childTnLst>
                                </p:cTn>
                              </p:par>
                              <p:par>
                                <p:cTn id="20" presetID="10" presetClass="entr" presetSubtype="0" fill="hold" nodeType="withEffect">
                                  <p:stCondLst>
                                    <p:cond delay="0"/>
                                  </p:stCondLst>
                                  <p:childTnLst>
                                    <p:set>
                                      <p:cBhvr>
                                        <p:cTn id="21" dur="1" fill="hold">
                                          <p:stCondLst>
                                            <p:cond delay="0"/>
                                          </p:stCondLst>
                                        </p:cTn>
                                        <p:tgtEl>
                                          <p:spTgt spid="93195"/>
                                        </p:tgtEl>
                                        <p:attrNameLst>
                                          <p:attrName>style.visibility</p:attrName>
                                        </p:attrNameLst>
                                      </p:cBhvr>
                                      <p:to>
                                        <p:strVal val="visible"/>
                                      </p:to>
                                    </p:set>
                                    <p:animEffect transition="in" filter="fade">
                                      <p:cBhvr>
                                        <p:cTn id="22" dur="500"/>
                                        <p:tgtEl>
                                          <p:spTgt spid="931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201"/>
                                        </p:tgtEl>
                                        <p:attrNameLst>
                                          <p:attrName>style.visibility</p:attrName>
                                        </p:attrNameLst>
                                      </p:cBhvr>
                                      <p:to>
                                        <p:strVal val="visible"/>
                                      </p:to>
                                    </p:set>
                                    <p:animEffect transition="in" filter="fade">
                                      <p:cBhvr>
                                        <p:cTn id="27" dur="500"/>
                                        <p:tgtEl>
                                          <p:spTgt spid="93201"/>
                                        </p:tgtEl>
                                      </p:cBhvr>
                                    </p:animEffect>
                                  </p:childTnLst>
                                </p:cTn>
                              </p:par>
                              <p:par>
                                <p:cTn id="28" presetID="10" presetClass="entr" presetSubtype="0" fill="hold" nodeType="withEffect">
                                  <p:stCondLst>
                                    <p:cond delay="0"/>
                                  </p:stCondLst>
                                  <p:childTnLst>
                                    <p:set>
                                      <p:cBhvr>
                                        <p:cTn id="29" dur="1" fill="hold">
                                          <p:stCondLst>
                                            <p:cond delay="0"/>
                                          </p:stCondLst>
                                        </p:cTn>
                                        <p:tgtEl>
                                          <p:spTgt spid="93197"/>
                                        </p:tgtEl>
                                        <p:attrNameLst>
                                          <p:attrName>style.visibility</p:attrName>
                                        </p:attrNameLst>
                                      </p:cBhvr>
                                      <p:to>
                                        <p:strVal val="visible"/>
                                      </p:to>
                                    </p:set>
                                    <p:animEffect transition="in" filter="fade">
                                      <p:cBhvr>
                                        <p:cTn id="30" dur="1000"/>
                                        <p:tgtEl>
                                          <p:spTgt spid="9319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3202"/>
                                        </p:tgtEl>
                                        <p:attrNameLst>
                                          <p:attrName>style.visibility</p:attrName>
                                        </p:attrNameLst>
                                      </p:cBhvr>
                                      <p:to>
                                        <p:strVal val="visible"/>
                                      </p:to>
                                    </p:set>
                                    <p:animEffect transition="in" filter="fade">
                                      <p:cBhvr>
                                        <p:cTn id="35" dur="500"/>
                                        <p:tgtEl>
                                          <p:spTgt spid="93202"/>
                                        </p:tgtEl>
                                      </p:cBhvr>
                                    </p:animEffect>
                                  </p:childTnLst>
                                </p:cTn>
                              </p:par>
                              <p:par>
                                <p:cTn id="36" presetID="10" presetClass="entr" presetSubtype="0" fill="hold" nodeType="withEffect">
                                  <p:stCondLst>
                                    <p:cond delay="0"/>
                                  </p:stCondLst>
                                  <p:childTnLst>
                                    <p:set>
                                      <p:cBhvr>
                                        <p:cTn id="37" dur="1" fill="hold">
                                          <p:stCondLst>
                                            <p:cond delay="0"/>
                                          </p:stCondLst>
                                        </p:cTn>
                                        <p:tgtEl>
                                          <p:spTgt spid="93198"/>
                                        </p:tgtEl>
                                        <p:attrNameLst>
                                          <p:attrName>style.visibility</p:attrName>
                                        </p:attrNameLst>
                                      </p:cBhvr>
                                      <p:to>
                                        <p:strVal val="visible"/>
                                      </p:to>
                                    </p:set>
                                    <p:animEffect transition="in" filter="fade">
                                      <p:cBhvr>
                                        <p:cTn id="38" dur="1000"/>
                                        <p:tgtEl>
                                          <p:spTgt spid="9319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3203"/>
                                        </p:tgtEl>
                                        <p:attrNameLst>
                                          <p:attrName>style.visibility</p:attrName>
                                        </p:attrNameLst>
                                      </p:cBhvr>
                                      <p:to>
                                        <p:strVal val="visible"/>
                                      </p:to>
                                    </p:set>
                                    <p:animEffect transition="in" filter="fade">
                                      <p:cBhvr>
                                        <p:cTn id="43" dur="500"/>
                                        <p:tgtEl>
                                          <p:spTgt spid="93203"/>
                                        </p:tgtEl>
                                      </p:cBhvr>
                                    </p:animEffect>
                                  </p:childTnLst>
                                </p:cTn>
                              </p:par>
                              <p:par>
                                <p:cTn id="44" presetID="10" presetClass="entr" presetSubtype="0" fill="hold"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fade">
                                      <p:cBhvr>
                                        <p:cTn id="46" dur="1000"/>
                                        <p:tgtEl>
                                          <p:spTgt spid="93199"/>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90" grpId="0" animBg="1"/>
      <p:bldP spid="93200" grpId="0"/>
      <p:bldP spid="93201" grpId="0"/>
      <p:bldP spid="93202" grpId="0"/>
      <p:bldP spid="932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Role of Transactions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Protect data from software, hardware, and power failures</a:t>
            </a:r>
          </a:p>
          <a:p>
            <a:pPr>
              <a:spcBef>
                <a:spcPts val="600"/>
              </a:spcBef>
            </a:pPr>
            <a:r>
              <a:rPr lang="en-US"/>
              <a:t>Allow for data isolation so that multiple users can access data simultaneously without interfering with one another</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8153400" cy="990600"/>
          </a:xfrm>
        </p:spPr>
        <p:txBody>
          <a:bodyPr>
            <a:normAutofit fontScale="90000"/>
          </a:bodyPr>
          <a:lstStyle/>
          <a:p>
            <a:pPr eaLnBrk="1" hangingPunct="1"/>
            <a:r>
              <a:rPr lang="en-US" dirty="0" smtClean="0"/>
              <a:t>Transactions and the Database Engine</a:t>
            </a:r>
          </a:p>
        </p:txBody>
      </p:sp>
      <p:sp>
        <p:nvSpPr>
          <p:cNvPr id="27651" name="Rounded Rectangle 3">
            <a:hlinkClick r:id="rId3" action="ppaction://hlinkfile" tooltip="Transaction video"/>
          </p:cNvPr>
          <p:cNvSpPr>
            <a:spLocks noChangeArrowheads="1"/>
          </p:cNvSpPr>
          <p:nvPr/>
        </p:nvSpPr>
        <p:spPr bwMode="auto">
          <a:xfrm>
            <a:off x="577850" y="1566863"/>
            <a:ext cx="7961313" cy="4986337"/>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a:t>The Database Engine provides:</a:t>
            </a:r>
          </a:p>
        </p:txBody>
      </p:sp>
      <p:sp>
        <p:nvSpPr>
          <p:cNvPr id="27652" name="Rounded Rectangle 8"/>
          <p:cNvSpPr>
            <a:spLocks noChangeArrowheads="1"/>
          </p:cNvSpPr>
          <p:nvPr/>
        </p:nvSpPr>
        <p:spPr bwMode="auto">
          <a:xfrm>
            <a:off x="830263" y="2041525"/>
            <a:ext cx="7450137" cy="8667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Locking facilities that preserve transaction isolation</a:t>
            </a:r>
          </a:p>
          <a:p>
            <a:pPr marL="742950" lvl="1" indent="-285750" algn="l">
              <a:lnSpc>
                <a:spcPct val="90000"/>
              </a:lnSpc>
              <a:spcBef>
                <a:spcPct val="40000"/>
              </a:spcBef>
              <a:buClr>
                <a:srgbClr val="006699"/>
              </a:buClr>
              <a:buFontTx/>
              <a:buChar char="•"/>
            </a:pPr>
            <a:r>
              <a:rPr lang="en-US" sz="1600"/>
              <a:t>Transaction Isolation Levels control when locks are taken and how long they are held</a:t>
            </a:r>
          </a:p>
        </p:txBody>
      </p:sp>
      <p:sp>
        <p:nvSpPr>
          <p:cNvPr id="27653" name="Rounded Rectangle 8"/>
          <p:cNvSpPr>
            <a:spLocks noChangeArrowheads="1"/>
          </p:cNvSpPr>
          <p:nvPr/>
        </p:nvSpPr>
        <p:spPr bwMode="auto">
          <a:xfrm>
            <a:off x="825500" y="3041650"/>
            <a:ext cx="7450138" cy="14763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Logging facilities that ensure transaction durability</a:t>
            </a:r>
          </a:p>
          <a:p>
            <a:pPr marL="742950" lvl="1" indent="-285750" algn="l">
              <a:lnSpc>
                <a:spcPct val="90000"/>
              </a:lnSpc>
              <a:spcBef>
                <a:spcPct val="40000"/>
              </a:spcBef>
              <a:buClr>
                <a:srgbClr val="006699"/>
              </a:buClr>
              <a:buFontTx/>
              <a:buChar char="•"/>
            </a:pPr>
            <a:r>
              <a:rPr lang="en-US" sz="1600"/>
              <a:t>Write-ahead log (WAL) guarantees no data modifications are written before they are logged</a:t>
            </a:r>
          </a:p>
          <a:p>
            <a:pPr marL="742950" lvl="1" indent="-285750" algn="l">
              <a:lnSpc>
                <a:spcPct val="90000"/>
              </a:lnSpc>
              <a:spcBef>
                <a:spcPct val="40000"/>
              </a:spcBef>
              <a:buClr>
                <a:srgbClr val="006699"/>
              </a:buClr>
              <a:buFontTx/>
              <a:buChar char="•"/>
            </a:pPr>
            <a:r>
              <a:rPr lang="en-US" sz="1600"/>
              <a:t>Checkpoints write records to a data file and contain lists of all active transactions</a:t>
            </a:r>
            <a:r>
              <a:rPr lang="en-US"/>
              <a:t> </a:t>
            </a:r>
          </a:p>
        </p:txBody>
      </p:sp>
      <p:sp>
        <p:nvSpPr>
          <p:cNvPr id="27654" name="Rounded Rectangle 8"/>
          <p:cNvSpPr>
            <a:spLocks noChangeArrowheads="1"/>
          </p:cNvSpPr>
          <p:nvPr/>
        </p:nvSpPr>
        <p:spPr bwMode="auto">
          <a:xfrm>
            <a:off x="825500" y="4654550"/>
            <a:ext cx="7450138" cy="11128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Transaction management features that enforce transaction atomicity and consistency</a:t>
            </a:r>
          </a:p>
          <a:p>
            <a:pPr marL="742950" lvl="1" indent="-285750" algn="l">
              <a:lnSpc>
                <a:spcPct val="90000"/>
              </a:lnSpc>
              <a:spcBef>
                <a:spcPct val="40000"/>
              </a:spcBef>
              <a:buClr>
                <a:srgbClr val="006699"/>
              </a:buClr>
              <a:buFontTx/>
              <a:buChar char="•"/>
            </a:pPr>
            <a:r>
              <a:rPr lang="en-US" sz="1600"/>
              <a:t>Transactions must be successfully completed or their modifications are undone</a:t>
            </a:r>
          </a:p>
        </p:txBody>
      </p:sp>
      <p:sp>
        <p:nvSpPr>
          <p:cNvPr id="8" name="TextBox 7"/>
          <p:cNvSpPr txBox="1"/>
          <p:nvPr/>
        </p:nvSpPr>
        <p:spPr>
          <a:xfrm>
            <a:off x="2362200" y="5867400"/>
            <a:ext cx="4191000" cy="707886"/>
          </a:xfrm>
          <a:prstGeom prst="rect">
            <a:avLst/>
          </a:prstGeom>
          <a:noFill/>
        </p:spPr>
        <p:txBody>
          <a:bodyPr wrap="square" rtlCol="0">
            <a:spAutoFit/>
          </a:bodyPr>
          <a:lstStyle/>
          <a:p>
            <a:pPr algn="ctr"/>
            <a:r>
              <a:rPr lang="en-US" sz="4000" dirty="0" smtClean="0">
                <a:hlinkClick r:id="rId3" action="ppaction://hlinkfile"/>
              </a:rPr>
              <a:t>transaction video</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Local Variable</a:t>
            </a:r>
            <a:endParaRPr lang="en-US" b="0"/>
          </a:p>
        </p:txBody>
      </p:sp>
      <p:sp>
        <p:nvSpPr>
          <p:cNvPr id="18435" name="Rectangle 3"/>
          <p:cNvSpPr>
            <a:spLocks noGrp="1" noChangeArrowheads="1"/>
          </p:cNvSpPr>
          <p:nvPr>
            <p:ph sz="quarter" idx="1"/>
          </p:nvPr>
        </p:nvSpPr>
        <p:spPr/>
        <p:txBody>
          <a:bodyPr>
            <a:normAutofit lnSpcReduction="10000"/>
          </a:bodyPr>
          <a:lstStyle/>
          <a:p>
            <a:pPr>
              <a:spcBef>
                <a:spcPts val="600"/>
              </a:spcBef>
            </a:pPr>
            <a:r>
              <a:rPr lang="en-US" dirty="0" smtClean="0"/>
              <a:t>A </a:t>
            </a:r>
            <a:r>
              <a:rPr lang="en-US" dirty="0"/>
              <a:t>local variable is a named location in memory defined by a user that stores a </a:t>
            </a:r>
            <a:r>
              <a:rPr lang="en-US" dirty="0" smtClean="0"/>
              <a:t>value</a:t>
            </a:r>
          </a:p>
          <a:p>
            <a:pPr>
              <a:spcBef>
                <a:spcPts val="600"/>
              </a:spcBef>
            </a:pPr>
            <a:r>
              <a:rPr lang="en-US" dirty="0" smtClean="0"/>
              <a:t>Null is the Initial Value for local variable </a:t>
            </a:r>
            <a:endParaRPr lang="en-US" dirty="0"/>
          </a:p>
          <a:p>
            <a:pPr>
              <a:spcBef>
                <a:spcPts val="600"/>
              </a:spcBef>
            </a:pPr>
            <a:r>
              <a:rPr lang="en-US" dirty="0"/>
              <a:t>Typical uses for a local variable</a:t>
            </a:r>
          </a:p>
          <a:p>
            <a:pPr lvl="1">
              <a:spcBef>
                <a:spcPts val="200"/>
              </a:spcBef>
            </a:pPr>
            <a:r>
              <a:rPr lang="en-US" dirty="0">
                <a:solidFill>
                  <a:schemeClr val="tx1"/>
                </a:solidFill>
              </a:rPr>
              <a:t>To facilitate repeated use of constant values</a:t>
            </a:r>
          </a:p>
          <a:p>
            <a:pPr lvl="1">
              <a:spcBef>
                <a:spcPts val="200"/>
              </a:spcBef>
            </a:pPr>
            <a:r>
              <a:rPr lang="en-US" dirty="0">
                <a:solidFill>
                  <a:schemeClr val="tx1"/>
                </a:solidFill>
              </a:rPr>
              <a:t>To perform conditional branching in Transact-SQL code</a:t>
            </a:r>
          </a:p>
          <a:p>
            <a:pPr lvl="1">
              <a:spcBef>
                <a:spcPts val="200"/>
              </a:spcBef>
            </a:pPr>
            <a:r>
              <a:rPr lang="en-US" dirty="0">
                <a:solidFill>
                  <a:schemeClr val="tx1"/>
                </a:solidFill>
              </a:rPr>
              <a:t>To return custom messages to the client that contain variable information</a:t>
            </a:r>
          </a:p>
          <a:p>
            <a:pPr lvl="1">
              <a:spcBef>
                <a:spcPts val="200"/>
              </a:spcBef>
            </a:pPr>
            <a:r>
              <a:rPr lang="en-US" dirty="0">
                <a:solidFill>
                  <a:schemeClr val="tx1"/>
                </a:solidFill>
              </a:rPr>
              <a:t>To pass information to and from a stored procedure</a:t>
            </a:r>
          </a:p>
          <a:p>
            <a:pPr lvl="1">
              <a:spcBef>
                <a:spcPts val="200"/>
              </a:spcBef>
            </a:pPr>
            <a:r>
              <a:rPr lang="en-US" dirty="0">
                <a:solidFill>
                  <a:schemeClr val="tx1"/>
                </a:solidFill>
              </a:rPr>
              <a:t>To avoid using a </a:t>
            </a:r>
            <a:r>
              <a:rPr lang="en-US" dirty="0" err="1">
                <a:solidFill>
                  <a:schemeClr val="tx1"/>
                </a:solidFill>
              </a:rPr>
              <a:t>subquery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dirty="0" smtClean="0"/>
              <a:t>Basic Transaction Statement Definitions</a:t>
            </a:r>
          </a:p>
        </p:txBody>
      </p:sp>
      <p:sp>
        <p:nvSpPr>
          <p:cNvPr id="23" name="Content Placeholder 22"/>
          <p:cNvSpPr>
            <a:spLocks noGrp="1"/>
          </p:cNvSpPr>
          <p:nvPr>
            <p:ph sz="quarter" idx="1"/>
          </p:nvPr>
        </p:nvSpPr>
        <p:spPr>
          <a:xfrm>
            <a:off x="612648" y="1784350"/>
            <a:ext cx="8153400" cy="4495800"/>
          </a:xfrm>
        </p:spPr>
        <p:txBody>
          <a:bodyPr/>
          <a:lstStyle/>
          <a:p>
            <a:endParaRPr lang="en-US"/>
          </a:p>
        </p:txBody>
      </p:sp>
      <p:sp>
        <p:nvSpPr>
          <p:cNvPr id="819206" name="AutoShape 6"/>
          <p:cNvSpPr>
            <a:spLocks noChangeArrowheads="1"/>
          </p:cNvSpPr>
          <p:nvPr/>
        </p:nvSpPr>
        <p:spPr bwMode="auto">
          <a:xfrm>
            <a:off x="334963" y="1811337"/>
            <a:ext cx="58324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 TRAN | TRANSACTION } [</a:t>
            </a:r>
          </a:p>
          <a:p>
            <a:pPr algn="l" defTabSz="457200" eaLnBrk="1" hangingPunct="1">
              <a:lnSpc>
                <a:spcPct val="80000"/>
              </a:lnSpc>
              <a:tabLst>
                <a:tab pos="457200" algn="l"/>
              </a:tabLst>
              <a:defRPr/>
            </a:pPr>
            <a:r>
              <a:rPr lang="en-US" b="0">
                <a:latin typeface="Lucida Sans Typewriter" pitchFamily="49" charset="0"/>
              </a:rPr>
              <a:t>Transaction_name | @tran_name_variable ]</a:t>
            </a:r>
          </a:p>
        </p:txBody>
      </p:sp>
      <p:sp>
        <p:nvSpPr>
          <p:cNvPr id="819209" name="AutoShape 9"/>
          <p:cNvSpPr>
            <a:spLocks noChangeArrowheads="1"/>
          </p:cNvSpPr>
          <p:nvPr/>
        </p:nvSpPr>
        <p:spPr bwMode="auto">
          <a:xfrm>
            <a:off x="344488" y="3722687"/>
            <a:ext cx="5848350"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 TRAN | TRANSACTION } [ transaction_name | @tran_name_variable ]</a:t>
            </a:r>
          </a:p>
        </p:txBody>
      </p:sp>
      <p:sp>
        <p:nvSpPr>
          <p:cNvPr id="28677" name="Rectangle 3"/>
          <p:cNvSpPr>
            <a:spLocks noChangeArrowheads="1"/>
          </p:cNvSpPr>
          <p:nvPr/>
        </p:nvSpPr>
        <p:spPr bwMode="auto">
          <a:xfrm>
            <a:off x="396875" y="1508125"/>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BEGIN TRANSACTION</a:t>
            </a:r>
          </a:p>
        </p:txBody>
      </p:sp>
      <p:sp>
        <p:nvSpPr>
          <p:cNvPr id="95254" name="Text Box 22"/>
          <p:cNvSpPr txBox="1">
            <a:spLocks noChangeArrowheads="1"/>
          </p:cNvSpPr>
          <p:nvPr/>
        </p:nvSpPr>
        <p:spPr bwMode="auto">
          <a:xfrm>
            <a:off x="322263" y="3421062"/>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COMMIT TRANSACTION</a:t>
            </a:r>
          </a:p>
        </p:txBody>
      </p:sp>
      <p:grpSp>
        <p:nvGrpSpPr>
          <p:cNvPr id="4" name="Group 25"/>
          <p:cNvGrpSpPr>
            <a:grpSpLocks/>
          </p:cNvGrpSpPr>
          <p:nvPr/>
        </p:nvGrpSpPr>
        <p:grpSpPr bwMode="auto">
          <a:xfrm>
            <a:off x="7991475" y="65849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869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675437"/>
            <a:ext cx="304800" cy="244475"/>
            <a:chOff x="768" y="3096"/>
            <a:chExt cx="240" cy="192"/>
          </a:xfrm>
        </p:grpSpPr>
        <p:sp>
          <p:nvSpPr>
            <p:cNvPr id="2868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281488" y="2546350"/>
            <a:ext cx="27797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TRAN T1;</a:t>
            </a:r>
          </a:p>
          <a:p>
            <a:pPr algn="l" defTabSz="457200" eaLnBrk="1" hangingPunct="1">
              <a:lnSpc>
                <a:spcPct val="80000"/>
              </a:lnSpc>
              <a:tabLst>
                <a:tab pos="457200" algn="l"/>
              </a:tabLst>
              <a:defRPr/>
            </a:pPr>
            <a:r>
              <a:rPr lang="en-US" b="0">
                <a:latin typeface="Lucida Sans Typewriter" pitchFamily="49" charset="0"/>
              </a:rPr>
              <a:t>UPDATE table1 ...;</a:t>
            </a:r>
          </a:p>
        </p:txBody>
      </p:sp>
      <p:pic>
        <p:nvPicPr>
          <p:cNvPr id="802828" name="Picture 12" descr="arrow09_04"/>
          <p:cNvPicPr>
            <a:picLocks noChangeAspect="1" noChangeArrowheads="1"/>
          </p:cNvPicPr>
          <p:nvPr/>
        </p:nvPicPr>
        <p:blipFill>
          <a:blip r:embed="rId3" cstate="print"/>
          <a:srcRect/>
          <a:stretch>
            <a:fillRect/>
          </a:stretch>
        </p:blipFill>
        <p:spPr bwMode="auto">
          <a:xfrm rot="-1879013">
            <a:off x="6205538" y="1809750"/>
            <a:ext cx="720725" cy="777875"/>
          </a:xfrm>
          <a:prstGeom prst="rect">
            <a:avLst/>
          </a:prstGeom>
          <a:noFill/>
          <a:ln w="9525">
            <a:noFill/>
            <a:miter lim="800000"/>
            <a:headEnd/>
            <a:tailEnd/>
          </a:ln>
        </p:spPr>
      </p:pic>
      <p:sp>
        <p:nvSpPr>
          <p:cNvPr id="3" name="AutoShape 6"/>
          <p:cNvSpPr>
            <a:spLocks noChangeArrowheads="1"/>
          </p:cNvSpPr>
          <p:nvPr/>
        </p:nvSpPr>
        <p:spPr bwMode="auto">
          <a:xfrm>
            <a:off x="5187950" y="4505325"/>
            <a:ext cx="23304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TRAN T1;</a:t>
            </a:r>
          </a:p>
        </p:txBody>
      </p:sp>
      <p:pic>
        <p:nvPicPr>
          <p:cNvPr id="5" name="Picture 12" descr="arrow09_04"/>
          <p:cNvPicPr>
            <a:picLocks noChangeAspect="1" noChangeArrowheads="1"/>
          </p:cNvPicPr>
          <p:nvPr/>
        </p:nvPicPr>
        <p:blipFill>
          <a:blip r:embed="rId3" cstate="print"/>
          <a:srcRect/>
          <a:stretch>
            <a:fillRect/>
          </a:stretch>
        </p:blipFill>
        <p:spPr bwMode="auto">
          <a:xfrm rot="-2202108">
            <a:off x="6221413" y="3546475"/>
            <a:ext cx="720725" cy="777875"/>
          </a:xfrm>
          <a:prstGeom prst="rect">
            <a:avLst/>
          </a:prstGeom>
          <a:noFill/>
          <a:ln w="9525">
            <a:noFill/>
            <a:miter lim="800000"/>
            <a:headEnd/>
            <a:tailEnd/>
          </a:ln>
        </p:spPr>
      </p:pic>
      <p:sp>
        <p:nvSpPr>
          <p:cNvPr id="6" name="AutoShape 9"/>
          <p:cNvSpPr>
            <a:spLocks noChangeArrowheads="1"/>
          </p:cNvSpPr>
          <p:nvPr/>
        </p:nvSpPr>
        <p:spPr bwMode="auto">
          <a:xfrm>
            <a:off x="334963" y="5303837"/>
            <a:ext cx="58578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 TRAN | TRANSACTION } [ transaction_name | @tran_name_variable | savepoint_name | @savepoint_variable ]</a:t>
            </a:r>
          </a:p>
        </p:txBody>
      </p:sp>
      <p:sp>
        <p:nvSpPr>
          <p:cNvPr id="95279" name="Text Box 47"/>
          <p:cNvSpPr txBox="1">
            <a:spLocks noChangeArrowheads="1"/>
          </p:cNvSpPr>
          <p:nvPr/>
        </p:nvSpPr>
        <p:spPr bwMode="auto">
          <a:xfrm>
            <a:off x="317500" y="5016500"/>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ROLLBACK TRANSACTION</a:t>
            </a:r>
          </a:p>
        </p:txBody>
      </p:sp>
      <p:sp>
        <p:nvSpPr>
          <p:cNvPr id="7" name="AutoShape 6"/>
          <p:cNvSpPr>
            <a:spLocks noChangeArrowheads="1"/>
          </p:cNvSpPr>
          <p:nvPr/>
        </p:nvSpPr>
        <p:spPr bwMode="auto">
          <a:xfrm>
            <a:off x="5183188" y="6200775"/>
            <a:ext cx="26098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TRAN T1;</a:t>
            </a:r>
          </a:p>
        </p:txBody>
      </p:sp>
      <p:pic>
        <p:nvPicPr>
          <p:cNvPr id="8" name="Picture 12" descr="arrow09_04"/>
          <p:cNvPicPr>
            <a:picLocks noChangeAspect="1" noChangeArrowheads="1"/>
          </p:cNvPicPr>
          <p:nvPr/>
        </p:nvPicPr>
        <p:blipFill>
          <a:blip r:embed="rId3" cstate="print"/>
          <a:srcRect/>
          <a:stretch>
            <a:fillRect/>
          </a:stretch>
        </p:blipFill>
        <p:spPr bwMode="auto">
          <a:xfrm rot="-2202108">
            <a:off x="6216650" y="5241925"/>
            <a:ext cx="720725" cy="77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209"/>
                                        </p:tgtEl>
                                        <p:attrNameLst>
                                          <p:attrName>style.visibility</p:attrName>
                                        </p:attrNameLst>
                                      </p:cBhvr>
                                      <p:to>
                                        <p:strVal val="visible"/>
                                      </p:to>
                                    </p:set>
                                    <p:animEffect transition="in" filter="wipe(left)">
                                      <p:cBhvr>
                                        <p:cTn id="16" dur="500"/>
                                        <p:tgtEl>
                                          <p:spTgt spid="81920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5254"/>
                                        </p:tgtEl>
                                        <p:attrNameLst>
                                          <p:attrName>style.visibility</p:attrName>
                                        </p:attrNameLst>
                                      </p:cBhvr>
                                      <p:to>
                                        <p:strVal val="visible"/>
                                      </p:to>
                                    </p:set>
                                    <p:animEffect transition="in" filter="wipe(left)">
                                      <p:cBhvr>
                                        <p:cTn id="19" dur="500"/>
                                        <p:tgtEl>
                                          <p:spTgt spid="952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5279"/>
                                        </p:tgtEl>
                                        <p:attrNameLst>
                                          <p:attrName>style.visibility</p:attrName>
                                        </p:attrNameLst>
                                      </p:cBhvr>
                                      <p:to>
                                        <p:strVal val="visible"/>
                                      </p:to>
                                    </p:set>
                                    <p:animEffect transition="in" filter="wipe(left)">
                                      <p:cBhvr>
                                        <p:cTn id="36" dur="500"/>
                                        <p:tgtEl>
                                          <p:spTgt spid="952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95254" grpId="0"/>
      <p:bldP spid="2" grpId="0" animBg="1"/>
      <p:bldP spid="3" grpId="0" animBg="1"/>
      <p:bldP spid="6" grpId="0" animBg="1"/>
      <p:bldP spid="95279"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AutoShape 4"/>
          <p:cNvSpPr>
            <a:spLocks noChangeArrowheads="1"/>
          </p:cNvSpPr>
          <p:nvPr/>
        </p:nvSpPr>
        <p:spPr bwMode="auto">
          <a:xfrm>
            <a:off x="290513" y="2376487"/>
            <a:ext cx="7637462" cy="41767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TestTrans(Cola INT PRIMARY KEY,</a:t>
            </a:r>
          </a:p>
          <a:p>
            <a:pPr algn="l" defTabSz="457200" eaLnBrk="1" hangingPunct="1">
              <a:lnSpc>
                <a:spcPct val="80000"/>
              </a:lnSpc>
              <a:tabLst>
                <a:tab pos="457200" algn="l"/>
              </a:tabLst>
              <a:defRPr/>
            </a:pPr>
            <a:r>
              <a:rPr lang="en-US" sz="1600" b="0">
                <a:latin typeface="Lucida Sans Typewriter" pitchFamily="49" charset="0"/>
              </a:rPr>
              <a:t>               Colb CHAR(3) NOT NULL);</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CREATE PROCEDURE TransProc @PriKey INT, @CharCol CHAR(3) AS</a:t>
            </a:r>
          </a:p>
          <a:p>
            <a:pPr algn="l" defTabSz="457200" eaLnBrk="1" hangingPunct="1">
              <a:lnSpc>
                <a:spcPct val="80000"/>
              </a:lnSpc>
              <a:tabLst>
                <a:tab pos="457200" algn="l"/>
              </a:tabLst>
              <a:defRPr/>
            </a:pPr>
            <a:r>
              <a:rPr lang="en-US" sz="1600" b="0">
                <a:latin typeface="Lucida Sans Typewriter" pitchFamily="49" charset="0"/>
              </a:rPr>
              <a:t>BEGIN TRANSACTION InProc</a:t>
            </a:r>
          </a:p>
          <a:p>
            <a:pPr algn="l" defTabSz="457200" eaLnBrk="1" hangingPunct="1">
              <a:lnSpc>
                <a:spcPct val="80000"/>
              </a:lnSpc>
              <a:tabLst>
                <a:tab pos="457200" algn="l"/>
              </a:tabLst>
              <a:defRPr/>
            </a:pPr>
            <a:r>
              <a:rPr lang="en-US" sz="1600" b="0">
                <a:latin typeface="Lucida Sans Typewriter" pitchFamily="49" charset="0"/>
              </a:rPr>
              <a:t>INSERT INTO TestTrans VALUES (@PriKey, @CharCol)</a:t>
            </a:r>
          </a:p>
          <a:p>
            <a:pPr algn="l" defTabSz="457200" eaLnBrk="1" hangingPunct="1">
              <a:lnSpc>
                <a:spcPct val="80000"/>
              </a:lnSpc>
              <a:tabLst>
                <a:tab pos="457200" algn="l"/>
              </a:tabLst>
              <a:defRPr/>
            </a:pPr>
            <a:r>
              <a:rPr lang="en-US" sz="1600" b="0">
                <a:latin typeface="Lucida Sans Typewriter" pitchFamily="49" charset="0"/>
              </a:rPr>
              <a:t>INSERT INTO TestTrans VALUES (@PriKey + 1, @CharCol)</a:t>
            </a:r>
          </a:p>
          <a:p>
            <a:pPr algn="l" defTabSz="457200" eaLnBrk="1" hangingPunct="1">
              <a:lnSpc>
                <a:spcPct val="80000"/>
              </a:lnSpc>
              <a:tabLst>
                <a:tab pos="457200" algn="l"/>
              </a:tabLst>
              <a:defRPr/>
            </a:pPr>
            <a:r>
              <a:rPr lang="en-US" sz="1600" b="0">
                <a:latin typeface="Lucida Sans Typewriter" pitchFamily="49" charset="0"/>
              </a:rPr>
              <a:t>COMMIT TRANSACTION InProc;</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BEGIN TRANSACTION OutOfProc; </a:t>
            </a:r>
            <a:r>
              <a:rPr lang="en-US" sz="1600" b="0">
                <a:solidFill>
                  <a:srgbClr val="FF0000"/>
                </a:solidFill>
                <a:latin typeface="Lucida Sans Typewriter" pitchFamily="49" charset="0"/>
              </a:rPr>
              <a:t>/* Starts a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 TransProc 1, 'aaa';</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ROLLBACK TRANSACTION OutOfProc; </a:t>
            </a:r>
            <a:r>
              <a:rPr lang="en-US" sz="1600" b="0">
                <a:solidFill>
                  <a:srgbClr val="FF0000"/>
                </a:solidFill>
                <a:latin typeface="Lucida Sans Typewriter" pitchFamily="49" charset="0"/>
              </a:rPr>
              <a:t>/* Rolls back the outer</a:t>
            </a:r>
          </a:p>
          <a:p>
            <a:pPr algn="l" defTabSz="457200" eaLnBrk="1" hangingPunct="1">
              <a:lnSpc>
                <a:spcPct val="80000"/>
              </a:lnSpc>
              <a:tabLst>
                <a:tab pos="457200" algn="l"/>
              </a:tabLst>
              <a:defRPr/>
            </a:pPr>
            <a:r>
              <a:rPr lang="en-US" sz="1600" b="0">
                <a:solidFill>
                  <a:srgbClr val="FF0000"/>
                </a:solidFill>
                <a:latin typeface="Lucida Sans Typewriter" pitchFamily="49" charset="0"/>
              </a:rPr>
              <a:t>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EXECUTE TransProc 3,'bbb';</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 FROM TestTrans;</a:t>
            </a:r>
          </a:p>
          <a:p>
            <a:pPr algn="l" defTabSz="457200" eaLnBrk="1" hangingPunct="1">
              <a:lnSpc>
                <a:spcPct val="80000"/>
              </a:lnSpc>
              <a:tabLst>
                <a:tab pos="457200" algn="l"/>
              </a:tabLst>
              <a:defRPr/>
            </a:pPr>
            <a:r>
              <a:rPr lang="en-US" sz="1600" b="0">
                <a:latin typeface="Lucida Sans Typewriter" pitchFamily="49" charset="0"/>
              </a:rPr>
              <a:t>GO</a:t>
            </a:r>
          </a:p>
        </p:txBody>
      </p:sp>
      <p:sp>
        <p:nvSpPr>
          <p:cNvPr id="32771" name="Rectangle 2"/>
          <p:cNvSpPr>
            <a:spLocks noGrp="1" noChangeArrowheads="1"/>
          </p:cNvSpPr>
          <p:nvPr>
            <p:ph type="title"/>
          </p:nvPr>
        </p:nvSpPr>
        <p:spPr>
          <a:xfrm>
            <a:off x="685800" y="228600"/>
            <a:ext cx="8153400" cy="990600"/>
          </a:xfrm>
        </p:spPr>
        <p:txBody>
          <a:bodyPr/>
          <a:lstStyle/>
          <a:p>
            <a:pPr eaLnBrk="1" hangingPunct="1"/>
            <a:r>
              <a:rPr lang="en-US" smtClean="0"/>
              <a:t>Using Nested Transactions</a:t>
            </a:r>
          </a:p>
        </p:txBody>
      </p:sp>
      <p:sp>
        <p:nvSpPr>
          <p:cNvPr id="32772" name="Rounded Rectangle 6"/>
          <p:cNvSpPr>
            <a:spLocks noChangeArrowheads="1"/>
          </p:cNvSpPr>
          <p:nvPr/>
        </p:nvSpPr>
        <p:spPr bwMode="auto">
          <a:xfrm>
            <a:off x="627063" y="16303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Explicit transactions can be nested to support transactions in stored procedures</a:t>
            </a:r>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3278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3277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pic>
        <p:nvPicPr>
          <p:cNvPr id="829450" name="Picture 10" descr="arrow03"/>
          <p:cNvPicPr>
            <a:picLocks noChangeAspect="1" noChangeArrowheads="1"/>
          </p:cNvPicPr>
          <p:nvPr/>
        </p:nvPicPr>
        <p:blipFill>
          <a:blip r:embed="rId3" cstate="print"/>
          <a:srcRect/>
          <a:stretch>
            <a:fillRect/>
          </a:stretch>
        </p:blipFill>
        <p:spPr bwMode="auto">
          <a:xfrm>
            <a:off x="3403600" y="5902325"/>
            <a:ext cx="2614613" cy="473075"/>
          </a:xfrm>
          <a:prstGeom prst="rect">
            <a:avLst/>
          </a:prstGeom>
          <a:noFill/>
          <a:ln w="9525">
            <a:noFill/>
            <a:miter lim="800000"/>
            <a:headEnd/>
            <a:tailEnd/>
          </a:ln>
        </p:spPr>
      </p:pic>
      <p:sp>
        <p:nvSpPr>
          <p:cNvPr id="819211" name="AutoShape 11"/>
          <p:cNvSpPr>
            <a:spLocks noChangeArrowheads="1"/>
          </p:cNvSpPr>
          <p:nvPr/>
        </p:nvSpPr>
        <p:spPr bwMode="auto">
          <a:xfrm>
            <a:off x="5943600" y="5410200"/>
            <a:ext cx="1916113" cy="10165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marL="342900" indent="-342900" algn="l" defTabSz="457200" eaLnBrk="1" hangingPunct="1">
              <a:lnSpc>
                <a:spcPct val="80000"/>
              </a:lnSpc>
              <a:tabLst>
                <a:tab pos="457200" algn="l"/>
              </a:tabLst>
              <a:defRPr/>
            </a:pPr>
            <a:r>
              <a:rPr lang="en-US" b="0" dirty="0">
                <a:latin typeface="Lucida Sans Typewriter" pitchFamily="49" charset="0"/>
              </a:rPr>
              <a:t>Cola	</a:t>
            </a:r>
            <a:r>
              <a:rPr lang="en-US" b="0" dirty="0" err="1">
                <a:latin typeface="Lucida Sans Typewriter" pitchFamily="49" charset="0"/>
              </a:rPr>
              <a:t>Colb</a:t>
            </a:r>
            <a:endParaRPr lang="en-US" b="0" dirty="0">
              <a:latin typeface="Lucida Sans Typewriter" pitchFamily="49" charset="0"/>
            </a:endParaRPr>
          </a:p>
          <a:p>
            <a:pPr marL="342900" indent="-342900" algn="l" defTabSz="457200" eaLnBrk="1" hangingPunct="1">
              <a:lnSpc>
                <a:spcPct val="80000"/>
              </a:lnSpc>
              <a:tabLst>
                <a:tab pos="457200" algn="l"/>
              </a:tabLst>
              <a:defRPr/>
            </a:pPr>
            <a:r>
              <a:rPr lang="en-US" b="0" dirty="0">
                <a:latin typeface="Lucida Sans Typewriter" pitchFamily="49" charset="0"/>
              </a:rPr>
              <a:t>------------</a:t>
            </a:r>
          </a:p>
          <a:p>
            <a:pPr marL="342900" indent="-342900" algn="l" defTabSz="457200" eaLnBrk="1" hangingPunct="1">
              <a:lnSpc>
                <a:spcPct val="80000"/>
              </a:lnSpc>
              <a:tabLst>
                <a:tab pos="457200" algn="l"/>
              </a:tabLst>
              <a:defRPr/>
            </a:pPr>
            <a:r>
              <a:rPr lang="en-US" b="0" dirty="0">
                <a:latin typeface="Lucida Sans Typewriter" pitchFamily="49" charset="0"/>
              </a:rPr>
              <a:t>1			bb</a:t>
            </a:r>
          </a:p>
          <a:p>
            <a:pPr marL="342900" indent="-342900" algn="l" defTabSz="457200" eaLnBrk="1" hangingPunct="1">
              <a:lnSpc>
                <a:spcPct val="80000"/>
              </a:lnSpc>
              <a:tabLst>
                <a:tab pos="457200" algn="l"/>
              </a:tabLst>
              <a:defRPr/>
            </a:pPr>
            <a:r>
              <a:rPr lang="en-US" b="0" dirty="0">
                <a:latin typeface="Lucida Sans Typewriter" pitchFamily="49" charset="0"/>
              </a:rPr>
              <a:t>2			bb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11"/>
                                        </p:tgtEl>
                                        <p:attrNameLst>
                                          <p:attrName>style.visibility</p:attrName>
                                        </p:attrNameLst>
                                      </p:cBhvr>
                                      <p:to>
                                        <p:strVal val="visible"/>
                                      </p:to>
                                    </p:set>
                                    <p:animEffect transition="in" filter="fade">
                                      <p:cBhvr>
                                        <p:cTn id="11" dur="500"/>
                                        <p:tgtEl>
                                          <p:spTgt spid="81921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i="1"/>
              <a:t>@@trancount</a:t>
            </a:r>
            <a:endParaRPr lang="en-US" b="0"/>
          </a:p>
        </p:txBody>
      </p:sp>
      <p:sp>
        <p:nvSpPr>
          <p:cNvPr id="28675" name="Rectangle 3"/>
          <p:cNvSpPr>
            <a:spLocks noGrp="1" noChangeArrowheads="1"/>
          </p:cNvSpPr>
          <p:nvPr>
            <p:ph type="body" idx="1"/>
          </p:nvPr>
        </p:nvSpPr>
        <p:spPr/>
        <p:txBody>
          <a:bodyPr/>
          <a:lstStyle/>
          <a:p>
            <a:pPr>
              <a:spcBef>
                <a:spcPts val="600"/>
              </a:spcBef>
            </a:pPr>
            <a:r>
              <a:rPr lang="en-US" i="1"/>
              <a:t>@@trancount</a:t>
            </a:r>
            <a:r>
              <a:rPr lang="en-US"/>
              <a:t> is a global variable that keeps track of the nesting level</a:t>
            </a:r>
          </a:p>
          <a:p>
            <a:pPr lvl="1">
              <a:spcBef>
                <a:spcPts val="200"/>
              </a:spcBef>
            </a:pPr>
            <a:r>
              <a:rPr lang="en-US" b="1">
                <a:solidFill>
                  <a:schemeClr val="tx1"/>
                </a:solidFill>
              </a:rPr>
              <a:t>begin tran</a:t>
            </a:r>
            <a:r>
              <a:rPr lang="en-US">
                <a:solidFill>
                  <a:schemeClr val="tx1"/>
                </a:solidFill>
              </a:rPr>
              <a:t> increments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commit tran</a:t>
            </a:r>
            <a:r>
              <a:rPr lang="en-US">
                <a:solidFill>
                  <a:schemeClr val="tx1"/>
                </a:solidFill>
              </a:rPr>
              <a:t> decrements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rollback tran</a:t>
            </a:r>
            <a:r>
              <a:rPr lang="en-US">
                <a:solidFill>
                  <a:schemeClr val="tx1"/>
                </a:solidFill>
              </a:rPr>
              <a:t> sets</a:t>
            </a:r>
            <a:r>
              <a:rPr lang="en-US" i="1">
                <a:solidFill>
                  <a:schemeClr val="tx1"/>
                </a:solidFill>
              </a:rPr>
              <a:t> @@trancount</a:t>
            </a:r>
            <a:r>
              <a:rPr lang="en-US">
                <a:solidFill>
                  <a:schemeClr val="tx1"/>
                </a:solidFill>
              </a:rPr>
              <a:t> to 0</a:t>
            </a:r>
          </a:p>
          <a:p>
            <a:pPr lvl="1">
              <a:spcBef>
                <a:spcPts val="200"/>
              </a:spcBef>
            </a:pPr>
            <a:r>
              <a:rPr lang="en-US" b="1">
                <a:solidFill>
                  <a:schemeClr val="tx1"/>
                </a:solidFill>
              </a:rPr>
              <a:t>save tran</a:t>
            </a:r>
            <a:r>
              <a:rPr lang="en-US">
                <a:solidFill>
                  <a:schemeClr val="tx1"/>
                </a:solidFill>
              </a:rPr>
              <a:t> and </a:t>
            </a:r>
            <a:r>
              <a:rPr lang="en-US" b="1">
                <a:solidFill>
                  <a:schemeClr val="tx1"/>
                </a:solidFill>
              </a:rPr>
              <a:t>rollback</a:t>
            </a:r>
            <a:r>
              <a:rPr lang="en-US">
                <a:solidFill>
                  <a:schemeClr val="tx1"/>
                </a:solidFill>
              </a:rPr>
              <a:t> </a:t>
            </a:r>
            <a:r>
              <a:rPr lang="en-US" i="1">
                <a:solidFill>
                  <a:schemeClr val="tx1"/>
                </a:solidFill>
              </a:rPr>
              <a:t>savepoint_name</a:t>
            </a:r>
            <a:r>
              <a:rPr lang="en-US">
                <a:solidFill>
                  <a:schemeClr val="tx1"/>
                </a:solidFill>
              </a:rPr>
              <a:t> do not change </a:t>
            </a:r>
            <a:r>
              <a:rPr lang="en-US" i="1">
                <a:solidFill>
                  <a:schemeClr val="tx1"/>
                </a:solidFill>
              </a:rPr>
              <a:t>@@trancount</a:t>
            </a:r>
          </a:p>
          <a:p>
            <a:pPr>
              <a:spcBef>
                <a:spcPts val="200"/>
              </a:spcBef>
              <a:buFont typeface="Monotype Sorts" pitchFamily="2" charset="2"/>
              <a:buNone/>
            </a:pPr>
            <a:endParaRPr lang="en-US" i="1">
              <a:solidFill>
                <a:schemeClr val="tx1"/>
              </a:solidFill>
            </a:endParaRPr>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Introducing Functions</a:t>
            </a:r>
          </a:p>
        </p:txBody>
      </p:sp>
      <p:sp>
        <p:nvSpPr>
          <p:cNvPr id="5123" name="Rectangle 3"/>
          <p:cNvSpPr>
            <a:spLocks noGrp="1" noChangeArrowheads="1"/>
          </p:cNvSpPr>
          <p:nvPr>
            <p:ph sz="quarter" idx="1"/>
          </p:nvPr>
        </p:nvSpPr>
        <p:spPr/>
        <p:txBody>
          <a:bodyPr/>
          <a:lstStyle/>
          <a:p>
            <a:r>
              <a:rPr lang="en-US" smtClean="0"/>
              <a:t>Types of Functions</a:t>
            </a:r>
          </a:p>
          <a:p>
            <a:r>
              <a:rPr lang="en-US" smtClean="0"/>
              <a:t>What Is a Scalar Function?</a:t>
            </a:r>
          </a:p>
          <a:p>
            <a:r>
              <a:rPr lang="en-US" smtClean="0"/>
              <a:t>What Is an Inline Table-Valued Function?</a:t>
            </a:r>
          </a:p>
          <a:p>
            <a:r>
              <a:rPr lang="en-US" smtClean="0"/>
              <a:t>What Is a Multi-Statement Table-Valued Function?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430775" y="2840163"/>
            <a:ext cx="8343951" cy="20366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89" name="Rectangle 2"/>
          <p:cNvSpPr>
            <a:spLocks noGrp="1" noChangeArrowheads="1"/>
          </p:cNvSpPr>
          <p:nvPr>
            <p:ph type="title"/>
          </p:nvPr>
        </p:nvSpPr>
        <p:spPr/>
        <p:txBody>
          <a:bodyPr>
            <a:normAutofit/>
          </a:bodyPr>
          <a:lstStyle/>
          <a:p>
            <a:pPr eaLnBrk="1" hangingPunct="1"/>
            <a:r>
              <a:rPr lang="en-US" smtClean="0"/>
              <a:t>What Are User-Defined Functions?</a:t>
            </a:r>
          </a:p>
        </p:txBody>
      </p:sp>
      <p:sp>
        <p:nvSpPr>
          <p:cNvPr id="11" name="Rounded Rectangle 844806"/>
          <p:cNvSpPr>
            <a:spLocks noChangeArrowheads="1"/>
          </p:cNvSpPr>
          <p:nvPr/>
        </p:nvSpPr>
        <p:spPr bwMode="auto">
          <a:xfrm>
            <a:off x="499728" y="3365980"/>
            <a:ext cx="8192052" cy="125940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Modular programming for reusable logic.</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Complex operations can be optimized for faster execution.</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Logic performed in database reduces network traffic</a:t>
            </a:r>
          </a:p>
        </p:txBody>
      </p:sp>
      <p:sp>
        <p:nvSpPr>
          <p:cNvPr id="16393" name="Text Box 25"/>
          <p:cNvSpPr txBox="1">
            <a:spLocks noChangeArrowheads="1"/>
          </p:cNvSpPr>
          <p:nvPr/>
        </p:nvSpPr>
        <p:spPr bwMode="auto">
          <a:xfrm>
            <a:off x="571500" y="2962650"/>
            <a:ext cx="7500938" cy="396875"/>
          </a:xfrm>
          <a:prstGeom prst="rect">
            <a:avLst/>
          </a:prstGeom>
          <a:noFill/>
          <a:ln w="9525" algn="ctr">
            <a:noFill/>
            <a:miter lim="800000"/>
            <a:headEnd/>
            <a:tailEnd/>
          </a:ln>
        </p:spPr>
        <p:txBody>
          <a:bodyPr>
            <a:spAutoFit/>
          </a:bodyPr>
          <a:lstStyle/>
          <a:p>
            <a:pPr eaLnBrk="0" hangingPunct="0"/>
            <a:r>
              <a:rPr lang="en-US" sz="2000"/>
              <a:t>Benefits of using User-Defined Functions</a:t>
            </a:r>
          </a:p>
        </p:txBody>
      </p:sp>
      <p:sp>
        <p:nvSpPr>
          <p:cNvPr id="16394" name="Rounded Rectangle 849933"/>
          <p:cNvSpPr>
            <a:spLocks noChangeArrowheads="1"/>
          </p:cNvSpPr>
          <p:nvPr/>
        </p:nvSpPr>
        <p:spPr bwMode="auto">
          <a:xfrm>
            <a:off x="436563" y="1682876"/>
            <a:ext cx="8374062" cy="9921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User-Defined Function is a routine that accepts parameters, </a:t>
            </a:r>
          </a:p>
          <a:p>
            <a:pPr eaLnBrk="0" hangingPunct="0">
              <a:buFont typeface="Arial" charset="0"/>
              <a:buNone/>
            </a:pPr>
            <a:r>
              <a:rPr lang="en-US"/>
              <a:t>performs an action, and returns the result of that action as a </a:t>
            </a:r>
          </a:p>
          <a:p>
            <a:pPr eaLnBrk="0" hangingPunct="0">
              <a:buFont typeface="Arial" charset="0"/>
              <a:buNone/>
            </a:pPr>
            <a:r>
              <a:rPr lang="en-US"/>
              <a:t>value.  </a:t>
            </a:r>
            <a:endParaRPr lang="en-US" b="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What Are T-SQL Functions?</a:t>
            </a:r>
          </a:p>
        </p:txBody>
      </p:sp>
      <p:graphicFrame>
        <p:nvGraphicFramePr>
          <p:cNvPr id="25685" name="Group 85"/>
          <p:cNvGraphicFramePr>
            <a:graphicFrameLocks noGrp="1"/>
          </p:cNvGraphicFramePr>
          <p:nvPr/>
        </p:nvGraphicFramePr>
        <p:xfrm>
          <a:off x="177800" y="1752600"/>
          <a:ext cx="8813800" cy="4645029"/>
        </p:xfrm>
        <a:graphic>
          <a:graphicData uri="http://schemas.openxmlformats.org/drawingml/2006/table">
            <a:tbl>
              <a:tblPr/>
              <a:tblGrid>
                <a:gridCol w="1679575"/>
                <a:gridCol w="7134225"/>
              </a:tblGrid>
              <a:tr h="4667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Functions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Rowset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Return objects that can be used as table references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50863">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    Examples</a:t>
                      </a:r>
                      <a:r>
                        <a:rPr kumimoji="0" lang="en-US" sz="1800" b="0" i="0" u="none" strike="noStrike" cap="none" normalizeH="0" baseline="0" dirty="0" smtClean="0">
                          <a:ln>
                            <a:noFill/>
                          </a:ln>
                          <a:solidFill>
                            <a:schemeClr val="tx1"/>
                          </a:solidFill>
                          <a:effectLst/>
                          <a:latin typeface="Verdana" pitchFamily="34" charset="0"/>
                          <a:cs typeface="Arial" charset="0"/>
                        </a:rPr>
                        <a:t>:  CONTAINSTABLE, OPENDATASOURCE, OPENQUERY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Aggregate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Operate on a collection but returns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6673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    </a:t>
                      </a:r>
                      <a:r>
                        <a:rPr kumimoji="0" lang="en-US" sz="1800" b="1" i="0" u="none" strike="noStrike" cap="none" normalizeH="0" baseline="0" smtClean="0">
                          <a:ln>
                            <a:noFill/>
                          </a:ln>
                          <a:solidFill>
                            <a:schemeClr val="tx1"/>
                          </a:solidFill>
                          <a:effectLst/>
                          <a:latin typeface="Verdana" pitchFamily="34" charset="0"/>
                        </a:rPr>
                        <a:t>Examples: </a:t>
                      </a:r>
                      <a:r>
                        <a:rPr kumimoji="0" lang="en-US" sz="1800" b="0" i="0" u="none" strike="noStrike" cap="none" normalizeH="0" baseline="0" smtClean="0">
                          <a:ln>
                            <a:noFill/>
                          </a:ln>
                          <a:solidFill>
                            <a:schemeClr val="tx1"/>
                          </a:solidFill>
                          <a:effectLst/>
                          <a:latin typeface="Verdana" pitchFamily="34" charset="0"/>
                        </a:rPr>
                        <a:t>AVG, CHECKSUM_AGG, SUM, COUN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Ranking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Return a ranking value for each row in a partition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49688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    Examples:</a:t>
                      </a:r>
                      <a:r>
                        <a:rPr kumimoji="0" lang="en-US" sz="1800" b="0" i="0" u="none" strike="noStrike" cap="none" normalizeH="0" baseline="0" smtClean="0">
                          <a:ln>
                            <a:noFill/>
                          </a:ln>
                          <a:solidFill>
                            <a:schemeClr val="tx1"/>
                          </a:solidFill>
                          <a:effectLst/>
                          <a:latin typeface="Verdana" pitchFamily="34" charset="0"/>
                        </a:rPr>
                        <a:t> RANK, DENSE_RANK</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Operate on a single value and then return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12763">
                <a:tc gridSpan="2">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    </a:t>
                      </a:r>
                      <a:r>
                        <a:rPr kumimoji="0" lang="en-US" sz="1800" b="1" i="0" u="none" strike="noStrike" cap="none" normalizeH="0" baseline="0" dirty="0" smtClean="0">
                          <a:ln>
                            <a:noFill/>
                          </a:ln>
                          <a:solidFill>
                            <a:schemeClr val="tx1"/>
                          </a:solidFill>
                          <a:effectLst/>
                          <a:latin typeface="Verdana" pitchFamily="34" charset="0"/>
                        </a:rPr>
                        <a:t>Examples: </a:t>
                      </a:r>
                      <a:r>
                        <a:rPr kumimoji="0" lang="en-US" sz="1800" b="0" i="0" u="none" strike="noStrike" cap="none" normalizeH="0" baseline="0" dirty="0" smtClean="0">
                          <a:ln>
                            <a:noFill/>
                          </a:ln>
                          <a:solidFill>
                            <a:schemeClr val="tx1"/>
                          </a:solidFill>
                          <a:effectLst/>
                          <a:latin typeface="Verdana" pitchFamily="34" charset="0"/>
                        </a:rPr>
                        <a:t>CREATE FUNCTION </a:t>
                      </a:r>
                      <a:r>
                        <a:rPr kumimoji="0" lang="en-US" sz="1800" b="0" i="0" u="none" strike="noStrike" cap="none" normalizeH="0" baseline="0" dirty="0" err="1" smtClean="0">
                          <a:ln>
                            <a:noFill/>
                          </a:ln>
                          <a:solidFill>
                            <a:schemeClr val="tx1"/>
                          </a:solidFill>
                          <a:effectLst/>
                          <a:latin typeface="Verdana" pitchFamily="34" charset="0"/>
                        </a:rPr>
                        <a:t>dbo.ufn_CubicVolume</a:t>
                      </a:r>
                      <a:r>
                        <a:rPr kumimoji="0" lang="en-US" sz="1800" b="1" i="0" u="none" strike="noStrike" cap="none" normalizeH="0" baseline="0" dirty="0" smtClean="0">
                          <a:ln>
                            <a:noFill/>
                          </a:ln>
                          <a:solidFill>
                            <a:schemeClr val="tx1"/>
                          </a:solidFill>
                          <a:effectLst/>
                          <a:latin typeface="Verdana" pitchFamily="34" charset="0"/>
                        </a:rPr>
                        <a:t> </a:t>
                      </a:r>
                      <a:endParaRPr kumimoji="0" lang="en-US" sz="1800" b="0" i="0"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342900" indent="-342900"/>
            <a:r>
              <a:rPr lang="en-US" smtClean="0"/>
              <a:t>Types of Functions</a:t>
            </a:r>
          </a:p>
        </p:txBody>
      </p:sp>
      <p:sp>
        <p:nvSpPr>
          <p:cNvPr id="6147" name="Rounded Rectangle 849923"/>
          <p:cNvSpPr>
            <a:spLocks noChangeArrowheads="1"/>
          </p:cNvSpPr>
          <p:nvPr/>
        </p:nvSpPr>
        <p:spPr bwMode="auto">
          <a:xfrm>
            <a:off x="277813" y="1590675"/>
            <a:ext cx="8459787" cy="35147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Types of Functions</a:t>
            </a:r>
          </a:p>
        </p:txBody>
      </p:sp>
      <p:sp>
        <p:nvSpPr>
          <p:cNvPr id="6148" name="Rounded Rectangle 849924"/>
          <p:cNvSpPr>
            <a:spLocks noChangeArrowheads="1"/>
          </p:cNvSpPr>
          <p:nvPr/>
        </p:nvSpPr>
        <p:spPr bwMode="auto">
          <a:xfrm>
            <a:off x="495300" y="20748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Scalar Functions</a:t>
            </a:r>
          </a:p>
        </p:txBody>
      </p:sp>
      <p:sp>
        <p:nvSpPr>
          <p:cNvPr id="6" name="Rounded Rectangle 5"/>
          <p:cNvSpPr>
            <a:spLocks noChangeArrowheads="1"/>
          </p:cNvSpPr>
          <p:nvPr/>
        </p:nvSpPr>
        <p:spPr bwMode="auto">
          <a:xfrm>
            <a:off x="292100" y="21780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0" name="Rounded Rectangle 849924"/>
          <p:cNvSpPr>
            <a:spLocks noChangeArrowheads="1"/>
          </p:cNvSpPr>
          <p:nvPr/>
        </p:nvSpPr>
        <p:spPr bwMode="auto">
          <a:xfrm>
            <a:off x="495300" y="2792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Inline Table-Valued Functions</a:t>
            </a:r>
          </a:p>
        </p:txBody>
      </p:sp>
      <p:sp>
        <p:nvSpPr>
          <p:cNvPr id="6151" name="Rounded Rectangle 849924"/>
          <p:cNvSpPr>
            <a:spLocks noChangeArrowheads="1"/>
          </p:cNvSpPr>
          <p:nvPr/>
        </p:nvSpPr>
        <p:spPr bwMode="auto">
          <a:xfrm>
            <a:off x="495300" y="34686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Multi-Statement Table-Valued Functions</a:t>
            </a:r>
          </a:p>
        </p:txBody>
      </p:sp>
      <p:sp>
        <p:nvSpPr>
          <p:cNvPr id="9" name="Rounded Rectangle 8"/>
          <p:cNvSpPr>
            <a:spLocks noChangeArrowheads="1"/>
          </p:cNvSpPr>
          <p:nvPr/>
        </p:nvSpPr>
        <p:spPr bwMode="auto">
          <a:xfrm>
            <a:off x="336550" y="2874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14325" y="35941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4" name="Rounded Rectangle 849924"/>
          <p:cNvSpPr>
            <a:spLocks noChangeArrowheads="1"/>
          </p:cNvSpPr>
          <p:nvPr/>
        </p:nvSpPr>
        <p:spPr bwMode="auto">
          <a:xfrm>
            <a:off x="509588" y="41767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Built-in Functions</a:t>
            </a:r>
          </a:p>
        </p:txBody>
      </p:sp>
      <p:sp>
        <p:nvSpPr>
          <p:cNvPr id="2" name="Rounded Rectangle 9"/>
          <p:cNvSpPr>
            <a:spLocks noChangeArrowheads="1"/>
          </p:cNvSpPr>
          <p:nvPr/>
        </p:nvSpPr>
        <p:spPr bwMode="auto">
          <a:xfrm>
            <a:off x="328613" y="4302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How To Implement Different Types Of User-Defined Functions</a:t>
            </a:r>
          </a:p>
        </p:txBody>
      </p:sp>
      <p:graphicFrame>
        <p:nvGraphicFramePr>
          <p:cNvPr id="16405" name="Group 21"/>
          <p:cNvGraphicFramePr>
            <a:graphicFrameLocks noGrp="1"/>
          </p:cNvGraphicFramePr>
          <p:nvPr>
            <p:ph sz="quarter" idx="1"/>
          </p:nvPr>
        </p:nvGraphicFramePr>
        <p:xfrm>
          <a:off x="371475" y="1539874"/>
          <a:ext cx="8472488" cy="5241926"/>
        </p:xfrm>
        <a:graphic>
          <a:graphicData uri="http://schemas.openxmlformats.org/drawingml/2006/table">
            <a:tbl>
              <a:tblPr/>
              <a:tblGrid>
                <a:gridCol w="2341563"/>
                <a:gridCol w="6130925"/>
              </a:tblGrid>
              <a:tr h="6953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Usage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9667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Scalar-valued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Scalar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Can be defined with multiple T-SQL statements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15382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Inline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Does not have associated return variables</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smtClean="0">
                          <a:ln>
                            <a:noFill/>
                          </a:ln>
                          <a:solidFill>
                            <a:schemeClr val="tx1"/>
                          </a:solidFill>
                          <a:effectLst/>
                          <a:latin typeface="Verdana" pitchFamily="34" charset="0"/>
                          <a:cs typeface="Arial" charset="0"/>
                        </a:rPr>
                        <a:t>select_stmt</a:t>
                      </a:r>
                      <a:r>
                        <a:rPr kumimoji="0" lang="en-US" sz="1800" b="0" i="0" u="none" strike="noStrike" cap="none" normalizeH="0" baseline="0" smtClean="0">
                          <a:ln>
                            <a:noFill/>
                          </a:ln>
                          <a:solidFill>
                            <a:schemeClr val="tx1"/>
                          </a:solidFill>
                          <a:effectLst/>
                          <a:latin typeface="Verdana" pitchFamily="34" charset="0"/>
                          <a:cs typeface="Arial" charset="0"/>
                        </a:rPr>
                        <a:t> is the single SELECT statement that defines the return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20415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Multi-statement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err="1" smtClean="0">
                          <a:ln>
                            <a:noFill/>
                          </a:ln>
                          <a:solidFill>
                            <a:schemeClr val="tx1"/>
                          </a:solidFill>
                          <a:effectLst/>
                          <a:latin typeface="Verdana" pitchFamily="34" charset="0"/>
                          <a:cs typeface="Arial" charset="0"/>
                        </a:rPr>
                        <a:t>function_body</a:t>
                      </a:r>
                      <a:r>
                        <a:rPr kumimoji="0" lang="en-US" sz="1800" b="0" i="0" u="none" strike="noStrike" cap="none" normalizeH="0" baseline="0" dirty="0" smtClean="0">
                          <a:ln>
                            <a:noFill/>
                          </a:ln>
                          <a:solidFill>
                            <a:schemeClr val="tx1"/>
                          </a:solidFill>
                          <a:effectLst/>
                          <a:latin typeface="Verdana" pitchFamily="34" charset="0"/>
                          <a:cs typeface="Arial" charset="0"/>
                        </a:rPr>
                        <a:t> is used as a series of T-SQL statements that populate a TABLE return variable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smtClean="0">
                          <a:ln>
                            <a:noFill/>
                          </a:ln>
                          <a:solidFill>
                            <a:schemeClr val="tx1"/>
                          </a:solidFill>
                          <a:effectLst/>
                          <a:latin typeface="Verdana" pitchFamily="34" charset="0"/>
                          <a:cs typeface="Arial" charset="0"/>
                        </a:rPr>
                        <a:t>@</a:t>
                      </a:r>
                      <a:r>
                        <a:rPr kumimoji="0" lang="en-US" sz="1800" b="0" i="1" u="none" strike="noStrike" cap="none" normalizeH="0" baseline="0" dirty="0" err="1" smtClean="0">
                          <a:ln>
                            <a:noFill/>
                          </a:ln>
                          <a:solidFill>
                            <a:schemeClr val="tx1"/>
                          </a:solidFill>
                          <a:effectLst/>
                          <a:latin typeface="Verdana" pitchFamily="34" charset="0"/>
                          <a:cs typeface="Arial" charset="0"/>
                        </a:rPr>
                        <a:t>return_variable</a:t>
                      </a:r>
                      <a:r>
                        <a:rPr kumimoji="0" lang="en-US" sz="1800" b="0" i="1" u="none" strike="noStrike" cap="none" normalizeH="0" baseline="0" dirty="0" smtClean="0">
                          <a:ln>
                            <a:noFill/>
                          </a:ln>
                          <a:solidFill>
                            <a:schemeClr val="tx1"/>
                          </a:solidFill>
                          <a:effectLst/>
                          <a:latin typeface="Verdana" pitchFamily="34" charset="0"/>
                          <a:cs typeface="Arial" charset="0"/>
                        </a:rPr>
                        <a:t> </a:t>
                      </a:r>
                      <a:r>
                        <a:rPr kumimoji="0" lang="en-US" sz="1800" b="0" i="0" u="none" strike="noStrike" cap="none" normalizeH="0" baseline="0" dirty="0" smtClean="0">
                          <a:ln>
                            <a:noFill/>
                          </a:ln>
                          <a:solidFill>
                            <a:schemeClr val="tx1"/>
                          </a:solidFill>
                          <a:effectLst/>
                          <a:latin typeface="Verdana" pitchFamily="34" charset="0"/>
                          <a:cs typeface="Arial" charset="0"/>
                        </a:rPr>
                        <a:t>is used to store and accumulate rows that are returned as the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Scalar Function?</a:t>
            </a:r>
          </a:p>
        </p:txBody>
      </p:sp>
      <p:sp>
        <p:nvSpPr>
          <p:cNvPr id="7171" name="Rounded Rectangle 849923"/>
          <p:cNvSpPr>
            <a:spLocks noChangeArrowheads="1"/>
          </p:cNvSpPr>
          <p:nvPr/>
        </p:nvSpPr>
        <p:spPr bwMode="auto">
          <a:xfrm>
            <a:off x="320675" y="1544638"/>
            <a:ext cx="8459788"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Scalar Functions:</a:t>
            </a:r>
          </a:p>
        </p:txBody>
      </p:sp>
      <p:sp>
        <p:nvSpPr>
          <p:cNvPr id="7172" name="Rounded Rectangle 849924"/>
          <p:cNvSpPr>
            <a:spLocks noChangeArrowheads="1"/>
          </p:cNvSpPr>
          <p:nvPr/>
        </p:nvSpPr>
        <p:spPr bwMode="auto">
          <a:xfrm>
            <a:off x="538163" y="20288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a single data value</a:t>
            </a:r>
          </a:p>
        </p:txBody>
      </p:sp>
      <p:sp>
        <p:nvSpPr>
          <p:cNvPr id="6" name="Rounded Rectangle 5"/>
          <p:cNvSpPr>
            <a:spLocks noChangeArrowheads="1"/>
          </p:cNvSpPr>
          <p:nvPr/>
        </p:nvSpPr>
        <p:spPr bwMode="auto">
          <a:xfrm>
            <a:off x="334963" y="21320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74" name="Rounded Rectangle 849924"/>
          <p:cNvSpPr>
            <a:spLocks noChangeArrowheads="1"/>
          </p:cNvSpPr>
          <p:nvPr/>
        </p:nvSpPr>
        <p:spPr bwMode="auto">
          <a:xfrm>
            <a:off x="538163" y="274637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either inline or multi-statement</a:t>
            </a:r>
          </a:p>
        </p:txBody>
      </p:sp>
      <p:sp>
        <p:nvSpPr>
          <p:cNvPr id="7175" name="Rounded Rectangle 849924"/>
          <p:cNvSpPr>
            <a:spLocks noChangeArrowheads="1"/>
          </p:cNvSpPr>
          <p:nvPr/>
        </p:nvSpPr>
        <p:spPr bwMode="auto">
          <a:xfrm>
            <a:off x="538163" y="3422650"/>
            <a:ext cx="8089900" cy="6810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return any data type except for text, ntext, image, </a:t>
            </a:r>
          </a:p>
          <a:p>
            <a:pPr eaLnBrk="0" hangingPunct="0">
              <a:lnSpc>
                <a:spcPct val="90000"/>
              </a:lnSpc>
              <a:spcBef>
                <a:spcPct val="40000"/>
              </a:spcBef>
            </a:pPr>
            <a:r>
              <a:rPr lang="en-US"/>
              <a:t>     cursor, and timestamps</a:t>
            </a:r>
          </a:p>
        </p:txBody>
      </p:sp>
      <p:sp>
        <p:nvSpPr>
          <p:cNvPr id="9" name="Rounded Rectangle 8"/>
          <p:cNvSpPr>
            <a:spLocks noChangeArrowheads="1"/>
          </p:cNvSpPr>
          <p:nvPr/>
        </p:nvSpPr>
        <p:spPr bwMode="auto">
          <a:xfrm>
            <a:off x="379413" y="28289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57188" y="35480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81" name="AutoShape 13"/>
          <p:cNvSpPr>
            <a:spLocks noChangeArrowheads="1"/>
          </p:cNvSpPr>
          <p:nvPr/>
        </p:nvSpPr>
        <p:spPr bwMode="auto">
          <a:xfrm>
            <a:off x="954088" y="4537075"/>
            <a:ext cx="7240587"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return_data_type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an Inline Table-Valued Function?</a:t>
            </a:r>
          </a:p>
        </p:txBody>
      </p:sp>
      <p:sp>
        <p:nvSpPr>
          <p:cNvPr id="4" name="Rectangle 6"/>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06388" y="1555750"/>
            <a:ext cx="8459787"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Inline Table-Valued Function:</a:t>
            </a:r>
          </a:p>
        </p:txBody>
      </p:sp>
      <p:sp>
        <p:nvSpPr>
          <p:cNvPr id="8197" name="Rounded Rectangle 849924"/>
          <p:cNvSpPr>
            <a:spLocks noChangeArrowheads="1"/>
          </p:cNvSpPr>
          <p:nvPr/>
        </p:nvSpPr>
        <p:spPr bwMode="auto">
          <a:xfrm>
            <a:off x="523875" y="2039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320675" y="2143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23875" y="27574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no function body</a:t>
            </a:r>
          </a:p>
        </p:txBody>
      </p:sp>
      <p:sp>
        <p:nvSpPr>
          <p:cNvPr id="8200" name="Rounded Rectangle 849924"/>
          <p:cNvSpPr>
            <a:spLocks noChangeArrowheads="1"/>
          </p:cNvSpPr>
          <p:nvPr/>
        </p:nvSpPr>
        <p:spPr bwMode="auto">
          <a:xfrm>
            <a:off x="523875" y="343376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Is comprised of a single result set</a:t>
            </a:r>
          </a:p>
        </p:txBody>
      </p:sp>
      <p:sp>
        <p:nvSpPr>
          <p:cNvPr id="9" name="Rounded Rectangle 8"/>
          <p:cNvSpPr>
            <a:spLocks noChangeArrowheads="1"/>
          </p:cNvSpPr>
          <p:nvPr/>
        </p:nvSpPr>
        <p:spPr bwMode="auto">
          <a:xfrm>
            <a:off x="365125" y="28400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42900" y="3559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6" name="AutoShape 14"/>
          <p:cNvSpPr>
            <a:spLocks noChangeArrowheads="1"/>
          </p:cNvSpPr>
          <p:nvPr/>
        </p:nvSpPr>
        <p:spPr bwMode="auto">
          <a:xfrm>
            <a:off x="909638" y="4460875"/>
            <a:ext cx="7269162"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TABLE</a:t>
            </a:r>
          </a:p>
          <a:p>
            <a:pPr defTabSz="457200" eaLnBrk="0" hangingPunct="0"/>
            <a:endParaRPr lang="en-US" sz="1600">
              <a:latin typeface="Lucida Sans Typewriter"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Rules for Local Variables</a:t>
            </a:r>
          </a:p>
        </p:txBody>
      </p:sp>
      <p:sp>
        <p:nvSpPr>
          <p:cNvPr id="19461" name="Rectangle 5"/>
          <p:cNvSpPr>
            <a:spLocks noGrp="1" noChangeArrowheads="1"/>
          </p:cNvSpPr>
          <p:nvPr>
            <p:ph sz="quarter" idx="1"/>
          </p:nvPr>
        </p:nvSpPr>
        <p:spPr/>
        <p:txBody>
          <a:bodyPr>
            <a:normAutofit fontScale="92500"/>
          </a:bodyPr>
          <a:lstStyle/>
          <a:p>
            <a:r>
              <a:rPr lang="en-US"/>
              <a:t>Variable names must start with “@”</a:t>
            </a:r>
          </a:p>
          <a:p>
            <a:r>
              <a:rPr lang="en-US"/>
              <a:t>Variables must have a system or user-defined datatype</a:t>
            </a:r>
          </a:p>
          <a:p>
            <a:pPr lvl="1"/>
            <a:r>
              <a:rPr lang="en-US"/>
              <a:t>Any properties associated with the user-defined datatype are not inherited</a:t>
            </a:r>
          </a:p>
          <a:p>
            <a:pPr lvl="1"/>
            <a:r>
              <a:rPr lang="en-US"/>
              <a:t>Any rules or defaults bound to a user-defined datatype are not inherited</a:t>
            </a:r>
          </a:p>
          <a:p>
            <a:r>
              <a:rPr lang="en-US"/>
              <a:t>Variables are local to the batch, stored procedure, or trigger in which they are declared</a:t>
            </a:r>
          </a:p>
          <a:p>
            <a:pPr lvl="1"/>
            <a:r>
              <a:rPr lang="en-US"/>
              <a:t>When the batch, stored procedure, or trigger terminates, the variable is dropped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What Is a Multi-Statement Table-Valued Function?</a:t>
            </a:r>
          </a:p>
        </p:txBody>
      </p:sp>
      <p:sp>
        <p:nvSpPr>
          <p:cNvPr id="4" name="Rectangle 6"/>
          <p:cNvSpPr txBox="1">
            <a:spLocks noChangeArrowheads="1"/>
          </p:cNvSpPr>
          <p:nvPr/>
        </p:nvSpPr>
        <p:spPr bwMode="auto">
          <a:xfrm>
            <a:off x="458788" y="1381125"/>
            <a:ext cx="7751762" cy="5462587"/>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b="0" kern="0" dirty="0">
              <a:latin typeface="+mn-lt"/>
            </a:endParaRPr>
          </a:p>
        </p:txBody>
      </p:sp>
      <p:sp>
        <p:nvSpPr>
          <p:cNvPr id="9220" name="Rounded Rectangle 849923"/>
          <p:cNvSpPr>
            <a:spLocks noChangeArrowheads="1"/>
          </p:cNvSpPr>
          <p:nvPr/>
        </p:nvSpPr>
        <p:spPr bwMode="auto">
          <a:xfrm>
            <a:off x="211138" y="1554162"/>
            <a:ext cx="8459787" cy="3395663"/>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Multi-statement Table-Valued Function:</a:t>
            </a:r>
          </a:p>
        </p:txBody>
      </p:sp>
      <p:sp>
        <p:nvSpPr>
          <p:cNvPr id="9221" name="Rounded Rectangle 849924"/>
          <p:cNvSpPr>
            <a:spLocks noChangeArrowheads="1"/>
          </p:cNvSpPr>
          <p:nvPr/>
        </p:nvSpPr>
        <p:spPr bwMode="auto">
          <a:xfrm>
            <a:off x="428625" y="203835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225425" y="21415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3" name="Rounded Rectangle 849924"/>
          <p:cNvSpPr>
            <a:spLocks noChangeArrowheads="1"/>
          </p:cNvSpPr>
          <p:nvPr/>
        </p:nvSpPr>
        <p:spPr bwMode="auto">
          <a:xfrm>
            <a:off x="414338" y="2665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a function body defined by BEGIN and END blocks</a:t>
            </a:r>
          </a:p>
        </p:txBody>
      </p:sp>
      <p:sp>
        <p:nvSpPr>
          <p:cNvPr id="9224" name="Rounded Rectangle 849924"/>
          <p:cNvSpPr>
            <a:spLocks noChangeArrowheads="1"/>
          </p:cNvSpPr>
          <p:nvPr/>
        </p:nvSpPr>
        <p:spPr bwMode="auto">
          <a:xfrm>
            <a:off x="414338" y="3297237"/>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Defines a table-type variable and schema</a:t>
            </a:r>
          </a:p>
        </p:txBody>
      </p:sp>
      <p:sp>
        <p:nvSpPr>
          <p:cNvPr id="9" name="Rounded Rectangle 8"/>
          <p:cNvSpPr>
            <a:spLocks noChangeArrowheads="1"/>
          </p:cNvSpPr>
          <p:nvPr/>
        </p:nvSpPr>
        <p:spPr bwMode="auto">
          <a:xfrm>
            <a:off x="239713" y="2747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217488" y="34226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7" name="Rounded Rectangle 849924"/>
          <p:cNvSpPr>
            <a:spLocks noChangeArrowheads="1"/>
          </p:cNvSpPr>
          <p:nvPr/>
        </p:nvSpPr>
        <p:spPr bwMode="auto">
          <a:xfrm>
            <a:off x="420688" y="399891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Inserts rows from multiple Transact-SQL statements</a:t>
            </a:r>
          </a:p>
          <a:p>
            <a:pPr eaLnBrk="0" hangingPunct="0">
              <a:lnSpc>
                <a:spcPct val="90000"/>
              </a:lnSpc>
              <a:spcBef>
                <a:spcPct val="40000"/>
              </a:spcBef>
            </a:pPr>
            <a:r>
              <a:rPr lang="en-US"/>
              <a:t>     into the returned table</a:t>
            </a:r>
          </a:p>
        </p:txBody>
      </p:sp>
      <p:sp>
        <p:nvSpPr>
          <p:cNvPr id="2" name="Rounded Rectangle 9"/>
          <p:cNvSpPr>
            <a:spLocks noChangeArrowheads="1"/>
          </p:cNvSpPr>
          <p:nvPr/>
        </p:nvSpPr>
        <p:spPr bwMode="auto">
          <a:xfrm>
            <a:off x="239713" y="41243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32" name="AutoShape 16"/>
          <p:cNvSpPr>
            <a:spLocks noChangeArrowheads="1"/>
          </p:cNvSpPr>
          <p:nvPr/>
        </p:nvSpPr>
        <p:spPr bwMode="auto">
          <a:xfrm>
            <a:off x="954088" y="5024437"/>
            <a:ext cx="7240587" cy="168116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dirty="0">
                <a:latin typeface="Lucida Sans Typewriter" pitchFamily="49" charset="0"/>
              </a:rPr>
              <a:t>CREATE FUNCTION [ </a:t>
            </a:r>
            <a:r>
              <a:rPr lang="en-US" sz="1600" dirty="0" err="1">
                <a:latin typeface="Lucida Sans Typewriter" pitchFamily="49" charset="0"/>
              </a:rPr>
              <a:t>schema_name</a:t>
            </a:r>
            <a:r>
              <a:rPr lang="en-US" sz="1600" dirty="0">
                <a:latin typeface="Lucida Sans Typewriter" pitchFamily="49" charset="0"/>
              </a:rPr>
              <a:t>. ] </a:t>
            </a:r>
            <a:r>
              <a:rPr lang="en-US" sz="1600" dirty="0" err="1">
                <a:latin typeface="Lucida Sans Typewriter" pitchFamily="49" charset="0"/>
              </a:rPr>
              <a:t>function_name</a:t>
            </a:r>
            <a:r>
              <a:rPr lang="en-US" sz="1600" dirty="0">
                <a:latin typeface="Lucida Sans Typewriter" pitchFamily="49" charset="0"/>
              </a:rPr>
              <a:t> </a:t>
            </a:r>
          </a:p>
          <a:p>
            <a:pPr defTabSz="457200" eaLnBrk="0" hangingPunct="0"/>
            <a:r>
              <a:rPr lang="en-US" sz="1600" dirty="0">
                <a:latin typeface="Lucida Sans Typewriter" pitchFamily="49" charset="0"/>
              </a:rPr>
              <a:t>( [ { @</a:t>
            </a:r>
            <a:r>
              <a:rPr lang="en-US" sz="1600" dirty="0" err="1">
                <a:latin typeface="Lucida Sans Typewriter" pitchFamily="49" charset="0"/>
              </a:rPr>
              <a:t>parameter_name</a:t>
            </a:r>
            <a:r>
              <a:rPr lang="en-US" sz="1600" dirty="0">
                <a:latin typeface="Lucida Sans Typewriter" pitchFamily="49" charset="0"/>
              </a:rPr>
              <a:t> [ AS ] [ </a:t>
            </a:r>
            <a:r>
              <a:rPr lang="en-US" sz="1600" dirty="0" err="1">
                <a:latin typeface="Lucida Sans Typewriter" pitchFamily="49" charset="0"/>
              </a:rPr>
              <a:t>type_schema_name</a:t>
            </a:r>
            <a:r>
              <a:rPr lang="en-US" sz="1600" dirty="0">
                <a:latin typeface="Lucida Sans Typewriter" pitchFamily="49" charset="0"/>
              </a:rPr>
              <a:t>. ] </a:t>
            </a:r>
            <a:r>
              <a:rPr lang="en-US" sz="1600" dirty="0" err="1">
                <a:latin typeface="Lucida Sans Typewriter" pitchFamily="49" charset="0"/>
              </a:rPr>
              <a:t>parameter_data_type</a:t>
            </a:r>
            <a:r>
              <a:rPr lang="en-US" sz="1600" dirty="0">
                <a:latin typeface="Lucida Sans Typewriter" pitchFamily="49" charset="0"/>
              </a:rPr>
              <a:t> </a:t>
            </a:r>
          </a:p>
          <a:p>
            <a:pPr defTabSz="457200" eaLnBrk="0" hangingPunct="0"/>
            <a:r>
              <a:rPr lang="en-US" sz="1600" dirty="0">
                <a:latin typeface="Lucida Sans Typewriter" pitchFamily="49" charset="0"/>
              </a:rPr>
              <a:t>    [ = default ] [READONLY] } </a:t>
            </a:r>
          </a:p>
          <a:p>
            <a:pPr defTabSz="457200" eaLnBrk="0" hangingPunct="0"/>
            <a:r>
              <a:rPr lang="en-US" sz="1600" dirty="0">
                <a:latin typeface="Lucida Sans Typewriter" pitchFamily="49" charset="0"/>
              </a:rPr>
              <a:t>    [ ,...n </a:t>
            </a:r>
            <a:r>
              <a:rPr lang="en-US" sz="1600" dirty="0" smtClean="0">
                <a:latin typeface="Lucida Sans Typewriter" pitchFamily="49" charset="0"/>
              </a:rPr>
              <a:t>]] )</a:t>
            </a:r>
            <a:endParaRPr lang="en-US" sz="1600" dirty="0">
              <a:latin typeface="Lucida Sans Typewriter" pitchFamily="49" charset="0"/>
            </a:endParaRPr>
          </a:p>
          <a:p>
            <a:pPr defTabSz="457200" eaLnBrk="0" hangingPunct="0"/>
            <a:r>
              <a:rPr lang="en-US" sz="1600" dirty="0">
                <a:latin typeface="Lucida Sans Typewriter" pitchFamily="49" charset="0"/>
              </a:rPr>
              <a:t>RETURNS @</a:t>
            </a:r>
            <a:r>
              <a:rPr lang="en-US" sz="1600" dirty="0" err="1">
                <a:latin typeface="Lucida Sans Typewriter" pitchFamily="49" charset="0"/>
              </a:rPr>
              <a:t>return_variable</a:t>
            </a:r>
            <a:r>
              <a:rPr lang="en-US" sz="1600" dirty="0">
                <a:latin typeface="Lucida Sans Typewriter" pitchFamily="49" charset="0"/>
              </a:rPr>
              <a:t> TABLE &lt;</a:t>
            </a:r>
            <a:r>
              <a:rPr lang="en-US" sz="1600" dirty="0" err="1">
                <a:latin typeface="Lucida Sans Typewriter" pitchFamily="49" charset="0"/>
              </a:rPr>
              <a:t>table_type_definition</a:t>
            </a:r>
            <a:r>
              <a:rPr lang="en-US" sz="1600" dirty="0">
                <a:latin typeface="Lucida Sans Typewriter" pitchFamily="49" charset="0"/>
              </a:rPr>
              <a:t>&gt;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Working with Functions</a:t>
            </a:r>
          </a:p>
        </p:txBody>
      </p:sp>
      <p:sp>
        <p:nvSpPr>
          <p:cNvPr id="12291" name="Content Placeholder 3"/>
          <p:cNvSpPr>
            <a:spLocks noGrp="1"/>
          </p:cNvSpPr>
          <p:nvPr>
            <p:ph sz="quarter" idx="1"/>
          </p:nvPr>
        </p:nvSpPr>
        <p:spPr/>
        <p:txBody>
          <a:bodyPr/>
          <a:lstStyle/>
          <a:p>
            <a:r>
              <a:rPr lang="en-US" smtClean="0"/>
              <a:t>Deterministic and Nondeterministic Functions</a:t>
            </a:r>
          </a:p>
          <a:p>
            <a:r>
              <a:rPr lang="en-US" smtClean="0"/>
              <a:t>Guidelines for Creating Functions</a:t>
            </a:r>
          </a:p>
          <a:p>
            <a:r>
              <a:rPr lang="en-US" smtClean="0"/>
              <a:t>Rewriting Stored Procedures as Functions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t>Deterministic and Nondeterministic Functions</a:t>
            </a:r>
          </a:p>
        </p:txBody>
      </p:sp>
      <p:graphicFrame>
        <p:nvGraphicFramePr>
          <p:cNvPr id="12314" name="Group 26"/>
          <p:cNvGraphicFramePr>
            <a:graphicFrameLocks noGrp="1"/>
          </p:cNvGraphicFramePr>
          <p:nvPr/>
        </p:nvGraphicFramePr>
        <p:xfrm>
          <a:off x="258763" y="1676400"/>
          <a:ext cx="8616950" cy="2371090"/>
        </p:xfrm>
        <a:graphic>
          <a:graphicData uri="http://schemas.openxmlformats.org/drawingml/2006/table">
            <a:tbl>
              <a:tblPr/>
              <a:tblGrid>
                <a:gridCol w="2898775"/>
                <a:gridCol w="5718175"/>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Type</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Description</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Always return the same result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Nondeterministic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May return different results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Built-in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Are deterministic or nondeterministic depending on how they are applied</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3" name="Rounded Rectangle 849923"/>
          <p:cNvSpPr>
            <a:spLocks noChangeArrowheads="1"/>
          </p:cNvSpPr>
          <p:nvPr/>
        </p:nvSpPr>
        <p:spPr bwMode="auto">
          <a:xfrm>
            <a:off x="306388" y="5389562"/>
            <a:ext cx="8459787" cy="1209675"/>
          </a:xfrm>
          <a:prstGeom prst="roundRect">
            <a:avLst>
              <a:gd name="adj" fmla="val 4167"/>
            </a:avLst>
          </a:prstGeom>
          <a:solidFill>
            <a:srgbClr val="DEE7F1"/>
          </a:solidFill>
          <a:ln w="9525" algn="ctr">
            <a:solidFill>
              <a:srgbClr val="333333"/>
            </a:solidFill>
            <a:round/>
            <a:headEnd/>
            <a:tailEnd/>
          </a:ln>
        </p:spPr>
        <p:txBody>
          <a:bodyPr/>
          <a:lstStyle/>
          <a:p>
            <a:r>
              <a:rPr lang="en-US" b="0"/>
              <a:t>SELECT </a:t>
            </a:r>
          </a:p>
          <a:p>
            <a:r>
              <a:rPr lang="en-US" b="0"/>
              <a:t> [IsDeterministic] = objectproperty(object_id('dbo.myUDF'),</a:t>
            </a:r>
          </a:p>
          <a:p>
            <a:r>
              <a:rPr lang="en-US" b="0"/>
              <a:t>'IsDeterministic')</a:t>
            </a:r>
          </a:p>
        </p:txBody>
      </p:sp>
      <p:sp>
        <p:nvSpPr>
          <p:cNvPr id="13334" name="Text Box 22"/>
          <p:cNvSpPr txBox="1">
            <a:spLocks noChangeArrowheads="1"/>
          </p:cNvSpPr>
          <p:nvPr/>
        </p:nvSpPr>
        <p:spPr bwMode="auto">
          <a:xfrm>
            <a:off x="182563" y="4772025"/>
            <a:ext cx="8823325" cy="366712"/>
          </a:xfrm>
          <a:prstGeom prst="rect">
            <a:avLst/>
          </a:prstGeom>
          <a:noFill/>
          <a:ln w="9525">
            <a:noFill/>
            <a:miter lim="800000"/>
            <a:headEnd/>
            <a:tailEnd/>
          </a:ln>
          <a:effectLst/>
        </p:spPr>
        <p:txBody>
          <a:bodyPr>
            <a:spAutoFit/>
          </a:bodyPr>
          <a:lstStyle/>
          <a:p>
            <a:pPr>
              <a:spcBef>
                <a:spcPct val="50000"/>
              </a:spcBef>
            </a:pPr>
            <a:r>
              <a:rPr lang="en-US"/>
              <a:t>Determines whether a user defined function is deterministic or not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Guidelines for Creating Functions</a:t>
            </a:r>
          </a:p>
        </p:txBody>
      </p:sp>
      <p:sp>
        <p:nvSpPr>
          <p:cNvPr id="13365" name="AutoShape 53"/>
          <p:cNvSpPr>
            <a:spLocks noChangeArrowheads="1"/>
          </p:cNvSpPr>
          <p:nvPr/>
        </p:nvSpPr>
        <p:spPr bwMode="auto">
          <a:xfrm>
            <a:off x="1050925" y="1597025"/>
            <a:ext cx="6937375" cy="4041775"/>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latin typeface="Arial Narrow" pitchFamily="34" charset="0"/>
            </a:endParaRPr>
          </a:p>
        </p:txBody>
      </p:sp>
      <p:sp>
        <p:nvSpPr>
          <p:cNvPr id="13366" name="AutoShape 54"/>
          <p:cNvSpPr>
            <a:spLocks noChangeArrowheads="1"/>
          </p:cNvSpPr>
          <p:nvPr/>
        </p:nvSpPr>
        <p:spPr bwMode="auto">
          <a:xfrm>
            <a:off x="1279525" y="18669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Determine function type</a:t>
            </a:r>
          </a:p>
        </p:txBody>
      </p:sp>
      <p:sp>
        <p:nvSpPr>
          <p:cNvPr id="13367" name="AutoShape 55"/>
          <p:cNvSpPr>
            <a:spLocks noChangeArrowheads="1"/>
          </p:cNvSpPr>
          <p:nvPr/>
        </p:nvSpPr>
        <p:spPr bwMode="auto">
          <a:xfrm>
            <a:off x="1139825" y="19446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68" name="AutoShape 56"/>
          <p:cNvSpPr>
            <a:spLocks noChangeArrowheads="1"/>
          </p:cNvSpPr>
          <p:nvPr/>
        </p:nvSpPr>
        <p:spPr bwMode="auto">
          <a:xfrm>
            <a:off x="1279525" y="260032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one function for one task</a:t>
            </a:r>
          </a:p>
        </p:txBody>
      </p:sp>
      <p:sp>
        <p:nvSpPr>
          <p:cNvPr id="13369" name="AutoShape 57"/>
          <p:cNvSpPr>
            <a:spLocks noChangeArrowheads="1"/>
          </p:cNvSpPr>
          <p:nvPr/>
        </p:nvSpPr>
        <p:spPr bwMode="auto">
          <a:xfrm>
            <a:off x="1139825" y="267811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0" name="AutoShape 58"/>
          <p:cNvSpPr>
            <a:spLocks noChangeArrowheads="1"/>
          </p:cNvSpPr>
          <p:nvPr/>
        </p:nvSpPr>
        <p:spPr bwMode="auto">
          <a:xfrm>
            <a:off x="1279525" y="333375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test, and troubleshoot</a:t>
            </a:r>
          </a:p>
        </p:txBody>
      </p:sp>
      <p:sp>
        <p:nvSpPr>
          <p:cNvPr id="13371" name="AutoShape 59"/>
          <p:cNvSpPr>
            <a:spLocks noChangeArrowheads="1"/>
          </p:cNvSpPr>
          <p:nvPr/>
        </p:nvSpPr>
        <p:spPr bwMode="auto">
          <a:xfrm>
            <a:off x="1139825" y="341153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2" name="AutoShape 60"/>
          <p:cNvSpPr>
            <a:spLocks noChangeArrowheads="1"/>
          </p:cNvSpPr>
          <p:nvPr/>
        </p:nvSpPr>
        <p:spPr bwMode="auto">
          <a:xfrm>
            <a:off x="1279525" y="406717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GB" sz="2200">
                <a:latin typeface="Arial Narrow" pitchFamily="34" charset="0"/>
              </a:rPr>
              <a:t>Qualify object names inside function</a:t>
            </a:r>
            <a:endParaRPr lang="en-US" sz="2200">
              <a:latin typeface="Arial Narrow" pitchFamily="34" charset="0"/>
            </a:endParaRPr>
          </a:p>
        </p:txBody>
      </p:sp>
      <p:sp>
        <p:nvSpPr>
          <p:cNvPr id="13373" name="AutoShape 61"/>
          <p:cNvSpPr>
            <a:spLocks noChangeArrowheads="1"/>
          </p:cNvSpPr>
          <p:nvPr/>
        </p:nvSpPr>
        <p:spPr bwMode="auto">
          <a:xfrm>
            <a:off x="1139825" y="414496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4" name="AutoShape 62"/>
          <p:cNvSpPr>
            <a:spLocks noChangeArrowheads="1"/>
          </p:cNvSpPr>
          <p:nvPr/>
        </p:nvSpPr>
        <p:spPr bwMode="auto">
          <a:xfrm>
            <a:off x="1279525" y="48006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Consider ability of SQL Server 2008 to index function results</a:t>
            </a:r>
          </a:p>
        </p:txBody>
      </p:sp>
      <p:sp>
        <p:nvSpPr>
          <p:cNvPr id="13375" name="AutoShape 63"/>
          <p:cNvSpPr>
            <a:spLocks noChangeArrowheads="1"/>
          </p:cNvSpPr>
          <p:nvPr/>
        </p:nvSpPr>
        <p:spPr bwMode="auto">
          <a:xfrm>
            <a:off x="1139825" y="48783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smtClean="0"/>
              <a:t>Restrictions When Creating User-Defined Functions</a:t>
            </a:r>
          </a:p>
        </p:txBody>
      </p:sp>
      <p:sp>
        <p:nvSpPr>
          <p:cNvPr id="4" name="Rounded Rectangle 844803"/>
          <p:cNvSpPr>
            <a:spLocks noChangeArrowheads="1"/>
          </p:cNvSpPr>
          <p:nvPr/>
        </p:nvSpPr>
        <p:spPr bwMode="auto">
          <a:xfrm>
            <a:off x="301115" y="1600200"/>
            <a:ext cx="8441275" cy="4358763"/>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You cannot use user-defined functions to:</a:t>
            </a:r>
          </a:p>
        </p:txBody>
      </p:sp>
      <p:sp>
        <p:nvSpPr>
          <p:cNvPr id="5" name="Rounded Rectangle 844806"/>
          <p:cNvSpPr>
            <a:spLocks noChangeArrowheads="1"/>
          </p:cNvSpPr>
          <p:nvPr/>
        </p:nvSpPr>
        <p:spPr bwMode="auto">
          <a:xfrm>
            <a:off x="509299" y="2141955"/>
            <a:ext cx="7955703" cy="101648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Update data</a:t>
            </a:r>
          </a:p>
          <a:p>
            <a:pPr marL="742950" lvl="1" indent="-285750" eaLnBrk="0" hangingPunct="0">
              <a:spcBef>
                <a:spcPct val="40000"/>
              </a:spcBef>
              <a:buClr>
                <a:srgbClr val="006699"/>
              </a:buClr>
              <a:buFontTx/>
              <a:buChar char="•"/>
              <a:defRPr/>
            </a:pPr>
            <a:r>
              <a:rPr lang="en-US" sz="2000" b="0">
                <a:solidFill>
                  <a:schemeClr val="tx1"/>
                </a:solidFill>
                <a:cs typeface="Arial" pitchFamily="34" charset="0"/>
              </a:rPr>
              <a:t>Use stored procedures instead</a:t>
            </a:r>
          </a:p>
        </p:txBody>
      </p:sp>
      <p:sp>
        <p:nvSpPr>
          <p:cNvPr id="6" name="Rounded Rectangle 844812"/>
          <p:cNvSpPr>
            <a:spLocks noChangeArrowheads="1"/>
          </p:cNvSpPr>
          <p:nvPr/>
        </p:nvSpPr>
        <p:spPr bwMode="auto">
          <a:xfrm>
            <a:off x="508612" y="3296340"/>
            <a:ext cx="7955537" cy="154191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Define or create new objects in the database</a:t>
            </a:r>
          </a:p>
          <a:p>
            <a:pPr marL="742950" lvl="1" indent="-285750" eaLnBrk="0" hangingPunct="0">
              <a:spcBef>
                <a:spcPct val="40000"/>
              </a:spcBef>
              <a:buClr>
                <a:srgbClr val="006699"/>
              </a:buClr>
              <a:buFontTx/>
              <a:buChar char="•"/>
              <a:defRPr/>
            </a:pPr>
            <a:r>
              <a:rPr lang="en-US" sz="2000" b="0">
                <a:solidFill>
                  <a:schemeClr val="tx1"/>
                </a:solidFill>
                <a:cs typeface="Arial" charset="0"/>
              </a:rPr>
              <a:t>Objects referred to by the function have to be previously declared and created</a:t>
            </a:r>
          </a:p>
        </p:txBody>
      </p:sp>
      <p:sp>
        <p:nvSpPr>
          <p:cNvPr id="7" name="Rounded Rectangle 844806"/>
          <p:cNvSpPr>
            <a:spLocks noChangeArrowheads="1"/>
          </p:cNvSpPr>
          <p:nvPr/>
        </p:nvSpPr>
        <p:spPr bwMode="auto">
          <a:xfrm>
            <a:off x="494273" y="5098999"/>
            <a:ext cx="795591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Perform transactions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Rewriting Stored Procedures as Functions</a:t>
            </a:r>
          </a:p>
        </p:txBody>
      </p:sp>
      <p:sp>
        <p:nvSpPr>
          <p:cNvPr id="15363" name="Rounded Rectangle 849923"/>
          <p:cNvSpPr>
            <a:spLocks noChangeArrowheads="1"/>
          </p:cNvSpPr>
          <p:nvPr/>
        </p:nvSpPr>
        <p:spPr bwMode="auto">
          <a:xfrm>
            <a:off x="333375" y="1562100"/>
            <a:ext cx="8459788" cy="46863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Convert your stored procedure to a function if:</a:t>
            </a:r>
          </a:p>
        </p:txBody>
      </p:sp>
      <p:sp>
        <p:nvSpPr>
          <p:cNvPr id="15364" name="Rounded Rectangle 849924"/>
          <p:cNvSpPr>
            <a:spLocks noChangeArrowheads="1"/>
          </p:cNvSpPr>
          <p:nvPr/>
        </p:nvSpPr>
        <p:spPr bwMode="auto">
          <a:xfrm>
            <a:off x="550863" y="20462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is expressible as a single SELECT statement</a:t>
            </a:r>
          </a:p>
        </p:txBody>
      </p:sp>
      <p:sp>
        <p:nvSpPr>
          <p:cNvPr id="6" name="Rounded Rectangle 5"/>
          <p:cNvSpPr>
            <a:spLocks noChangeArrowheads="1"/>
          </p:cNvSpPr>
          <p:nvPr/>
        </p:nvSpPr>
        <p:spPr bwMode="auto">
          <a:xfrm>
            <a:off x="347663" y="21494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66" name="Rounded Rectangle 849924"/>
          <p:cNvSpPr>
            <a:spLocks noChangeArrowheads="1"/>
          </p:cNvSpPr>
          <p:nvPr/>
        </p:nvSpPr>
        <p:spPr bwMode="auto">
          <a:xfrm>
            <a:off x="550863" y="27638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perform update operations</a:t>
            </a:r>
          </a:p>
        </p:txBody>
      </p:sp>
      <p:sp>
        <p:nvSpPr>
          <p:cNvPr id="15367" name="Rounded Rectangle 849924"/>
          <p:cNvSpPr>
            <a:spLocks noChangeArrowheads="1"/>
          </p:cNvSpPr>
          <p:nvPr/>
        </p:nvSpPr>
        <p:spPr bwMode="auto">
          <a:xfrm>
            <a:off x="550863" y="344011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require a dynamic EXECUTE statement</a:t>
            </a:r>
          </a:p>
        </p:txBody>
      </p:sp>
      <p:sp>
        <p:nvSpPr>
          <p:cNvPr id="9" name="Rounded Rectangle 8"/>
          <p:cNvSpPr>
            <a:spLocks noChangeArrowheads="1"/>
          </p:cNvSpPr>
          <p:nvPr/>
        </p:nvSpPr>
        <p:spPr bwMode="auto">
          <a:xfrm>
            <a:off x="392113" y="28463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69888" y="35655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0" name="Rounded Rectangle 849924"/>
          <p:cNvSpPr>
            <a:spLocks noChangeArrowheads="1"/>
          </p:cNvSpPr>
          <p:nvPr/>
        </p:nvSpPr>
        <p:spPr bwMode="auto">
          <a:xfrm>
            <a:off x="593725" y="4187825"/>
            <a:ext cx="8089900" cy="7508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only returns one result set</a:t>
            </a:r>
          </a:p>
        </p:txBody>
      </p:sp>
      <p:sp>
        <p:nvSpPr>
          <p:cNvPr id="2" name="Rounded Rectangle 9"/>
          <p:cNvSpPr>
            <a:spLocks noChangeArrowheads="1"/>
          </p:cNvSpPr>
          <p:nvPr/>
        </p:nvSpPr>
        <p:spPr bwMode="auto">
          <a:xfrm>
            <a:off x="412750" y="43132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2" name="Rounded Rectangle 849924"/>
          <p:cNvSpPr>
            <a:spLocks noChangeArrowheads="1"/>
          </p:cNvSpPr>
          <p:nvPr/>
        </p:nvSpPr>
        <p:spPr bwMode="auto">
          <a:xfrm>
            <a:off x="585788" y="513556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Its primary purpose is to build intermediate results</a:t>
            </a:r>
          </a:p>
        </p:txBody>
      </p:sp>
      <p:sp>
        <p:nvSpPr>
          <p:cNvPr id="3" name="Rounded Rectangle 9"/>
          <p:cNvSpPr>
            <a:spLocks noChangeArrowheads="1"/>
          </p:cNvSpPr>
          <p:nvPr/>
        </p:nvSpPr>
        <p:spPr bwMode="auto">
          <a:xfrm>
            <a:off x="404813" y="52609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mtClean="0"/>
              <a:t>Performance Considerations For Using User-Defined Functions</a:t>
            </a:r>
          </a:p>
        </p:txBody>
      </p:sp>
      <p:sp>
        <p:nvSpPr>
          <p:cNvPr id="5" name="Rounded Rectangle 844803"/>
          <p:cNvSpPr>
            <a:spLocks noChangeArrowheads="1"/>
          </p:cNvSpPr>
          <p:nvPr/>
        </p:nvSpPr>
        <p:spPr bwMode="auto">
          <a:xfrm>
            <a:off x="217440" y="1600200"/>
            <a:ext cx="8721725" cy="4724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 name="Rounded Rectangle 844806"/>
          <p:cNvSpPr>
            <a:spLocks noChangeArrowheads="1"/>
          </p:cNvSpPr>
          <p:nvPr/>
        </p:nvSpPr>
        <p:spPr bwMode="auto">
          <a:xfrm>
            <a:off x="438462" y="3160556"/>
            <a:ext cx="8229600" cy="295718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Both functions will be called once for each row in the table.</a:t>
            </a:r>
          </a:p>
          <a:p>
            <a:pPr marL="228600" indent="-228600" eaLnBrk="0" hangingPunct="0">
              <a:spcBef>
                <a:spcPct val="40000"/>
              </a:spcBef>
              <a:buClr>
                <a:srgbClr val="006699"/>
              </a:buClr>
              <a:buFontTx/>
              <a:buChar char="•"/>
              <a:defRPr/>
            </a:pPr>
            <a:r>
              <a:rPr lang="en-US" sz="2000" b="0">
                <a:solidFill>
                  <a:schemeClr val="tx1"/>
                </a:solidFill>
                <a:cs typeface="Arial" charset="0"/>
              </a:rPr>
              <a:t>If both functions require 0.1 second for each execution, the query will require:</a:t>
            </a:r>
          </a:p>
          <a:p>
            <a:pPr marL="742950" lvl="1" indent="-285750" eaLnBrk="0" hangingPunct="0">
              <a:spcBef>
                <a:spcPct val="40000"/>
              </a:spcBef>
              <a:buClr>
                <a:srgbClr val="006699"/>
              </a:buClr>
              <a:buFontTx/>
              <a:buChar char="•"/>
              <a:defRPr/>
            </a:pPr>
            <a:r>
              <a:rPr lang="en-US" sz="2000" b="0">
                <a:solidFill>
                  <a:schemeClr val="tx1"/>
                </a:solidFill>
                <a:cs typeface="Arial" charset="0"/>
              </a:rPr>
              <a:t>1 second for 5 rows</a:t>
            </a:r>
          </a:p>
          <a:p>
            <a:pPr marL="742950" lvl="1" indent="-285750" eaLnBrk="0" hangingPunct="0">
              <a:spcBef>
                <a:spcPct val="40000"/>
              </a:spcBef>
              <a:buClr>
                <a:srgbClr val="006699"/>
              </a:buClr>
              <a:buFontTx/>
              <a:buChar char="•"/>
              <a:defRPr/>
            </a:pPr>
            <a:r>
              <a:rPr lang="en-US" sz="2000" b="0">
                <a:solidFill>
                  <a:schemeClr val="tx1"/>
                </a:solidFill>
                <a:cs typeface="Arial" charset="0"/>
              </a:rPr>
              <a:t>10 seconds for 50 rows</a:t>
            </a:r>
          </a:p>
          <a:p>
            <a:pPr marL="742950" lvl="1" indent="-285750" eaLnBrk="0" hangingPunct="0">
              <a:spcBef>
                <a:spcPct val="40000"/>
              </a:spcBef>
              <a:buClr>
                <a:srgbClr val="006699"/>
              </a:buClr>
              <a:buFontTx/>
              <a:buChar char="•"/>
              <a:defRPr/>
            </a:pPr>
            <a:r>
              <a:rPr lang="en-US" sz="2000" b="0">
                <a:solidFill>
                  <a:schemeClr val="tx1"/>
                </a:solidFill>
                <a:cs typeface="Arial" charset="0"/>
              </a:rPr>
              <a:t>1 hour for 18,000 rows</a:t>
            </a:r>
          </a:p>
        </p:txBody>
      </p:sp>
      <p:sp>
        <p:nvSpPr>
          <p:cNvPr id="2" name="AutoShape 8"/>
          <p:cNvSpPr>
            <a:spLocks noChangeArrowheads="1"/>
          </p:cNvSpPr>
          <p:nvPr/>
        </p:nvSpPr>
        <p:spPr bwMode="auto">
          <a:xfrm>
            <a:off x="1866900" y="1701799"/>
            <a:ext cx="53911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r>
              <a:rPr lang="en-US" sz="2000">
                <a:latin typeface="Lucida Sans Typewriter" pitchFamily="49" charset="0"/>
              </a:rPr>
              <a:t>MyCalculation</a:t>
            </a:r>
            <a:r>
              <a:rPr lang="en-US" sz="2000" b="0">
                <a:latin typeface="Lucida Sans Typewriter" pitchFamily="49" charset="0"/>
              </a:rPr>
              <a:t>(column_name)</a:t>
            </a:r>
          </a:p>
          <a:p>
            <a:pPr defTabSz="457200">
              <a:lnSpc>
                <a:spcPct val="90000"/>
              </a:lnSpc>
              <a:tabLst>
                <a:tab pos="457200" algn="l"/>
              </a:tabLst>
              <a:defRPr/>
            </a:pPr>
            <a:r>
              <a:rPr lang="en-US" sz="2000" b="0">
                <a:latin typeface="Lucida Sans Typewriter" pitchFamily="49" charset="0"/>
              </a:rPr>
              <a:t>FROM table_name</a:t>
            </a:r>
          </a:p>
          <a:p>
            <a:pPr defTabSz="457200">
              <a:lnSpc>
                <a:spcPct val="90000"/>
              </a:lnSpc>
              <a:tabLst>
                <a:tab pos="457200" algn="l"/>
              </a:tabLst>
              <a:defRPr/>
            </a:pPr>
            <a:r>
              <a:rPr lang="en-US" sz="2000" b="0">
                <a:latin typeface="Lucida Sans Typewriter" pitchFamily="49" charset="0"/>
              </a:rPr>
              <a:t>WHERE </a:t>
            </a:r>
            <a:r>
              <a:rPr lang="en-US" sz="2000">
                <a:latin typeface="Lucida Sans Typewriter" pitchFamily="49" charset="0"/>
              </a:rPr>
              <a:t>MyCondition</a:t>
            </a:r>
            <a:r>
              <a:rPr lang="en-US" sz="2000" b="0">
                <a:latin typeface="Lucida Sans Typewriter" pitchFamily="49" charset="0"/>
              </a:rPr>
              <a:t>(column_name)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dirty="0" smtClean="0"/>
              <a:t>Controlling Execution Context</a:t>
            </a:r>
          </a:p>
        </p:txBody>
      </p:sp>
      <p:sp>
        <p:nvSpPr>
          <p:cNvPr id="16387" name="Rectangle 3"/>
          <p:cNvSpPr txBox="1">
            <a:spLocks noChangeArrowheads="1"/>
          </p:cNvSpPr>
          <p:nvPr/>
        </p:nvSpPr>
        <p:spPr bwMode="auto">
          <a:xfrm>
            <a:off x="457200" y="1676400"/>
            <a:ext cx="7751762" cy="4964112"/>
          </a:xfrm>
          <a:prstGeom prst="rect">
            <a:avLst/>
          </a:prstGeom>
          <a:noFill/>
          <a:ln w="9525">
            <a:noFill/>
            <a:miter lim="800000"/>
            <a:headEnd/>
            <a:tailEnd/>
          </a:ln>
        </p:spPr>
        <p:txBody>
          <a:bodyPr lIns="0" tIns="0" rIns="0" bIns="0"/>
          <a:lstStyle/>
          <a:p>
            <a:pPr marL="174625" indent="-174625" eaLnBrk="0" hangingPunct="0">
              <a:lnSpc>
                <a:spcPct val="90000"/>
              </a:lnSpc>
              <a:spcBef>
                <a:spcPct val="70000"/>
              </a:spcBef>
              <a:buClr>
                <a:schemeClr val="hlink"/>
              </a:buClr>
              <a:buSzPct val="90000"/>
              <a:buFontTx/>
              <a:buChar char="•"/>
            </a:pPr>
            <a:r>
              <a:rPr lang="en-US" sz="2000" b="0" dirty="0"/>
              <a:t>What Is Execution Context?</a:t>
            </a:r>
          </a:p>
          <a:p>
            <a:pPr marL="174625" indent="-174625" eaLnBrk="0" hangingPunct="0">
              <a:lnSpc>
                <a:spcPct val="90000"/>
              </a:lnSpc>
              <a:spcBef>
                <a:spcPct val="70000"/>
              </a:spcBef>
              <a:buClr>
                <a:schemeClr val="hlink"/>
              </a:buClr>
              <a:buSzPct val="90000"/>
              <a:buFontTx/>
              <a:buChar char="•"/>
            </a:pPr>
            <a:r>
              <a:rPr lang="en-US" sz="2000" b="0" dirty="0"/>
              <a:t>The EXECUTE AS Clause</a:t>
            </a:r>
          </a:p>
          <a:p>
            <a:pPr marL="174625" indent="-174625" eaLnBrk="0" hangingPunct="0">
              <a:lnSpc>
                <a:spcPct val="90000"/>
              </a:lnSpc>
              <a:spcBef>
                <a:spcPct val="70000"/>
              </a:spcBef>
              <a:buClr>
                <a:schemeClr val="hlink"/>
              </a:buClr>
              <a:buSzPct val="90000"/>
              <a:buFontTx/>
              <a:buChar char="•"/>
            </a:pPr>
            <a:r>
              <a:rPr lang="en-US" sz="2000" b="0" dirty="0"/>
              <a:t>Extending Impersonation Context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What Is Execution Context?</a:t>
            </a:r>
          </a:p>
        </p:txBody>
      </p:sp>
      <p:sp>
        <p:nvSpPr>
          <p:cNvPr id="17419" name="AutoShape 11"/>
          <p:cNvSpPr>
            <a:spLocks noChangeArrowheads="1"/>
          </p:cNvSpPr>
          <p:nvPr/>
        </p:nvSpPr>
        <p:spPr bwMode="auto">
          <a:xfrm>
            <a:off x="652463" y="1598612"/>
            <a:ext cx="7713662" cy="44973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endParaRPr lang="en-US" sz="2400">
              <a:latin typeface="Arial Narrow" pitchFamily="34" charset="0"/>
            </a:endParaRPr>
          </a:p>
          <a:p>
            <a:pPr eaLnBrk="0" hangingPunct="0"/>
            <a:endParaRPr lang="en-US" sz="2400" b="0">
              <a:latin typeface="Arial Narrow" pitchFamily="34" charset="0"/>
            </a:endParaRPr>
          </a:p>
        </p:txBody>
      </p:sp>
      <p:grpSp>
        <p:nvGrpSpPr>
          <p:cNvPr id="2" name="Group 12"/>
          <p:cNvGrpSpPr>
            <a:grpSpLocks/>
          </p:cNvGrpSpPr>
          <p:nvPr/>
        </p:nvGrpSpPr>
        <p:grpSpPr bwMode="auto">
          <a:xfrm>
            <a:off x="8064500" y="6291263"/>
            <a:ext cx="914400" cy="425450"/>
            <a:chOff x="384" y="3024"/>
            <a:chExt cx="720" cy="336"/>
          </a:xfrm>
        </p:grpSpPr>
        <p:sp>
          <p:nvSpPr>
            <p:cNvPr id="17421" name="Oval 1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3" name="Group 14"/>
            <p:cNvGrpSpPr>
              <a:grpSpLocks/>
            </p:cNvGrpSpPr>
            <p:nvPr/>
          </p:nvGrpSpPr>
          <p:grpSpPr bwMode="auto">
            <a:xfrm>
              <a:off x="480" y="3096"/>
              <a:ext cx="240" cy="192"/>
              <a:chOff x="480" y="3096"/>
              <a:chExt cx="240" cy="192"/>
            </a:xfrm>
          </p:grpSpPr>
          <p:sp>
            <p:nvSpPr>
              <p:cNvPr id="17423" name="Oval 1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4" name="Freeform 16"/>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4" name="Group 17"/>
          <p:cNvGrpSpPr>
            <a:grpSpLocks/>
          </p:cNvGrpSpPr>
          <p:nvPr/>
        </p:nvGrpSpPr>
        <p:grpSpPr bwMode="auto">
          <a:xfrm>
            <a:off x="8551863" y="6381750"/>
            <a:ext cx="304800" cy="244475"/>
            <a:chOff x="768" y="3096"/>
            <a:chExt cx="240" cy="192"/>
          </a:xfrm>
        </p:grpSpPr>
        <p:sp>
          <p:nvSpPr>
            <p:cNvPr id="17426" name="Oval 1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7" name="Rectangle 1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
        <p:nvSpPr>
          <p:cNvPr id="17428" name="AutoShape 20"/>
          <p:cNvSpPr>
            <a:spLocks noChangeArrowheads="1"/>
          </p:cNvSpPr>
          <p:nvPr/>
        </p:nvSpPr>
        <p:spPr bwMode="auto">
          <a:xfrm>
            <a:off x="3876675" y="2787650"/>
            <a:ext cx="1265238" cy="4699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Sales.Order</a:t>
            </a:r>
          </a:p>
          <a:p>
            <a:pPr algn="ctr" eaLnBrk="0" hangingPunct="0"/>
            <a:r>
              <a:rPr lang="en-GB" sz="1400">
                <a:latin typeface="Arial Narrow" pitchFamily="34" charset="0"/>
              </a:rPr>
              <a:t>(Owner: John)</a:t>
            </a:r>
            <a:endParaRPr lang="en-US" sz="1400">
              <a:latin typeface="Arial Narrow" pitchFamily="34" charset="0"/>
            </a:endParaRPr>
          </a:p>
        </p:txBody>
      </p:sp>
      <p:pic>
        <p:nvPicPr>
          <p:cNvPr id="17429" name="Picture 21" descr="table01"/>
          <p:cNvPicPr>
            <a:picLocks noChangeAspect="1" noChangeArrowheads="1"/>
          </p:cNvPicPr>
          <p:nvPr/>
        </p:nvPicPr>
        <p:blipFill>
          <a:blip r:embed="rId3" cstate="print"/>
          <a:srcRect/>
          <a:stretch>
            <a:fillRect/>
          </a:stretch>
        </p:blipFill>
        <p:spPr bwMode="auto">
          <a:xfrm>
            <a:off x="4202113" y="2071687"/>
            <a:ext cx="612775" cy="671513"/>
          </a:xfrm>
          <a:prstGeom prst="rect">
            <a:avLst/>
          </a:prstGeom>
          <a:noFill/>
          <a:ln w="9525">
            <a:noFill/>
            <a:miter lim="800000"/>
            <a:headEnd/>
            <a:tailEnd/>
          </a:ln>
          <a:effectLst/>
        </p:spPr>
      </p:pic>
      <p:pic>
        <p:nvPicPr>
          <p:cNvPr id="17430" name="Picture 22" descr="User_UserHalfD01"/>
          <p:cNvPicPr>
            <a:picLocks noChangeAspect="1" noChangeArrowheads="1"/>
          </p:cNvPicPr>
          <p:nvPr/>
        </p:nvPicPr>
        <p:blipFill>
          <a:blip r:embed="rId4" cstate="print"/>
          <a:srcRect/>
          <a:stretch>
            <a:fillRect/>
          </a:stretch>
        </p:blipFill>
        <p:spPr bwMode="auto">
          <a:xfrm>
            <a:off x="1417638" y="2027237"/>
            <a:ext cx="406400" cy="639763"/>
          </a:xfrm>
          <a:prstGeom prst="rect">
            <a:avLst/>
          </a:prstGeom>
          <a:noFill/>
        </p:spPr>
      </p:pic>
      <p:sp>
        <p:nvSpPr>
          <p:cNvPr id="17431" name="AutoShape 23"/>
          <p:cNvSpPr>
            <a:spLocks noChangeArrowheads="1"/>
          </p:cNvSpPr>
          <p:nvPr/>
        </p:nvSpPr>
        <p:spPr bwMode="auto">
          <a:xfrm>
            <a:off x="920750" y="2719387"/>
            <a:ext cx="139858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(No permissions)</a:t>
            </a:r>
            <a:endParaRPr lang="en-US" sz="1400">
              <a:latin typeface="Arial Narrow" pitchFamily="34" charset="0"/>
            </a:endParaRPr>
          </a:p>
        </p:txBody>
      </p:sp>
      <p:pic>
        <p:nvPicPr>
          <p:cNvPr id="17432" name="Picture 24" descr="StopSymbol01"/>
          <p:cNvPicPr>
            <a:picLocks noChangeAspect="1" noChangeArrowheads="1"/>
          </p:cNvPicPr>
          <p:nvPr/>
        </p:nvPicPr>
        <p:blipFill>
          <a:blip r:embed="rId5" cstate="print"/>
          <a:srcRect/>
          <a:stretch>
            <a:fillRect/>
          </a:stretch>
        </p:blipFill>
        <p:spPr bwMode="auto">
          <a:xfrm>
            <a:off x="3371850" y="2157412"/>
            <a:ext cx="452438" cy="473075"/>
          </a:xfrm>
          <a:prstGeom prst="rect">
            <a:avLst/>
          </a:prstGeom>
          <a:noFill/>
        </p:spPr>
      </p:pic>
      <p:sp>
        <p:nvSpPr>
          <p:cNvPr id="17433" name="AutoShape 25"/>
          <p:cNvSpPr>
            <a:spLocks noChangeArrowheads="1"/>
          </p:cNvSpPr>
          <p:nvPr/>
        </p:nvSpPr>
        <p:spPr bwMode="auto">
          <a:xfrm>
            <a:off x="3759200" y="4432300"/>
            <a:ext cx="1500188" cy="509587"/>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Function</a:t>
            </a:r>
          </a:p>
          <a:p>
            <a:pPr algn="ctr" eaLnBrk="0" hangingPunct="0"/>
            <a:r>
              <a:rPr lang="en-GB" sz="1400">
                <a:latin typeface="Arial Narrow" pitchFamily="34" charset="0"/>
              </a:rPr>
              <a:t>(Owner: Pat)</a:t>
            </a:r>
            <a:endParaRPr lang="en-US" sz="1400">
              <a:latin typeface="Arial Narrow" pitchFamily="34" charset="0"/>
            </a:endParaRPr>
          </a:p>
        </p:txBody>
      </p:sp>
      <p:sp>
        <p:nvSpPr>
          <p:cNvPr id="17434" name="AutoShape 26"/>
          <p:cNvSpPr>
            <a:spLocks noChangeArrowheads="1"/>
          </p:cNvSpPr>
          <p:nvPr/>
        </p:nvSpPr>
        <p:spPr bwMode="auto">
          <a:xfrm>
            <a:off x="3927475" y="3994150"/>
            <a:ext cx="1163638" cy="327025"/>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spAutoFit/>
          </a:bodyPr>
          <a:lstStyle/>
          <a:p>
            <a:pPr defTabSz="457200" eaLnBrk="0" hangingPunct="0"/>
            <a:r>
              <a:rPr lang="en-US" sz="1400">
                <a:solidFill>
                  <a:srgbClr val="4D4D4D"/>
                </a:solidFill>
                <a:latin typeface="Lucida Sans Typewriter" pitchFamily="49" charset="0"/>
              </a:rPr>
              <a:t>GetOrders</a:t>
            </a:r>
            <a:endParaRPr lang="en-US" sz="1400">
              <a:solidFill>
                <a:srgbClr val="CC0000"/>
              </a:solidFill>
              <a:latin typeface="Lucida Sans Typewriter" pitchFamily="49" charset="0"/>
            </a:endParaRPr>
          </a:p>
        </p:txBody>
      </p:sp>
      <p:pic>
        <p:nvPicPr>
          <p:cNvPr id="17435" name="Picture 27" descr="table01"/>
          <p:cNvPicPr>
            <a:picLocks noChangeAspect="1" noChangeArrowheads="1"/>
          </p:cNvPicPr>
          <p:nvPr/>
        </p:nvPicPr>
        <p:blipFill>
          <a:blip r:embed="rId3" cstate="print"/>
          <a:srcRect/>
          <a:stretch>
            <a:fillRect/>
          </a:stretch>
        </p:blipFill>
        <p:spPr bwMode="auto">
          <a:xfrm>
            <a:off x="7315200" y="3736975"/>
            <a:ext cx="611188" cy="676275"/>
          </a:xfrm>
          <a:prstGeom prst="rect">
            <a:avLst/>
          </a:prstGeom>
          <a:noFill/>
          <a:ln w="9525">
            <a:noFill/>
            <a:miter lim="800000"/>
            <a:headEnd/>
            <a:tailEnd/>
          </a:ln>
        </p:spPr>
      </p:pic>
      <p:pic>
        <p:nvPicPr>
          <p:cNvPr id="17436" name="Picture 28" descr="User_UserHalfD01"/>
          <p:cNvPicPr>
            <a:picLocks noChangeAspect="1" noChangeArrowheads="1"/>
          </p:cNvPicPr>
          <p:nvPr/>
        </p:nvPicPr>
        <p:blipFill>
          <a:blip r:embed="rId4" cstate="print"/>
          <a:srcRect/>
          <a:stretch>
            <a:fillRect/>
          </a:stretch>
        </p:blipFill>
        <p:spPr bwMode="auto">
          <a:xfrm>
            <a:off x="1417638" y="3752850"/>
            <a:ext cx="406400" cy="639762"/>
          </a:xfrm>
          <a:prstGeom prst="rect">
            <a:avLst/>
          </a:prstGeom>
          <a:noFill/>
        </p:spPr>
      </p:pic>
      <p:sp>
        <p:nvSpPr>
          <p:cNvPr id="17437" name="AutoShape 29"/>
          <p:cNvSpPr>
            <a:spLocks noChangeArrowheads="1"/>
          </p:cNvSpPr>
          <p:nvPr/>
        </p:nvSpPr>
        <p:spPr bwMode="auto">
          <a:xfrm>
            <a:off x="715963" y="4403725"/>
            <a:ext cx="1809750" cy="538162"/>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(EXECUTE permission)</a:t>
            </a:r>
            <a:endParaRPr lang="en-US" sz="1400">
              <a:latin typeface="Arial Narrow" pitchFamily="34" charset="0"/>
            </a:endParaRPr>
          </a:p>
        </p:txBody>
      </p:sp>
      <p:sp>
        <p:nvSpPr>
          <p:cNvPr id="17438" name="AutoShape 30"/>
          <p:cNvSpPr>
            <a:spLocks noChangeArrowheads="1"/>
          </p:cNvSpPr>
          <p:nvPr/>
        </p:nvSpPr>
        <p:spPr bwMode="auto">
          <a:xfrm>
            <a:off x="5645150" y="4637087"/>
            <a:ext cx="639763" cy="3048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Pat</a:t>
            </a:r>
          </a:p>
        </p:txBody>
      </p:sp>
      <p:pic>
        <p:nvPicPr>
          <p:cNvPr id="17439" name="Picture 31" descr="Validate_CheckMark"/>
          <p:cNvPicPr>
            <a:picLocks noChangeAspect="1" noChangeArrowheads="1"/>
          </p:cNvPicPr>
          <p:nvPr/>
        </p:nvPicPr>
        <p:blipFill>
          <a:blip r:embed="rId6" cstate="print"/>
          <a:srcRect/>
          <a:stretch>
            <a:fillRect/>
          </a:stretch>
        </p:blipFill>
        <p:spPr bwMode="auto">
          <a:xfrm>
            <a:off x="5080000" y="2157412"/>
            <a:ext cx="474663" cy="449263"/>
          </a:xfrm>
          <a:prstGeom prst="rect">
            <a:avLst/>
          </a:prstGeom>
          <a:noFill/>
        </p:spPr>
      </p:pic>
      <p:pic>
        <p:nvPicPr>
          <p:cNvPr id="17440" name="Picture 32" descr="User_UserHalfC01"/>
          <p:cNvPicPr>
            <a:picLocks noChangeAspect="1" noChangeArrowheads="1"/>
          </p:cNvPicPr>
          <p:nvPr/>
        </p:nvPicPr>
        <p:blipFill>
          <a:blip r:embed="rId7" cstate="print"/>
          <a:srcRect/>
          <a:stretch>
            <a:fillRect/>
          </a:stretch>
        </p:blipFill>
        <p:spPr bwMode="auto">
          <a:xfrm>
            <a:off x="7131050" y="2027237"/>
            <a:ext cx="420688" cy="661988"/>
          </a:xfrm>
          <a:prstGeom prst="rect">
            <a:avLst/>
          </a:prstGeom>
          <a:noFill/>
        </p:spPr>
      </p:pic>
      <p:sp>
        <p:nvSpPr>
          <p:cNvPr id="17441" name="AutoShape 33"/>
          <p:cNvSpPr>
            <a:spLocks noChangeArrowheads="1"/>
          </p:cNvSpPr>
          <p:nvPr/>
        </p:nvSpPr>
        <p:spPr bwMode="auto">
          <a:xfrm>
            <a:off x="6492875" y="2719387"/>
            <a:ext cx="169703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Pat</a:t>
            </a:r>
          </a:p>
          <a:p>
            <a:pPr algn="ctr" eaLnBrk="0" hangingPunct="0"/>
            <a:r>
              <a:rPr lang="en-GB" sz="1400">
                <a:latin typeface="Arial Narrow" pitchFamily="34" charset="0"/>
              </a:rPr>
              <a:t>(SELECT permission)</a:t>
            </a:r>
            <a:endParaRPr lang="en-US" sz="1400">
              <a:latin typeface="Arial Narrow" pitchFamily="34" charset="0"/>
            </a:endParaRPr>
          </a:p>
        </p:txBody>
      </p:sp>
      <p:pic>
        <p:nvPicPr>
          <p:cNvPr id="17442" name="Picture 34" descr="StopSymbol01"/>
          <p:cNvPicPr>
            <a:picLocks noChangeAspect="1" noChangeArrowheads="1"/>
          </p:cNvPicPr>
          <p:nvPr/>
        </p:nvPicPr>
        <p:blipFill>
          <a:blip r:embed="rId5" cstate="print"/>
          <a:srcRect/>
          <a:stretch>
            <a:fillRect/>
          </a:stretch>
        </p:blipFill>
        <p:spPr bwMode="auto">
          <a:xfrm>
            <a:off x="6688138" y="3860800"/>
            <a:ext cx="452437" cy="473075"/>
          </a:xfrm>
          <a:prstGeom prst="rect">
            <a:avLst/>
          </a:prstGeom>
          <a:noFill/>
        </p:spPr>
      </p:pic>
      <p:pic>
        <p:nvPicPr>
          <p:cNvPr id="17443" name="Picture 35" descr="Validate_CheckMark"/>
          <p:cNvPicPr>
            <a:picLocks noChangeAspect="1" noChangeArrowheads="1"/>
          </p:cNvPicPr>
          <p:nvPr/>
        </p:nvPicPr>
        <p:blipFill>
          <a:blip r:embed="rId6" cstate="print"/>
          <a:srcRect/>
          <a:stretch>
            <a:fillRect/>
          </a:stretch>
        </p:blipFill>
        <p:spPr bwMode="auto">
          <a:xfrm>
            <a:off x="3360738" y="3890962"/>
            <a:ext cx="474662" cy="449263"/>
          </a:xfrm>
          <a:prstGeom prst="rect">
            <a:avLst/>
          </a:prstGeom>
          <a:noFill/>
        </p:spPr>
      </p:pic>
      <p:pic>
        <p:nvPicPr>
          <p:cNvPr id="17444" name="Picture 36" descr="Validate_CheckMark"/>
          <p:cNvPicPr>
            <a:picLocks noChangeAspect="1" noChangeArrowheads="1"/>
          </p:cNvPicPr>
          <p:nvPr/>
        </p:nvPicPr>
        <p:blipFill>
          <a:blip r:embed="rId8" cstate="print"/>
          <a:srcRect/>
          <a:stretch>
            <a:fillRect/>
          </a:stretch>
        </p:blipFill>
        <p:spPr bwMode="auto">
          <a:xfrm>
            <a:off x="6669088" y="3859212"/>
            <a:ext cx="508000" cy="481013"/>
          </a:xfrm>
          <a:prstGeom prst="rect">
            <a:avLst/>
          </a:prstGeom>
          <a:solidFill>
            <a:srgbClr val="BBCDE3"/>
          </a:solidFill>
        </p:spPr>
      </p:pic>
      <p:sp>
        <p:nvSpPr>
          <p:cNvPr id="17445" name="AutoShape 37"/>
          <p:cNvSpPr>
            <a:spLocks noChangeArrowheads="1"/>
          </p:cNvSpPr>
          <p:nvPr/>
        </p:nvSpPr>
        <p:spPr bwMode="auto">
          <a:xfrm>
            <a:off x="1708150" y="5372100"/>
            <a:ext cx="5602288" cy="1331912"/>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6" name="AutoShape 38"/>
          <p:cNvSpPr>
            <a:spLocks noChangeArrowheads="1"/>
          </p:cNvSpPr>
          <p:nvPr/>
        </p:nvSpPr>
        <p:spPr bwMode="auto">
          <a:xfrm>
            <a:off x="1708150" y="5372100"/>
            <a:ext cx="5602288" cy="1333500"/>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'Pat'</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7" name="Freeform 39"/>
          <p:cNvSpPr>
            <a:spLocks/>
          </p:cNvSpPr>
          <p:nvPr/>
        </p:nvSpPr>
        <p:spPr bwMode="auto">
          <a:xfrm>
            <a:off x="1955800" y="2336800"/>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8" name="Freeform 40"/>
          <p:cNvSpPr>
            <a:spLocks/>
          </p:cNvSpPr>
          <p:nvPr/>
        </p:nvSpPr>
        <p:spPr bwMode="auto">
          <a:xfrm>
            <a:off x="1955800"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9" name="Freeform 41"/>
          <p:cNvSpPr>
            <a:spLocks/>
          </p:cNvSpPr>
          <p:nvPr/>
        </p:nvSpPr>
        <p:spPr bwMode="auto">
          <a:xfrm>
            <a:off x="5260975"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pic>
        <p:nvPicPr>
          <p:cNvPr id="17450" name="Picture 42" descr="User_UserHalfC01"/>
          <p:cNvPicPr>
            <a:picLocks noChangeAspect="1" noChangeArrowheads="1"/>
          </p:cNvPicPr>
          <p:nvPr/>
        </p:nvPicPr>
        <p:blipFill>
          <a:blip r:embed="rId7" cstate="print"/>
          <a:srcRect/>
          <a:stretch>
            <a:fillRect/>
          </a:stretch>
        </p:blipFill>
        <p:spPr bwMode="auto">
          <a:xfrm>
            <a:off x="5745163" y="3752850"/>
            <a:ext cx="420687" cy="661987"/>
          </a:xfrm>
          <a:prstGeom prst="rect">
            <a:avLst/>
          </a:prstGeom>
          <a:noFill/>
        </p:spPr>
      </p:pic>
      <p:sp>
        <p:nvSpPr>
          <p:cNvPr id="17451" name="Freeform 43"/>
          <p:cNvSpPr>
            <a:spLocks/>
          </p:cNvSpPr>
          <p:nvPr/>
        </p:nvSpPr>
        <p:spPr bwMode="auto">
          <a:xfrm rot="10800000">
            <a:off x="5665788" y="2338387"/>
            <a:ext cx="1333500" cy="163513"/>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30"/>
                                        </p:tgtEl>
                                        <p:attrNameLst>
                                          <p:attrName>style.visibility</p:attrName>
                                        </p:attrNameLst>
                                      </p:cBhvr>
                                      <p:to>
                                        <p:strVal val="visible"/>
                                      </p:to>
                                    </p:set>
                                    <p:animEffect transition="in" filter="fade">
                                      <p:cBhvr>
                                        <p:cTn id="7" dur="500"/>
                                        <p:tgtEl>
                                          <p:spTgt spid="174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31"/>
                                        </p:tgtEl>
                                        <p:attrNameLst>
                                          <p:attrName>style.visibility</p:attrName>
                                        </p:attrNameLst>
                                      </p:cBhvr>
                                      <p:to>
                                        <p:strVal val="visible"/>
                                      </p:to>
                                    </p:set>
                                    <p:animEffect transition="in" filter="fade">
                                      <p:cBhvr>
                                        <p:cTn id="10" dur="500"/>
                                        <p:tgtEl>
                                          <p:spTgt spid="17431"/>
                                        </p:tgtEl>
                                      </p:cBhvr>
                                    </p:animEffect>
                                  </p:childTnLst>
                                </p:cTn>
                              </p:par>
                              <p:par>
                                <p:cTn id="11" presetID="10" presetClass="entr" presetSubtype="0" fill="hold" nodeType="withEffect">
                                  <p:stCondLst>
                                    <p:cond delay="0"/>
                                  </p:stCondLst>
                                  <p:childTnLst>
                                    <p:set>
                                      <p:cBhvr>
                                        <p:cTn id="12" dur="1" fill="hold">
                                          <p:stCondLst>
                                            <p:cond delay="0"/>
                                          </p:stCondLst>
                                        </p:cTn>
                                        <p:tgtEl>
                                          <p:spTgt spid="17429"/>
                                        </p:tgtEl>
                                        <p:attrNameLst>
                                          <p:attrName>style.visibility</p:attrName>
                                        </p:attrNameLst>
                                      </p:cBhvr>
                                      <p:to>
                                        <p:strVal val="visible"/>
                                      </p:to>
                                    </p:set>
                                    <p:animEffect transition="in" filter="fade">
                                      <p:cBhvr>
                                        <p:cTn id="13" dur="500"/>
                                        <p:tgtEl>
                                          <p:spTgt spid="174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28"/>
                                        </p:tgtEl>
                                        <p:attrNameLst>
                                          <p:attrName>style.visibility</p:attrName>
                                        </p:attrNameLst>
                                      </p:cBhvr>
                                      <p:to>
                                        <p:strVal val="visible"/>
                                      </p:to>
                                    </p:set>
                                    <p:animEffect transition="in" filter="fade">
                                      <p:cBhvr>
                                        <p:cTn id="16" dur="500"/>
                                        <p:tgtEl>
                                          <p:spTgt spid="1742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447"/>
                                        </p:tgtEl>
                                        <p:attrNameLst>
                                          <p:attrName>style.visibility</p:attrName>
                                        </p:attrNameLst>
                                      </p:cBhvr>
                                      <p:to>
                                        <p:strVal val="visible"/>
                                      </p:to>
                                    </p:set>
                                    <p:animEffect transition="in" filter="wipe(left)">
                                      <p:cBhvr>
                                        <p:cTn id="20" dur="500"/>
                                        <p:tgtEl>
                                          <p:spTgt spid="1744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7432"/>
                                        </p:tgtEl>
                                        <p:attrNameLst>
                                          <p:attrName>style.visibility</p:attrName>
                                        </p:attrNameLst>
                                      </p:cBhvr>
                                      <p:to>
                                        <p:strVal val="visible"/>
                                      </p:to>
                                    </p:set>
                                    <p:animEffect transition="in" filter="fade">
                                      <p:cBhvr>
                                        <p:cTn id="24" dur="500"/>
                                        <p:tgtEl>
                                          <p:spTgt spid="174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40"/>
                                        </p:tgtEl>
                                        <p:attrNameLst>
                                          <p:attrName>style.visibility</p:attrName>
                                        </p:attrNameLst>
                                      </p:cBhvr>
                                      <p:to>
                                        <p:strVal val="visible"/>
                                      </p:to>
                                    </p:set>
                                    <p:animEffect transition="in" filter="fade">
                                      <p:cBhvr>
                                        <p:cTn id="29" dur="500"/>
                                        <p:tgtEl>
                                          <p:spTgt spid="174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41"/>
                                        </p:tgtEl>
                                        <p:attrNameLst>
                                          <p:attrName>style.visibility</p:attrName>
                                        </p:attrNameLst>
                                      </p:cBhvr>
                                      <p:to>
                                        <p:strVal val="visible"/>
                                      </p:to>
                                    </p:set>
                                    <p:animEffect transition="in" filter="fade">
                                      <p:cBhvr>
                                        <p:cTn id="32" dur="500"/>
                                        <p:tgtEl>
                                          <p:spTgt spid="17441"/>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17451"/>
                                        </p:tgtEl>
                                        <p:attrNameLst>
                                          <p:attrName>style.visibility</p:attrName>
                                        </p:attrNameLst>
                                      </p:cBhvr>
                                      <p:to>
                                        <p:strVal val="visible"/>
                                      </p:to>
                                    </p:set>
                                    <p:animEffect transition="in" filter="wipe(right)">
                                      <p:cBhvr>
                                        <p:cTn id="36" dur="500"/>
                                        <p:tgtEl>
                                          <p:spTgt spid="17451"/>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7439"/>
                                        </p:tgtEl>
                                        <p:attrNameLst>
                                          <p:attrName>style.visibility</p:attrName>
                                        </p:attrNameLst>
                                      </p:cBhvr>
                                      <p:to>
                                        <p:strVal val="visible"/>
                                      </p:to>
                                    </p:set>
                                    <p:animEffect transition="in" filter="fade">
                                      <p:cBhvr>
                                        <p:cTn id="40" dur="500"/>
                                        <p:tgtEl>
                                          <p:spTgt spid="174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436"/>
                                        </p:tgtEl>
                                        <p:attrNameLst>
                                          <p:attrName>style.visibility</p:attrName>
                                        </p:attrNameLst>
                                      </p:cBhvr>
                                      <p:to>
                                        <p:strVal val="visible"/>
                                      </p:to>
                                    </p:set>
                                    <p:animEffect transition="in" filter="fade">
                                      <p:cBhvr>
                                        <p:cTn id="45" dur="500"/>
                                        <p:tgtEl>
                                          <p:spTgt spid="174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437"/>
                                        </p:tgtEl>
                                        <p:attrNameLst>
                                          <p:attrName>style.visibility</p:attrName>
                                        </p:attrNameLst>
                                      </p:cBhvr>
                                      <p:to>
                                        <p:strVal val="visible"/>
                                      </p:to>
                                    </p:set>
                                    <p:animEffect transition="in" filter="fade">
                                      <p:cBhvr>
                                        <p:cTn id="48" dur="500"/>
                                        <p:tgtEl>
                                          <p:spTgt spid="174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434"/>
                                        </p:tgtEl>
                                        <p:attrNameLst>
                                          <p:attrName>style.visibility</p:attrName>
                                        </p:attrNameLst>
                                      </p:cBhvr>
                                      <p:to>
                                        <p:strVal val="visible"/>
                                      </p:to>
                                    </p:set>
                                    <p:animEffect transition="in" filter="fade">
                                      <p:cBhvr>
                                        <p:cTn id="51" dur="500"/>
                                        <p:tgtEl>
                                          <p:spTgt spid="174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433"/>
                                        </p:tgtEl>
                                        <p:attrNameLst>
                                          <p:attrName>style.visibility</p:attrName>
                                        </p:attrNameLst>
                                      </p:cBhvr>
                                      <p:to>
                                        <p:strVal val="visible"/>
                                      </p:to>
                                    </p:set>
                                    <p:animEffect transition="in" filter="fade">
                                      <p:cBhvr>
                                        <p:cTn id="54" dur="500"/>
                                        <p:tgtEl>
                                          <p:spTgt spid="17433"/>
                                        </p:tgtEl>
                                      </p:cBhvr>
                                    </p:animEffect>
                                  </p:childTnLst>
                                </p:cTn>
                              </p:par>
                              <p:par>
                                <p:cTn id="55" presetID="10" presetClass="entr" presetSubtype="0" fill="hold" nodeType="withEffect">
                                  <p:stCondLst>
                                    <p:cond delay="0"/>
                                  </p:stCondLst>
                                  <p:childTnLst>
                                    <p:set>
                                      <p:cBhvr>
                                        <p:cTn id="56" dur="1" fill="hold">
                                          <p:stCondLst>
                                            <p:cond delay="0"/>
                                          </p:stCondLst>
                                        </p:cTn>
                                        <p:tgtEl>
                                          <p:spTgt spid="17435"/>
                                        </p:tgtEl>
                                        <p:attrNameLst>
                                          <p:attrName>style.visibility</p:attrName>
                                        </p:attrNameLst>
                                      </p:cBhvr>
                                      <p:to>
                                        <p:strVal val="visible"/>
                                      </p:to>
                                    </p:set>
                                    <p:animEffect transition="in" filter="fade">
                                      <p:cBhvr>
                                        <p:cTn id="57" dur="500"/>
                                        <p:tgtEl>
                                          <p:spTgt spid="174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445"/>
                                        </p:tgtEl>
                                        <p:attrNameLst>
                                          <p:attrName>style.visibility</p:attrName>
                                        </p:attrNameLst>
                                      </p:cBhvr>
                                      <p:to>
                                        <p:strVal val="visible"/>
                                      </p:to>
                                    </p:set>
                                    <p:animEffect transition="in" filter="fade">
                                      <p:cBhvr>
                                        <p:cTn id="60" dur="500"/>
                                        <p:tgtEl>
                                          <p:spTgt spid="17445"/>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7448"/>
                                        </p:tgtEl>
                                        <p:attrNameLst>
                                          <p:attrName>style.visibility</p:attrName>
                                        </p:attrNameLst>
                                      </p:cBhvr>
                                      <p:to>
                                        <p:strVal val="visible"/>
                                      </p:to>
                                    </p:set>
                                    <p:animEffect transition="in" filter="wipe(left)">
                                      <p:cBhvr>
                                        <p:cTn id="64" dur="500"/>
                                        <p:tgtEl>
                                          <p:spTgt spid="17448"/>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17443"/>
                                        </p:tgtEl>
                                        <p:attrNameLst>
                                          <p:attrName>style.visibility</p:attrName>
                                        </p:attrNameLst>
                                      </p:cBhvr>
                                      <p:to>
                                        <p:strVal val="visible"/>
                                      </p:to>
                                    </p:set>
                                    <p:animEffect transition="in" filter="fade">
                                      <p:cBhvr>
                                        <p:cTn id="68" dur="500"/>
                                        <p:tgtEl>
                                          <p:spTgt spid="17443"/>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7449"/>
                                        </p:tgtEl>
                                        <p:attrNameLst>
                                          <p:attrName>style.visibility</p:attrName>
                                        </p:attrNameLst>
                                      </p:cBhvr>
                                      <p:to>
                                        <p:strVal val="visible"/>
                                      </p:to>
                                    </p:set>
                                    <p:animEffect transition="in" filter="wipe(left)">
                                      <p:cBhvr>
                                        <p:cTn id="72" dur="500"/>
                                        <p:tgtEl>
                                          <p:spTgt spid="17449"/>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17442"/>
                                        </p:tgtEl>
                                        <p:attrNameLst>
                                          <p:attrName>style.visibility</p:attrName>
                                        </p:attrNameLst>
                                      </p:cBhvr>
                                      <p:to>
                                        <p:strVal val="visible"/>
                                      </p:to>
                                    </p:set>
                                    <p:animEffect transition="in" filter="fade">
                                      <p:cBhvr>
                                        <p:cTn id="76" dur="500"/>
                                        <p:tgtEl>
                                          <p:spTgt spid="1744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7446"/>
                                        </p:tgtEl>
                                        <p:attrNameLst>
                                          <p:attrName>style.visibility</p:attrName>
                                        </p:attrNameLst>
                                      </p:cBhvr>
                                      <p:to>
                                        <p:strVal val="visible"/>
                                      </p:to>
                                    </p:set>
                                    <p:animEffect transition="in" filter="fade">
                                      <p:cBhvr>
                                        <p:cTn id="81" dur="500"/>
                                        <p:tgtEl>
                                          <p:spTgt spid="17446"/>
                                        </p:tgtEl>
                                      </p:cBhvr>
                                    </p:animEffect>
                                  </p:childTnLst>
                                </p:cTn>
                              </p:par>
                              <p:par>
                                <p:cTn id="82" presetID="10" presetClass="exit" presetSubtype="0" fill="hold" nodeType="withEffect">
                                  <p:stCondLst>
                                    <p:cond delay="0"/>
                                  </p:stCondLst>
                                  <p:childTnLst>
                                    <p:animEffect transition="out" filter="fade">
                                      <p:cBhvr>
                                        <p:cTn id="83" dur="500"/>
                                        <p:tgtEl>
                                          <p:spTgt spid="17442"/>
                                        </p:tgtEl>
                                      </p:cBhvr>
                                    </p:animEffect>
                                    <p:set>
                                      <p:cBhvr>
                                        <p:cTn id="84" dur="1" fill="hold">
                                          <p:stCondLst>
                                            <p:cond delay="499"/>
                                          </p:stCondLst>
                                        </p:cTn>
                                        <p:tgtEl>
                                          <p:spTgt spid="17442"/>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17450"/>
                                        </p:tgtEl>
                                        <p:attrNameLst>
                                          <p:attrName>style.visibility</p:attrName>
                                        </p:attrNameLst>
                                      </p:cBhvr>
                                      <p:to>
                                        <p:strVal val="visible"/>
                                      </p:to>
                                    </p:set>
                                    <p:animEffect transition="in" filter="fade">
                                      <p:cBhvr>
                                        <p:cTn id="88" dur="500"/>
                                        <p:tgtEl>
                                          <p:spTgt spid="174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7438"/>
                                        </p:tgtEl>
                                        <p:attrNameLst>
                                          <p:attrName>style.visibility</p:attrName>
                                        </p:attrNameLst>
                                      </p:cBhvr>
                                      <p:to>
                                        <p:strVal val="visible"/>
                                      </p:to>
                                    </p:set>
                                    <p:animEffect transition="in" filter="fade">
                                      <p:cBhvr>
                                        <p:cTn id="91" dur="500"/>
                                        <p:tgtEl>
                                          <p:spTgt spid="17438"/>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17444"/>
                                        </p:tgtEl>
                                        <p:attrNameLst>
                                          <p:attrName>style.visibility</p:attrName>
                                        </p:attrNameLst>
                                      </p:cBhvr>
                                      <p:to>
                                        <p:strVal val="visible"/>
                                      </p:to>
                                    </p:set>
                                    <p:animEffect transition="in" filter="fade">
                                      <p:cBhvr>
                                        <p:cTn id="95" dur="500"/>
                                        <p:tgtEl>
                                          <p:spTgt spid="17444"/>
                                        </p:tgtEl>
                                      </p:cBhvr>
                                    </p:animEffect>
                                  </p:childTnLst>
                                </p:cTn>
                              </p:par>
                              <p:par>
                                <p:cTn id="96" presetID="1"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animBg="1"/>
      <p:bldP spid="17431" grpId="0" animBg="1"/>
      <p:bldP spid="17433" grpId="0" animBg="1"/>
      <p:bldP spid="17434" grpId="0" animBg="1"/>
      <p:bldP spid="17437" grpId="0" animBg="1"/>
      <p:bldP spid="17438" grpId="0" animBg="1"/>
      <p:bldP spid="17441" grpId="0" animBg="1"/>
      <p:bldP spid="17445" grpId="0" animBg="1"/>
      <p:bldP spid="17446" grpId="0" animBg="1"/>
      <p:bldP spid="17447" grpId="0" animBg="1"/>
      <p:bldP spid="17448" grpId="0" animBg="1"/>
      <p:bldP spid="17449" grpId="0" animBg="1"/>
      <p:bldP spid="1745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EXECUTE AS Clause</a:t>
            </a:r>
          </a:p>
        </p:txBody>
      </p:sp>
      <p:sp>
        <p:nvSpPr>
          <p:cNvPr id="18435" name="Rounded Rectangle 849923"/>
          <p:cNvSpPr>
            <a:spLocks noChangeArrowheads="1"/>
          </p:cNvSpPr>
          <p:nvPr/>
        </p:nvSpPr>
        <p:spPr bwMode="auto">
          <a:xfrm>
            <a:off x="298450" y="1600200"/>
            <a:ext cx="8520113" cy="3957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The Execute AS Clause:</a:t>
            </a:r>
          </a:p>
        </p:txBody>
      </p:sp>
      <p:sp>
        <p:nvSpPr>
          <p:cNvPr id="18436" name="Rounded Rectangle 849924"/>
          <p:cNvSpPr>
            <a:spLocks noChangeArrowheads="1"/>
          </p:cNvSpPr>
          <p:nvPr/>
        </p:nvSpPr>
        <p:spPr bwMode="auto">
          <a:xfrm>
            <a:off x="604838" y="21447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Enables Impersonation</a:t>
            </a:r>
          </a:p>
        </p:txBody>
      </p:sp>
      <p:sp>
        <p:nvSpPr>
          <p:cNvPr id="6" name="Rounded Rectangle 5"/>
          <p:cNvSpPr>
            <a:spLocks noChangeArrowheads="1"/>
          </p:cNvSpPr>
          <p:nvPr/>
        </p:nvSpPr>
        <p:spPr bwMode="auto">
          <a:xfrm>
            <a:off x="401638" y="22463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38" name="Rounded Rectangle 849924"/>
          <p:cNvSpPr>
            <a:spLocks noChangeArrowheads="1"/>
          </p:cNvSpPr>
          <p:nvPr/>
        </p:nvSpPr>
        <p:spPr bwMode="auto">
          <a:xfrm>
            <a:off x="608013" y="2808288"/>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Provides access to modules via impersonation</a:t>
            </a:r>
          </a:p>
        </p:txBody>
      </p:sp>
      <p:sp>
        <p:nvSpPr>
          <p:cNvPr id="2" name="Rounded Rectangle 5"/>
          <p:cNvSpPr>
            <a:spLocks noChangeArrowheads="1"/>
          </p:cNvSpPr>
          <p:nvPr/>
        </p:nvSpPr>
        <p:spPr bwMode="auto">
          <a:xfrm>
            <a:off x="404813" y="29098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0" name="Rounded Rectangle 849924"/>
          <p:cNvSpPr>
            <a:spLocks noChangeArrowheads="1"/>
          </p:cNvSpPr>
          <p:nvPr/>
        </p:nvSpPr>
        <p:spPr bwMode="auto">
          <a:xfrm>
            <a:off x="604838" y="34559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server-level principals or</a:t>
            </a:r>
          </a:p>
          <a:p>
            <a:pPr eaLnBrk="0" hangingPunct="0">
              <a:lnSpc>
                <a:spcPct val="90000"/>
              </a:lnSpc>
              <a:spcBef>
                <a:spcPct val="40000"/>
              </a:spcBef>
            </a:pPr>
            <a:r>
              <a:rPr lang="en-US"/>
              <a:t>     logins via the EXECUTE AS LOGIN statement</a:t>
            </a:r>
          </a:p>
        </p:txBody>
      </p:sp>
      <p:sp>
        <p:nvSpPr>
          <p:cNvPr id="3" name="Rounded Rectangle 5"/>
          <p:cNvSpPr>
            <a:spLocks noChangeArrowheads="1"/>
          </p:cNvSpPr>
          <p:nvPr/>
        </p:nvSpPr>
        <p:spPr bwMode="auto">
          <a:xfrm>
            <a:off x="401638" y="35575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2" name="Rounded Rectangle 849924"/>
          <p:cNvSpPr>
            <a:spLocks noChangeArrowheads="1"/>
          </p:cNvSpPr>
          <p:nvPr/>
        </p:nvSpPr>
        <p:spPr bwMode="auto">
          <a:xfrm>
            <a:off x="614363" y="44973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database level principals or</a:t>
            </a:r>
          </a:p>
          <a:p>
            <a:pPr eaLnBrk="0" hangingPunct="0">
              <a:lnSpc>
                <a:spcPct val="90000"/>
              </a:lnSpc>
              <a:spcBef>
                <a:spcPct val="40000"/>
              </a:spcBef>
            </a:pPr>
            <a:r>
              <a:rPr lang="en-US"/>
              <a:t>     users via the EXECUTE AS USER statement</a:t>
            </a:r>
          </a:p>
        </p:txBody>
      </p:sp>
      <p:sp>
        <p:nvSpPr>
          <p:cNvPr id="4" name="Rounded Rectangle 5"/>
          <p:cNvSpPr>
            <a:spLocks noChangeArrowheads="1"/>
          </p:cNvSpPr>
          <p:nvPr/>
        </p:nvSpPr>
        <p:spPr bwMode="auto">
          <a:xfrm>
            <a:off x="411163" y="45989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7" name="AutoShape 15"/>
          <p:cNvSpPr>
            <a:spLocks noChangeArrowheads="1"/>
          </p:cNvSpPr>
          <p:nvPr/>
        </p:nvSpPr>
        <p:spPr bwMode="auto">
          <a:xfrm>
            <a:off x="968375" y="5678487"/>
            <a:ext cx="7240588" cy="110331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a:t>
            </a:r>
            <a:r>
              <a:rPr lang="en-US" sz="1600">
                <a:solidFill>
                  <a:schemeClr val="tx2"/>
                </a:solidFill>
                <a:latin typeface="Lucida Sans Typewriter" pitchFamily="49" charset="0"/>
              </a:rPr>
              <a:t>{ CALLER | SELF | OWNER | ‘</a:t>
            </a:r>
            <a:r>
              <a:rPr lang="en-US" sz="1600" i="1">
                <a:solidFill>
                  <a:schemeClr val="tx2"/>
                </a:solidFill>
                <a:latin typeface="Lucida Sans Typewriter" pitchFamily="49" charset="0"/>
              </a:rPr>
              <a:t>user_name’</a:t>
            </a:r>
            <a:r>
              <a:rPr lang="en-US" sz="1600">
                <a:solidFill>
                  <a:schemeClr val="tx2"/>
                </a:solidFill>
                <a:latin typeface="Lucida Sans Typewriter" pitchFamily="49" charset="0"/>
              </a:rPr>
              <a:t> }</a:t>
            </a:r>
            <a:endParaRPr lang="en-US" sz="1600">
              <a:latin typeface="Lucida Sans Typewriter" pitchFamily="49" charset="0"/>
            </a:endParaRP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Declaring Local Variables</a:t>
            </a:r>
            <a:endParaRPr lang="en-US" b="0"/>
          </a:p>
        </p:txBody>
      </p:sp>
      <p:sp>
        <p:nvSpPr>
          <p:cNvPr id="20483" name="Rectangle 3"/>
          <p:cNvSpPr>
            <a:spLocks noGrp="1" noChangeArrowheads="1"/>
          </p:cNvSpPr>
          <p:nvPr>
            <p:ph sz="quarter" idx="1"/>
          </p:nvPr>
        </p:nvSpPr>
        <p:spPr/>
        <p:txBody>
          <a:bodyPr/>
          <a:lstStyle/>
          <a:p>
            <a:pPr>
              <a:spcBef>
                <a:spcPts val="600"/>
              </a:spcBef>
            </a:pPr>
            <a:r>
              <a:rPr lang="en-US"/>
              <a:t>Syntax:</a:t>
            </a:r>
          </a:p>
          <a:p>
            <a:pPr>
              <a:spcBef>
                <a:spcPct val="0"/>
              </a:spcBef>
              <a:buFont typeface="Monotype Sorts" pitchFamily="2" charset="2"/>
              <a:buNone/>
            </a:pPr>
            <a:r>
              <a:rPr lang="en-US" sz="2200">
                <a:solidFill>
                  <a:srgbClr val="1669BC"/>
                </a:solidFill>
              </a:rPr>
              <a:t>	</a:t>
            </a:r>
            <a:r>
              <a:rPr lang="en-US" sz="2200">
                <a:solidFill>
                  <a:srgbClr val="3333FF"/>
                </a:solidFill>
              </a:rPr>
              <a:t>declare	</a:t>
            </a:r>
            <a:r>
              <a:rPr lang="en-US" sz="2200" i="1">
                <a:solidFill>
                  <a:srgbClr val="3333FF"/>
                </a:solidFill>
              </a:rPr>
              <a:t>variable_name	datatype</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	datatype</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@myqty		int,</a:t>
            </a:r>
          </a:p>
          <a:p>
            <a:pPr>
              <a:spcBef>
                <a:spcPct val="0"/>
              </a:spcBef>
              <a:buFont typeface="Monotype Sorts" pitchFamily="2" charset="2"/>
              <a:buNone/>
            </a:pPr>
            <a:r>
              <a:rPr lang="en-US" sz="1800" b="1">
                <a:solidFill>
                  <a:srgbClr val="3333FF"/>
                </a:solidFill>
                <a:latin typeface="Courier New" pitchFamily="49" charset="0"/>
              </a:rPr>
              <a:t>			@myid		char(4)</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must be declared before they can be used</a:t>
            </a:r>
          </a:p>
          <a:p>
            <a:pPr>
              <a:spcBef>
                <a:spcPts val="600"/>
              </a:spcBef>
            </a:pPr>
            <a:r>
              <a:rPr lang="en-US"/>
              <a:t>When declared, the value of a local variable is set to NULL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mtClean="0"/>
              <a:t>Extending Impersonation Context</a:t>
            </a:r>
          </a:p>
        </p:txBody>
      </p:sp>
      <p:pic>
        <p:nvPicPr>
          <p:cNvPr id="19459" name="Picture 2" descr="EXECUTE AS switches execution context of a module"/>
          <p:cNvPicPr>
            <a:picLocks noChangeAspect="1" noChangeArrowheads="1"/>
          </p:cNvPicPr>
          <p:nvPr/>
        </p:nvPicPr>
        <p:blipFill>
          <a:blip r:embed="rId3" cstate="print"/>
          <a:srcRect/>
          <a:stretch>
            <a:fillRect/>
          </a:stretch>
        </p:blipFill>
        <p:spPr bwMode="auto">
          <a:xfrm>
            <a:off x="762000" y="3827462"/>
            <a:ext cx="7866062" cy="2878138"/>
          </a:xfrm>
          <a:prstGeom prst="rect">
            <a:avLst/>
          </a:prstGeom>
          <a:noFill/>
          <a:ln w="9525">
            <a:noFill/>
            <a:miter lim="800000"/>
            <a:headEnd/>
            <a:tailEnd/>
          </a:ln>
        </p:spPr>
      </p:pic>
      <p:sp>
        <p:nvSpPr>
          <p:cNvPr id="19460" name="Rounded Rectangle 849923"/>
          <p:cNvSpPr>
            <a:spLocks noChangeArrowheads="1"/>
          </p:cNvSpPr>
          <p:nvPr/>
        </p:nvSpPr>
        <p:spPr bwMode="auto">
          <a:xfrm>
            <a:off x="379413" y="1555750"/>
            <a:ext cx="8459787" cy="21018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Required conditions for extending impersonation scope:</a:t>
            </a:r>
          </a:p>
        </p:txBody>
      </p:sp>
      <p:sp>
        <p:nvSpPr>
          <p:cNvPr id="19461" name="Rounded Rectangle 849924"/>
          <p:cNvSpPr>
            <a:spLocks noChangeArrowheads="1"/>
          </p:cNvSpPr>
          <p:nvPr/>
        </p:nvSpPr>
        <p:spPr bwMode="auto">
          <a:xfrm>
            <a:off x="715963" y="210026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Authenticator must be trusted in target scope</a:t>
            </a:r>
          </a:p>
        </p:txBody>
      </p:sp>
      <p:sp>
        <p:nvSpPr>
          <p:cNvPr id="6" name="Rounded Rectangle 5"/>
          <p:cNvSpPr>
            <a:spLocks noChangeArrowheads="1"/>
          </p:cNvSpPr>
          <p:nvPr/>
        </p:nvSpPr>
        <p:spPr bwMode="auto">
          <a:xfrm>
            <a:off x="512763" y="22018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3" name="Rounded Rectangle 849924"/>
          <p:cNvSpPr>
            <a:spLocks noChangeArrowheads="1"/>
          </p:cNvSpPr>
          <p:nvPr/>
        </p:nvSpPr>
        <p:spPr bwMode="auto">
          <a:xfrm>
            <a:off x="688975" y="28686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Source database must be marked as trustworthy</a:t>
            </a:r>
          </a:p>
        </p:txBody>
      </p:sp>
      <p:sp>
        <p:nvSpPr>
          <p:cNvPr id="2" name="Rounded Rectangle 5"/>
          <p:cNvSpPr>
            <a:spLocks noChangeArrowheads="1"/>
          </p:cNvSpPr>
          <p:nvPr/>
        </p:nvSpPr>
        <p:spPr bwMode="auto">
          <a:xfrm>
            <a:off x="485775" y="29702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Dynamic SQL</a:t>
            </a:r>
          </a:p>
        </p:txBody>
      </p:sp>
      <p:sp>
        <p:nvSpPr>
          <p:cNvPr id="27651" name="Rectangle 3"/>
          <p:cNvSpPr>
            <a:spLocks noGrp="1" noChangeArrowheads="1"/>
          </p:cNvSpPr>
          <p:nvPr>
            <p:ph sz="quarter" idx="1"/>
          </p:nvPr>
        </p:nvSpPr>
        <p:spPr/>
        <p:txBody>
          <a:bodyPr/>
          <a:lstStyle/>
          <a:p>
            <a:pPr eaLnBrk="1" hangingPunct="1"/>
            <a:r>
              <a:rPr lang="en-US" smtClean="0"/>
              <a:t>Introducing Dynamic SQL</a:t>
            </a:r>
          </a:p>
          <a:p>
            <a:pPr eaLnBrk="1" hangingPunct="1"/>
            <a:r>
              <a:rPr lang="en-US" smtClean="0"/>
              <a:t>Using Dynamic SQL</a:t>
            </a:r>
          </a:p>
          <a:p>
            <a:pPr eaLnBrk="1" hangingPunct="1"/>
            <a:r>
              <a:rPr lang="en-US" smtClean="0"/>
              <a:t>Considerations for Using Dynamic SQL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t>Static SQL versus Dynamic SQL</a:t>
            </a:r>
            <a:endParaRPr lang="en-US" b="0"/>
          </a:p>
        </p:txBody>
      </p:sp>
      <p:sp>
        <p:nvSpPr>
          <p:cNvPr id="44035" name="Rectangle 3"/>
          <p:cNvSpPr>
            <a:spLocks noGrp="1" noChangeArrowheads="1"/>
          </p:cNvSpPr>
          <p:nvPr>
            <p:ph sz="quarter" idx="1"/>
          </p:nvPr>
        </p:nvSpPr>
        <p:spPr/>
        <p:txBody>
          <a:bodyPr>
            <a:normAutofit fontScale="92500" lnSpcReduction="10000"/>
          </a:bodyPr>
          <a:lstStyle/>
          <a:p>
            <a:pPr>
              <a:spcBef>
                <a:spcPts val="800"/>
              </a:spcBef>
            </a:pPr>
            <a:r>
              <a:rPr lang="en-US"/>
              <a:t>Static SQL</a:t>
            </a:r>
          </a:p>
          <a:p>
            <a:pPr lvl="1">
              <a:spcBef>
                <a:spcPts val="800"/>
              </a:spcBef>
            </a:pPr>
            <a:r>
              <a:rPr lang="en-US"/>
              <a:t>SQL whose text is specified when the application, script, or stored procedure is created</a:t>
            </a:r>
          </a:p>
          <a:p>
            <a:pPr lvl="1">
              <a:spcBef>
                <a:spcPts val="800"/>
              </a:spcBef>
            </a:pPr>
            <a:r>
              <a:rPr lang="en-US"/>
              <a:t>The keywords and the referenced objects are fixed at the time the statements are written</a:t>
            </a:r>
          </a:p>
          <a:p>
            <a:pPr lvl="1">
              <a:spcBef>
                <a:spcPts val="800"/>
              </a:spcBef>
            </a:pPr>
            <a:r>
              <a:rPr lang="en-US"/>
              <a:t>All of the examples of SQL statements shown in this course so far have been static SQL</a:t>
            </a:r>
          </a:p>
          <a:p>
            <a:pPr>
              <a:spcBef>
                <a:spcPts val="800"/>
              </a:spcBef>
            </a:pPr>
            <a:r>
              <a:rPr lang="en-US"/>
              <a:t>Dynamic SQL</a:t>
            </a:r>
          </a:p>
          <a:p>
            <a:pPr lvl="1">
              <a:spcBef>
                <a:spcPts val="800"/>
              </a:spcBef>
            </a:pPr>
            <a:r>
              <a:rPr lang="en-US"/>
              <a:t>SQL whose text is specified at execution time</a:t>
            </a:r>
          </a:p>
          <a:p>
            <a:pPr lvl="1">
              <a:spcBef>
                <a:spcPts val="800"/>
              </a:spcBef>
            </a:pPr>
            <a:r>
              <a:rPr lang="en-US"/>
              <a:t>The keywords and the referenced objects can be determined at the time the statement is executed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Introducing Dynamic SQL</a:t>
            </a:r>
          </a:p>
        </p:txBody>
      </p:sp>
      <p:sp>
        <p:nvSpPr>
          <p:cNvPr id="28675" name="Rounded Rectangle 3"/>
          <p:cNvSpPr>
            <a:spLocks noChangeArrowheads="1"/>
          </p:cNvSpPr>
          <p:nvPr/>
        </p:nvSpPr>
        <p:spPr bwMode="auto">
          <a:xfrm>
            <a:off x="381000" y="1630362"/>
            <a:ext cx="8458200" cy="1600200"/>
          </a:xfrm>
          <a:prstGeom prst="roundRect">
            <a:avLst>
              <a:gd name="adj" fmla="val 4167"/>
            </a:avLst>
          </a:prstGeom>
          <a:solidFill>
            <a:srgbClr val="DEE7F1"/>
          </a:solidFill>
          <a:ln w="9525" algn="ctr">
            <a:solidFill>
              <a:srgbClr val="333333"/>
            </a:solidFill>
            <a:round/>
            <a:headEnd/>
            <a:tailEnd/>
          </a:ln>
        </p:spPr>
        <p:txBody>
          <a:bodyPr/>
          <a:lstStyle/>
          <a:p>
            <a:pPr algn="l"/>
            <a:r>
              <a:rPr lang="en-US"/>
              <a:t>Dynamic SQL</a:t>
            </a:r>
          </a:p>
        </p:txBody>
      </p:sp>
      <p:sp>
        <p:nvSpPr>
          <p:cNvPr id="28676" name="Rounded Rectangle 8"/>
          <p:cNvSpPr>
            <a:spLocks noChangeArrowheads="1"/>
          </p:cNvSpPr>
          <p:nvPr/>
        </p:nvSpPr>
        <p:spPr bwMode="auto">
          <a:xfrm>
            <a:off x="609600" y="2087562"/>
            <a:ext cx="8077200" cy="762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Allows query to be built using variables</a:t>
            </a:r>
          </a:p>
          <a:p>
            <a:pPr marL="228600" indent="-228600" algn="l">
              <a:lnSpc>
                <a:spcPct val="90000"/>
              </a:lnSpc>
              <a:spcBef>
                <a:spcPct val="40000"/>
              </a:spcBef>
              <a:buClr>
                <a:srgbClr val="006699"/>
              </a:buClr>
              <a:buFontTx/>
              <a:buChar char="•"/>
            </a:pPr>
            <a:r>
              <a:rPr lang="en-US"/>
              <a:t>Places query into variable</a:t>
            </a:r>
          </a:p>
        </p:txBody>
      </p:sp>
      <p:sp>
        <p:nvSpPr>
          <p:cNvPr id="14" name="AutoShape 3"/>
          <p:cNvSpPr>
            <a:spLocks noChangeArrowheads="1"/>
          </p:cNvSpPr>
          <p:nvPr/>
        </p:nvSpPr>
        <p:spPr bwMode="auto">
          <a:xfrm>
            <a:off x="1525588" y="3894137"/>
            <a:ext cx="6015037"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SET @SQLString = N'SELECT @SalesOrderOUT = MAX(SalesOrderNumber)</a:t>
            </a:r>
          </a:p>
          <a:p>
            <a:pPr algn="l" defTabSz="457200" eaLnBrk="1" hangingPunct="1">
              <a:lnSpc>
                <a:spcPct val="90000"/>
              </a:lnSpc>
              <a:tabLst>
                <a:tab pos="457200" algn="l"/>
              </a:tabLst>
              <a:defRPr/>
            </a:pPr>
            <a:r>
              <a:rPr lang="en-US" b="0">
                <a:latin typeface="Lucida Sans Typewriter" pitchFamily="49" charset="0"/>
              </a:rPr>
              <a:t>    FROM Sales.SalesOrderHeader</a:t>
            </a:r>
          </a:p>
          <a:p>
            <a:pPr algn="l" defTabSz="457200" eaLnBrk="1" hangingPunct="1">
              <a:lnSpc>
                <a:spcPct val="90000"/>
              </a:lnSpc>
              <a:tabLst>
                <a:tab pos="457200" algn="l"/>
              </a:tabLst>
              <a:defRPr/>
            </a:pPr>
            <a:r>
              <a:rPr lang="en-US" b="0">
                <a:latin typeface="Lucida Sans Typewriter" pitchFamily="49" charset="0"/>
              </a:rPr>
              <a:t>    WHERE CustomerID = @CustomerID';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Using Dynamic SQL</a:t>
            </a:r>
          </a:p>
        </p:txBody>
      </p:sp>
      <p:sp>
        <p:nvSpPr>
          <p:cNvPr id="29699" name="Rounded Rectangle 849923"/>
          <p:cNvSpPr>
            <a:spLocks noChangeArrowheads="1"/>
          </p:cNvSpPr>
          <p:nvPr/>
        </p:nvSpPr>
        <p:spPr bwMode="auto">
          <a:xfrm>
            <a:off x="381000" y="1600200"/>
            <a:ext cx="85344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sp_executesql</a:t>
            </a:r>
          </a:p>
        </p:txBody>
      </p:sp>
      <p:sp>
        <p:nvSpPr>
          <p:cNvPr id="15" name="AutoShape 3"/>
          <p:cNvSpPr>
            <a:spLocks noChangeArrowheads="1"/>
          </p:cNvSpPr>
          <p:nvPr/>
        </p:nvSpPr>
        <p:spPr bwMode="auto">
          <a:xfrm>
            <a:off x="536575" y="2293938"/>
            <a:ext cx="8223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sp_executesql [ @stmt = ] stmt</a:t>
            </a:r>
          </a:p>
          <a:p>
            <a:pPr algn="l" defTabSz="457200" eaLnBrk="1" hangingPunct="1">
              <a:lnSpc>
                <a:spcPct val="90000"/>
              </a:lnSpc>
              <a:tabLst>
                <a:tab pos="457200" algn="l"/>
              </a:tabLst>
              <a:defRPr/>
            </a:pPr>
            <a:r>
              <a:rPr lang="en-US" b="0">
                <a:latin typeface="Lucida Sans Typewriter" pitchFamily="49" charset="0"/>
              </a:rPr>
              <a:t>[ </a:t>
            </a:r>
          </a:p>
          <a:p>
            <a:pPr algn="l" defTabSz="457200" eaLnBrk="1" hangingPunct="1">
              <a:lnSpc>
                <a:spcPct val="90000"/>
              </a:lnSpc>
              <a:tabLst>
                <a:tab pos="457200" algn="l"/>
              </a:tabLst>
              <a:defRPr/>
            </a:pPr>
            <a:r>
              <a:rPr lang="en-US" b="0">
                <a:latin typeface="Lucida Sans Typewriter" pitchFamily="49" charset="0"/>
              </a:rPr>
              <a:t>    {, [@params=] N'@parameter_name data_type [ OUT | OUTPUT ][,...n]' } </a:t>
            </a:r>
          </a:p>
          <a:p>
            <a:pPr algn="l" defTabSz="457200" eaLnBrk="1" hangingPunct="1">
              <a:lnSpc>
                <a:spcPct val="90000"/>
              </a:lnSpc>
              <a:tabLst>
                <a:tab pos="457200" algn="l"/>
              </a:tabLst>
              <a:defRPr/>
            </a:pPr>
            <a:r>
              <a:rPr lang="en-US" b="0">
                <a:latin typeface="Lucida Sans Typewriter" pitchFamily="49" charset="0"/>
              </a:rPr>
              <a:t>     {, [ @param1 = ] 'value1' [ ,...n ] }</a:t>
            </a:r>
          </a:p>
          <a:p>
            <a:pPr algn="l" defTabSz="457200" eaLnBrk="1" hangingPunct="1">
              <a:lnSpc>
                <a:spcPct val="90000"/>
              </a:lnSpc>
              <a:tabLst>
                <a:tab pos="457200" algn="l"/>
              </a:tabLst>
              <a:defRPr/>
            </a:pPr>
            <a:r>
              <a:rPr lang="en-US" b="0">
                <a:latin typeface="Lucida Sans Typewriter" pitchFamily="49" charset="0"/>
              </a:rPr>
              <a:t>]</a:t>
            </a:r>
          </a:p>
        </p:txBody>
      </p:sp>
      <p:sp>
        <p:nvSpPr>
          <p:cNvPr id="29701" name="Rounded Rectangle 849923"/>
          <p:cNvSpPr>
            <a:spLocks noChangeArrowheads="1"/>
          </p:cNvSpPr>
          <p:nvPr/>
        </p:nvSpPr>
        <p:spPr bwMode="auto">
          <a:xfrm>
            <a:off x="381000" y="4267200"/>
            <a:ext cx="8534400" cy="22860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EXECUTE</a:t>
            </a:r>
          </a:p>
        </p:txBody>
      </p:sp>
      <p:sp>
        <p:nvSpPr>
          <p:cNvPr id="19" name="AutoShape 3"/>
          <p:cNvSpPr>
            <a:spLocks noChangeArrowheads="1"/>
          </p:cNvSpPr>
          <p:nvPr/>
        </p:nvSpPr>
        <p:spPr bwMode="auto">
          <a:xfrm>
            <a:off x="530225" y="4816475"/>
            <a:ext cx="8234363"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 { EXEC | EXECUTE } ]</a:t>
            </a:r>
          </a:p>
          <a:p>
            <a:pPr algn="l" defTabSz="457200" eaLnBrk="1" hangingPunct="1">
              <a:lnSpc>
                <a:spcPct val="90000"/>
              </a:lnSpc>
              <a:tabLst>
                <a:tab pos="457200" algn="l"/>
              </a:tabLst>
              <a:defRPr/>
            </a:pPr>
            <a:r>
              <a:rPr lang="en-US" b="0">
                <a:latin typeface="Lucida Sans Typewriter" pitchFamily="49" charset="0"/>
              </a:rPr>
              <a:t>   { [ @return_status = ]</a:t>
            </a:r>
          </a:p>
          <a:p>
            <a:pPr algn="l" defTabSz="457200" eaLnBrk="1" hangingPunct="1">
              <a:lnSpc>
                <a:spcPct val="90000"/>
              </a:lnSpc>
              <a:tabLst>
                <a:tab pos="457200" algn="l"/>
              </a:tabLst>
              <a:defRPr/>
            </a:pPr>
            <a:r>
              <a:rPr lang="en-US" b="0">
                <a:latin typeface="Lucida Sans Typewriter" pitchFamily="49" charset="0"/>
              </a:rPr>
              <a:t>     { module_name [ ;number ] | @module_name_var } </a:t>
            </a:r>
          </a:p>
          <a:p>
            <a:pPr algn="l" defTabSz="457200" eaLnBrk="1" hangingPunct="1">
              <a:lnSpc>
                <a:spcPct val="90000"/>
              </a:lnSpc>
              <a:tabLst>
                <a:tab pos="457200" algn="l"/>
              </a:tabLst>
              <a:defRPr/>
            </a:pPr>
            <a:r>
              <a:rPr lang="en-US" b="0">
                <a:latin typeface="Lucida Sans Typewriter" pitchFamily="49" charset="0"/>
              </a:rPr>
              <a:t>      [ [ @parameter = ] { value  | @variable [ OUTPUT ] </a:t>
            </a:r>
          </a:p>
          <a:p>
            <a:pPr algn="l" defTabSz="457200" eaLnBrk="1" hangingPunct="1">
              <a:lnSpc>
                <a:spcPct val="90000"/>
              </a:lnSpc>
              <a:tabLst>
                <a:tab pos="457200" algn="l"/>
              </a:tabLst>
              <a:defRPr/>
            </a:pPr>
            <a:r>
              <a:rPr lang="en-US" b="0">
                <a:latin typeface="Lucida Sans Typewriter" pitchFamily="49" charset="0"/>
              </a:rPr>
              <a:t>        | [ DEFAULT ] } ] [ ,...n ] [ WITH RECOMPILE ] }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Executing Transact-SQL Dynamically</a:t>
            </a:r>
            <a:endParaRPr lang="en-US" b="0"/>
          </a:p>
        </p:txBody>
      </p:sp>
      <p:sp>
        <p:nvSpPr>
          <p:cNvPr id="45059" name="Rectangle 3"/>
          <p:cNvSpPr>
            <a:spLocks noGrp="1" noChangeArrowheads="1"/>
          </p:cNvSpPr>
          <p:nvPr>
            <p:ph sz="quarter" idx="1"/>
          </p:nvPr>
        </p:nvSpPr>
        <p:spPr/>
        <p:txBody>
          <a:bodyPr>
            <a:normAutofit fontScale="92500" lnSpcReduction="20000"/>
          </a:bodyPr>
          <a:lstStyle/>
          <a:p>
            <a:r>
              <a:rPr lang="en-US"/>
              <a:t>Syntax:</a:t>
            </a:r>
          </a:p>
          <a:p>
            <a:pPr>
              <a:spcBef>
                <a:spcPct val="0"/>
              </a:spcBef>
              <a:buFont typeface="Monotype Sorts" pitchFamily="2" charset="2"/>
              <a:buNone/>
            </a:pPr>
            <a:r>
              <a:rPr lang="en-US" sz="2200">
                <a:solidFill>
                  <a:srgbClr val="3333FF"/>
                </a:solidFill>
              </a:rPr>
              <a:t>	exec[ute] ( { </a:t>
            </a:r>
            <a:r>
              <a:rPr lang="en-US" sz="2200" i="1">
                <a:solidFill>
                  <a:srgbClr val="3333FF"/>
                </a:solidFill>
              </a:rPr>
              <a:t>string_constant </a:t>
            </a:r>
            <a:r>
              <a:rPr lang="en-US" sz="2200">
                <a:solidFill>
                  <a:srgbClr val="3333FF"/>
                </a:solidFill>
              </a:rPr>
              <a:t>| </a:t>
            </a:r>
            <a:r>
              <a:rPr lang="en-US" sz="2200" i="1">
                <a:solidFill>
                  <a:srgbClr val="3333FF"/>
                </a:solidFill>
              </a:rPr>
              <a:t>char_variable</a:t>
            </a:r>
            <a:r>
              <a:rPr lang="en-US" sz="2200">
                <a:solidFill>
                  <a:srgbClr val="3333FF"/>
                </a:solidFill>
              </a:rPr>
              <a:t> }</a:t>
            </a:r>
          </a:p>
          <a:p>
            <a:pPr>
              <a:spcBef>
                <a:spcPct val="0"/>
              </a:spcBef>
              <a:buFont typeface="Monotype Sorts" pitchFamily="2" charset="2"/>
              <a:buNone/>
            </a:pPr>
            <a:r>
              <a:rPr lang="en-US" sz="2200">
                <a:solidFill>
                  <a:srgbClr val="3333FF"/>
                </a:solidFill>
              </a:rPr>
              <a:t>		[ + { </a:t>
            </a:r>
            <a:r>
              <a:rPr lang="en-US" sz="2200" i="1">
                <a:solidFill>
                  <a:srgbClr val="3333FF"/>
                </a:solidFill>
              </a:rPr>
              <a:t>string_constant </a:t>
            </a:r>
            <a:r>
              <a:rPr lang="en-US" sz="2200">
                <a:solidFill>
                  <a:srgbClr val="3333FF"/>
                </a:solidFill>
              </a:rPr>
              <a:t>| </a:t>
            </a:r>
            <a:r>
              <a:rPr lang="en-US" sz="2200" i="1">
                <a:solidFill>
                  <a:srgbClr val="3333FF"/>
                </a:solidFill>
              </a:rPr>
              <a:t>char_variable </a:t>
            </a:r>
            <a:r>
              <a:rPr lang="en-US" sz="2200">
                <a:solidFill>
                  <a:srgbClr val="3333FF"/>
                </a:solidFill>
              </a:rPr>
              <a:t>} ] [ + …] )</a:t>
            </a:r>
          </a:p>
          <a:p>
            <a:pPr>
              <a:spcBef>
                <a:spcPct val="0"/>
              </a:spcBef>
            </a:pPr>
            <a:endParaRPr lang="en-US">
              <a:solidFill>
                <a:schemeClr val="tx1"/>
              </a:solidFill>
            </a:endParaRPr>
          </a:p>
          <a:p>
            <a:pPr>
              <a:spcBef>
                <a:spcPct val="0"/>
              </a:spcBef>
            </a:pPr>
            <a:r>
              <a:rPr lang="en-US">
                <a:solidFill>
                  <a:schemeClr val="tx1"/>
                </a:solidFill>
              </a:rPr>
              <a:t>Example:</a:t>
            </a:r>
          </a:p>
          <a:p>
            <a:pPr>
              <a:buFont typeface="Monotype Sorts" pitchFamily="2" charset="2"/>
              <a:buNone/>
            </a:pPr>
            <a:r>
              <a:rPr lang="en-US" sz="1800" b="1">
                <a:solidFill>
                  <a:srgbClr val="3333FF"/>
                </a:solidFill>
                <a:latin typeface="Courier New" pitchFamily="49" charset="0"/>
              </a:rPr>
              <a:t>	declare	@table_name  varchar (30),</a:t>
            </a:r>
          </a:p>
          <a:p>
            <a:pPr>
              <a:buFont typeface="Monotype Sorts" pitchFamily="2" charset="2"/>
              <a:buNone/>
            </a:pPr>
            <a:r>
              <a:rPr lang="en-US" sz="1800" b="1">
                <a:solidFill>
                  <a:srgbClr val="3333FF"/>
                </a:solidFill>
                <a:latin typeface="Courier New" pitchFamily="49" charset="0"/>
              </a:rPr>
              <a:t>			@col_list  varchar (30)</a:t>
            </a:r>
          </a:p>
          <a:p>
            <a:pPr>
              <a:buFont typeface="Monotype Sorts" pitchFamily="2" charset="2"/>
              <a:buNone/>
            </a:pPr>
            <a:r>
              <a:rPr lang="en-US" sz="1800" b="1">
                <a:solidFill>
                  <a:srgbClr val="3333FF"/>
                </a:solidFill>
                <a:latin typeface="Courier New" pitchFamily="49" charset="0"/>
              </a:rPr>
              <a:t>	select	@table_name = "publishers",</a:t>
            </a:r>
          </a:p>
          <a:p>
            <a:pPr>
              <a:buFont typeface="Monotype Sorts" pitchFamily="2" charset="2"/>
              <a:buNone/>
            </a:pPr>
            <a:r>
              <a:rPr lang="en-US" sz="1800" b="1">
                <a:solidFill>
                  <a:srgbClr val="3333FF"/>
                </a:solidFill>
                <a:latin typeface="Courier New" pitchFamily="49" charset="0"/>
              </a:rPr>
              <a:t>		</a:t>
            </a:r>
            <a:r>
              <a:rPr lang="en-US" sz="1800">
                <a:solidFill>
                  <a:schemeClr val="tx1"/>
                </a:solidFill>
                <a:latin typeface="Arial" charset="0"/>
              </a:rPr>
              <a:t>	</a:t>
            </a:r>
            <a:r>
              <a:rPr lang="en-US" sz="1800" b="1">
                <a:solidFill>
                  <a:srgbClr val="3333FF"/>
                </a:solidFill>
                <a:latin typeface="Courier New" pitchFamily="49" charset="0"/>
              </a:rPr>
              <a:t>-- @table_name content is decided at Run time</a:t>
            </a:r>
          </a:p>
          <a:p>
            <a:pPr>
              <a:buFont typeface="Monotype Sorts" pitchFamily="2" charset="2"/>
              <a:buNone/>
            </a:pPr>
            <a:r>
              <a:rPr lang="en-US" sz="1800" b="1">
                <a:solidFill>
                  <a:srgbClr val="3333FF"/>
                </a:solidFill>
                <a:latin typeface="Courier New" pitchFamily="49" charset="0"/>
              </a:rPr>
              <a:t>			@col_list = "pub_name, state”</a:t>
            </a:r>
          </a:p>
          <a:p>
            <a:pPr>
              <a:buFont typeface="Monotype Sorts" pitchFamily="2" charset="2"/>
              <a:buNone/>
            </a:pPr>
            <a:r>
              <a:rPr lang="en-US" sz="1800" b="1">
                <a:solidFill>
                  <a:srgbClr val="3333FF"/>
                </a:solidFill>
                <a:latin typeface="Courier New" pitchFamily="49" charset="0"/>
              </a:rPr>
              <a:t>			-- @col_name content is decided at Run time</a:t>
            </a:r>
          </a:p>
          <a:p>
            <a:pPr>
              <a:buFont typeface="Monotype Sorts" pitchFamily="2" charset="2"/>
              <a:buNone/>
            </a:pPr>
            <a:r>
              <a:rPr lang="en-US" sz="1800" b="1">
                <a:solidFill>
                  <a:srgbClr val="3333FF"/>
                </a:solidFill>
                <a:latin typeface="Courier New" pitchFamily="49" charset="0"/>
              </a:rPr>
              <a:t>	exec  ("select " + @col_list + " from " +</a:t>
            </a:r>
          </a:p>
          <a:p>
            <a:pPr>
              <a:buFont typeface="Monotype Sorts" pitchFamily="2" charset="2"/>
              <a:buNone/>
            </a:pPr>
            <a:r>
              <a:rPr lang="en-US" sz="1800" b="1">
                <a:solidFill>
                  <a:srgbClr val="3333FF"/>
                </a:solidFill>
                <a:latin typeface="Courier New" pitchFamily="49" charset="0"/>
              </a:rPr>
              <a:t>		 @table_name)</a:t>
            </a:r>
          </a:p>
          <a:p>
            <a:pPr>
              <a:buFont typeface="Monotype Sorts" pitchFamily="2" charset="2"/>
              <a:buNone/>
            </a:pPr>
            <a:r>
              <a:rPr lang="en-US" sz="1800" b="1">
                <a:solidFill>
                  <a:srgbClr val="3333FF"/>
                </a:solidFill>
                <a:latin typeface="Courier New" pitchFamily="49" charset="0"/>
              </a:rPr>
              <a:t>	go</a:t>
            </a:r>
          </a:p>
        </p:txBody>
      </p:sp>
      <p:pic>
        <p:nvPicPr>
          <p:cNvPr id="45060" name="Picture 4" descr="version_note"/>
          <p:cNvPicPr>
            <a:picLocks noChangeAspect="1" noChangeArrowheads="1"/>
          </p:cNvPicPr>
          <p:nvPr/>
        </p:nvPicPr>
        <p:blipFill>
          <a:blip r:embed="rId2" cstate="print"/>
          <a:srcRect/>
          <a:stretch>
            <a:fillRect/>
          </a:stretch>
        </p:blipFill>
        <p:spPr bwMode="auto">
          <a:xfrm>
            <a:off x="7924800" y="5638800"/>
            <a:ext cx="895350" cy="85883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Restrictions on Dynamic SQL</a:t>
            </a:r>
            <a:endParaRPr lang="en-US" b="0"/>
          </a:p>
        </p:txBody>
      </p:sp>
      <p:sp>
        <p:nvSpPr>
          <p:cNvPr id="46083" name="Rectangle 3"/>
          <p:cNvSpPr>
            <a:spLocks noGrp="1" noChangeArrowheads="1"/>
          </p:cNvSpPr>
          <p:nvPr>
            <p:ph sz="quarter" idx="1"/>
          </p:nvPr>
        </p:nvSpPr>
        <p:spPr/>
        <p:txBody>
          <a:bodyPr>
            <a:normAutofit fontScale="92500" lnSpcReduction="20000"/>
          </a:bodyPr>
          <a:lstStyle/>
          <a:p>
            <a:pPr>
              <a:lnSpc>
                <a:spcPct val="90000"/>
              </a:lnSpc>
            </a:pPr>
            <a:r>
              <a:rPr lang="en-US"/>
              <a:t>Variables used in the </a:t>
            </a:r>
            <a:r>
              <a:rPr lang="en-US" b="1"/>
              <a:t>execute </a:t>
            </a:r>
            <a:r>
              <a:rPr lang="en-US"/>
              <a:t>statement must be </a:t>
            </a:r>
            <a:r>
              <a:rPr lang="en-US" i="1"/>
              <a:t>char </a:t>
            </a:r>
            <a:r>
              <a:rPr lang="en-US"/>
              <a:t>or </a:t>
            </a:r>
            <a:r>
              <a:rPr lang="en-US" i="1"/>
              <a:t>varchar</a:t>
            </a:r>
          </a:p>
          <a:p>
            <a:pPr>
              <a:lnSpc>
                <a:spcPct val="90000"/>
              </a:lnSpc>
            </a:pPr>
            <a:r>
              <a:rPr lang="en-US"/>
              <a:t>Statements that cannot be executed dynamically</a:t>
            </a:r>
          </a:p>
          <a:p>
            <a:pPr lvl="1">
              <a:lnSpc>
                <a:spcPct val="90000"/>
              </a:lnSpc>
            </a:pPr>
            <a:r>
              <a:rPr lang="en-US" b="1"/>
              <a:t>exec </a:t>
            </a:r>
            <a:r>
              <a:rPr lang="en-US"/>
              <a:t>or </a:t>
            </a:r>
            <a:r>
              <a:rPr lang="en-US" b="1"/>
              <a:t>execute</a:t>
            </a:r>
          </a:p>
          <a:p>
            <a:pPr lvl="1">
              <a:lnSpc>
                <a:spcPct val="90000"/>
              </a:lnSpc>
            </a:pPr>
            <a:r>
              <a:rPr lang="en-US" b="1"/>
              <a:t>use</a:t>
            </a:r>
          </a:p>
          <a:p>
            <a:pPr lvl="1">
              <a:lnSpc>
                <a:spcPct val="90000"/>
              </a:lnSpc>
            </a:pPr>
            <a:r>
              <a:rPr lang="en-US"/>
              <a:t>Transaction control statements</a:t>
            </a:r>
          </a:p>
          <a:p>
            <a:pPr lvl="1">
              <a:lnSpc>
                <a:spcPct val="90000"/>
              </a:lnSpc>
            </a:pPr>
            <a:r>
              <a:rPr lang="en-US" b="1"/>
              <a:t>create table </a:t>
            </a:r>
            <a:r>
              <a:rPr lang="en-US"/>
              <a:t>statements that create temporary tables</a:t>
            </a:r>
          </a:p>
          <a:p>
            <a:pPr>
              <a:lnSpc>
                <a:spcPct val="90000"/>
              </a:lnSpc>
            </a:pPr>
            <a:r>
              <a:rPr lang="en-US"/>
              <a:t>Outside of the </a:t>
            </a:r>
            <a:r>
              <a:rPr lang="en-US" b="1"/>
              <a:t>execute </a:t>
            </a:r>
            <a:r>
              <a:rPr lang="en-US"/>
              <a:t>statement, you cannot use a variable where a keyword, object name, or table column is syntactically required</a:t>
            </a:r>
          </a:p>
          <a:p>
            <a:pPr lvl="1">
              <a:lnSpc>
                <a:spcPct val="90000"/>
              </a:lnSpc>
            </a:pPr>
            <a:r>
              <a:rPr lang="en-US"/>
              <a:t>For example, you cannot execute the following because a variable is being used where a table name is required:</a:t>
            </a:r>
          </a:p>
          <a:p>
            <a:pPr lvl="1">
              <a:lnSpc>
                <a:spcPct val="90000"/>
              </a:lnSpc>
              <a:buFont typeface="Monotype Sorts" pitchFamily="2" charset="2"/>
              <a:buNone/>
            </a:pPr>
            <a:r>
              <a:rPr lang="en-US"/>
              <a:t>	 </a:t>
            </a:r>
            <a:r>
              <a:rPr lang="en-US" sz="1700" b="1">
                <a:solidFill>
                  <a:srgbClr val="3333FF"/>
                </a:solidFill>
                <a:latin typeface="Courier New" pitchFamily="49" charset="0"/>
              </a:rPr>
              <a:t>select * from @table_name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Considerations for Using Dynamic SQL</a:t>
            </a:r>
          </a:p>
        </p:txBody>
      </p:sp>
      <p:sp>
        <p:nvSpPr>
          <p:cNvPr id="30723" name="Rounded Rectangle 849923"/>
          <p:cNvSpPr>
            <a:spLocks noChangeArrowheads="1"/>
          </p:cNvSpPr>
          <p:nvPr/>
        </p:nvSpPr>
        <p:spPr bwMode="auto">
          <a:xfrm>
            <a:off x="609600" y="1600200"/>
            <a:ext cx="8048625" cy="23018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Security Considerations:</a:t>
            </a:r>
          </a:p>
        </p:txBody>
      </p:sp>
      <p:sp>
        <p:nvSpPr>
          <p:cNvPr id="30724" name="Rounded Rectangle 849926"/>
          <p:cNvSpPr>
            <a:spLocks noChangeArrowheads="1"/>
          </p:cNvSpPr>
          <p:nvPr/>
        </p:nvSpPr>
        <p:spPr bwMode="auto">
          <a:xfrm>
            <a:off x="660400" y="22272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SQL Injection</a:t>
            </a:r>
          </a:p>
        </p:txBody>
      </p:sp>
      <p:sp>
        <p:nvSpPr>
          <p:cNvPr id="14" name="Rounded Rectangle 13"/>
          <p:cNvSpPr>
            <a:spLocks noChangeArrowheads="1"/>
          </p:cNvSpPr>
          <p:nvPr/>
        </p:nvSpPr>
        <p:spPr bwMode="auto">
          <a:xfrm>
            <a:off x="517525" y="23018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26" name="Rounded Rectangle 849933"/>
          <p:cNvSpPr>
            <a:spLocks noChangeArrowheads="1"/>
          </p:cNvSpPr>
          <p:nvPr/>
        </p:nvSpPr>
        <p:spPr bwMode="auto">
          <a:xfrm>
            <a:off x="647700" y="29194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Security is checked for every object</a:t>
            </a:r>
          </a:p>
        </p:txBody>
      </p:sp>
      <p:sp>
        <p:nvSpPr>
          <p:cNvPr id="16" name="Rounded Rectangle 15"/>
          <p:cNvSpPr>
            <a:spLocks noChangeArrowheads="1"/>
          </p:cNvSpPr>
          <p:nvPr/>
        </p:nvSpPr>
        <p:spPr bwMode="auto">
          <a:xfrm>
            <a:off x="504825" y="2992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28" name="Rounded Rectangle 849923"/>
          <p:cNvSpPr>
            <a:spLocks noChangeArrowheads="1"/>
          </p:cNvSpPr>
          <p:nvPr/>
        </p:nvSpPr>
        <p:spPr bwMode="auto">
          <a:xfrm>
            <a:off x="609600" y="4038600"/>
            <a:ext cx="8048625" cy="27432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Performance Considerations:</a:t>
            </a:r>
          </a:p>
        </p:txBody>
      </p:sp>
      <p:sp>
        <p:nvSpPr>
          <p:cNvPr id="30729" name="Rounded Rectangle 849926"/>
          <p:cNvSpPr>
            <a:spLocks noChangeArrowheads="1"/>
          </p:cNvSpPr>
          <p:nvPr/>
        </p:nvSpPr>
        <p:spPr bwMode="auto">
          <a:xfrm>
            <a:off x="660400" y="46656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Query plan not reused frequently</a:t>
            </a:r>
          </a:p>
        </p:txBody>
      </p:sp>
      <p:sp>
        <p:nvSpPr>
          <p:cNvPr id="2" name="Rounded Rectangle 13"/>
          <p:cNvSpPr>
            <a:spLocks noChangeArrowheads="1"/>
          </p:cNvSpPr>
          <p:nvPr/>
        </p:nvSpPr>
        <p:spPr bwMode="auto">
          <a:xfrm>
            <a:off x="517525" y="47402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31" name="Rounded Rectangle 849933"/>
          <p:cNvSpPr>
            <a:spLocks noChangeArrowheads="1"/>
          </p:cNvSpPr>
          <p:nvPr/>
        </p:nvSpPr>
        <p:spPr bwMode="auto">
          <a:xfrm>
            <a:off x="647700" y="53578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Use sp_executesql for best chance at plan reuse</a:t>
            </a:r>
          </a:p>
        </p:txBody>
      </p:sp>
      <p:sp>
        <p:nvSpPr>
          <p:cNvPr id="3" name="Rounded Rectangle 15"/>
          <p:cNvSpPr>
            <a:spLocks noChangeArrowheads="1"/>
          </p:cNvSpPr>
          <p:nvPr/>
        </p:nvSpPr>
        <p:spPr bwMode="auto">
          <a:xfrm>
            <a:off x="504825" y="54308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33" name="Rounded Rectangle 849933"/>
          <p:cNvSpPr>
            <a:spLocks noChangeArrowheads="1"/>
          </p:cNvSpPr>
          <p:nvPr/>
        </p:nvSpPr>
        <p:spPr bwMode="auto">
          <a:xfrm>
            <a:off x="609600" y="6096000"/>
            <a:ext cx="77819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Performance related to complexity of query</a:t>
            </a:r>
          </a:p>
        </p:txBody>
      </p:sp>
      <p:sp>
        <p:nvSpPr>
          <p:cNvPr id="4" name="Rounded Rectangle 15"/>
          <p:cNvSpPr>
            <a:spLocks noChangeArrowheads="1"/>
          </p:cNvSpPr>
          <p:nvPr/>
        </p:nvSpPr>
        <p:spPr bwMode="auto">
          <a:xfrm>
            <a:off x="466725" y="61690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Viewing Local Variable Values</a:t>
            </a:r>
            <a:endParaRPr lang="en-US" b="0" dirty="0"/>
          </a:p>
        </p:txBody>
      </p:sp>
      <p:sp>
        <p:nvSpPr>
          <p:cNvPr id="21507" name="Rectangle 3"/>
          <p:cNvSpPr>
            <a:spLocks noGrp="1" noChangeArrowheads="1"/>
          </p:cNvSpPr>
          <p:nvPr>
            <p:ph sz="quarter" idx="1"/>
          </p:nvPr>
        </p:nvSpPr>
        <p:spPr/>
        <p:txBody>
          <a:bodyPr/>
          <a:lstStyle/>
          <a:p>
            <a:pPr>
              <a:spcBef>
                <a:spcPts val="600"/>
              </a:spcBef>
            </a:pPr>
            <a:r>
              <a:rPr lang="en-US" dirty="0"/>
              <a:t>Simplified syntax:</a:t>
            </a:r>
          </a:p>
          <a:p>
            <a:pPr>
              <a:spcBef>
                <a:spcPct val="0"/>
              </a:spcBef>
              <a:buFont typeface="Monotype Sorts" pitchFamily="2" charset="2"/>
              <a:buNone/>
            </a:pPr>
            <a:r>
              <a:rPr lang="en-US" sz="2200" dirty="0">
                <a:solidFill>
                  <a:srgbClr val="3333FF"/>
                </a:solidFill>
              </a:rPr>
              <a:t>	select </a:t>
            </a:r>
            <a:r>
              <a:rPr lang="en-US" sz="2200" i="1" dirty="0" err="1">
                <a:solidFill>
                  <a:srgbClr val="3333FF"/>
                </a:solidFill>
              </a:rPr>
              <a:t>variable_name</a:t>
            </a:r>
            <a:endParaRPr lang="en-US" sz="2200" dirty="0">
              <a:solidFill>
                <a:srgbClr val="3333FF"/>
              </a:solidFill>
            </a:endParaRPr>
          </a:p>
          <a:p>
            <a:pPr>
              <a:spcBef>
                <a:spcPct val="0"/>
              </a:spcBef>
              <a:buFont typeface="Monotype Sorts" pitchFamily="2" charset="2"/>
              <a:buNone/>
            </a:pPr>
            <a:endParaRPr lang="en-US" dirty="0">
              <a:solidFill>
                <a:schemeClr val="tx1"/>
              </a:solidFill>
            </a:endParaRP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declare @</a:t>
            </a:r>
            <a:r>
              <a:rPr lang="en-US" sz="1800" b="1" dirty="0" err="1">
                <a:solidFill>
                  <a:srgbClr val="3333FF"/>
                </a:solidFill>
                <a:latin typeface="Courier New" pitchFamily="49" charset="0"/>
              </a:rPr>
              <a:t>mynumber</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int</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mynumber</a:t>
            </a:r>
            <a:endParaRPr lang="en-US" sz="1800" b="1" dirty="0">
              <a:solidFill>
                <a:srgbClr val="3333FF"/>
              </a:solidFill>
              <a:latin typeface="Courier New" pitchFamily="49" charset="0"/>
            </a:endParaRPr>
          </a:p>
          <a:p>
            <a:pPr>
              <a:spcBef>
                <a:spcPct val="0"/>
              </a:spcBef>
              <a:buFont typeface="Monotype Sorts" pitchFamily="2" charset="2"/>
              <a:buNone/>
            </a:pP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t>
            </a:r>
          </a:p>
          <a:p>
            <a:pPr>
              <a:spcBef>
                <a:spcPct val="0"/>
              </a:spcBef>
              <a:buFont typeface="Monotype Sorts" pitchFamily="2" charset="2"/>
              <a:buNone/>
            </a:pPr>
            <a:r>
              <a:rPr lang="en-US" sz="1800" b="1" dirty="0">
                <a:solidFill>
                  <a:srgbClr val="3333FF"/>
                </a:solidFill>
                <a:latin typeface="Courier New" pitchFamily="49" charset="0"/>
              </a:rPr>
              <a:t>	NULL</a:t>
            </a:r>
          </a:p>
          <a:p>
            <a:pPr>
              <a:spcBef>
                <a:spcPct val="0"/>
              </a:spcBef>
              <a:buFont typeface="Monotype Sorts" pitchFamily="2" charset="2"/>
              <a:buNone/>
            </a:pPr>
            <a:endParaRPr lang="en-US" sz="1800" b="1" dirty="0">
              <a:solidFill>
                <a:srgbClr val="1669BC"/>
              </a:solidFill>
              <a:latin typeface="Courier New" pitchFamily="49" charset="0"/>
            </a:endParaRPr>
          </a:p>
          <a:p>
            <a:pPr>
              <a:spcBef>
                <a:spcPts val="600"/>
              </a:spcBef>
            </a:pPr>
            <a:r>
              <a:rPr lang="en-US" dirty="0"/>
              <a:t>This is the same </a:t>
            </a:r>
            <a:r>
              <a:rPr lang="en-US" b="1" dirty="0"/>
              <a:t>select</a:t>
            </a:r>
            <a:r>
              <a:rPr lang="en-US" dirty="0"/>
              <a:t> that is used to query data from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Assigning Values to Local Variables</a:t>
            </a:r>
            <a:endParaRPr lang="en-US" b="0"/>
          </a:p>
        </p:txBody>
      </p:sp>
      <p:sp>
        <p:nvSpPr>
          <p:cNvPr id="22531" name="Rectangle 3"/>
          <p:cNvSpPr>
            <a:spLocks noGrp="1" noChangeArrowheads="1"/>
          </p:cNvSpPr>
          <p:nvPr>
            <p:ph sz="quarter" idx="1"/>
          </p:nvPr>
        </p:nvSpPr>
        <p:spPr/>
        <p:txBody>
          <a:bodyPr/>
          <a:lstStyle/>
          <a:p>
            <a:pPr>
              <a:spcBef>
                <a:spcPts val="600"/>
              </a:spcBef>
            </a:pPr>
            <a:r>
              <a:rPr lang="en-US" dirty="0"/>
              <a:t>Three </a:t>
            </a:r>
            <a:r>
              <a:rPr lang="en-US" dirty="0" smtClean="0"/>
              <a:t>methods</a:t>
            </a:r>
          </a:p>
          <a:p>
            <a:pPr lvl="1">
              <a:spcBef>
                <a:spcPts val="600"/>
              </a:spcBef>
            </a:pPr>
            <a:r>
              <a:rPr lang="en-US" dirty="0" smtClean="0"/>
              <a:t>During Declaration</a:t>
            </a:r>
            <a:endParaRPr lang="en-US" dirty="0"/>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an expression</a:t>
            </a:r>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 table value</a:t>
            </a:r>
          </a:p>
          <a:p>
            <a:pPr lvl="1">
              <a:spcBef>
                <a:spcPts val="200"/>
              </a:spcBef>
            </a:pPr>
            <a:r>
              <a:rPr lang="en-US" dirty="0">
                <a:solidFill>
                  <a:schemeClr val="tx1"/>
                </a:solidFill>
              </a:rPr>
              <a:t>Assignment </a:t>
            </a:r>
            <a:r>
              <a:rPr lang="en-US" b="1" dirty="0">
                <a:solidFill>
                  <a:schemeClr val="tx1"/>
                </a:solidFill>
              </a:rPr>
              <a:t>update</a:t>
            </a:r>
            <a:endParaRPr lang="en-US" dirty="0">
              <a:solidFill>
                <a:schemeClr val="tx1"/>
              </a:solidFill>
            </a:endParaRPr>
          </a:p>
          <a:p>
            <a:pPr>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400" dirty="0" smtClean="0"/>
              <a:t>During Declaration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spcBef>
                <a:spcPts val="600"/>
              </a:spcBef>
            </a:pPr>
            <a:r>
              <a:rPr lang="en-US" dirty="0" smtClean="0"/>
              <a:t>Example1:</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=1</a:t>
            </a:r>
          </a:p>
          <a:p>
            <a:pPr>
              <a:spcBef>
                <a:spcPct val="0"/>
              </a:spcBef>
              <a:buFont typeface="Monotype Sorts" pitchFamily="2" charset="2"/>
              <a:buNone/>
            </a:pPr>
            <a:endParaRPr lang="en-US" sz="1800" b="1" dirty="0" smtClean="0">
              <a:solidFill>
                <a:srgbClr val="3333FF"/>
              </a:solidFill>
              <a:latin typeface="Courier New" pitchFamily="49" charset="0"/>
            </a:endParaRPr>
          </a:p>
          <a:p>
            <a:pPr>
              <a:spcBef>
                <a:spcPct val="0"/>
              </a:spcBef>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=(Select </a:t>
            </a:r>
            <a:r>
              <a:rPr lang="en-US" sz="1800" b="1" dirty="0" err="1" smtClean="0">
                <a:solidFill>
                  <a:srgbClr val="3333FF"/>
                </a:solidFill>
                <a:latin typeface="Courier New" pitchFamily="49" charset="0"/>
              </a:rPr>
              <a:t>avg</a:t>
            </a:r>
            <a:r>
              <a:rPr lang="en-US" sz="1800" b="1" dirty="0" smtClean="0">
                <a:solidFill>
                  <a:srgbClr val="3333FF"/>
                </a:solidFill>
                <a:latin typeface="Courier New" pitchFamily="49" charset="0"/>
              </a:rPr>
              <a:t>(salary) from Instructor)</a:t>
            </a:r>
          </a:p>
          <a:p>
            <a:pPr>
              <a:spcBef>
                <a:spcPct val="0"/>
              </a:spcBef>
              <a:buNone/>
            </a:pPr>
            <a:endParaRPr lang="en-US" sz="1800" b="1" dirty="0" smtClean="0">
              <a:solidFill>
                <a:srgbClr val="3333FF"/>
              </a:solidFill>
              <a:latin typeface="Courier New" pitchFamily="49" charset="0"/>
            </a:endParaRPr>
          </a:p>
          <a:p>
            <a:pPr>
              <a:spcBef>
                <a:spcPts val="600"/>
              </a:spcBef>
            </a:pPr>
            <a:r>
              <a:rPr lang="en-US" sz="1800" dirty="0" smtClean="0"/>
              <a:t>Example2:</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Set @x=1</a:t>
            </a:r>
          </a:p>
          <a:p>
            <a:pPr>
              <a:spcBef>
                <a:spcPct val="0"/>
              </a:spcBef>
              <a:buNone/>
            </a:pPr>
            <a:endParaRPr lang="en-US" sz="1800" b="1" dirty="0" smtClean="0">
              <a:solidFill>
                <a:srgbClr val="3333FF"/>
              </a:solidFill>
              <a:latin typeface="Courier New" pitchFamily="49"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12" ma:contentTypeDescription="Create a new document." ma:contentTypeScope="" ma:versionID="99ac3b1f7d4dc366831a0719a783183d">
  <xsd:schema xmlns:xsd="http://www.w3.org/2001/XMLSchema" xmlns:xs="http://www.w3.org/2001/XMLSchema" xmlns:p="http://schemas.microsoft.com/office/2006/metadata/properties" xmlns:ns2="49afd065-790f-441e-8401-44c87111eb43" xmlns:ns3="6d74cda5-db49-4210-8af3-ab81dc982e16" targetNamespace="http://schemas.microsoft.com/office/2006/metadata/properties" ma:root="true" ma:fieldsID="f3daf2634db5fef6f6741e5f7cbf79b6" ns2:_="" ns3:_="">
    <xsd:import namespace="49afd065-790f-441e-8401-44c87111eb43"/>
    <xsd:import namespace="6d74cda5-db49-4210-8af3-ab81dc982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74cda5-db49-4210-8af3-ab81dc982e1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D9C3B3-0CE9-467C-AC51-8723EEA98026}"/>
</file>

<file path=customXml/itemProps2.xml><?xml version="1.0" encoding="utf-8"?>
<ds:datastoreItem xmlns:ds="http://schemas.openxmlformats.org/officeDocument/2006/customXml" ds:itemID="{C943C294-88DF-4D16-ABBA-ED94E6853A95}"/>
</file>

<file path=customXml/itemProps3.xml><?xml version="1.0" encoding="utf-8"?>
<ds:datastoreItem xmlns:ds="http://schemas.openxmlformats.org/officeDocument/2006/customXml" ds:itemID="{31D4E476-1F8D-450C-B274-552576118016}"/>
</file>

<file path=docProps/app.xml><?xml version="1.0" encoding="utf-8"?>
<Properties xmlns="http://schemas.openxmlformats.org/officeDocument/2006/extended-properties" xmlns:vt="http://schemas.openxmlformats.org/officeDocument/2006/docPropsVTypes">
  <Template>Median</Template>
  <TotalTime>1388</TotalTime>
  <Words>9645</Words>
  <Application>Microsoft Office PowerPoint</Application>
  <PresentationFormat>On-screen Show (4:3)</PresentationFormat>
  <Paragraphs>1486</Paragraphs>
  <Slides>67</Slides>
  <Notes>43</Notes>
  <HiddenSlides>7</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Median</vt:lpstr>
      <vt:lpstr>Functions</vt:lpstr>
      <vt:lpstr>Variables</vt:lpstr>
      <vt:lpstr>What Are T-SQL Variables?</vt:lpstr>
      <vt:lpstr>Local Variable</vt:lpstr>
      <vt:lpstr>Rules for Local Variables</vt:lpstr>
      <vt:lpstr>Declaring Local Variables</vt:lpstr>
      <vt:lpstr>Viewing Local Variable Values</vt:lpstr>
      <vt:lpstr>Assigning Values to Local Variables</vt:lpstr>
      <vt:lpstr>During Declaration </vt:lpstr>
      <vt:lpstr>Assignment select and Expressions</vt:lpstr>
      <vt:lpstr>Assignment select and Table Values</vt:lpstr>
      <vt:lpstr>Assignment update</vt:lpstr>
      <vt:lpstr>Restrictions on Local Variables</vt:lpstr>
      <vt:lpstr>Global Variable</vt:lpstr>
      <vt:lpstr>Common Global Variables</vt:lpstr>
      <vt:lpstr>Data Type Conversions</vt:lpstr>
      <vt:lpstr>Implicit Conversions</vt:lpstr>
      <vt:lpstr>Explicit Conversions with CAST and CONVERT</vt:lpstr>
      <vt:lpstr>Recommendations for Inserting Date/Time Data</vt:lpstr>
      <vt:lpstr>Implementing the hierarchyid Data Type</vt:lpstr>
      <vt:lpstr>Working with Hierarchies</vt:lpstr>
      <vt:lpstr>What Are T-SQL Expressions?</vt:lpstr>
      <vt:lpstr>Control-of-flow Statements</vt:lpstr>
      <vt:lpstr>What Are Batch Directives?</vt:lpstr>
      <vt:lpstr>Case Expression</vt:lpstr>
      <vt:lpstr>Case Expression Cont.</vt:lpstr>
      <vt:lpstr>Message Statements</vt:lpstr>
      <vt:lpstr>select</vt:lpstr>
      <vt:lpstr>print with Strings and Variables</vt:lpstr>
      <vt:lpstr>print with Argument Lists</vt:lpstr>
      <vt:lpstr>raiserror</vt:lpstr>
      <vt:lpstr>Returning Nonreusable Error Messages</vt:lpstr>
      <vt:lpstr>Creating Reusable Error Messages</vt:lpstr>
      <vt:lpstr>Returning Reusable Error Messages</vt:lpstr>
      <vt:lpstr>Structured Exception Handling</vt:lpstr>
      <vt:lpstr>Overview of Transactions</vt:lpstr>
      <vt:lpstr>Transaction Fundamentals</vt:lpstr>
      <vt:lpstr>Role of Transactions</vt:lpstr>
      <vt:lpstr>Transactions and the Database Engine</vt:lpstr>
      <vt:lpstr>Basic Transaction Statement Definitions</vt:lpstr>
      <vt:lpstr>Using Nested Transactions</vt:lpstr>
      <vt:lpstr>@@trancount</vt:lpstr>
      <vt:lpstr>Introducing Functions</vt:lpstr>
      <vt:lpstr>What Are User-Defined Functions?</vt:lpstr>
      <vt:lpstr>What Are T-SQL Functions?</vt:lpstr>
      <vt:lpstr>Types of Functions</vt:lpstr>
      <vt:lpstr>How To Implement Different Types Of User-Defined Functions</vt:lpstr>
      <vt:lpstr>What Is a Scalar Function?</vt:lpstr>
      <vt:lpstr>What Is an Inline Table-Valued Function?</vt:lpstr>
      <vt:lpstr>What Is a Multi-Statement Table-Valued Function?</vt:lpstr>
      <vt:lpstr>Working with Functions</vt:lpstr>
      <vt:lpstr>Deterministic and Nondeterministic Functions</vt:lpstr>
      <vt:lpstr>Guidelines for Creating Functions</vt:lpstr>
      <vt:lpstr>Restrictions When Creating User-Defined Functions</vt:lpstr>
      <vt:lpstr>Rewriting Stored Procedures as Functions</vt:lpstr>
      <vt:lpstr>Performance Considerations For Using User-Defined Functions</vt:lpstr>
      <vt:lpstr>Controlling Execution Context</vt:lpstr>
      <vt:lpstr>What Is Execution Context?</vt:lpstr>
      <vt:lpstr>The EXECUTE AS Clause</vt:lpstr>
      <vt:lpstr>Extending Impersonation Context</vt:lpstr>
      <vt:lpstr>Dynamic SQL</vt:lpstr>
      <vt:lpstr>Static SQL versus Dynamic SQL</vt:lpstr>
      <vt:lpstr>Introducing Dynamic SQL</vt:lpstr>
      <vt:lpstr>Using Dynamic SQL</vt:lpstr>
      <vt:lpstr>Executing Transact-SQL Dynamically</vt:lpstr>
      <vt:lpstr>Restrictions on Dynamic SQL</vt:lpstr>
      <vt:lpstr>Considerations for Using Dynamic SQL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173</cp:revision>
  <dcterms:created xsi:type="dcterms:W3CDTF">2006-08-16T00:00:00Z</dcterms:created>
  <dcterms:modified xsi:type="dcterms:W3CDTF">2012-02-08T06:22:35Z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