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5" r:id="rId5"/>
    <p:sldId id="264" r:id="rId6"/>
    <p:sldId id="266" r:id="rId7"/>
    <p:sldId id="263"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ed amine azizi" initials="maa" lastIdx="1" clrIdx="0">
    <p:extLst>
      <p:ext uri="{19B8F6BF-5375-455C-9EA6-DF929625EA0E}">
        <p15:presenceInfo xmlns:p15="http://schemas.microsoft.com/office/powerpoint/2012/main" userId="909b711f5d0a19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1" d="100"/>
          <a:sy n="71" d="100"/>
        </p:scale>
        <p:origin x="1138" y="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fr-FR"/>
              <a:t>Modifiez le style du titre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fr-FR"/>
              <a:t>Modifiez le style du titre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125305" y="1488985"/>
            <a:ext cx="6264350" cy="169685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118447" y="4351687"/>
            <a:ext cx="6265588" cy="17040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fr-FR"/>
              <a:t>Modifiez le style du titre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fr-FR"/>
              <a:t>Modifiez le style du titre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11/26/2019</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11/26/2019</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commentcamarche.net/faq/9660-cahier-des-charges-d-un-site-intern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cialcompare.com/r/?http%3A%2F%2Fwww.mockupbuilder.com%2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1" name="Freeform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0" name="Freeform: Shape 29">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6DE1377-275F-4607-88EB-7F53D7587240}"/>
              </a:ext>
            </a:extLst>
          </p:cNvPr>
          <p:cNvSpPr>
            <a:spLocks noGrp="1"/>
          </p:cNvSpPr>
          <p:nvPr>
            <p:ph type="ctrTitle"/>
          </p:nvPr>
        </p:nvSpPr>
        <p:spPr>
          <a:xfrm>
            <a:off x="2616277" y="2061838"/>
            <a:ext cx="6959446" cy="1662475"/>
          </a:xfrm>
        </p:spPr>
        <p:txBody>
          <a:bodyPr>
            <a:normAutofit/>
          </a:bodyPr>
          <a:lstStyle/>
          <a:p>
            <a:r>
              <a:rPr lang="fr-FR" sz="4800"/>
              <a:t>3 types d’outils de maquettage et mockup </a:t>
            </a:r>
            <a:endParaRPr lang="fr-MA" sz="4800"/>
          </a:p>
        </p:txBody>
      </p:sp>
    </p:spTree>
    <p:extLst>
      <p:ext uri="{BB962C8B-B14F-4D97-AF65-F5344CB8AC3E}">
        <p14:creationId xmlns:p14="http://schemas.microsoft.com/office/powerpoint/2010/main" val="1302889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BAF07C-C39E-42EB-BB22-8D46691D9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3061"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8E9CF54-0466-4261-9E62-0249E60E18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33E32106-E8B1-4F76-9EE6-58537738A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C32C2C46-A045-44FB-8A74-5EBD650C2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6A76F79C-6683-4940-BCF7-4BCCCEE40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FF4675A3-6D07-4B1F-9BFC-AEBEA1AD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765E127A-B6B7-4B1D-B7BD-6C8C969D29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3BCA9D9E-C72C-4751-BFA9-10B85CACE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80C708C-69BF-441B-AB75-C98160ED0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3E79964E-F8F1-4763-8892-7BC3DAE30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FE09592A-FCC9-4AE5-BA0B-730C6F3BB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96448994-820C-4BC1-ABF3-4579C6F99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9BB0D192-565A-42B9-B292-CC032D71A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6D1CA09C-5F40-4E92-A7E9-D1FCEE512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379F5AA5-2E14-4880-A5A6-07AEF2AD8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EF14BD32-D239-4DA3-98B3-775207365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CF07B250-E5E4-4624-9BD7-8D513A67B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BCC5D120-7C8C-4290-865C-4EE6E4F24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C24688C6-CAE5-4EF2-B2BA-A138DA0A2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6BD31099-7C13-4901-A04F-632B1CD846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79F5FF7-82B2-4033-8FBE-63170C93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1" name="Freeform: Shape 30">
            <a:extLst>
              <a:ext uri="{FF2B5EF4-FFF2-40B4-BE49-F238E27FC236}">
                <a16:creationId xmlns:a16="http://schemas.microsoft.com/office/drawing/2014/main" id="{B3D296CC-CA82-4C71-A176-6A9FECDB8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075000"/>
          </a:xfrm>
          <a:custGeom>
            <a:avLst/>
            <a:gdLst>
              <a:gd name="connsiteX0" fmla="*/ 0 w 12192000"/>
              <a:gd name="connsiteY0" fmla="*/ 0 h 2075000"/>
              <a:gd name="connsiteX1" fmla="*/ 12192000 w 12192000"/>
              <a:gd name="connsiteY1" fmla="*/ 0 h 2075000"/>
              <a:gd name="connsiteX2" fmla="*/ 12192000 w 12192000"/>
              <a:gd name="connsiteY2" fmla="*/ 558112 h 2075000"/>
              <a:gd name="connsiteX3" fmla="*/ 12192000 w 12192000"/>
              <a:gd name="connsiteY3" fmla="*/ 750237 h 2075000"/>
              <a:gd name="connsiteX4" fmla="*/ 12192000 w 12192000"/>
              <a:gd name="connsiteY4" fmla="*/ 1726055 h 2075000"/>
              <a:gd name="connsiteX5" fmla="*/ 12113803 w 12192000"/>
              <a:gd name="connsiteY5" fmla="*/ 1734338 h 2075000"/>
              <a:gd name="connsiteX6" fmla="*/ 6753597 w 12192000"/>
              <a:gd name="connsiteY6" fmla="*/ 2057895 h 2075000"/>
              <a:gd name="connsiteX7" fmla="*/ 400746 w 12192000"/>
              <a:gd name="connsiteY7" fmla="*/ 1886552 h 2075000"/>
              <a:gd name="connsiteX8" fmla="*/ 0 w 12192000"/>
              <a:gd name="connsiteY8" fmla="*/ 1849576 h 2075000"/>
              <a:gd name="connsiteX9" fmla="*/ 0 w 12192000"/>
              <a:gd name="connsiteY9" fmla="*/ 750237 h 2075000"/>
              <a:gd name="connsiteX10" fmla="*/ 0 w 12192000"/>
              <a:gd name="connsiteY10" fmla="*/ 558112 h 207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75000">
                <a:moveTo>
                  <a:pt x="0" y="0"/>
                </a:moveTo>
                <a:lnTo>
                  <a:pt x="12192000" y="0"/>
                </a:lnTo>
                <a:lnTo>
                  <a:pt x="12192000" y="558112"/>
                </a:lnTo>
                <a:lnTo>
                  <a:pt x="12192000" y="750237"/>
                </a:lnTo>
                <a:lnTo>
                  <a:pt x="12192000" y="1726055"/>
                </a:lnTo>
                <a:lnTo>
                  <a:pt x="12113803" y="1734338"/>
                </a:lnTo>
                <a:cubicBezTo>
                  <a:pt x="10139508" y="1932287"/>
                  <a:pt x="8237152" y="2025290"/>
                  <a:pt x="6753597" y="2057895"/>
                </a:cubicBezTo>
                <a:cubicBezTo>
                  <a:pt x="4940362" y="2097744"/>
                  <a:pt x="2657278" y="2078414"/>
                  <a:pt x="400746" y="1886552"/>
                </a:cubicBezTo>
                <a:lnTo>
                  <a:pt x="0" y="1849576"/>
                </a:lnTo>
                <a:lnTo>
                  <a:pt x="0" y="750237"/>
                </a:lnTo>
                <a:lnTo>
                  <a:pt x="0" y="558112"/>
                </a:lnTo>
                <a:close/>
              </a:path>
            </a:pathLst>
          </a:custGeom>
          <a:solidFill>
            <a:schemeClr val="tx1"/>
          </a:solidFill>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1FE8B9A3-F8B2-40EE-BACB-98CA2CDE84CE}"/>
              </a:ext>
            </a:extLst>
          </p:cNvPr>
          <p:cNvSpPr>
            <a:spLocks noGrp="1"/>
          </p:cNvSpPr>
          <p:nvPr>
            <p:ph type="title"/>
          </p:nvPr>
        </p:nvSpPr>
        <p:spPr>
          <a:xfrm>
            <a:off x="807720" y="762608"/>
            <a:ext cx="10481519" cy="1003932"/>
          </a:xfrm>
        </p:spPr>
        <p:txBody>
          <a:bodyPr anchor="ctr">
            <a:normAutofit/>
          </a:bodyPr>
          <a:lstStyle/>
          <a:p>
            <a:pPr algn="l"/>
            <a:r>
              <a:rPr lang="fr-MA" sz="3600" b="1" dirty="0">
                <a:solidFill>
                  <a:schemeClr val="accent1"/>
                </a:solidFill>
                <a:latin typeface="+mn-lt"/>
              </a:rPr>
              <a:t>introduction</a:t>
            </a:r>
          </a:p>
        </p:txBody>
      </p:sp>
      <p:sp>
        <p:nvSpPr>
          <p:cNvPr id="3" name="Espace réservé du contenu 2">
            <a:extLst>
              <a:ext uri="{FF2B5EF4-FFF2-40B4-BE49-F238E27FC236}">
                <a16:creationId xmlns:a16="http://schemas.microsoft.com/office/drawing/2014/main" id="{3DC8C7D7-DDF3-41DC-B7D0-91319FF8E0B5}"/>
              </a:ext>
            </a:extLst>
          </p:cNvPr>
          <p:cNvSpPr>
            <a:spLocks noGrp="1"/>
          </p:cNvSpPr>
          <p:nvPr>
            <p:ph idx="1"/>
          </p:nvPr>
        </p:nvSpPr>
        <p:spPr>
          <a:xfrm>
            <a:off x="807721" y="2635976"/>
            <a:ext cx="8979742" cy="3542776"/>
          </a:xfrm>
        </p:spPr>
        <p:txBody>
          <a:bodyPr>
            <a:normAutofit/>
          </a:bodyPr>
          <a:lstStyle/>
          <a:p>
            <a:r>
              <a:rPr lang="fr-FR" dirty="0"/>
              <a:t>Une fois réalisés </a:t>
            </a:r>
            <a:r>
              <a:rPr lang="fr-FR" dirty="0">
                <a:hlinkClick r:id="rId2">
                  <a:extLst>
                    <a:ext uri="{A12FA001-AC4F-418D-AE19-62706E023703}">
                      <ahyp:hlinkClr xmlns:ahyp="http://schemas.microsoft.com/office/drawing/2018/hyperlinkcolor" val="tx"/>
                    </a:ext>
                  </a:extLst>
                </a:hlinkClick>
              </a:rPr>
              <a:t>le cahier des charges</a:t>
            </a:r>
            <a:r>
              <a:rPr lang="fr-FR" dirty="0"/>
              <a:t> et l'arborescence de son site web, commence la phase de maquettage, aussi appelée « </a:t>
            </a:r>
            <a:r>
              <a:rPr lang="fr-FR" dirty="0" err="1"/>
              <a:t>wireframing</a:t>
            </a:r>
            <a:r>
              <a:rPr lang="fr-FR" dirty="0"/>
              <a:t> ». Une étape indispensable pour se faire une idée plus précise de l'ergonomie du site. De nombreux outils de </a:t>
            </a:r>
            <a:r>
              <a:rPr lang="fr-FR" dirty="0" err="1"/>
              <a:t>wireframing</a:t>
            </a:r>
            <a:r>
              <a:rPr lang="fr-FR" dirty="0"/>
              <a:t> gratuits ou payants sont aujourd'hui disponibles pour réaliser cette tâche. Simples d'utilisation, ils sont particulièrement utiles aux professionnels encadrant la réalisation d'un projet web</a:t>
            </a:r>
            <a:endParaRPr lang="fr-MA" sz="1600" dirty="0"/>
          </a:p>
        </p:txBody>
      </p:sp>
    </p:spTree>
    <p:extLst>
      <p:ext uri="{BB962C8B-B14F-4D97-AF65-F5344CB8AC3E}">
        <p14:creationId xmlns:p14="http://schemas.microsoft.com/office/powerpoint/2010/main" val="36816518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4"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5"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9"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60"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0"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71"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6" name="Rectangle 75">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C0ED74AA-9FB4-4CE0-94CA-4511FE4E445F}"/>
              </a:ext>
            </a:extLst>
          </p:cNvPr>
          <p:cNvSpPr>
            <a:spLocks noGrp="1"/>
          </p:cNvSpPr>
          <p:nvPr>
            <p:ph type="title"/>
          </p:nvPr>
        </p:nvSpPr>
        <p:spPr>
          <a:xfrm>
            <a:off x="807720" y="960120"/>
            <a:ext cx="3988993" cy="4171278"/>
          </a:xfrm>
        </p:spPr>
        <p:txBody>
          <a:bodyPr>
            <a:normAutofit/>
          </a:bodyPr>
          <a:lstStyle/>
          <a:p>
            <a:pPr algn="l"/>
            <a:r>
              <a:rPr lang="fr-MA" sz="5400" b="1">
                <a:solidFill>
                  <a:schemeClr val="tx1"/>
                </a:solidFill>
                <a:latin typeface="+mn-lt"/>
              </a:rPr>
              <a:t>Lumzy</a:t>
            </a:r>
            <a:endParaRPr lang="fr-MA" sz="5400">
              <a:solidFill>
                <a:schemeClr val="tx1"/>
              </a:solidFill>
              <a:latin typeface="+mn-lt"/>
            </a:endParaRPr>
          </a:p>
        </p:txBody>
      </p:sp>
      <p:sp>
        <p:nvSpPr>
          <p:cNvPr id="5" name="Espace réservé du contenu 4">
            <a:extLst>
              <a:ext uri="{FF2B5EF4-FFF2-40B4-BE49-F238E27FC236}">
                <a16:creationId xmlns:a16="http://schemas.microsoft.com/office/drawing/2014/main" id="{8EEBDFF4-4AA6-486D-A8EA-0D3D1041243A}"/>
              </a:ext>
            </a:extLst>
          </p:cNvPr>
          <p:cNvSpPr>
            <a:spLocks noGrp="1"/>
          </p:cNvSpPr>
          <p:nvPr>
            <p:ph idx="1"/>
          </p:nvPr>
        </p:nvSpPr>
        <p:spPr>
          <a:xfrm>
            <a:off x="5118447" y="960120"/>
            <a:ext cx="6281873" cy="4171278"/>
          </a:xfrm>
        </p:spPr>
        <p:txBody>
          <a:bodyPr>
            <a:normAutofit/>
          </a:bodyPr>
          <a:lstStyle/>
          <a:p>
            <a:pPr marL="0" indent="0">
              <a:lnSpc>
                <a:spcPct val="110000"/>
              </a:lnSpc>
              <a:buNone/>
            </a:pPr>
            <a:r>
              <a:rPr lang="fr-FR" sz="1500"/>
              <a:t>Cet outil collaboratif de création de maquettes en ligne (prototypage de site web) propose une cinquantaine d'éléments graphiques (boutons, listes, fenêtres de texte, barres de défilement, figures géométriques etc), à disposer sur un espace de travail en glisser-déposer. Il supporte bien sûr la création de pages multiples (onglets séparés).</a:t>
            </a:r>
            <a:br>
              <a:rPr lang="fr-FR" sz="1500"/>
            </a:br>
            <a:r>
              <a:rPr lang="fr-FR" sz="1500"/>
              <a:t>Une fenêtre proposant des outils de mise en forme est associée à chaque élément graphique glissé-déposé (alignement, couleurs...) et facilite la personnalisation du projet.</a:t>
            </a:r>
            <a:br>
              <a:rPr lang="fr-FR" sz="1500"/>
            </a:br>
            <a:br>
              <a:rPr lang="fr-FR" sz="1500"/>
            </a:br>
            <a:r>
              <a:rPr lang="fr-FR" sz="1500"/>
              <a:t>Le créateur du projet peut inviter des tiers à y participer pour collaborer en temps réel.</a:t>
            </a:r>
            <a:br>
              <a:rPr lang="fr-FR" sz="1500"/>
            </a:br>
            <a:br>
              <a:rPr lang="fr-FR" sz="1500"/>
            </a:br>
            <a:r>
              <a:rPr lang="fr-FR" sz="1500"/>
              <a:t>Lumzy intègre par ailleurs un outil de retouche d'images, une messagerie instantanée, et de nombreux boutons d'actions standard (duplication d'items, superposition, blocage des icônes déposés)</a:t>
            </a:r>
            <a:endParaRPr lang="fr-MA" sz="1500"/>
          </a:p>
        </p:txBody>
      </p:sp>
    </p:spTree>
    <p:extLst>
      <p:ext uri="{BB962C8B-B14F-4D97-AF65-F5344CB8AC3E}">
        <p14:creationId xmlns:p14="http://schemas.microsoft.com/office/powerpoint/2010/main" val="204127090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13"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14"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15"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16"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17"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18"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19"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20"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21"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22"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23"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24"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25"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26"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27"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28"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29"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30"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31"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33" name="Group 32">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Sous-titre 4">
            <a:extLst>
              <a:ext uri="{FF2B5EF4-FFF2-40B4-BE49-F238E27FC236}">
                <a16:creationId xmlns:a16="http://schemas.microsoft.com/office/drawing/2014/main" id="{8134D2AB-5C37-4A52-ABCD-89DA26E97831}"/>
              </a:ext>
            </a:extLst>
          </p:cNvPr>
          <p:cNvSpPr>
            <a:spLocks noGrp="1"/>
          </p:cNvSpPr>
          <p:nvPr>
            <p:ph type="subTitle" idx="1"/>
          </p:nvPr>
        </p:nvSpPr>
        <p:spPr>
          <a:xfrm>
            <a:off x="1858436" y="2233055"/>
            <a:ext cx="8637053" cy="2876827"/>
          </a:xfrm>
        </p:spPr>
        <p:txBody>
          <a:bodyPr>
            <a:normAutofit/>
          </a:bodyPr>
          <a:lstStyle/>
          <a:p>
            <a:pPr algn="l"/>
            <a:r>
              <a:rPr lang="fr-MA" dirty="0"/>
              <a:t>Price: free</a:t>
            </a:r>
          </a:p>
          <a:p>
            <a:pPr algn="l"/>
            <a:r>
              <a:rPr lang="fr-MA" dirty="0"/>
              <a:t>Offline mode: non</a:t>
            </a:r>
          </a:p>
          <a:p>
            <a:pPr algn="l"/>
            <a:r>
              <a:rPr lang="fr-MA" dirty="0"/>
              <a:t>Flow </a:t>
            </a:r>
            <a:r>
              <a:rPr lang="fr-MA" dirty="0" err="1"/>
              <a:t>diagrams</a:t>
            </a:r>
            <a:r>
              <a:rPr lang="fr-MA" dirty="0"/>
              <a:t>: non</a:t>
            </a:r>
          </a:p>
          <a:p>
            <a:pPr algn="l"/>
            <a:r>
              <a:rPr lang="fr-MA" dirty="0"/>
              <a:t>Widgets </a:t>
            </a:r>
            <a:r>
              <a:rPr lang="fr-MA" dirty="0" err="1"/>
              <a:t>library</a:t>
            </a:r>
            <a:r>
              <a:rPr lang="fr-MA" dirty="0"/>
              <a:t>: </a:t>
            </a:r>
            <a:r>
              <a:rPr lang="en-US" dirty="0"/>
              <a:t>Currently 63 built-in components, over 200 icons</a:t>
            </a:r>
          </a:p>
          <a:p>
            <a:pPr algn="l"/>
            <a:r>
              <a:rPr lang="en-US" dirty="0"/>
              <a:t>Export files: Export to PDF or JPG, plus export summary of annotations</a:t>
            </a:r>
          </a:p>
          <a:p>
            <a:pPr algn="l"/>
            <a:r>
              <a:rPr lang="en-US" dirty="0"/>
              <a:t>Platforms: windows, mac </a:t>
            </a:r>
            <a:r>
              <a:rPr lang="en-US" dirty="0" err="1"/>
              <a:t>os</a:t>
            </a:r>
            <a:r>
              <a:rPr lang="en-US" dirty="0"/>
              <a:t>, </a:t>
            </a:r>
            <a:r>
              <a:rPr lang="en-US" dirty="0" err="1"/>
              <a:t>linux</a:t>
            </a:r>
            <a:endParaRPr lang="en-US" dirty="0"/>
          </a:p>
          <a:p>
            <a:pPr algn="l"/>
            <a:r>
              <a:rPr lang="en-US" dirty="0"/>
              <a:t>Links: </a:t>
            </a:r>
            <a:r>
              <a:rPr lang="en-US" u="sng" dirty="0"/>
              <a:t>lumzy.com</a:t>
            </a:r>
          </a:p>
          <a:p>
            <a:pPr algn="l"/>
            <a:endParaRPr lang="fr-MA" dirty="0"/>
          </a:p>
        </p:txBody>
      </p:sp>
    </p:spTree>
    <p:extLst>
      <p:ext uri="{BB962C8B-B14F-4D97-AF65-F5344CB8AC3E}">
        <p14:creationId xmlns:p14="http://schemas.microsoft.com/office/powerpoint/2010/main" val="163396211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52"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2"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74" name="Rectangle 7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C0ED74AA-9FB4-4CE0-94CA-4511FE4E445F}"/>
              </a:ext>
            </a:extLst>
          </p:cNvPr>
          <p:cNvSpPr>
            <a:spLocks noGrp="1"/>
          </p:cNvSpPr>
          <p:nvPr>
            <p:ph type="title"/>
          </p:nvPr>
        </p:nvSpPr>
        <p:spPr>
          <a:xfrm>
            <a:off x="807720" y="960120"/>
            <a:ext cx="3988993" cy="4171278"/>
          </a:xfrm>
        </p:spPr>
        <p:txBody>
          <a:bodyPr>
            <a:normAutofit/>
          </a:bodyPr>
          <a:lstStyle/>
          <a:p>
            <a:pPr algn="l"/>
            <a:r>
              <a:rPr lang="fr-MA" sz="5400" b="1">
                <a:solidFill>
                  <a:schemeClr val="tx1"/>
                </a:solidFill>
                <a:latin typeface="+mn-lt"/>
              </a:rPr>
              <a:t>Mockup</a:t>
            </a:r>
            <a:br>
              <a:rPr lang="fr-MA" sz="5400" b="1">
                <a:solidFill>
                  <a:schemeClr val="tx1"/>
                </a:solidFill>
                <a:latin typeface="+mn-lt"/>
              </a:rPr>
            </a:br>
            <a:r>
              <a:rPr lang="fr-MA" sz="5400" b="1">
                <a:solidFill>
                  <a:schemeClr val="tx1"/>
                </a:solidFill>
                <a:latin typeface="+mn-lt"/>
              </a:rPr>
              <a:t>	Builder</a:t>
            </a:r>
            <a:endParaRPr lang="fr-MA" sz="5400">
              <a:solidFill>
                <a:schemeClr val="tx1"/>
              </a:solidFill>
              <a:latin typeface="+mn-lt"/>
            </a:endParaRPr>
          </a:p>
        </p:txBody>
      </p:sp>
      <p:sp>
        <p:nvSpPr>
          <p:cNvPr id="48" name="Espace réservé du contenu 4">
            <a:extLst>
              <a:ext uri="{FF2B5EF4-FFF2-40B4-BE49-F238E27FC236}">
                <a16:creationId xmlns:a16="http://schemas.microsoft.com/office/drawing/2014/main" id="{8EEBDFF4-4AA6-486D-A8EA-0D3D1041243A}"/>
              </a:ext>
            </a:extLst>
          </p:cNvPr>
          <p:cNvSpPr>
            <a:spLocks noGrp="1"/>
          </p:cNvSpPr>
          <p:nvPr>
            <p:ph idx="1"/>
          </p:nvPr>
        </p:nvSpPr>
        <p:spPr>
          <a:xfrm>
            <a:off x="5118447" y="960120"/>
            <a:ext cx="6281873" cy="4171278"/>
          </a:xfrm>
        </p:spPr>
        <p:txBody>
          <a:bodyPr>
            <a:normAutofit/>
          </a:bodyPr>
          <a:lstStyle/>
          <a:p>
            <a:pPr marL="0" indent="0">
              <a:buNone/>
            </a:pPr>
            <a:r>
              <a:rPr lang="fr-FR" sz="1600" dirty="0" err="1"/>
              <a:t>Mockup</a:t>
            </a:r>
            <a:r>
              <a:rPr lang="fr-FR" sz="1600" dirty="0"/>
              <a:t> Builder est une application Web gratuite intégrée à Microsoft Silverlight, conçue pour vous permettre de créer des maquettes de logiciels et de sites Web, puis de les partager facilement avec des clients ou des collègues.</a:t>
            </a:r>
          </a:p>
          <a:p>
            <a:pPr marL="0" indent="0">
              <a:buNone/>
            </a:pPr>
            <a:r>
              <a:rPr lang="fr-FR" sz="1600" dirty="0"/>
              <a:t>La bibliothèque d'éléments disponibles est diverse (composants de bureau, navigateur, composants iOS et Android), mais en quantité limitée. Cependant, pour un outil gratuit, </a:t>
            </a:r>
            <a:r>
              <a:rPr lang="fr-FR" sz="1600" dirty="0" err="1"/>
              <a:t>Mockup</a:t>
            </a:r>
            <a:r>
              <a:rPr lang="fr-FR" sz="1600" dirty="0"/>
              <a:t> Builder a ses bases couvertes et constitue un excellent point de départ pour le prototypage d’idées et de concepts simples.</a:t>
            </a:r>
          </a:p>
          <a:p>
            <a:pPr marL="0" indent="0">
              <a:buNone/>
            </a:pPr>
            <a:r>
              <a:rPr lang="fr-FR" sz="1600" dirty="0"/>
              <a:t>Lorsque vous êtes prêt à partager votre maquette, vous pouvez exporter des projets sous forme de fichiers PNG et PDF ou les partager directement. Ceux qui ont accès peuvent ensuite laisser des commentaires et des commentaires sur le projet.</a:t>
            </a:r>
            <a:endParaRPr lang="fr-MA" sz="1600" dirty="0"/>
          </a:p>
        </p:txBody>
      </p:sp>
    </p:spTree>
    <p:extLst>
      <p:ext uri="{BB962C8B-B14F-4D97-AF65-F5344CB8AC3E}">
        <p14:creationId xmlns:p14="http://schemas.microsoft.com/office/powerpoint/2010/main" val="3073795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9"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40"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1"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2"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3"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4"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5"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6"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7"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8"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9"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50"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1"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2"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3"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4"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5"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6"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7"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9" name="Group 58">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0" name="Rectangle 59">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60">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Espace réservé du texte 4">
            <a:extLst>
              <a:ext uri="{FF2B5EF4-FFF2-40B4-BE49-F238E27FC236}">
                <a16:creationId xmlns:a16="http://schemas.microsoft.com/office/drawing/2014/main" id="{75D0961E-8E0C-42C2-8BCC-133D6DF52FF3}"/>
              </a:ext>
            </a:extLst>
          </p:cNvPr>
          <p:cNvSpPr>
            <a:spLocks noGrp="1"/>
          </p:cNvSpPr>
          <p:nvPr>
            <p:ph type="body" idx="1"/>
          </p:nvPr>
        </p:nvSpPr>
        <p:spPr>
          <a:xfrm>
            <a:off x="1759237" y="2132504"/>
            <a:ext cx="8673427" cy="3096350"/>
          </a:xfrm>
        </p:spPr>
        <p:txBody>
          <a:bodyPr vert="horz" lIns="91440" tIns="0" rIns="91440" bIns="45720" rtlCol="0">
            <a:normAutofit lnSpcReduction="10000"/>
          </a:bodyPr>
          <a:lstStyle/>
          <a:p>
            <a:pPr algn="l"/>
            <a:r>
              <a:rPr lang="fr-MA" dirty="0"/>
              <a:t>Price: Free Online version, Desktop version </a:t>
            </a:r>
            <a:r>
              <a:rPr lang="fr-MA" dirty="0" err="1"/>
              <a:t>installs</a:t>
            </a:r>
            <a:r>
              <a:rPr lang="fr-MA" dirty="0"/>
              <a:t> </a:t>
            </a:r>
            <a:r>
              <a:rPr lang="fr-MA" dirty="0" err="1"/>
              <a:t>from</a:t>
            </a:r>
            <a:r>
              <a:rPr lang="fr-MA" dirty="0"/>
              <a:t> Online version</a:t>
            </a:r>
          </a:p>
          <a:p>
            <a:pPr algn="l"/>
            <a:r>
              <a:rPr lang="fr-MA" dirty="0"/>
              <a:t>Offline mode: Freeware</a:t>
            </a:r>
          </a:p>
          <a:p>
            <a:pPr algn="l"/>
            <a:r>
              <a:rPr lang="fr-MA" dirty="0"/>
              <a:t>Flow </a:t>
            </a:r>
            <a:r>
              <a:rPr lang="fr-MA" dirty="0" err="1"/>
              <a:t>diagrams</a:t>
            </a:r>
            <a:r>
              <a:rPr lang="fr-MA" dirty="0"/>
              <a:t>: No Note </a:t>
            </a:r>
            <a:r>
              <a:rPr lang="fr-MA" dirty="0" err="1"/>
              <a:t>yet</a:t>
            </a:r>
            <a:r>
              <a:rPr lang="fr-MA" dirty="0"/>
              <a:t> </a:t>
            </a:r>
            <a:r>
              <a:rPr lang="fr-MA" dirty="0" err="1"/>
              <a:t>planned</a:t>
            </a:r>
            <a:r>
              <a:rPr lang="fr-MA" dirty="0"/>
              <a:t>					</a:t>
            </a:r>
          </a:p>
          <a:p>
            <a:pPr algn="l"/>
            <a:r>
              <a:rPr lang="fr-MA" dirty="0"/>
              <a:t>Widgets </a:t>
            </a:r>
            <a:r>
              <a:rPr lang="fr-MA" dirty="0" err="1"/>
              <a:t>library</a:t>
            </a:r>
            <a:r>
              <a:rPr lang="fr-MA" dirty="0"/>
              <a:t>: drag &amp; drop</a:t>
            </a:r>
            <a:endParaRPr lang="en-US" dirty="0"/>
          </a:p>
          <a:p>
            <a:pPr algn="l"/>
            <a:r>
              <a:rPr lang="en-US" dirty="0"/>
              <a:t>Export files: PDF, PNG, ZIP of PNG(many screens)</a:t>
            </a:r>
          </a:p>
          <a:p>
            <a:pPr algn="l"/>
            <a:r>
              <a:rPr lang="en-US" dirty="0"/>
              <a:t>Platforms: windows, mac </a:t>
            </a:r>
            <a:r>
              <a:rPr lang="en-US" dirty="0" err="1"/>
              <a:t>os</a:t>
            </a:r>
            <a:r>
              <a:rPr lang="en-US" dirty="0"/>
              <a:t>, </a:t>
            </a:r>
            <a:r>
              <a:rPr lang="en-US" dirty="0" err="1"/>
              <a:t>linux</a:t>
            </a:r>
            <a:endParaRPr lang="en-US" dirty="0"/>
          </a:p>
          <a:p>
            <a:pPr algn="l"/>
            <a:r>
              <a:rPr lang="en-US" dirty="0"/>
              <a:t>Links: </a:t>
            </a:r>
            <a:r>
              <a:rPr lang="fr-MA" dirty="0">
                <a:solidFill>
                  <a:schemeClr val="tx1"/>
                </a:solidFill>
                <a:hlinkClick r:id="rId2">
                  <a:extLst>
                    <a:ext uri="{A12FA001-AC4F-418D-AE19-62706E023703}">
                      <ahyp:hlinkClr xmlns:ahyp="http://schemas.microsoft.com/office/drawing/2018/hyperlinkcolor" val="tx"/>
                    </a:ext>
                  </a:extLst>
                </a:hlinkClick>
              </a:rPr>
              <a:t>mockupbuilder.com</a:t>
            </a:r>
            <a:endParaRPr lang="en-US" dirty="0">
              <a:solidFill>
                <a:schemeClr val="tx1"/>
              </a:solidFill>
            </a:endParaRPr>
          </a:p>
          <a:p>
            <a:pPr algn="l">
              <a:lnSpc>
                <a:spcPct val="100000"/>
              </a:lnSpc>
            </a:pPr>
            <a:endParaRPr lang="en-US" dirty="0"/>
          </a:p>
        </p:txBody>
      </p:sp>
    </p:spTree>
    <p:extLst>
      <p:ext uri="{BB962C8B-B14F-4D97-AF65-F5344CB8AC3E}">
        <p14:creationId xmlns:p14="http://schemas.microsoft.com/office/powerpoint/2010/main" val="28244164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D490819-5666-421A-BA38-5BB7F760B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5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FDFAB5E-BFB6-4290-9F06-1AD4E52A3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14FA43FA-82AD-4E41-A5A7-32F0F9DAA7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23" name="Freeform 6">
              <a:extLst>
                <a:ext uri="{FF2B5EF4-FFF2-40B4-BE49-F238E27FC236}">
                  <a16:creationId xmlns:a16="http://schemas.microsoft.com/office/drawing/2014/main" id="{C3C34A1E-706E-4DB7-891E-6FB476241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6E55BE0F-8EA7-4F30-B3FD-8F6DD29BA2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8">
              <a:extLst>
                <a:ext uri="{FF2B5EF4-FFF2-40B4-BE49-F238E27FC236}">
                  <a16:creationId xmlns:a16="http://schemas.microsoft.com/office/drawing/2014/main" id="{3C9F415B-574B-4647-BD72-F211EA3FA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CDD98CAF-1BC1-4BD6-AAD2-68EBF8D8B2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FF6CBDDA-3893-44B9-86D9-F1F38D4B5F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5FEF4109-DC7B-4C15-9C2D-53A69A120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140DAA94-BB0A-4185-97AF-CB63182E85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114C7C3A-04DD-4CC1-A272-F2578FE2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4AA1C8D2-B988-4C8F-97B7-229630F2A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D5621FCD-0E62-4332-965D-80FA0EF80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D1E7C9B8-4AA1-43A1-A547-785A41395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01F4C519-3639-48B7-A720-466A40BF1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939AFA97-19A9-4DA4-A478-A3E31B83B4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901126FE-0E00-4313-BDE9-CF2C04D96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1D31F0FA-D603-49E8-B72E-7665CF9A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28C24D97-A4EA-4764-AEE5-61C0892F6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C6B724DA-22AE-4918-B782-3E7CD485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9F6E83DB-ADF8-409A-95CF-41BE0E028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4">
              <a:extLst>
                <a:ext uri="{FF2B5EF4-FFF2-40B4-BE49-F238E27FC236}">
                  <a16:creationId xmlns:a16="http://schemas.microsoft.com/office/drawing/2014/main" id="{C83EE84C-89F7-406E-959C-8E3518D3E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5">
              <a:extLst>
                <a:ext uri="{FF2B5EF4-FFF2-40B4-BE49-F238E27FC236}">
                  <a16:creationId xmlns:a16="http://schemas.microsoft.com/office/drawing/2014/main" id="{209B50F9-709E-4054-AD5F-814AD7459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44" name="Rectangle 43">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re 3">
            <a:extLst>
              <a:ext uri="{FF2B5EF4-FFF2-40B4-BE49-F238E27FC236}">
                <a16:creationId xmlns:a16="http://schemas.microsoft.com/office/drawing/2014/main" id="{C0ED74AA-9FB4-4CE0-94CA-4511FE4E445F}"/>
              </a:ext>
            </a:extLst>
          </p:cNvPr>
          <p:cNvSpPr>
            <a:spLocks noGrp="1"/>
          </p:cNvSpPr>
          <p:nvPr>
            <p:ph type="title"/>
          </p:nvPr>
        </p:nvSpPr>
        <p:spPr>
          <a:xfrm>
            <a:off x="807720" y="960120"/>
            <a:ext cx="3988993" cy="4171278"/>
          </a:xfrm>
        </p:spPr>
        <p:txBody>
          <a:bodyPr>
            <a:normAutofit/>
          </a:bodyPr>
          <a:lstStyle/>
          <a:p>
            <a:pPr algn="l"/>
            <a:r>
              <a:rPr lang="fr-MA" sz="5400" b="1">
                <a:solidFill>
                  <a:schemeClr val="tx1"/>
                </a:solidFill>
                <a:latin typeface="+mn-lt"/>
              </a:rPr>
              <a:t>Pidoco</a:t>
            </a:r>
            <a:endParaRPr lang="fr-MA" sz="5400">
              <a:solidFill>
                <a:schemeClr val="tx1"/>
              </a:solidFill>
              <a:latin typeface="+mn-lt"/>
            </a:endParaRPr>
          </a:p>
        </p:txBody>
      </p:sp>
      <p:sp>
        <p:nvSpPr>
          <p:cNvPr id="5" name="Espace réservé du contenu 4">
            <a:extLst>
              <a:ext uri="{FF2B5EF4-FFF2-40B4-BE49-F238E27FC236}">
                <a16:creationId xmlns:a16="http://schemas.microsoft.com/office/drawing/2014/main" id="{8EEBDFF4-4AA6-486D-A8EA-0D3D1041243A}"/>
              </a:ext>
            </a:extLst>
          </p:cNvPr>
          <p:cNvSpPr>
            <a:spLocks noGrp="1"/>
          </p:cNvSpPr>
          <p:nvPr>
            <p:ph idx="1"/>
          </p:nvPr>
        </p:nvSpPr>
        <p:spPr>
          <a:xfrm>
            <a:off x="5118447" y="960120"/>
            <a:ext cx="6281873" cy="4171278"/>
          </a:xfrm>
        </p:spPr>
        <p:txBody>
          <a:bodyPr>
            <a:normAutofit/>
          </a:bodyPr>
          <a:lstStyle/>
          <a:p>
            <a:pPr marL="0" indent="0">
              <a:buNone/>
            </a:pPr>
            <a:r>
              <a:rPr lang="fr-FR" sz="1600"/>
              <a:t>Pidoco adopte une approche nouvelle et peu orthodoxe face aux différents aspects du prototypage. Il propose une collection originale de pochoirs (y compris une carte, un curseur et un pochoir de classement) ainsi que de rares déclencheurs d'interactivité tels que le pincement (vous pouvez également spécifier le nombre de doigts impliqués).</a:t>
            </a:r>
          </a:p>
          <a:p>
            <a:pPr marL="0" indent="0">
              <a:buNone/>
            </a:pPr>
            <a:endParaRPr lang="fr-FR" sz="1600"/>
          </a:p>
          <a:p>
            <a:pPr marL="0" indent="0">
              <a:buNone/>
            </a:pPr>
            <a:r>
              <a:rPr lang="fr-FR" sz="1600"/>
              <a:t>Il est facile d’ajouter des interactions à un élément et c’est très explicite: dans d’autres applications, vous pouvez accidentellement ajouter une interaction au mauvais élément, mais c’est à peine possible dans Pidoco.</a:t>
            </a:r>
            <a:endParaRPr lang="fr-MA" sz="1600"/>
          </a:p>
        </p:txBody>
      </p:sp>
    </p:spTree>
    <p:extLst>
      <p:ext uri="{BB962C8B-B14F-4D97-AF65-F5344CB8AC3E}">
        <p14:creationId xmlns:p14="http://schemas.microsoft.com/office/powerpoint/2010/main" val="426498412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4DB7353-7D7A-431B-A5B6-A3845E6F2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1" name="Freeform 5">
              <a:extLst>
                <a:ext uri="{FF2B5EF4-FFF2-40B4-BE49-F238E27FC236}">
                  <a16:creationId xmlns:a16="http://schemas.microsoft.com/office/drawing/2014/main" id="{9E8D15D6-6183-4BE1-A315-C7EC9C1A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82A253FA-4E60-4B4D-94B0-93ECFCF30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E1B39AD1-11BD-457B-822C-A873607F41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CC286005-78D5-4BE4-AA8B-75CDC07E7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9E4A22D-7E83-4F24-97FE-931A93CAC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4351E96B-8DD4-4D5E-A9F0-C47F5F3378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BFF78610-2475-4756-9EC8-5DA7D8902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C7ACAE44-681D-4CBC-B2AB-E5131DF5A8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CA22E4A0-73AA-4722-9C16-F3AF9A33E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BB36E626-EBEB-41C0-B224-8DB049DB4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D603DEC5-BED4-4DB6-A253-F61CC3674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86AE9DE6-CA9A-479B-A0FB-0E1BAC7A6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16CB8DC8-E75F-4574-A290-AAB7031BE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1CA657E1-3A52-4C23-AA47-EBB2D5C41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ED4F701B-2A93-464F-A673-54EED5C4C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9977C34F-F6C9-4749-B201-7B928802D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3A913E6B-DBE9-4291-A34C-36069ECB8E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7D415C04-AB5C-4B76-9E49-EEBAEE64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151FDC11-E872-4EAE-A597-822F9FE1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1" name="Group 30">
            <a:extLst>
              <a:ext uri="{FF2B5EF4-FFF2-40B4-BE49-F238E27FC236}">
                <a16:creationId xmlns:a16="http://schemas.microsoft.com/office/drawing/2014/main" id="{1B24766B-81CA-44C7-BF11-77A12BA4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2" name="Rectangle 31">
              <a:extLst>
                <a:ext uri="{FF2B5EF4-FFF2-40B4-BE49-F238E27FC236}">
                  <a16:creationId xmlns:a16="http://schemas.microsoft.com/office/drawing/2014/main" id="{1A2F9962-DEB8-461C-8B4C-C0ED0D8A7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Isosceles Triangle 32">
              <a:extLst>
                <a:ext uri="{FF2B5EF4-FFF2-40B4-BE49-F238E27FC236}">
                  <a16:creationId xmlns:a16="http://schemas.microsoft.com/office/drawing/2014/main" id="{C0672E08-EB09-4B8E-8522-24BBC2CFF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3447AB64-F3EC-4A1F-BFD4-F0F9DB3DA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6" name="Rectangle 35">
            <a:extLst>
              <a:ext uri="{FF2B5EF4-FFF2-40B4-BE49-F238E27FC236}">
                <a16:creationId xmlns:a16="http://schemas.microsoft.com/office/drawing/2014/main" id="{3F68D903-F26B-46F9-911C-92FEC6A69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grpSp>
        <p:nvGrpSpPr>
          <p:cNvPr id="38" name="Group 37">
            <a:extLst>
              <a:ext uri="{FF2B5EF4-FFF2-40B4-BE49-F238E27FC236}">
                <a16:creationId xmlns:a16="http://schemas.microsoft.com/office/drawing/2014/main" id="{88E6E148-E023-4954-86E3-30141DFB5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9" name="Freeform 5">
              <a:extLst>
                <a:ext uri="{FF2B5EF4-FFF2-40B4-BE49-F238E27FC236}">
                  <a16:creationId xmlns:a16="http://schemas.microsoft.com/office/drawing/2014/main" id="{0D3F982F-CC17-4661-8EAF-7BC5E6735A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40" name="Freeform 6">
              <a:extLst>
                <a:ext uri="{FF2B5EF4-FFF2-40B4-BE49-F238E27FC236}">
                  <a16:creationId xmlns:a16="http://schemas.microsoft.com/office/drawing/2014/main" id="{90D37B37-763F-44D7-AEBC-44893638D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1" name="Freeform 7">
              <a:extLst>
                <a:ext uri="{FF2B5EF4-FFF2-40B4-BE49-F238E27FC236}">
                  <a16:creationId xmlns:a16="http://schemas.microsoft.com/office/drawing/2014/main" id="{37E4608D-34B6-48E2-8243-67D04B36F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2" name="Freeform 8">
              <a:extLst>
                <a:ext uri="{FF2B5EF4-FFF2-40B4-BE49-F238E27FC236}">
                  <a16:creationId xmlns:a16="http://schemas.microsoft.com/office/drawing/2014/main" id="{F40C4AC8-50E7-49B1-8864-2CE866701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3" name="Freeform 9">
              <a:extLst>
                <a:ext uri="{FF2B5EF4-FFF2-40B4-BE49-F238E27FC236}">
                  <a16:creationId xmlns:a16="http://schemas.microsoft.com/office/drawing/2014/main" id="{8B74515D-097E-4D6D-9614-3EE424776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4" name="Freeform 10">
              <a:extLst>
                <a:ext uri="{FF2B5EF4-FFF2-40B4-BE49-F238E27FC236}">
                  <a16:creationId xmlns:a16="http://schemas.microsoft.com/office/drawing/2014/main" id="{B01B715E-8AF8-4069-AFF6-C4731F0C3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5" name="Freeform 11">
              <a:extLst>
                <a:ext uri="{FF2B5EF4-FFF2-40B4-BE49-F238E27FC236}">
                  <a16:creationId xmlns:a16="http://schemas.microsoft.com/office/drawing/2014/main" id="{E1E01D11-2228-4016-AD29-65D1C6DB2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6" name="Freeform 12">
              <a:extLst>
                <a:ext uri="{FF2B5EF4-FFF2-40B4-BE49-F238E27FC236}">
                  <a16:creationId xmlns:a16="http://schemas.microsoft.com/office/drawing/2014/main" id="{1459FE25-5A43-4BCE-B99B-4F40DE8A4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7" name="Freeform 13">
              <a:extLst>
                <a:ext uri="{FF2B5EF4-FFF2-40B4-BE49-F238E27FC236}">
                  <a16:creationId xmlns:a16="http://schemas.microsoft.com/office/drawing/2014/main" id="{3B23074C-316F-47BD-8C6B-EC2FF4952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8" name="Freeform 14">
              <a:extLst>
                <a:ext uri="{FF2B5EF4-FFF2-40B4-BE49-F238E27FC236}">
                  <a16:creationId xmlns:a16="http://schemas.microsoft.com/office/drawing/2014/main" id="{A8080108-D92A-4D64-AFA7-DCCBAF669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9" name="Freeform 15">
              <a:extLst>
                <a:ext uri="{FF2B5EF4-FFF2-40B4-BE49-F238E27FC236}">
                  <a16:creationId xmlns:a16="http://schemas.microsoft.com/office/drawing/2014/main" id="{4CDA9133-E392-4602-8F72-342B0F2B15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50" name="Freeform 16">
              <a:extLst>
                <a:ext uri="{FF2B5EF4-FFF2-40B4-BE49-F238E27FC236}">
                  <a16:creationId xmlns:a16="http://schemas.microsoft.com/office/drawing/2014/main" id="{41574FAC-64B1-48BF-9962-5F1D6F293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1" name="Freeform 17">
              <a:extLst>
                <a:ext uri="{FF2B5EF4-FFF2-40B4-BE49-F238E27FC236}">
                  <a16:creationId xmlns:a16="http://schemas.microsoft.com/office/drawing/2014/main" id="{3C0763C8-12E2-42A2-96FE-5731CDF29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2" name="Freeform 18">
              <a:extLst>
                <a:ext uri="{FF2B5EF4-FFF2-40B4-BE49-F238E27FC236}">
                  <a16:creationId xmlns:a16="http://schemas.microsoft.com/office/drawing/2014/main" id="{FA456C9D-7219-467B-B2AD-D5789A7D2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3" name="Freeform 19">
              <a:extLst>
                <a:ext uri="{FF2B5EF4-FFF2-40B4-BE49-F238E27FC236}">
                  <a16:creationId xmlns:a16="http://schemas.microsoft.com/office/drawing/2014/main" id="{77284864-DE74-4A45-AD93-F63035040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4" name="Freeform 20">
              <a:extLst>
                <a:ext uri="{FF2B5EF4-FFF2-40B4-BE49-F238E27FC236}">
                  <a16:creationId xmlns:a16="http://schemas.microsoft.com/office/drawing/2014/main" id="{2ECA1844-43F9-45F6-B52D-4854DBC48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5" name="Freeform 21">
              <a:extLst>
                <a:ext uri="{FF2B5EF4-FFF2-40B4-BE49-F238E27FC236}">
                  <a16:creationId xmlns:a16="http://schemas.microsoft.com/office/drawing/2014/main" id="{F9ECEA64-1836-4323-A0A3-D4F829112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6" name="Freeform 22">
              <a:extLst>
                <a:ext uri="{FF2B5EF4-FFF2-40B4-BE49-F238E27FC236}">
                  <a16:creationId xmlns:a16="http://schemas.microsoft.com/office/drawing/2014/main" id="{950F914B-7F44-4D5A-97BB-4BE453F4A4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7" name="Freeform 23">
              <a:extLst>
                <a:ext uri="{FF2B5EF4-FFF2-40B4-BE49-F238E27FC236}">
                  <a16:creationId xmlns:a16="http://schemas.microsoft.com/office/drawing/2014/main" id="{A3EFB651-6736-424B-995D-48C4B0E55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grpSp>
        <p:nvGrpSpPr>
          <p:cNvPr id="59" name="Group 58">
            <a:extLst>
              <a:ext uri="{FF2B5EF4-FFF2-40B4-BE49-F238E27FC236}">
                <a16:creationId xmlns:a16="http://schemas.microsoft.com/office/drawing/2014/main" id="{1FB4E014-64CE-4D11-A129-94A1893FA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60" name="Rectangle 59">
              <a:extLst>
                <a:ext uri="{FF2B5EF4-FFF2-40B4-BE49-F238E27FC236}">
                  <a16:creationId xmlns:a16="http://schemas.microsoft.com/office/drawing/2014/main" id="{DFBDC1C1-8061-451F-8181-9F0402645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60">
              <a:extLst>
                <a:ext uri="{FF2B5EF4-FFF2-40B4-BE49-F238E27FC236}">
                  <a16:creationId xmlns:a16="http://schemas.microsoft.com/office/drawing/2014/main" id="{C35F105D-10BD-4664-8966-82DC76172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6C9E557E-56E2-4C47-BB57-B5D2A4FB3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5" name="Espace réservé du texte 4">
            <a:extLst>
              <a:ext uri="{FF2B5EF4-FFF2-40B4-BE49-F238E27FC236}">
                <a16:creationId xmlns:a16="http://schemas.microsoft.com/office/drawing/2014/main" id="{75D0961E-8E0C-42C2-8BCC-133D6DF52FF3}"/>
              </a:ext>
            </a:extLst>
          </p:cNvPr>
          <p:cNvSpPr>
            <a:spLocks noGrp="1"/>
          </p:cNvSpPr>
          <p:nvPr>
            <p:ph type="body" idx="1"/>
          </p:nvPr>
        </p:nvSpPr>
        <p:spPr>
          <a:xfrm>
            <a:off x="1759237" y="2132504"/>
            <a:ext cx="8673427" cy="3096350"/>
          </a:xfrm>
        </p:spPr>
        <p:txBody>
          <a:bodyPr vert="horz" lIns="91440" tIns="0" rIns="91440" bIns="45720" rtlCol="0">
            <a:normAutofit fontScale="92500" lnSpcReduction="10000"/>
          </a:bodyPr>
          <a:lstStyle/>
          <a:p>
            <a:pPr algn="l"/>
            <a:r>
              <a:rPr lang="fr-MA" dirty="0"/>
              <a:t>Price: </a:t>
            </a:r>
            <a:r>
              <a:rPr lang="en-US" dirty="0"/>
              <a:t>31-day free trial! // Starter $12/</a:t>
            </a:r>
            <a:r>
              <a:rPr lang="en-US" dirty="0" err="1"/>
              <a:t>mo</a:t>
            </a:r>
            <a:r>
              <a:rPr lang="en-US" dirty="0"/>
              <a:t> // Standard $25/</a:t>
            </a:r>
            <a:r>
              <a:rPr lang="en-US" dirty="0" err="1"/>
              <a:t>mo</a:t>
            </a:r>
            <a:r>
              <a:rPr lang="en-US" dirty="0"/>
              <a:t> //Premium $55/</a:t>
            </a:r>
            <a:r>
              <a:rPr lang="en-US" dirty="0" err="1"/>
              <a:t>mo</a:t>
            </a:r>
            <a:r>
              <a:rPr lang="en-US" dirty="0"/>
              <a:t> //Platinum $175/</a:t>
            </a:r>
            <a:r>
              <a:rPr lang="en-US" dirty="0" err="1"/>
              <a:t>mo</a:t>
            </a:r>
            <a:endParaRPr lang="fr-MA" dirty="0"/>
          </a:p>
          <a:p>
            <a:pPr algn="l"/>
            <a:r>
              <a:rPr lang="fr-MA" dirty="0"/>
              <a:t>Offline mode:</a:t>
            </a:r>
            <a:r>
              <a:rPr lang="en-US" dirty="0"/>
              <a:t> HTML Export to simulate prototypes offline</a:t>
            </a:r>
            <a:endParaRPr lang="fr-MA" dirty="0"/>
          </a:p>
          <a:p>
            <a:pPr algn="l"/>
            <a:r>
              <a:rPr lang="fr-MA" dirty="0"/>
              <a:t>Flow </a:t>
            </a:r>
            <a:r>
              <a:rPr lang="fr-MA" dirty="0" err="1"/>
              <a:t>diagrams</a:t>
            </a:r>
            <a:r>
              <a:rPr lang="fr-MA" dirty="0"/>
              <a:t>: 					</a:t>
            </a:r>
          </a:p>
          <a:p>
            <a:pPr algn="l"/>
            <a:r>
              <a:rPr lang="fr-MA" dirty="0"/>
              <a:t>Widgets </a:t>
            </a:r>
            <a:r>
              <a:rPr lang="fr-MA" dirty="0" err="1"/>
              <a:t>library</a:t>
            </a:r>
            <a:r>
              <a:rPr lang="fr-MA" dirty="0"/>
              <a:t>:</a:t>
            </a:r>
            <a:endParaRPr lang="en-US" dirty="0"/>
          </a:p>
          <a:p>
            <a:pPr algn="l"/>
            <a:r>
              <a:rPr lang="en-US" dirty="0"/>
              <a:t>Export files:</a:t>
            </a:r>
          </a:p>
          <a:p>
            <a:pPr algn="l"/>
            <a:r>
              <a:rPr lang="en-US" dirty="0"/>
              <a:t>Platforms: windows, mac </a:t>
            </a:r>
            <a:r>
              <a:rPr lang="en-US" dirty="0" err="1"/>
              <a:t>os</a:t>
            </a:r>
            <a:r>
              <a:rPr lang="en-US" dirty="0"/>
              <a:t>, </a:t>
            </a:r>
            <a:r>
              <a:rPr lang="en-US" dirty="0" err="1"/>
              <a:t>linux</a:t>
            </a:r>
            <a:endParaRPr lang="en-US" dirty="0"/>
          </a:p>
          <a:p>
            <a:pPr algn="l"/>
            <a:r>
              <a:rPr lang="en-US" dirty="0"/>
              <a:t>Links: </a:t>
            </a:r>
            <a:r>
              <a:rPr lang="en-US" u="sng" dirty="0"/>
              <a:t>pidoco.com</a:t>
            </a:r>
            <a:r>
              <a:rPr lang="en-US" dirty="0"/>
              <a:t>	</a:t>
            </a:r>
            <a:endParaRPr lang="en-US" dirty="0">
              <a:solidFill>
                <a:schemeClr val="tx1"/>
              </a:solidFill>
            </a:endParaRPr>
          </a:p>
          <a:p>
            <a:pPr algn="l">
              <a:lnSpc>
                <a:spcPct val="100000"/>
              </a:lnSpc>
            </a:pPr>
            <a:endParaRPr lang="en-US" dirty="0"/>
          </a:p>
        </p:txBody>
      </p:sp>
    </p:spTree>
    <p:extLst>
      <p:ext uri="{BB962C8B-B14F-4D97-AF65-F5344CB8AC3E}">
        <p14:creationId xmlns:p14="http://schemas.microsoft.com/office/powerpoint/2010/main" val="15474278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64</TotalTime>
  <Words>629</Words>
  <Application>Microsoft Office PowerPoint</Application>
  <PresentationFormat>Grand écran</PresentationFormat>
  <Paragraphs>34</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 Light</vt:lpstr>
      <vt:lpstr>Rockwell</vt:lpstr>
      <vt:lpstr>Wingdings</vt:lpstr>
      <vt:lpstr>Atlas</vt:lpstr>
      <vt:lpstr>3 types d’outils de maquettage et mockup </vt:lpstr>
      <vt:lpstr>introduction</vt:lpstr>
      <vt:lpstr>Lumzy</vt:lpstr>
      <vt:lpstr>Présentation PowerPoint</vt:lpstr>
      <vt:lpstr>Mockup  Builder</vt:lpstr>
      <vt:lpstr>Présentation PowerPoint</vt:lpstr>
      <vt:lpstr>Pidoco</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types d’outils de maquettage et mockup </dc:title>
  <dc:creator>mohamed amine azizi</dc:creator>
  <cp:lastModifiedBy>mohamed amine azizi</cp:lastModifiedBy>
  <cp:revision>3</cp:revision>
  <dcterms:created xsi:type="dcterms:W3CDTF">2019-11-26T14:16:32Z</dcterms:created>
  <dcterms:modified xsi:type="dcterms:W3CDTF">2019-11-26T15:20:33Z</dcterms:modified>
</cp:coreProperties>
</file>