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4"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sans titre" id="{D7B775C6-F993-46EB-A205-B54EF8502ECE}">
          <p14:sldIdLst>
            <p14:sldId id="256"/>
            <p14:sldId id="259"/>
            <p14:sldId id="260"/>
            <p14:sldId id="264"/>
            <p14:sldId id="263"/>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amine azizi" initials="maa" lastIdx="1" clrIdx="0">
    <p:extLst>
      <p:ext uri="{19B8F6BF-5375-455C-9EA6-DF929625EA0E}">
        <p15:presenceInfo xmlns:p15="http://schemas.microsoft.com/office/powerpoint/2012/main" userId="909b711f5d0a19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hyperlink" Target="http://mockflow.com/" TargetMode="External"/><Relationship Id="rId3" Type="http://schemas.openxmlformats.org/officeDocument/2006/relationships/image" Target="../media/image3.png"/><Relationship Id="rId7" Type="http://schemas.openxmlformats.org/officeDocument/2006/relationships/hyperlink" Target="https://moqups.com/" TargetMode="Externa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pencil.evolus.vn/" TargetMode="External"/><Relationship Id="rId5" Type="http://schemas.openxmlformats.org/officeDocument/2006/relationships/hyperlink" Target="http://www.balsamiq.com/" TargetMode="External"/><Relationship Id="rId10" Type="http://schemas.openxmlformats.org/officeDocument/2006/relationships/hyperlink" Target="http://iplotz.com/" TargetMode="External"/><Relationship Id="rId4" Type="http://schemas.openxmlformats.org/officeDocument/2006/relationships/hyperlink" Target="http://ils.sont.la/post/zoning-vs-wireframes-par-sylvie-daumal" TargetMode="External"/><Relationship Id="rId9" Type="http://schemas.openxmlformats.org/officeDocument/2006/relationships/hyperlink" Target="https://gomockingbird.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photoshopetiquette.com/" TargetMode="External"/><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hyperlink" Target="https://jetstrap.com/" TargetMode="External"/><Relationship Id="rId2" Type="http://schemas.openxmlformats.org/officeDocument/2006/relationships/hyperlink" Target="http://www.axure.com/" TargetMode="Externa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hyperlink" Target="http://t13h37.fr/dummy"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E785C0-1CCC-4663-B2E7-D7C60541C295}"/>
              </a:ext>
            </a:extLst>
          </p:cNvPr>
          <p:cNvSpPr>
            <a:spLocks noGrp="1"/>
          </p:cNvSpPr>
          <p:nvPr>
            <p:ph type="ctrTitle"/>
          </p:nvPr>
        </p:nvSpPr>
        <p:spPr>
          <a:xfrm>
            <a:off x="1586754" y="1380068"/>
            <a:ext cx="9916270" cy="2616199"/>
          </a:xfrm>
        </p:spPr>
        <p:txBody>
          <a:bodyPr/>
          <a:lstStyle/>
          <a:p>
            <a:r>
              <a:rPr lang="fr-MA" dirty="0">
                <a:latin typeface="Arial Rounded MT Bold" panose="020F0704030504030204" pitchFamily="34" charset="0"/>
              </a:rPr>
              <a:t>Maquettage d’un site vitrine</a:t>
            </a:r>
          </a:p>
        </p:txBody>
      </p:sp>
    </p:spTree>
    <p:extLst>
      <p:ext uri="{BB962C8B-B14F-4D97-AF65-F5344CB8AC3E}">
        <p14:creationId xmlns:p14="http://schemas.microsoft.com/office/powerpoint/2010/main" val="221348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8A6B6F-E1B0-4895-9CE3-F1DB63ECB030}"/>
              </a:ext>
            </a:extLst>
          </p:cNvPr>
          <p:cNvSpPr>
            <a:spLocks noGrp="1"/>
          </p:cNvSpPr>
          <p:nvPr>
            <p:ph type="title"/>
          </p:nvPr>
        </p:nvSpPr>
        <p:spPr>
          <a:xfrm>
            <a:off x="3838575" y="228600"/>
            <a:ext cx="7826374" cy="904875"/>
          </a:xfrm>
        </p:spPr>
        <p:txBody>
          <a:bodyPr/>
          <a:lstStyle/>
          <a:p>
            <a:r>
              <a:rPr lang="fr-MA" b="1" dirty="0">
                <a:latin typeface="Arial Rounded MT Bold" panose="020F0704030504030204" pitchFamily="34" charset="0"/>
              </a:rPr>
              <a:t>zoning</a:t>
            </a:r>
            <a:endParaRPr lang="fr-MA" dirty="0">
              <a:latin typeface="Arial Rounded MT Bold" panose="020F0704030504030204" pitchFamily="34" charset="0"/>
            </a:endParaRPr>
          </a:p>
        </p:txBody>
      </p:sp>
      <p:pic>
        <p:nvPicPr>
          <p:cNvPr id="8" name="Espace réservé du contenu 7" descr="Une image contenant capture d’écran&#10;&#10;Description générée automatiquement">
            <a:extLst>
              <a:ext uri="{FF2B5EF4-FFF2-40B4-BE49-F238E27FC236}">
                <a16:creationId xmlns:a16="http://schemas.microsoft.com/office/drawing/2014/main" id="{7036AAE5-39CA-4456-A25E-10522688FFF5}"/>
              </a:ext>
            </a:extLst>
          </p:cNvPr>
          <p:cNvPicPr>
            <a:picLocks noGrp="1" noChangeAspect="1"/>
          </p:cNvPicPr>
          <p:nvPr>
            <p:ph sz="half" idx="1"/>
          </p:nvPr>
        </p:nvPicPr>
        <p:blipFill>
          <a:blip r:embed="rId2"/>
          <a:stretch>
            <a:fillRect/>
          </a:stretch>
        </p:blipFill>
        <p:spPr>
          <a:xfrm>
            <a:off x="86518" y="1628775"/>
            <a:ext cx="5304631" cy="3978473"/>
          </a:xfrm>
        </p:spPr>
      </p:pic>
      <p:sp>
        <p:nvSpPr>
          <p:cNvPr id="11" name="Espace réservé du contenu 10">
            <a:extLst>
              <a:ext uri="{FF2B5EF4-FFF2-40B4-BE49-F238E27FC236}">
                <a16:creationId xmlns:a16="http://schemas.microsoft.com/office/drawing/2014/main" id="{5D3C71F2-5655-4842-9A49-7E123F37A609}"/>
              </a:ext>
            </a:extLst>
          </p:cNvPr>
          <p:cNvSpPr>
            <a:spLocks noGrp="1"/>
          </p:cNvSpPr>
          <p:nvPr>
            <p:ph sz="half" idx="2"/>
          </p:nvPr>
        </p:nvSpPr>
        <p:spPr>
          <a:xfrm>
            <a:off x="5558412" y="1577612"/>
            <a:ext cx="6411915" cy="4029636"/>
          </a:xfrm>
        </p:spPr>
        <p:txBody>
          <a:bodyPr/>
          <a:lstStyle/>
          <a:p>
            <a:pPr marL="0" indent="0" algn="just">
              <a:buNone/>
            </a:pPr>
            <a:r>
              <a:rPr lang="fr-FR" dirty="0"/>
              <a:t>Le </a:t>
            </a:r>
            <a:r>
              <a:rPr lang="fr-FR" b="1" dirty="0" err="1"/>
              <a:t>zonnig</a:t>
            </a:r>
            <a:r>
              <a:rPr lang="fr-FR" dirty="0"/>
              <a:t>, comme son nom l’indique, sert à identifier les principales zones. Ce schéma en noir et blanc permet de lister les contenus, pour ne pas en oublier et à commencer à hiérarchiser l’information dans la page, par la proportion des blocs ou des nuances de gris. Il donne une vue macro</a:t>
            </a:r>
          </a:p>
          <a:p>
            <a:pPr marL="0" indent="0" algn="just">
              <a:buNone/>
            </a:pPr>
            <a:r>
              <a:rPr lang="fr-FR" dirty="0"/>
              <a:t>Outils : papier et crayons, LibreOffice, Wireframe.cc [*], </a:t>
            </a:r>
            <a:r>
              <a:rPr lang="fr-FR" dirty="0" err="1"/>
              <a:t>Cacoo</a:t>
            </a:r>
            <a:r>
              <a:rPr lang="fr-FR" dirty="0"/>
              <a:t>, etc.</a:t>
            </a:r>
          </a:p>
        </p:txBody>
      </p:sp>
    </p:spTree>
    <p:extLst>
      <p:ext uri="{BB962C8B-B14F-4D97-AF65-F5344CB8AC3E}">
        <p14:creationId xmlns:p14="http://schemas.microsoft.com/office/powerpoint/2010/main" val="276030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4D9CE268-9DB3-43F2-ADB0-BD82C59CF12D}"/>
              </a:ext>
            </a:extLst>
          </p:cNvPr>
          <p:cNvSpPr>
            <a:spLocks noGrp="1"/>
          </p:cNvSpPr>
          <p:nvPr>
            <p:ph type="title"/>
          </p:nvPr>
        </p:nvSpPr>
        <p:spPr>
          <a:xfrm>
            <a:off x="2990201" y="379831"/>
            <a:ext cx="7902574" cy="914400"/>
          </a:xfrm>
        </p:spPr>
        <p:txBody>
          <a:bodyPr vert="horz" lIns="91440" tIns="45720" rIns="91440" bIns="45720" rtlCol="0" anchor="ctr">
            <a:normAutofit/>
          </a:bodyPr>
          <a:lstStyle/>
          <a:p>
            <a:r>
              <a:rPr lang="en-US" b="1" dirty="0">
                <a:latin typeface="Arial Rounded MT Bold" panose="020F0704030504030204" pitchFamily="34" charset="0"/>
              </a:rPr>
              <a:t>wireframe</a:t>
            </a:r>
            <a:r>
              <a:rPr lang="en-US" dirty="0"/>
              <a:t> </a:t>
            </a:r>
          </a:p>
        </p:txBody>
      </p:sp>
      <p:pic>
        <p:nvPicPr>
          <p:cNvPr id="6" name="Espace réservé du contenu 5" descr="Une image contenant texte, carte&#10;&#10;Description générée automatiquement">
            <a:extLst>
              <a:ext uri="{FF2B5EF4-FFF2-40B4-BE49-F238E27FC236}">
                <a16:creationId xmlns:a16="http://schemas.microsoft.com/office/drawing/2014/main" id="{8ACE0A52-05DF-4ADC-82FC-F9DAF0D081F2}"/>
              </a:ext>
            </a:extLst>
          </p:cNvPr>
          <p:cNvPicPr>
            <a:picLocks noGrp="1" noChangeAspect="1"/>
          </p:cNvPicPr>
          <p:nvPr>
            <p:ph sz="half" idx="2"/>
          </p:nvPr>
        </p:nvPicPr>
        <p:blipFill>
          <a:blip r:embed="rId3"/>
          <a:stretch>
            <a:fillRect/>
          </a:stretch>
        </p:blipFill>
        <p:spPr>
          <a:xfrm>
            <a:off x="7824787" y="1294231"/>
            <a:ext cx="4055349" cy="4227931"/>
          </a:xfrm>
          <a:prstGeom prst="roundRect">
            <a:avLst>
              <a:gd name="adj" fmla="val 1255"/>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Espace réservé du contenu 2">
            <a:extLst>
              <a:ext uri="{FF2B5EF4-FFF2-40B4-BE49-F238E27FC236}">
                <a16:creationId xmlns:a16="http://schemas.microsoft.com/office/drawing/2014/main" id="{998E416D-6702-4092-903D-3887FAFA3552}"/>
              </a:ext>
            </a:extLst>
          </p:cNvPr>
          <p:cNvSpPr>
            <a:spLocks noGrp="1"/>
          </p:cNvSpPr>
          <p:nvPr>
            <p:ph sz="half" idx="1"/>
          </p:nvPr>
        </p:nvSpPr>
        <p:spPr>
          <a:xfrm>
            <a:off x="1454801" y="2756902"/>
            <a:ext cx="5486687" cy="3124201"/>
          </a:xfrm>
        </p:spPr>
        <p:txBody>
          <a:bodyPr vert="horz" lIns="91440" tIns="45720" rIns="91440" bIns="45720" rtlCol="0" anchor="t">
            <a:normAutofit/>
          </a:bodyPr>
          <a:lstStyle/>
          <a:p>
            <a:pPr marL="0" indent="0">
              <a:buNone/>
            </a:pPr>
            <a:r>
              <a:rPr lang="fr-FR" dirty="0"/>
              <a:t>Il complète le zoning réalisé précédemment, en rentrant dans le détail de chaque bloc, avec du vrai-faux contenu. C’est un dessin informatif, monochrome, qui peut servir de base aux spécifications.</a:t>
            </a:r>
            <a:br>
              <a:rPr lang="fr-FR" dirty="0"/>
            </a:br>
            <a:r>
              <a:rPr lang="fr-FR" i="1" dirty="0"/>
              <a:t>Lire : </a:t>
            </a:r>
            <a:r>
              <a:rPr lang="fr-FR" i="1" dirty="0">
                <a:hlinkClick r:id="rId4">
                  <a:extLst>
                    <a:ext uri="{A12FA001-AC4F-418D-AE19-62706E023703}">
                      <ahyp:hlinkClr xmlns:ahyp="http://schemas.microsoft.com/office/drawing/2018/hyperlinkcolor" val="tx"/>
                    </a:ext>
                  </a:extLst>
                </a:hlinkClick>
              </a:rPr>
              <a:t>Zoning vs Wireframes</a:t>
            </a:r>
            <a:r>
              <a:rPr lang="fr-FR" i="1" dirty="0"/>
              <a:t>, par Sylvie Daumal</a:t>
            </a:r>
          </a:p>
          <a:p>
            <a:pPr marL="0" indent="0">
              <a:buNone/>
            </a:pPr>
            <a:br>
              <a:rPr lang="fr-FR" dirty="0"/>
            </a:br>
            <a:r>
              <a:rPr lang="fr-FR" i="1" dirty="0"/>
              <a:t>Outils : papier et crayons, </a:t>
            </a:r>
            <a:r>
              <a:rPr lang="fr-FR" i="1" dirty="0" err="1">
                <a:hlinkClick r:id="rId5">
                  <a:extLst>
                    <a:ext uri="{A12FA001-AC4F-418D-AE19-62706E023703}">
                      <ahyp:hlinkClr xmlns:ahyp="http://schemas.microsoft.com/office/drawing/2018/hyperlinkcolor" val="tx"/>
                    </a:ext>
                  </a:extLst>
                </a:hlinkClick>
              </a:rPr>
              <a:t>Balsamiq</a:t>
            </a:r>
            <a:r>
              <a:rPr lang="fr-FR" i="1" dirty="0"/>
              <a:t>, </a:t>
            </a:r>
            <a:r>
              <a:rPr lang="fr-FR" i="1" dirty="0">
                <a:hlinkClick r:id="rId6">
                  <a:extLst>
                    <a:ext uri="{A12FA001-AC4F-418D-AE19-62706E023703}">
                      <ahyp:hlinkClr xmlns:ahyp="http://schemas.microsoft.com/office/drawing/2018/hyperlinkcolor" val="tx"/>
                    </a:ext>
                  </a:extLst>
                </a:hlinkClick>
              </a:rPr>
              <a:t>Pencil</a:t>
            </a:r>
            <a:r>
              <a:rPr lang="fr-FR" i="1" dirty="0"/>
              <a:t>, </a:t>
            </a:r>
            <a:r>
              <a:rPr lang="fr-FR" i="1" dirty="0" err="1">
                <a:hlinkClick r:id="rId7">
                  <a:extLst>
                    <a:ext uri="{A12FA001-AC4F-418D-AE19-62706E023703}">
                      <ahyp:hlinkClr xmlns:ahyp="http://schemas.microsoft.com/office/drawing/2018/hyperlinkcolor" val="tx"/>
                    </a:ext>
                  </a:extLst>
                </a:hlinkClick>
              </a:rPr>
              <a:t>Moqups</a:t>
            </a:r>
            <a:r>
              <a:rPr lang="fr-FR" i="1" dirty="0"/>
              <a:t> , </a:t>
            </a:r>
            <a:r>
              <a:rPr lang="fr-FR" i="1" dirty="0" err="1">
                <a:hlinkClick r:id="rId8">
                  <a:extLst>
                    <a:ext uri="{A12FA001-AC4F-418D-AE19-62706E023703}">
                      <ahyp:hlinkClr xmlns:ahyp="http://schemas.microsoft.com/office/drawing/2018/hyperlinkcolor" val="tx"/>
                    </a:ext>
                  </a:extLst>
                </a:hlinkClick>
              </a:rPr>
              <a:t>MockFlow</a:t>
            </a:r>
            <a:r>
              <a:rPr lang="fr-FR" i="1" dirty="0"/>
              <a:t>, </a:t>
            </a:r>
            <a:r>
              <a:rPr lang="fr-FR" i="1" dirty="0" err="1">
                <a:hlinkClick r:id="rId9">
                  <a:extLst>
                    <a:ext uri="{A12FA001-AC4F-418D-AE19-62706E023703}">
                      <ahyp:hlinkClr xmlns:ahyp="http://schemas.microsoft.com/office/drawing/2018/hyperlinkcolor" val="tx"/>
                    </a:ext>
                  </a:extLst>
                </a:hlinkClick>
              </a:rPr>
              <a:t>Mockingbird</a:t>
            </a:r>
            <a:r>
              <a:rPr lang="fr-FR" i="1" dirty="0"/>
              <a:t>, </a:t>
            </a:r>
            <a:r>
              <a:rPr lang="fr-FR" i="1" dirty="0" err="1">
                <a:hlinkClick r:id="rId10">
                  <a:extLst>
                    <a:ext uri="{A12FA001-AC4F-418D-AE19-62706E023703}">
                      <ahyp:hlinkClr xmlns:ahyp="http://schemas.microsoft.com/office/drawing/2018/hyperlinkcolor" val="tx"/>
                    </a:ext>
                  </a:extLst>
                </a:hlinkClick>
              </a:rPr>
              <a:t>iPlotz</a:t>
            </a:r>
            <a:r>
              <a:rPr lang="fr-FR" i="1" dirty="0"/>
              <a:t>, etc.</a:t>
            </a:r>
            <a:endParaRPr lang="en-US" dirty="0"/>
          </a:p>
        </p:txBody>
      </p:sp>
    </p:spTree>
    <p:extLst>
      <p:ext uri="{BB962C8B-B14F-4D97-AF65-F5344CB8AC3E}">
        <p14:creationId xmlns:p14="http://schemas.microsoft.com/office/powerpoint/2010/main" val="202605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1CAC27-24B9-4681-ACAB-445B25EA6299}"/>
              </a:ext>
            </a:extLst>
          </p:cNvPr>
          <p:cNvSpPr>
            <a:spLocks noGrp="1"/>
          </p:cNvSpPr>
          <p:nvPr>
            <p:ph type="title"/>
          </p:nvPr>
        </p:nvSpPr>
        <p:spPr>
          <a:xfrm>
            <a:off x="1453641" y="713509"/>
            <a:ext cx="10018713" cy="551873"/>
          </a:xfrm>
        </p:spPr>
        <p:txBody>
          <a:bodyPr>
            <a:normAutofit fontScale="90000"/>
          </a:bodyPr>
          <a:lstStyle/>
          <a:p>
            <a:r>
              <a:rPr lang="fr-MA" dirty="0">
                <a:latin typeface="Arial Rounded MT Bold" panose="020F0704030504030204" pitchFamily="34" charset="0"/>
              </a:rPr>
              <a:t>maquette</a:t>
            </a:r>
          </a:p>
        </p:txBody>
      </p:sp>
      <p:pic>
        <p:nvPicPr>
          <p:cNvPr id="6" name="Espace réservé du contenu 5" descr="Une image contenant assis, moniteur, plusieurs, nombreux&#10;&#10;Description générée automatiquement">
            <a:extLst>
              <a:ext uri="{FF2B5EF4-FFF2-40B4-BE49-F238E27FC236}">
                <a16:creationId xmlns:a16="http://schemas.microsoft.com/office/drawing/2014/main" id="{D556B1B8-75DB-423C-93C5-C67D8485F4BF}"/>
              </a:ext>
            </a:extLst>
          </p:cNvPr>
          <p:cNvPicPr>
            <a:picLocks noGrp="1" noChangeAspect="1"/>
          </p:cNvPicPr>
          <p:nvPr>
            <p:ph sz="half" idx="1"/>
          </p:nvPr>
        </p:nvPicPr>
        <p:blipFill>
          <a:blip r:embed="rId2"/>
          <a:stretch>
            <a:fillRect/>
          </a:stretch>
        </p:blipFill>
        <p:spPr>
          <a:xfrm>
            <a:off x="459894" y="2556163"/>
            <a:ext cx="5224703" cy="3918527"/>
          </a:xfrm>
        </p:spPr>
      </p:pic>
      <p:sp>
        <p:nvSpPr>
          <p:cNvPr id="4" name="Espace réservé du contenu 3">
            <a:extLst>
              <a:ext uri="{FF2B5EF4-FFF2-40B4-BE49-F238E27FC236}">
                <a16:creationId xmlns:a16="http://schemas.microsoft.com/office/drawing/2014/main" id="{6EE9E287-4027-4AF0-A00D-0E492D1BABE4}"/>
              </a:ext>
            </a:extLst>
          </p:cNvPr>
          <p:cNvSpPr>
            <a:spLocks noGrp="1"/>
          </p:cNvSpPr>
          <p:nvPr>
            <p:ph sz="half" idx="2"/>
          </p:nvPr>
        </p:nvSpPr>
        <p:spPr>
          <a:xfrm>
            <a:off x="6096000" y="1651000"/>
            <a:ext cx="4895056" cy="3124200"/>
          </a:xfrm>
        </p:spPr>
        <p:txBody>
          <a:bodyPr/>
          <a:lstStyle/>
          <a:p>
            <a:r>
              <a:rPr lang="fr-MA" dirty="0"/>
              <a:t>La représentation graphique du produit digital</a:t>
            </a:r>
          </a:p>
          <a:p>
            <a:r>
              <a:rPr lang="fr-MA" dirty="0"/>
              <a:t>Validation de tous les aspects visuels</a:t>
            </a:r>
          </a:p>
          <a:p>
            <a:r>
              <a:rPr lang="fr-MA" dirty="0"/>
              <a:t>Donne un très bon </a:t>
            </a:r>
            <a:r>
              <a:rPr lang="fr-MA" dirty="0" err="1"/>
              <a:t>aperçudu</a:t>
            </a:r>
            <a:r>
              <a:rPr lang="fr-MA" dirty="0"/>
              <a:t> produit final</a:t>
            </a:r>
          </a:p>
        </p:txBody>
      </p:sp>
    </p:spTree>
    <p:extLst>
      <p:ext uri="{BB962C8B-B14F-4D97-AF65-F5344CB8AC3E}">
        <p14:creationId xmlns:p14="http://schemas.microsoft.com/office/powerpoint/2010/main" val="2017019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30" name="Group 18">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1"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re 1">
            <a:extLst>
              <a:ext uri="{FF2B5EF4-FFF2-40B4-BE49-F238E27FC236}">
                <a16:creationId xmlns:a16="http://schemas.microsoft.com/office/drawing/2014/main" id="{39304E2C-9C64-44D9-9FFD-4AA366F84C20}"/>
              </a:ext>
            </a:extLst>
          </p:cNvPr>
          <p:cNvSpPr>
            <a:spLocks noGrp="1"/>
          </p:cNvSpPr>
          <p:nvPr>
            <p:ph type="title"/>
          </p:nvPr>
        </p:nvSpPr>
        <p:spPr>
          <a:xfrm>
            <a:off x="1484312" y="685800"/>
            <a:ext cx="2812385" cy="1752599"/>
          </a:xfrm>
        </p:spPr>
        <p:txBody>
          <a:bodyPr vert="horz" lIns="91440" tIns="45720" rIns="91440" bIns="45720" rtlCol="0" anchor="ctr">
            <a:normAutofit/>
          </a:bodyPr>
          <a:lstStyle/>
          <a:p>
            <a:r>
              <a:rPr lang="en-US" sz="3200" dirty="0">
                <a:latin typeface="Arial Rounded MT Bold" panose="020F0704030504030204" pitchFamily="34" charset="0"/>
              </a:rPr>
              <a:t>mockup</a:t>
            </a:r>
          </a:p>
        </p:txBody>
      </p:sp>
      <p:sp>
        <p:nvSpPr>
          <p:cNvPr id="4" name="Espace réservé du contenu 3">
            <a:extLst>
              <a:ext uri="{FF2B5EF4-FFF2-40B4-BE49-F238E27FC236}">
                <a16:creationId xmlns:a16="http://schemas.microsoft.com/office/drawing/2014/main" id="{27AECE58-E22D-410A-98D3-9B53F5EE1F41}"/>
              </a:ext>
            </a:extLst>
          </p:cNvPr>
          <p:cNvSpPr>
            <a:spLocks noGrp="1"/>
          </p:cNvSpPr>
          <p:nvPr>
            <p:ph sz="half" idx="2"/>
          </p:nvPr>
        </p:nvSpPr>
        <p:spPr>
          <a:xfrm>
            <a:off x="843395" y="3124199"/>
            <a:ext cx="3879461" cy="3124201"/>
          </a:xfrm>
        </p:spPr>
        <p:txBody>
          <a:bodyPr vert="horz" lIns="91440" tIns="45720" rIns="91440" bIns="45720" rtlCol="0" anchor="ctr">
            <a:normAutofit/>
          </a:bodyPr>
          <a:lstStyle/>
          <a:p>
            <a:pPr marL="0" indent="0">
              <a:buNone/>
            </a:pPr>
            <a:r>
              <a:rPr lang="fr-FR" dirty="0"/>
              <a:t>Prévisualisation haute fidélité du rendu graphique. Il permet de valider l’apparence graphique des pages du site.</a:t>
            </a:r>
          </a:p>
          <a:p>
            <a:pPr marL="0" indent="0">
              <a:buNone/>
            </a:pPr>
            <a:r>
              <a:rPr lang="fr-MA" i="1" dirty="0">
                <a:solidFill>
                  <a:srgbClr val="333300"/>
                </a:solidFill>
              </a:rPr>
              <a:t>Outils : Photoshop, The </a:t>
            </a:r>
            <a:r>
              <a:rPr lang="fr-MA" i="1" dirty="0" err="1">
                <a:solidFill>
                  <a:srgbClr val="333300"/>
                </a:solidFill>
              </a:rPr>
              <a:t>Gimp</a:t>
            </a:r>
            <a:r>
              <a:rPr lang="fr-MA" i="1" dirty="0">
                <a:solidFill>
                  <a:srgbClr val="333300"/>
                </a:solidFill>
              </a:rPr>
              <a:t>, </a:t>
            </a:r>
            <a:r>
              <a:rPr lang="fr-MA" i="1" dirty="0">
                <a:hlinkClick r:id="rId3">
                  <a:extLst>
                    <a:ext uri="{A12FA001-AC4F-418D-AE19-62706E023703}">
                      <ahyp:hlinkClr xmlns:ahyp="http://schemas.microsoft.com/office/drawing/2018/hyperlinkcolor" val="tx"/>
                    </a:ext>
                  </a:extLst>
                </a:hlinkClick>
              </a:rPr>
              <a:t>Photoshop Etiquette </a:t>
            </a:r>
            <a:r>
              <a:rPr lang="fr-MA" i="1" dirty="0" err="1">
                <a:hlinkClick r:id="rId3">
                  <a:extLst>
                    <a:ext uri="{A12FA001-AC4F-418D-AE19-62706E023703}">
                      <ahyp:hlinkClr xmlns:ahyp="http://schemas.microsoft.com/office/drawing/2018/hyperlinkcolor" val="tx"/>
                    </a:ext>
                  </a:extLst>
                </a:hlinkClick>
              </a:rPr>
              <a:t>Manifesto</a:t>
            </a:r>
            <a:endParaRPr lang="en-US" dirty="0"/>
          </a:p>
        </p:txBody>
      </p:sp>
      <p:sp>
        <p:nvSpPr>
          <p:cNvPr id="27"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descr="Une image contenant assis, blanc, table, pièce&#10;&#10;Description générée automatiquement">
            <a:extLst>
              <a:ext uri="{FF2B5EF4-FFF2-40B4-BE49-F238E27FC236}">
                <a16:creationId xmlns:a16="http://schemas.microsoft.com/office/drawing/2014/main" id="{505A1D7B-871F-450D-87A8-B9625ECE601D}"/>
              </a:ext>
            </a:extLst>
          </p:cNvPr>
          <p:cNvPicPr>
            <a:picLocks noGrp="1" noChangeAspect="1"/>
          </p:cNvPicPr>
          <p:nvPr>
            <p:ph sz="half" idx="1"/>
          </p:nvPr>
        </p:nvPicPr>
        <p:blipFill>
          <a:blip r:embed="rId4"/>
          <a:stretch>
            <a:fillRect/>
          </a:stretch>
        </p:blipFill>
        <p:spPr>
          <a:xfrm>
            <a:off x="4941202" y="1312554"/>
            <a:ext cx="6237359" cy="3945129"/>
          </a:xfrm>
          <a:prstGeom prst="rect">
            <a:avLst/>
          </a:prstGeom>
        </p:spPr>
      </p:pic>
    </p:spTree>
    <p:extLst>
      <p:ext uri="{BB962C8B-B14F-4D97-AF65-F5344CB8AC3E}">
        <p14:creationId xmlns:p14="http://schemas.microsoft.com/office/powerpoint/2010/main" val="3143447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5848FC-B272-4524-B84A-6E304C462FE0}"/>
              </a:ext>
            </a:extLst>
          </p:cNvPr>
          <p:cNvSpPr>
            <a:spLocks noGrp="1"/>
          </p:cNvSpPr>
          <p:nvPr>
            <p:ph type="title"/>
          </p:nvPr>
        </p:nvSpPr>
        <p:spPr>
          <a:xfrm>
            <a:off x="1290347" y="584200"/>
            <a:ext cx="10018713" cy="1752599"/>
          </a:xfrm>
        </p:spPr>
        <p:txBody>
          <a:bodyPr/>
          <a:lstStyle/>
          <a:p>
            <a:r>
              <a:rPr lang="en-US" dirty="0">
                <a:latin typeface="Arial Rounded MT Bold" panose="020F0704030504030204" pitchFamily="34" charset="0"/>
              </a:rPr>
              <a:t>prototype</a:t>
            </a:r>
            <a:endParaRPr lang="fr-MA" dirty="0">
              <a:latin typeface="Arial Rounded MT Bold" panose="020F0704030504030204" pitchFamily="34" charset="0"/>
            </a:endParaRPr>
          </a:p>
        </p:txBody>
      </p:sp>
      <p:sp>
        <p:nvSpPr>
          <p:cNvPr id="3" name="Espace réservé du contenu 2">
            <a:extLst>
              <a:ext uri="{FF2B5EF4-FFF2-40B4-BE49-F238E27FC236}">
                <a16:creationId xmlns:a16="http://schemas.microsoft.com/office/drawing/2014/main" id="{9491EF48-FDB6-4E44-B587-502A789FE0BD}"/>
              </a:ext>
            </a:extLst>
          </p:cNvPr>
          <p:cNvSpPr>
            <a:spLocks noGrp="1"/>
          </p:cNvSpPr>
          <p:nvPr>
            <p:ph sz="half" idx="1"/>
          </p:nvPr>
        </p:nvSpPr>
        <p:spPr/>
        <p:txBody>
          <a:bodyPr/>
          <a:lstStyle/>
          <a:p>
            <a:pPr marL="0" indent="0" algn="just">
              <a:buNone/>
            </a:pPr>
            <a:r>
              <a:rPr lang="fr-FR" dirty="0"/>
              <a:t>Ce sont des pages fonctionnelles, qui se consultent donc dans le navigateur, avec des liens cliquables et des interactions. Le prototype peut servir à effectuer des tests d’utilisabilité.</a:t>
            </a:r>
          </a:p>
          <a:p>
            <a:pPr marL="0" indent="0" algn="just">
              <a:buNone/>
            </a:pPr>
            <a:r>
              <a:rPr lang="fr-MA" i="1" dirty="0"/>
              <a:t>Outils : HTML/CSS/JS, </a:t>
            </a:r>
            <a:r>
              <a:rPr lang="fr-MA" i="1" dirty="0" err="1">
                <a:hlinkClick r:id="rId2">
                  <a:extLst>
                    <a:ext uri="{A12FA001-AC4F-418D-AE19-62706E023703}">
                      <ahyp:hlinkClr xmlns:ahyp="http://schemas.microsoft.com/office/drawing/2018/hyperlinkcolor" val="tx"/>
                    </a:ext>
                  </a:extLst>
                </a:hlinkClick>
              </a:rPr>
              <a:t>Axure</a:t>
            </a:r>
            <a:r>
              <a:rPr lang="fr-MA" i="1" dirty="0"/>
              <a:t>, </a:t>
            </a:r>
            <a:r>
              <a:rPr lang="fr-MA" u="sng" dirty="0" err="1">
                <a:hlinkClick r:id="rId3">
                  <a:extLst>
                    <a:ext uri="{A12FA001-AC4F-418D-AE19-62706E023703}">
                      <ahyp:hlinkClr xmlns:ahyp="http://schemas.microsoft.com/office/drawing/2018/hyperlinkcolor" val="tx"/>
                    </a:ext>
                  </a:extLst>
                </a:hlinkClick>
              </a:rPr>
              <a:t>Jetstrap</a:t>
            </a:r>
            <a:r>
              <a:rPr lang="fr-MA" i="1" dirty="0"/>
              <a:t>, </a:t>
            </a:r>
            <a:r>
              <a:rPr lang="fr-MA" i="1" dirty="0" err="1">
                <a:hlinkClick r:id="rId4">
                  <a:extLst>
                    <a:ext uri="{A12FA001-AC4F-418D-AE19-62706E023703}">
                      <ahyp:hlinkClr xmlns:ahyp="http://schemas.microsoft.com/office/drawing/2018/hyperlinkcolor" val="tx"/>
                    </a:ext>
                  </a:extLst>
                </a:hlinkClick>
              </a:rPr>
              <a:t>Dummy</a:t>
            </a:r>
            <a:r>
              <a:rPr lang="fr-MA" i="1" dirty="0"/>
              <a:t>, etc.</a:t>
            </a:r>
            <a:endParaRPr lang="fr-MA" dirty="0"/>
          </a:p>
        </p:txBody>
      </p:sp>
      <p:pic>
        <p:nvPicPr>
          <p:cNvPr id="7" name="Espace réservé du contenu 6" descr="Une image contenant capture d’écran&#10;&#10;Description générée automatiquement">
            <a:extLst>
              <a:ext uri="{FF2B5EF4-FFF2-40B4-BE49-F238E27FC236}">
                <a16:creationId xmlns:a16="http://schemas.microsoft.com/office/drawing/2014/main" id="{C2CF4027-F799-464E-AC73-4035FA26B907}"/>
              </a:ext>
            </a:extLst>
          </p:cNvPr>
          <p:cNvPicPr>
            <a:picLocks noGrp="1" noChangeAspect="1"/>
          </p:cNvPicPr>
          <p:nvPr>
            <p:ph sz="half" idx="2"/>
          </p:nvPr>
        </p:nvPicPr>
        <p:blipFill>
          <a:blip r:embed="rId5"/>
          <a:stretch>
            <a:fillRect/>
          </a:stretch>
        </p:blipFill>
        <p:spPr>
          <a:xfrm>
            <a:off x="6679762" y="2336799"/>
            <a:ext cx="5198202" cy="3846670"/>
          </a:xfrm>
        </p:spPr>
      </p:pic>
    </p:spTree>
    <p:extLst>
      <p:ext uri="{BB962C8B-B14F-4D97-AF65-F5344CB8AC3E}">
        <p14:creationId xmlns:p14="http://schemas.microsoft.com/office/powerpoint/2010/main" val="95553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37077A-980D-4B58-8914-CF8B8F2A5052}"/>
              </a:ext>
            </a:extLst>
          </p:cNvPr>
          <p:cNvSpPr>
            <a:spLocks noGrp="1"/>
          </p:cNvSpPr>
          <p:nvPr>
            <p:ph type="title"/>
          </p:nvPr>
        </p:nvSpPr>
        <p:spPr>
          <a:xfrm>
            <a:off x="1598610" y="241301"/>
            <a:ext cx="10018713" cy="876299"/>
          </a:xfrm>
        </p:spPr>
        <p:txBody>
          <a:bodyPr>
            <a:normAutofit/>
          </a:bodyPr>
          <a:lstStyle/>
          <a:p>
            <a:pPr algn="l"/>
            <a:r>
              <a:rPr lang="fr-FR" sz="2000" dirty="0"/>
              <a:t>Maintenant que nous avons défini ces objets, voici comment ils pourraient s’enchaîner, en une succession de livrables :</a:t>
            </a:r>
            <a:endParaRPr lang="fr-MA" dirty="0"/>
          </a:p>
        </p:txBody>
      </p:sp>
      <p:pic>
        <p:nvPicPr>
          <p:cNvPr id="6" name="Espace réservé du contenu 5" descr="Une image contenant périphérique&#10;&#10;Description générée automatiquement">
            <a:extLst>
              <a:ext uri="{FF2B5EF4-FFF2-40B4-BE49-F238E27FC236}">
                <a16:creationId xmlns:a16="http://schemas.microsoft.com/office/drawing/2014/main" id="{22D4751E-87B8-4150-A926-B4808BFDCB41}"/>
              </a:ext>
            </a:extLst>
          </p:cNvPr>
          <p:cNvPicPr>
            <a:picLocks noGrp="1" noChangeAspect="1"/>
          </p:cNvPicPr>
          <p:nvPr>
            <p:ph sz="half" idx="1"/>
          </p:nvPr>
        </p:nvPicPr>
        <p:blipFill>
          <a:blip r:embed="rId2"/>
          <a:stretch>
            <a:fillRect/>
          </a:stretch>
        </p:blipFill>
        <p:spPr>
          <a:xfrm>
            <a:off x="1713702" y="1477818"/>
            <a:ext cx="6522675" cy="2067185"/>
          </a:xfrm>
        </p:spPr>
      </p:pic>
      <p:sp>
        <p:nvSpPr>
          <p:cNvPr id="4" name="Espace réservé du contenu 3">
            <a:extLst>
              <a:ext uri="{FF2B5EF4-FFF2-40B4-BE49-F238E27FC236}">
                <a16:creationId xmlns:a16="http://schemas.microsoft.com/office/drawing/2014/main" id="{50A8DC94-ACB6-4121-993B-4C4055979F1A}"/>
              </a:ext>
            </a:extLst>
          </p:cNvPr>
          <p:cNvSpPr>
            <a:spLocks noGrp="1"/>
          </p:cNvSpPr>
          <p:nvPr>
            <p:ph sz="half" idx="2"/>
          </p:nvPr>
        </p:nvSpPr>
        <p:spPr>
          <a:xfrm>
            <a:off x="4073236" y="3545003"/>
            <a:ext cx="7738051" cy="3124200"/>
          </a:xfrm>
        </p:spPr>
        <p:txBody>
          <a:bodyPr/>
          <a:lstStyle/>
          <a:p>
            <a:pPr marL="0" indent="0">
              <a:buNone/>
            </a:pPr>
            <a:r>
              <a:rPr lang="fr-FR" dirty="0"/>
              <a:t>Ils sont en noir et blanc ou en nuances gris, en tout cas extrêmement sobres, pour ne pas présumer de la mise en forme et concentrer l’attention sur le fond. Vous êtes de plus en plus nombreux à les utiliser (+ de la moitié d’entre vous les utilisent, souvent ou parfois ) et c’est tant mieux. Faciles à réaliser et modifier, zoning et wireframes donnent une bonne vision du site à concevoir et des cas d’utilisation qu’il faudra développer par la suite.</a:t>
            </a:r>
            <a:endParaRPr lang="fr-MA" dirty="0"/>
          </a:p>
        </p:txBody>
      </p:sp>
    </p:spTree>
    <p:extLst>
      <p:ext uri="{BB962C8B-B14F-4D97-AF65-F5344CB8AC3E}">
        <p14:creationId xmlns:p14="http://schemas.microsoft.com/office/powerpoint/2010/main" val="108307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136</TotalTime>
  <Words>354</Words>
  <Application>Microsoft Office PowerPoint</Application>
  <PresentationFormat>Grand écran</PresentationFormat>
  <Paragraphs>19</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Arial Rounded MT Bold</vt:lpstr>
      <vt:lpstr>Corbel</vt:lpstr>
      <vt:lpstr>Parallaxe</vt:lpstr>
      <vt:lpstr>Maquettage d’un site vitrine</vt:lpstr>
      <vt:lpstr>zoning</vt:lpstr>
      <vt:lpstr>wireframe </vt:lpstr>
      <vt:lpstr>maquette</vt:lpstr>
      <vt:lpstr>mockup</vt:lpstr>
      <vt:lpstr>prototype</vt:lpstr>
      <vt:lpstr>Maintenant que nous avons défini ces objets, voici comment ils pourraient s’enchaîner, en une succession de livrables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mohamed amine azizi</dc:creator>
  <cp:lastModifiedBy>mohamed amine azizi</cp:lastModifiedBy>
  <cp:revision>5</cp:revision>
  <dcterms:created xsi:type="dcterms:W3CDTF">2019-11-25T14:08:42Z</dcterms:created>
  <dcterms:modified xsi:type="dcterms:W3CDTF">2019-11-25T16:25:02Z</dcterms:modified>
</cp:coreProperties>
</file>