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0062AC"/>
    <a:srgbClr val="007FDE"/>
    <a:srgbClr val="00467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20" y="-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y-files\Programming\Data_Analysis\Udacity\Advanced\Udacity-Advanced-DA\chinook_db\Query%201%20modified%20check%20load%20balance%20between%20emplyees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y-files\Programming\Data_Analysis\Udacity\Advanced\Udacity-Advanced-DA\chinook_db\Query%202%20modified%20rock%20music%20earning%202009-2013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y-files\Programming\Data_Analysis\Udacity\Advanced\Udacity-Advanced-DA\chinook_db\Query%203%20who%20is%20writing%20rock%20tracks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y-files\Programming\Data_Analysis\Udacity\Advanced\Udacity-Advanced-DA\chinook_db\Query%204%20spent%20amount%20by%20customer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/>
            </a:pPr>
            <a:r>
              <a:rPr lang="en-GB" sz="1200" b="0" dirty="0"/>
              <a:t>Work load balance between the employees</a:t>
            </a:r>
          </a:p>
        </c:rich>
      </c:tx>
      <c:layout>
        <c:manualLayout>
          <c:xMode val="edge"/>
          <c:yMode val="edge"/>
          <c:x val="7.4516790434018501E-2"/>
          <c:y val="1.6740429620084596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'Query 1 modified check load bal'!$E$1</c:f>
              <c:strCache>
                <c:ptCount val="1"/>
                <c:pt idx="0">
                  <c:v>No_of_customers</c:v>
                </c:pt>
              </c:strCache>
            </c:strRef>
          </c:tx>
          <c:spPr>
            <a:solidFill>
              <a:srgbClr val="FF4747"/>
            </a:solidFill>
          </c:spPr>
          <c:invertIfNegative val="0"/>
          <c:cat>
            <c:strRef>
              <c:f>'Query 1 modified check load bal'!$D$2:$D$4</c:f>
              <c:strCache>
                <c:ptCount val="3"/>
                <c:pt idx="0">
                  <c:v>3- Jane Peacock</c:v>
                </c:pt>
                <c:pt idx="1">
                  <c:v>4- Margaret Park</c:v>
                </c:pt>
                <c:pt idx="2">
                  <c:v>5- Steve Johnson</c:v>
                </c:pt>
              </c:strCache>
            </c:strRef>
          </c:cat>
          <c:val>
            <c:numRef>
              <c:f>'Query 1 modified check load bal'!$E$2:$E$4</c:f>
              <c:numCache>
                <c:formatCode>General</c:formatCode>
                <c:ptCount val="3"/>
                <c:pt idx="0">
                  <c:v>21</c:v>
                </c:pt>
                <c:pt idx="1">
                  <c:v>20</c:v>
                </c:pt>
                <c:pt idx="2">
                  <c:v>18</c:v>
                </c:pt>
              </c:numCache>
            </c:numRef>
          </c:val>
        </c:ser>
        <c:ser>
          <c:idx val="1"/>
          <c:order val="1"/>
          <c:tx>
            <c:strRef>
              <c:f>'Query 1 modified check load bal'!$F$1</c:f>
              <c:strCache>
                <c:ptCount val="1"/>
                <c:pt idx="0">
                  <c:v>N0_of_invoices</c:v>
                </c:pt>
              </c:strCache>
            </c:strRef>
          </c:tx>
          <c:spPr>
            <a:solidFill>
              <a:srgbClr val="007FDE"/>
            </a:solidFill>
          </c:spPr>
          <c:invertIfNegative val="0"/>
          <c:cat>
            <c:strRef>
              <c:f>'Query 1 modified check load bal'!$D$2:$D$4</c:f>
              <c:strCache>
                <c:ptCount val="3"/>
                <c:pt idx="0">
                  <c:v>3- Jane Peacock</c:v>
                </c:pt>
                <c:pt idx="1">
                  <c:v>4- Margaret Park</c:v>
                </c:pt>
                <c:pt idx="2">
                  <c:v>5- Steve Johnson</c:v>
                </c:pt>
              </c:strCache>
            </c:strRef>
          </c:cat>
          <c:val>
            <c:numRef>
              <c:f>'Query 1 modified check load bal'!$F$2:$F$4</c:f>
              <c:numCache>
                <c:formatCode>General</c:formatCode>
                <c:ptCount val="3"/>
                <c:pt idx="0">
                  <c:v>146</c:v>
                </c:pt>
                <c:pt idx="1">
                  <c:v>140</c:v>
                </c:pt>
                <c:pt idx="2">
                  <c:v>126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8512256"/>
        <c:axId val="28514176"/>
      </c:barChart>
      <c:catAx>
        <c:axId val="28512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sz="1100" b="0" dirty="0" smtClean="0"/>
                  <a:t>Employee name</a:t>
                </a:r>
                <a:endParaRPr lang="en-GB" sz="1100" b="0" dirty="0"/>
              </a:p>
            </c:rich>
          </c:tx>
          <c:layout>
            <c:manualLayout>
              <c:xMode val="edge"/>
              <c:yMode val="edge"/>
              <c:x val="0.43807554690237022"/>
              <c:y val="0.91021253070009445"/>
            </c:manualLayout>
          </c:layout>
          <c:overlay val="0"/>
        </c:title>
        <c:majorTickMark val="out"/>
        <c:minorTickMark val="none"/>
        <c:tickLblPos val="nextTo"/>
        <c:crossAx val="28514176"/>
        <c:crosses val="autoZero"/>
        <c:auto val="1"/>
        <c:lblAlgn val="ctr"/>
        <c:lblOffset val="100"/>
        <c:noMultiLvlLbl val="0"/>
      </c:catAx>
      <c:valAx>
        <c:axId val="28514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50"/>
                </a:pPr>
                <a:r>
                  <a:rPr lang="en-GB" sz="1100" b="0"/>
                  <a:t>Customers/Invoices</a:t>
                </a:r>
                <a:endParaRPr lang="en-GB" sz="1050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85122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291189257797919"/>
          <c:y val="7.4542000798749439E-2"/>
          <c:w val="0.24439175956397136"/>
          <c:h val="0.12590366152011678"/>
        </c:manualLayout>
      </c:layout>
      <c:overlay val="1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/>
            </a:pPr>
            <a:r>
              <a:rPr lang="en-GB" sz="1200" b="0" i="0" baseline="0" dirty="0">
                <a:effectLst/>
              </a:rPr>
              <a:t>Rock music earnings through [</a:t>
            </a:r>
            <a:r>
              <a:rPr lang="en-GB" sz="1200" b="0" i="0" baseline="0" dirty="0" smtClean="0">
                <a:effectLst/>
              </a:rPr>
              <a:t>2009-2013]</a:t>
            </a:r>
            <a:endParaRPr lang="en-GB" sz="1200" dirty="0">
              <a:effectLst/>
            </a:endParaRPr>
          </a:p>
        </c:rich>
      </c:tx>
      <c:layout>
        <c:manualLayout>
          <c:xMode val="edge"/>
          <c:yMode val="edge"/>
          <c:x val="7.8867143681728577E-2"/>
          <c:y val="2.4023917540108811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Invoice Quantity</c:v>
          </c:tx>
          <c:spPr>
            <a:solidFill>
              <a:srgbClr val="FF4747"/>
            </a:solidFill>
          </c:spPr>
          <c:invertIfNegative val="0"/>
          <c:cat>
            <c:numRef>
              <c:f>'Query 2 modified rock music ear'!$A$2:$A$6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'Query 2 modified rock music ear'!$B$2:$B$6</c:f>
              <c:numCache>
                <c:formatCode>General</c:formatCode>
                <c:ptCount val="5"/>
                <c:pt idx="0">
                  <c:v>49</c:v>
                </c:pt>
                <c:pt idx="1">
                  <c:v>44</c:v>
                </c:pt>
                <c:pt idx="2">
                  <c:v>36</c:v>
                </c:pt>
                <c:pt idx="3">
                  <c:v>45</c:v>
                </c:pt>
                <c:pt idx="4">
                  <c:v>42</c:v>
                </c:pt>
              </c:numCache>
            </c:numRef>
          </c:val>
        </c:ser>
        <c:ser>
          <c:idx val="2"/>
          <c:order val="1"/>
          <c:tx>
            <c:v>Total Invoices Value</c:v>
          </c:tx>
          <c:spPr>
            <a:solidFill>
              <a:srgbClr val="0062AC"/>
            </a:solidFill>
          </c:spPr>
          <c:invertIfNegative val="0"/>
          <c:cat>
            <c:numRef>
              <c:f>'Query 2 modified rock music ear'!$A$2:$A$6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'Query 2 modified rock music ear'!$C$2:$C$6</c:f>
              <c:numCache>
                <c:formatCode>General</c:formatCode>
                <c:ptCount val="5"/>
                <c:pt idx="0">
                  <c:v>178.2</c:v>
                </c:pt>
                <c:pt idx="1">
                  <c:v>155.43</c:v>
                </c:pt>
                <c:pt idx="2">
                  <c:v>156.41999999999999</c:v>
                </c:pt>
                <c:pt idx="3">
                  <c:v>162.36000000000001</c:v>
                </c:pt>
                <c:pt idx="4">
                  <c:v>174.24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322624"/>
        <c:axId val="29350912"/>
      </c:barChart>
      <c:catAx>
        <c:axId val="29322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sz="1000" b="0" i="0" u="none" strike="noStrike" baseline="0" dirty="0">
                    <a:effectLst/>
                  </a:rPr>
                  <a:t>Year</a:t>
                </a:r>
                <a:endParaRPr lang="en-GB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9350912"/>
        <c:crosses val="autoZero"/>
        <c:auto val="1"/>
        <c:lblAlgn val="ctr"/>
        <c:lblOffset val="100"/>
        <c:noMultiLvlLbl val="0"/>
      </c:catAx>
      <c:valAx>
        <c:axId val="29350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50" b="0" i="0" u="none" strike="noStrike" baseline="0">
                    <a:effectLst/>
                  </a:rPr>
                  <a:t>Invoices</a:t>
                </a:r>
                <a:endParaRPr lang="en-GB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9322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186918025288326"/>
          <c:y val="6.0768629086927047E-2"/>
          <c:w val="0.28601844893869594"/>
          <c:h val="0.17129825659209819"/>
        </c:manualLayout>
      </c:layout>
      <c:overlay val="1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/>
            </a:pPr>
            <a:r>
              <a:rPr lang="en-US" sz="1200" b="0" dirty="0"/>
              <a:t>Top </a:t>
            </a:r>
            <a:r>
              <a:rPr lang="en-US" sz="1200" b="0" dirty="0" smtClean="0"/>
              <a:t>10 Artist/groups playing Rock Music</a:t>
            </a:r>
            <a:endParaRPr lang="en-US" sz="1200" b="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'Query 3 who is writing rock tra'!$B$1</c:f>
              <c:strCache>
                <c:ptCount val="1"/>
                <c:pt idx="0">
                  <c:v>Count of Rock Tracks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'Query 3 who is writing rock tra'!$A$2:$A$11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'Query 3 who is writing rock tra'!$B$2:$B$11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101824"/>
        <c:axId val="87103744"/>
      </c:barChart>
      <c:catAx>
        <c:axId val="87101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GB" sz="900" b="0" dirty="0" smtClean="0"/>
                  <a:t>Artist/group</a:t>
                </a:r>
                <a:endParaRPr lang="en-GB" sz="1000" b="0" dirty="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87103744"/>
        <c:crosses val="autoZero"/>
        <c:auto val="1"/>
        <c:lblAlgn val="ctr"/>
        <c:lblOffset val="100"/>
        <c:noMultiLvlLbl val="0"/>
      </c:catAx>
      <c:valAx>
        <c:axId val="87103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 sz="900" b="0" dirty="0" smtClean="0"/>
                  <a:t>Count of Rock </a:t>
                </a:r>
                <a:r>
                  <a:rPr lang="en-GB" sz="900" b="0" dirty="0"/>
                  <a:t>t</a:t>
                </a:r>
                <a:r>
                  <a:rPr lang="en-GB" sz="900" b="0" dirty="0" smtClean="0"/>
                  <a:t>rack records</a:t>
                </a:r>
                <a:endParaRPr lang="en-GB" sz="900" b="0" dirty="0"/>
              </a:p>
            </c:rich>
          </c:tx>
          <c:layout>
            <c:manualLayout>
              <c:xMode val="edge"/>
              <c:yMode val="edge"/>
              <c:x val="2.4657018286964979E-2"/>
              <c:y val="0.221350702870273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87101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en-US" sz="1100" b="0" dirty="0" smtClean="0"/>
              <a:t>Top 10 Artist earnings</a:t>
            </a:r>
            <a:r>
              <a:rPr lang="en-US" sz="1100" b="0" baseline="0" dirty="0" smtClean="0"/>
              <a:t> in $ </a:t>
            </a:r>
            <a:endParaRPr lang="en-US" sz="1200" b="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844637007986152"/>
          <c:y val="0.12996538082904377"/>
          <c:w val="0.80311996757337067"/>
          <c:h val="0.688981138061350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'Query 4 spent amount by custome'!$B$1</c:f>
              <c:strCache>
                <c:ptCount val="1"/>
                <c:pt idx="0">
                  <c:v>amt_spent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'Query 4 spent amount by custome'!$A$2:$A$11</c:f>
              <c:strCache>
                <c:ptCount val="10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Paral. Do Suc.</c:v>
                </c:pt>
                <c:pt idx="7">
                  <c:v>Deep Purple</c:v>
                </c:pt>
                <c:pt idx="8">
                  <c:v>Faith No More</c:v>
                </c:pt>
                <c:pt idx="9">
                  <c:v>Eric Clapton</c:v>
                </c:pt>
              </c:strCache>
            </c:strRef>
          </c:cat>
          <c:val>
            <c:numRef>
              <c:f>'Query 4 spent amount by custome'!$B$2:$B$11</c:f>
              <c:numCache>
                <c:formatCode>General</c:formatCode>
                <c:ptCount val="10"/>
                <c:pt idx="0">
                  <c:v>138.6</c:v>
                </c:pt>
                <c:pt idx="1">
                  <c:v>105.93</c:v>
                </c:pt>
                <c:pt idx="2">
                  <c:v>90.089999999999904</c:v>
                </c:pt>
                <c:pt idx="3">
                  <c:v>86.129999999999896</c:v>
                </c:pt>
                <c:pt idx="4">
                  <c:v>81.59</c:v>
                </c:pt>
                <c:pt idx="5">
                  <c:v>49.75</c:v>
                </c:pt>
                <c:pt idx="6">
                  <c:v>44.55</c:v>
                </c:pt>
                <c:pt idx="7">
                  <c:v>43.56</c:v>
                </c:pt>
                <c:pt idx="8">
                  <c:v>41.58</c:v>
                </c:pt>
                <c:pt idx="9">
                  <c:v>39.6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155072"/>
        <c:axId val="87156992"/>
      </c:barChart>
      <c:catAx>
        <c:axId val="87155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sz="1000" b="0" dirty="0" smtClean="0"/>
                  <a:t>Artist/group </a:t>
                </a:r>
                <a:endParaRPr lang="en-GB" sz="1000" b="0" dirty="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87156992"/>
        <c:crosses val="autoZero"/>
        <c:auto val="1"/>
        <c:lblAlgn val="ctr"/>
        <c:lblOffset val="100"/>
        <c:noMultiLvlLbl val="0"/>
      </c:catAx>
      <c:valAx>
        <c:axId val="871569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 sz="1000" b="0" dirty="0" smtClean="0"/>
                  <a:t>Total earning</a:t>
                </a:r>
                <a:r>
                  <a:rPr lang="en-GB" sz="1000" b="0" baseline="0" dirty="0" smtClean="0"/>
                  <a:t> in USD</a:t>
                </a:r>
                <a:endParaRPr lang="en-GB" sz="10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871550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5740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GB" dirty="0" smtClean="0">
                <a:solidFill>
                  <a:schemeClr val="tx1"/>
                </a:solidFill>
                <a:latin typeface="+mj-lt"/>
                <a:ea typeface="Open Sans"/>
                <a:cs typeface="Open Sans"/>
              </a:rPr>
              <a:t>The graph is showing that all invoices were issued by 3 employees out of 8 and the no of invoices issued by each one is highlighted.</a:t>
            </a:r>
          </a:p>
          <a:p>
            <a:pPr marL="0" lvl="0" indent="0" algn="just">
              <a:spcAft>
                <a:spcPts val="1600"/>
              </a:spcAft>
              <a:buNone/>
            </a:pPr>
            <a:r>
              <a:rPr lang="en-GB" dirty="0" smtClean="0">
                <a:solidFill>
                  <a:schemeClr val="tx1"/>
                </a:solidFill>
                <a:latin typeface="+mj-lt"/>
                <a:ea typeface="Open Sans"/>
                <a:cs typeface="Open Sans"/>
              </a:rPr>
              <a:t> this analysis can serve Manger which employee deserve bonus for their work. </a:t>
            </a:r>
            <a:endParaRPr lang="en" dirty="0">
              <a:solidFill>
                <a:schemeClr val="tx1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-114300"/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2000" b="1" dirty="0" smtClean="0">
                <a:solidFill>
                  <a:schemeClr val="bg1"/>
                </a:solidFill>
              </a:rPr>
              <a:t>Sales Manger asked for graph showing work load balance between employees</a:t>
            </a:r>
            <a:endParaRPr sz="20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599037"/>
              </p:ext>
            </p:extLst>
          </p:nvPr>
        </p:nvGraphicFramePr>
        <p:xfrm>
          <a:off x="514350" y="1390650"/>
          <a:ext cx="4352925" cy="306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The graph </a:t>
            </a:r>
            <a:r>
              <a:rPr lang="en-US" sz="1200" dirty="0" smtClean="0">
                <a:solidFill>
                  <a:schemeClr val="tx1"/>
                </a:solidFill>
              </a:rPr>
              <a:t>shape the demand on Rock music </a:t>
            </a:r>
            <a:r>
              <a:rPr lang="en-US" sz="1200" dirty="0" smtClean="0">
                <a:solidFill>
                  <a:schemeClr val="tx1"/>
                </a:solidFill>
              </a:rPr>
              <a:t>during [2009 to 2013] and shows a slight decrease starting from 2010 than the market demand start to return back again on 2013.</a:t>
            </a:r>
          </a:p>
          <a:p>
            <a:pPr marL="139700" indent="0" algn="just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The </a:t>
            </a:r>
            <a:r>
              <a:rPr lang="en-US" sz="1200" dirty="0" smtClean="0">
                <a:solidFill>
                  <a:schemeClr val="tx1"/>
                </a:solidFill>
              </a:rPr>
              <a:t>total number of invoices for rock music is 216 invoice, which is a great portion of the total invoice records across all music genres </a:t>
            </a:r>
            <a:r>
              <a:rPr lang="en-US" sz="1200" dirty="0" smtClean="0">
                <a:solidFill>
                  <a:schemeClr val="tx1"/>
                </a:solidFill>
              </a:rPr>
              <a:t>(approx</a:t>
            </a:r>
            <a:r>
              <a:rPr lang="en-US" sz="1200" dirty="0">
                <a:solidFill>
                  <a:schemeClr val="tx1"/>
                </a:solidFill>
              </a:rPr>
              <a:t>. 50%).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+mj-lt"/>
                <a:ea typeface="Open Sans"/>
                <a:cs typeface="Open Sans"/>
                <a:sym typeface="Open Sans"/>
              </a:rPr>
              <a:t>  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Open Sans"/>
                <a:cs typeface="Open Sans"/>
                <a:sym typeface="Open Sans"/>
              </a:rPr>
              <a:t>Rock music invoices Value &amp; Quantity [2009-2013]</a:t>
            </a:r>
            <a:endParaRPr dirty="0">
              <a:solidFill>
                <a:srgbClr val="FFFFFF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77712"/>
              </p:ext>
            </p:extLst>
          </p:nvPr>
        </p:nvGraphicFramePr>
        <p:xfrm>
          <a:off x="400050" y="1390650"/>
          <a:ext cx="4591050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The graph is showing the ranking of Rock Music Artist /group according to their recorded music tracks in our database which can help taking decision </a:t>
            </a:r>
            <a:r>
              <a:rPr lang="en-GB" sz="1200" dirty="0">
                <a:solidFill>
                  <a:schemeClr val="tx1"/>
                </a:solidFill>
              </a:rPr>
              <a:t>which musicians to invite to play at the </a:t>
            </a:r>
            <a:r>
              <a:rPr lang="en-GB" sz="1200" dirty="0" smtClean="0">
                <a:solidFill>
                  <a:schemeClr val="tx1"/>
                </a:solidFill>
              </a:rPr>
              <a:t>concert  in the future.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 smtClean="0">
                <a:solidFill>
                  <a:srgbClr val="FFFFFF"/>
                </a:solidFill>
                <a:latin typeface="+mn-lt"/>
                <a:ea typeface="Open Sans"/>
                <a:cs typeface="Open Sans"/>
              </a:rPr>
              <a:t>Top 10 rock music players (Artist/groups)?</a:t>
            </a:r>
            <a:endParaRPr lang="en-GB" b="1" dirty="0">
              <a:solidFill>
                <a:srgbClr val="FFFFFF"/>
              </a:solidFill>
              <a:latin typeface="+mn-lt"/>
              <a:ea typeface="Open Sans"/>
              <a:cs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107191"/>
              </p:ext>
            </p:extLst>
          </p:nvPr>
        </p:nvGraphicFramePr>
        <p:xfrm>
          <a:off x="228214" y="1461049"/>
          <a:ext cx="4635597" cy="322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The criteria here is to rank artists according to the most selling tracks among our database. </a:t>
            </a:r>
          </a:p>
          <a:p>
            <a:pPr marL="139700" indent="0" algn="just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Still the rock music is in the top of our results.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b="1" dirty="0" smtClean="0">
                <a:solidFill>
                  <a:srgbClr val="FFFFFF"/>
                </a:solidFill>
                <a:latin typeface="+mn-lt"/>
                <a:ea typeface="Open Sans"/>
                <a:cs typeface="Open Sans"/>
              </a:rPr>
              <a:t>Top 10 Ranking of artists according their earnings?</a:t>
            </a:r>
            <a:endParaRPr b="1" dirty="0">
              <a:solidFill>
                <a:srgbClr val="FFFFFF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013933"/>
              </p:ext>
            </p:extLst>
          </p:nvPr>
        </p:nvGraphicFramePr>
        <p:xfrm>
          <a:off x="370316" y="1400433"/>
          <a:ext cx="4564150" cy="330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254</Words>
  <Application>Microsoft Office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 Sales Manger asked for graph showing work load balance between employees</vt:lpstr>
      <vt:lpstr>  Rock music invoices Value &amp; Quantity [2009-2013]</vt:lpstr>
      <vt:lpstr>Top 10 rock music players (Artist/groups)?</vt:lpstr>
      <vt:lpstr>Top 10 Ranking of artists according their earnings?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countries have the most Invoices?</dc:title>
  <dc:creator>Mohamed Ammar</dc:creator>
  <cp:lastModifiedBy>hp</cp:lastModifiedBy>
  <cp:revision>28</cp:revision>
  <cp:lastPrinted>2022-02-06T22:08:45Z</cp:lastPrinted>
  <dcterms:modified xsi:type="dcterms:W3CDTF">2022-02-07T16:25:30Z</dcterms:modified>
</cp:coreProperties>
</file>