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3" r:id="rId7"/>
    <p:sldId id="264" r:id="rId8"/>
    <p:sldId id="262" r:id="rId9"/>
    <p:sldId id="265" r:id="rId10"/>
    <p:sldId id="269" r:id="rId11"/>
    <p:sldId id="268" r:id="rId12"/>
    <p:sldId id="267" r:id="rId13"/>
    <p:sldId id="270" r:id="rId14"/>
    <p:sldId id="271"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892387D-0254-4441-A49B-F202C92DB232}">
          <p14:sldIdLst>
            <p14:sldId id="256"/>
            <p14:sldId id="257"/>
            <p14:sldId id="259"/>
            <p14:sldId id="258"/>
            <p14:sldId id="260"/>
            <p14:sldId id="263"/>
            <p14:sldId id="264"/>
            <p14:sldId id="262"/>
            <p14:sldId id="265"/>
            <p14:sldId id="269"/>
            <p14:sldId id="268"/>
            <p14:sldId id="267"/>
            <p14:sldId id="270"/>
            <p14:sldId id="271"/>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A7BC16-3315-4894-B2F9-EEBE75F6E9D3}" type="datetimeFigureOut">
              <a:rPr lang="en-US" smtClean="0"/>
              <a:t>11/11/2021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2DA4453-53D5-4F6E-B122-CABABF6EF5F9}" type="slidenum">
              <a:rPr lang="en-US" smtClean="0"/>
              <a:t>‹#›</a:t>
            </a:fld>
            <a:endParaRPr lang="en-US"/>
          </a:p>
        </p:txBody>
      </p:sp>
    </p:spTree>
    <p:extLst>
      <p:ext uri="{BB962C8B-B14F-4D97-AF65-F5344CB8AC3E}">
        <p14:creationId xmlns:p14="http://schemas.microsoft.com/office/powerpoint/2010/main" val="2858256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A7BC16-3315-4894-B2F9-EEBE75F6E9D3}" type="datetimeFigureOut">
              <a:rPr lang="en-US" smtClean="0"/>
              <a:t>11/11/2021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2DA4453-53D5-4F6E-B122-CABABF6EF5F9}" type="slidenum">
              <a:rPr lang="en-US" smtClean="0"/>
              <a:t>‹#›</a:t>
            </a:fld>
            <a:endParaRPr lang="en-US"/>
          </a:p>
        </p:txBody>
      </p:sp>
    </p:spTree>
    <p:extLst>
      <p:ext uri="{BB962C8B-B14F-4D97-AF65-F5344CB8AC3E}">
        <p14:creationId xmlns:p14="http://schemas.microsoft.com/office/powerpoint/2010/main" val="1014490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A7BC16-3315-4894-B2F9-EEBE75F6E9D3}" type="datetimeFigureOut">
              <a:rPr lang="en-US" smtClean="0"/>
              <a:t>11/11/2021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2DA4453-53D5-4F6E-B122-CABABF6EF5F9}"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264130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2A7BC16-3315-4894-B2F9-EEBE75F6E9D3}" type="datetimeFigureOut">
              <a:rPr lang="en-US" smtClean="0"/>
              <a:t>11/11/2021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2DA4453-53D5-4F6E-B122-CABABF6EF5F9}" type="slidenum">
              <a:rPr lang="en-US" smtClean="0"/>
              <a:t>‹#›</a:t>
            </a:fld>
            <a:endParaRPr lang="en-US"/>
          </a:p>
        </p:txBody>
      </p:sp>
    </p:spTree>
    <p:extLst>
      <p:ext uri="{BB962C8B-B14F-4D97-AF65-F5344CB8AC3E}">
        <p14:creationId xmlns:p14="http://schemas.microsoft.com/office/powerpoint/2010/main" val="7516002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2A7BC16-3315-4894-B2F9-EEBE75F6E9D3}" type="datetimeFigureOut">
              <a:rPr lang="en-US" smtClean="0"/>
              <a:t>11/11/2021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2DA4453-53D5-4F6E-B122-CABABF6EF5F9}"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177577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2A7BC16-3315-4894-B2F9-EEBE75F6E9D3}" type="datetimeFigureOut">
              <a:rPr lang="en-US" smtClean="0"/>
              <a:t>11/11/2021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2DA4453-53D5-4F6E-B122-CABABF6EF5F9}" type="slidenum">
              <a:rPr lang="en-US" smtClean="0"/>
              <a:t>‹#›</a:t>
            </a:fld>
            <a:endParaRPr lang="en-US"/>
          </a:p>
        </p:txBody>
      </p:sp>
    </p:spTree>
    <p:extLst>
      <p:ext uri="{BB962C8B-B14F-4D97-AF65-F5344CB8AC3E}">
        <p14:creationId xmlns:p14="http://schemas.microsoft.com/office/powerpoint/2010/main" val="3331693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A7BC16-3315-4894-B2F9-EEBE75F6E9D3}" type="datetimeFigureOut">
              <a:rPr lang="en-US" smtClean="0"/>
              <a:t>11/11/2021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2DA4453-53D5-4F6E-B122-CABABF6EF5F9}" type="slidenum">
              <a:rPr lang="en-US" smtClean="0"/>
              <a:t>‹#›</a:t>
            </a:fld>
            <a:endParaRPr lang="en-US"/>
          </a:p>
        </p:txBody>
      </p:sp>
    </p:spTree>
    <p:extLst>
      <p:ext uri="{BB962C8B-B14F-4D97-AF65-F5344CB8AC3E}">
        <p14:creationId xmlns:p14="http://schemas.microsoft.com/office/powerpoint/2010/main" val="40682191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A7BC16-3315-4894-B2F9-EEBE75F6E9D3}" type="datetimeFigureOut">
              <a:rPr lang="en-US" smtClean="0"/>
              <a:t>11/11/2021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2DA4453-53D5-4F6E-B122-CABABF6EF5F9}" type="slidenum">
              <a:rPr lang="en-US" smtClean="0"/>
              <a:t>‹#›</a:t>
            </a:fld>
            <a:endParaRPr lang="en-US"/>
          </a:p>
        </p:txBody>
      </p:sp>
    </p:spTree>
    <p:extLst>
      <p:ext uri="{BB962C8B-B14F-4D97-AF65-F5344CB8AC3E}">
        <p14:creationId xmlns:p14="http://schemas.microsoft.com/office/powerpoint/2010/main" val="3498388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A7BC16-3315-4894-B2F9-EEBE75F6E9D3}" type="datetimeFigureOut">
              <a:rPr lang="en-US" smtClean="0"/>
              <a:t>11/11/2021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2DA4453-53D5-4F6E-B122-CABABF6EF5F9}" type="slidenum">
              <a:rPr lang="en-US" smtClean="0"/>
              <a:t>‹#›</a:t>
            </a:fld>
            <a:endParaRPr lang="en-US"/>
          </a:p>
        </p:txBody>
      </p:sp>
    </p:spTree>
    <p:extLst>
      <p:ext uri="{BB962C8B-B14F-4D97-AF65-F5344CB8AC3E}">
        <p14:creationId xmlns:p14="http://schemas.microsoft.com/office/powerpoint/2010/main" val="2151369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A7BC16-3315-4894-B2F9-EEBE75F6E9D3}" type="datetimeFigureOut">
              <a:rPr lang="en-US" smtClean="0"/>
              <a:t>11/11/2021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2DA4453-53D5-4F6E-B122-CABABF6EF5F9}" type="slidenum">
              <a:rPr lang="en-US" smtClean="0"/>
              <a:t>‹#›</a:t>
            </a:fld>
            <a:endParaRPr lang="en-US"/>
          </a:p>
        </p:txBody>
      </p:sp>
    </p:spTree>
    <p:extLst>
      <p:ext uri="{BB962C8B-B14F-4D97-AF65-F5344CB8AC3E}">
        <p14:creationId xmlns:p14="http://schemas.microsoft.com/office/powerpoint/2010/main" val="3788567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A7BC16-3315-4894-B2F9-EEBE75F6E9D3}" type="datetimeFigureOut">
              <a:rPr lang="en-US" smtClean="0"/>
              <a:t>11/11/2021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2DA4453-53D5-4F6E-B122-CABABF6EF5F9}" type="slidenum">
              <a:rPr lang="en-US" smtClean="0"/>
              <a:t>‹#›</a:t>
            </a:fld>
            <a:endParaRPr lang="en-US"/>
          </a:p>
        </p:txBody>
      </p:sp>
    </p:spTree>
    <p:extLst>
      <p:ext uri="{BB962C8B-B14F-4D97-AF65-F5344CB8AC3E}">
        <p14:creationId xmlns:p14="http://schemas.microsoft.com/office/powerpoint/2010/main" val="2959098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A7BC16-3315-4894-B2F9-EEBE75F6E9D3}" type="datetimeFigureOut">
              <a:rPr lang="en-US" smtClean="0"/>
              <a:t>11/11/2021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2DA4453-53D5-4F6E-B122-CABABF6EF5F9}" type="slidenum">
              <a:rPr lang="en-US" smtClean="0"/>
              <a:t>‹#›</a:t>
            </a:fld>
            <a:endParaRPr lang="en-US"/>
          </a:p>
        </p:txBody>
      </p:sp>
    </p:spTree>
    <p:extLst>
      <p:ext uri="{BB962C8B-B14F-4D97-AF65-F5344CB8AC3E}">
        <p14:creationId xmlns:p14="http://schemas.microsoft.com/office/powerpoint/2010/main" val="283767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A7BC16-3315-4894-B2F9-EEBE75F6E9D3}" type="datetimeFigureOut">
              <a:rPr lang="en-US" smtClean="0"/>
              <a:t>11/11/2021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2DA4453-53D5-4F6E-B122-CABABF6EF5F9}" type="slidenum">
              <a:rPr lang="en-US" smtClean="0"/>
              <a:t>‹#›</a:t>
            </a:fld>
            <a:endParaRPr lang="en-US"/>
          </a:p>
        </p:txBody>
      </p:sp>
    </p:spTree>
    <p:extLst>
      <p:ext uri="{BB962C8B-B14F-4D97-AF65-F5344CB8AC3E}">
        <p14:creationId xmlns:p14="http://schemas.microsoft.com/office/powerpoint/2010/main" val="3531610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A7BC16-3315-4894-B2F9-EEBE75F6E9D3}" type="datetimeFigureOut">
              <a:rPr lang="en-US" smtClean="0"/>
              <a:t>11/11/2021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2DA4453-53D5-4F6E-B122-CABABF6EF5F9}" type="slidenum">
              <a:rPr lang="en-US" smtClean="0"/>
              <a:t>‹#›</a:t>
            </a:fld>
            <a:endParaRPr lang="en-US"/>
          </a:p>
        </p:txBody>
      </p:sp>
    </p:spTree>
    <p:extLst>
      <p:ext uri="{BB962C8B-B14F-4D97-AF65-F5344CB8AC3E}">
        <p14:creationId xmlns:p14="http://schemas.microsoft.com/office/powerpoint/2010/main" val="1492309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A7BC16-3315-4894-B2F9-EEBE75F6E9D3}" type="datetimeFigureOut">
              <a:rPr lang="en-US" smtClean="0"/>
              <a:t>11/11/2021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2DA4453-53D5-4F6E-B122-CABABF6EF5F9}" type="slidenum">
              <a:rPr lang="en-US" smtClean="0"/>
              <a:t>‹#›</a:t>
            </a:fld>
            <a:endParaRPr lang="en-US"/>
          </a:p>
        </p:txBody>
      </p:sp>
    </p:spTree>
    <p:extLst>
      <p:ext uri="{BB962C8B-B14F-4D97-AF65-F5344CB8AC3E}">
        <p14:creationId xmlns:p14="http://schemas.microsoft.com/office/powerpoint/2010/main" val="1687605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A7BC16-3315-4894-B2F9-EEBE75F6E9D3}" type="datetimeFigureOut">
              <a:rPr lang="en-US" smtClean="0"/>
              <a:t>11/11/2021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2DA4453-53D5-4F6E-B122-CABABF6EF5F9}" type="slidenum">
              <a:rPr lang="en-US" smtClean="0"/>
              <a:t>‹#›</a:t>
            </a:fld>
            <a:endParaRPr lang="en-US"/>
          </a:p>
        </p:txBody>
      </p:sp>
    </p:spTree>
    <p:extLst>
      <p:ext uri="{BB962C8B-B14F-4D97-AF65-F5344CB8AC3E}">
        <p14:creationId xmlns:p14="http://schemas.microsoft.com/office/powerpoint/2010/main" val="1441477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2A7BC16-3315-4894-B2F9-EEBE75F6E9D3}" type="datetimeFigureOut">
              <a:rPr lang="en-US" smtClean="0"/>
              <a:t>11/11/2021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2DA4453-53D5-4F6E-B122-CABABF6EF5F9}" type="slidenum">
              <a:rPr lang="en-US" smtClean="0"/>
              <a:t>‹#›</a:t>
            </a:fld>
            <a:endParaRPr lang="en-US"/>
          </a:p>
        </p:txBody>
      </p:sp>
    </p:spTree>
    <p:extLst>
      <p:ext uri="{BB962C8B-B14F-4D97-AF65-F5344CB8AC3E}">
        <p14:creationId xmlns:p14="http://schemas.microsoft.com/office/powerpoint/2010/main" val="40883537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C3C56-7C2E-4C33-B38A-BBED9447A1E5}"/>
              </a:ext>
            </a:extLst>
          </p:cNvPr>
          <p:cNvSpPr>
            <a:spLocks noGrp="1"/>
          </p:cNvSpPr>
          <p:nvPr>
            <p:ph type="ctrTitle"/>
          </p:nvPr>
        </p:nvSpPr>
        <p:spPr>
          <a:xfrm>
            <a:off x="961053" y="3816221"/>
            <a:ext cx="9619828" cy="1198983"/>
          </a:xfrm>
        </p:spPr>
        <p:txBody>
          <a:bodyPr>
            <a:normAutofit/>
          </a:bodyPr>
          <a:lstStyle/>
          <a:p>
            <a:pPr algn="ctr"/>
            <a:r>
              <a:rPr lang="en-US" sz="4000" b="0" i="0" dirty="0">
                <a:solidFill>
                  <a:srgbClr val="FF0000"/>
                </a:solidFill>
                <a:effectLst/>
                <a:latin typeface="RalewayRegular"/>
              </a:rPr>
              <a:t>FAKE NEWS DETECTION</a:t>
            </a:r>
          </a:p>
        </p:txBody>
      </p:sp>
    </p:spTree>
    <p:extLst>
      <p:ext uri="{BB962C8B-B14F-4D97-AF65-F5344CB8AC3E}">
        <p14:creationId xmlns:p14="http://schemas.microsoft.com/office/powerpoint/2010/main" val="713175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D34DB-EC6B-4707-9FA7-16794960826E}"/>
              </a:ext>
            </a:extLst>
          </p:cNvPr>
          <p:cNvSpPr>
            <a:spLocks noGrp="1"/>
          </p:cNvSpPr>
          <p:nvPr>
            <p:ph type="title"/>
          </p:nvPr>
        </p:nvSpPr>
        <p:spPr>
          <a:xfrm>
            <a:off x="2592924" y="624110"/>
            <a:ext cx="8911687" cy="5075354"/>
          </a:xfrm>
        </p:spPr>
        <p:txBody>
          <a:bodyPr>
            <a:noAutofit/>
          </a:bodyPr>
          <a:lstStyle/>
          <a:p>
            <a:pPr algn="ctr"/>
            <a:r>
              <a:rPr lang="en-US" sz="2800" b="0" i="0" dirty="0">
                <a:solidFill>
                  <a:srgbClr val="FF0000"/>
                </a:solidFill>
                <a:effectLst/>
                <a:latin typeface="Arial" panose="020B0604020202020204" pitchFamily="34" charset="0"/>
              </a:rPr>
              <a:t>Start and End POS Tags</a:t>
            </a:r>
            <a:br>
              <a:rPr lang="en-US" sz="2800" b="0" i="0" dirty="0">
                <a:solidFill>
                  <a:srgbClr val="FF0000"/>
                </a:solidFill>
                <a:effectLst/>
                <a:latin typeface="Arial" panose="020B0604020202020204" pitchFamily="34" charset="0"/>
              </a:rPr>
            </a:br>
            <a:br>
              <a:rPr lang="en-US" sz="2800" b="0" i="0" dirty="0">
                <a:solidFill>
                  <a:srgbClr val="FF0000"/>
                </a:solidFill>
                <a:effectLst/>
                <a:latin typeface="Arial" panose="020B0604020202020204" pitchFamily="34" charset="0"/>
              </a:rPr>
            </a:br>
            <a:r>
              <a:rPr lang="en-US" sz="2800" b="0" i="0" dirty="0">
                <a:effectLst/>
                <a:latin typeface="Arial" panose="020B0604020202020204" pitchFamily="34" charset="0"/>
              </a:rPr>
              <a:t>Certain POS tags are more probable than others to </a:t>
            </a:r>
            <a:br>
              <a:rPr lang="en-US" sz="2800" b="0" i="0" dirty="0">
                <a:effectLst/>
                <a:latin typeface="Arial" panose="020B0604020202020204" pitchFamily="34" charset="0"/>
              </a:rPr>
            </a:br>
            <a:r>
              <a:rPr lang="en-US" sz="2800" b="0" i="0" dirty="0">
                <a:effectLst/>
                <a:latin typeface="Arial" panose="020B0604020202020204" pitchFamily="34" charset="0"/>
              </a:rPr>
              <a:t>appear at the beginning or end of a real sentence. </a:t>
            </a:r>
            <a:br>
              <a:rPr lang="en-US" sz="2800" b="0" i="0" dirty="0">
                <a:effectLst/>
                <a:latin typeface="Arial" panose="020B0604020202020204" pitchFamily="34" charset="0"/>
              </a:rPr>
            </a:br>
            <a:r>
              <a:rPr lang="en-US" sz="2800" b="0" i="0" dirty="0">
                <a:effectLst/>
                <a:latin typeface="Arial" panose="020B0604020202020204" pitchFamily="34" charset="0"/>
              </a:rPr>
              <a:t>This characteristic of real text could be used as a </a:t>
            </a:r>
            <a:br>
              <a:rPr lang="en-US" sz="2800" b="0" i="0" dirty="0">
                <a:effectLst/>
                <a:latin typeface="Arial" panose="020B0604020202020204" pitchFamily="34" charset="0"/>
              </a:rPr>
            </a:br>
            <a:r>
              <a:rPr lang="en-US" sz="2800" b="0" i="0" dirty="0">
                <a:effectLst/>
                <a:latin typeface="Arial" panose="020B0604020202020204" pitchFamily="34" charset="0"/>
              </a:rPr>
              <a:t>feature to distinguish real articles from fake. The </a:t>
            </a:r>
            <a:br>
              <a:rPr lang="en-US" sz="2800" b="0" i="0" dirty="0">
                <a:effectLst/>
                <a:latin typeface="Arial" panose="020B0604020202020204" pitchFamily="34" charset="0"/>
              </a:rPr>
            </a:br>
            <a:r>
              <a:rPr lang="en-US" sz="2800" b="0" i="0" dirty="0">
                <a:effectLst/>
                <a:latin typeface="Arial" panose="020B0604020202020204" pitchFamily="34" charset="0"/>
              </a:rPr>
              <a:t>distribution of POS tags of the first and last words of </a:t>
            </a:r>
            <a:br>
              <a:rPr lang="en-US" sz="2800" b="0" i="0" dirty="0">
                <a:effectLst/>
                <a:latin typeface="Arial" panose="020B0604020202020204" pitchFamily="34" charset="0"/>
              </a:rPr>
            </a:br>
            <a:r>
              <a:rPr lang="en-US" sz="2800" b="0" i="0" dirty="0">
                <a:effectLst/>
                <a:latin typeface="Arial" panose="020B0604020202020204" pitchFamily="34" charset="0"/>
              </a:rPr>
              <a:t>the sentences in an article is used as a feature. Our </a:t>
            </a:r>
            <a:br>
              <a:rPr lang="en-US" sz="2800" b="0" i="0" dirty="0">
                <a:effectLst/>
                <a:latin typeface="Arial" panose="020B0604020202020204" pitchFamily="34" charset="0"/>
              </a:rPr>
            </a:br>
            <a:r>
              <a:rPr lang="en-US" sz="2800" b="0" i="0" dirty="0">
                <a:effectLst/>
                <a:latin typeface="Arial" panose="020B0604020202020204" pitchFamily="34" charset="0"/>
              </a:rPr>
              <a:t>experiments show that this feature had very little </a:t>
            </a:r>
            <a:r>
              <a:rPr lang="en-US" sz="2800" b="0" i="0" dirty="0" err="1">
                <a:effectLst/>
                <a:latin typeface="Arial" panose="020B0604020202020204" pitchFamily="34" charset="0"/>
              </a:rPr>
              <a:t>ef</a:t>
            </a:r>
            <a:r>
              <a:rPr lang="en-US" sz="2800" b="0" i="0" dirty="0">
                <a:effectLst/>
                <a:latin typeface="Arial" panose="020B0604020202020204" pitchFamily="34" charset="0"/>
              </a:rPr>
              <a:t>-</a:t>
            </a:r>
            <a:br>
              <a:rPr lang="en-US" sz="2800" b="0" i="0" dirty="0">
                <a:effectLst/>
                <a:latin typeface="Arial" panose="020B0604020202020204" pitchFamily="34" charset="0"/>
              </a:rPr>
            </a:br>
            <a:r>
              <a:rPr lang="en-US" sz="2800" b="0" i="0" dirty="0" err="1">
                <a:effectLst/>
                <a:latin typeface="Arial" panose="020B0604020202020204" pitchFamily="34" charset="0"/>
              </a:rPr>
              <a:t>fect</a:t>
            </a:r>
            <a:r>
              <a:rPr lang="en-US" sz="2800" b="0" i="0" dirty="0">
                <a:effectLst/>
                <a:latin typeface="Arial" panose="020B0604020202020204" pitchFamily="34" charset="0"/>
              </a:rPr>
              <a:t> in the overall contribution to the classification </a:t>
            </a:r>
            <a:br>
              <a:rPr lang="en-US" sz="2800" b="0" i="0" dirty="0">
                <a:effectLst/>
                <a:latin typeface="Arial" panose="020B0604020202020204" pitchFamily="34" charset="0"/>
              </a:rPr>
            </a:br>
            <a:r>
              <a:rPr lang="en-US" sz="2800" b="0" i="0" dirty="0">
                <a:effectLst/>
                <a:latin typeface="Arial" panose="020B0604020202020204" pitchFamily="34" charset="0"/>
              </a:rPr>
              <a:t>accuracy over the development set. </a:t>
            </a:r>
            <a:br>
              <a:rPr lang="en-US" sz="2800" b="0" i="0" dirty="0">
                <a:effectLst/>
                <a:latin typeface="Arial" panose="020B0604020202020204" pitchFamily="34" charset="0"/>
              </a:rPr>
            </a:br>
            <a:endParaRPr lang="en-US" sz="2800" dirty="0">
              <a:solidFill>
                <a:srgbClr val="FF0000"/>
              </a:solidFill>
            </a:endParaRPr>
          </a:p>
        </p:txBody>
      </p:sp>
    </p:spTree>
    <p:extLst>
      <p:ext uri="{BB962C8B-B14F-4D97-AF65-F5344CB8AC3E}">
        <p14:creationId xmlns:p14="http://schemas.microsoft.com/office/powerpoint/2010/main" val="2348007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131F3-A79A-44F4-AD87-65EBC9B0DE00}"/>
              </a:ext>
            </a:extLst>
          </p:cNvPr>
          <p:cNvSpPr>
            <a:spLocks noGrp="1"/>
          </p:cNvSpPr>
          <p:nvPr>
            <p:ph type="title"/>
          </p:nvPr>
        </p:nvSpPr>
        <p:spPr>
          <a:xfrm>
            <a:off x="2592926" y="624110"/>
            <a:ext cx="4003184" cy="778562"/>
          </a:xfrm>
        </p:spPr>
        <p:txBody>
          <a:bodyPr>
            <a:normAutofit fontScale="90000"/>
          </a:bodyPr>
          <a:lstStyle/>
          <a:p>
            <a:r>
              <a:rPr lang="en-US" b="0" i="0" dirty="0">
                <a:solidFill>
                  <a:srgbClr val="FF0000"/>
                </a:solidFill>
                <a:effectLst/>
                <a:latin typeface="+mn-lt"/>
              </a:rPr>
              <a:t>Syntactic Features </a:t>
            </a:r>
            <a:br>
              <a:rPr lang="en-US" b="0" i="0" dirty="0">
                <a:effectLst/>
                <a:latin typeface="Arial" panose="020B0604020202020204" pitchFamily="34" charset="0"/>
              </a:rPr>
            </a:br>
            <a:br>
              <a:rPr lang="en-US" dirty="0"/>
            </a:br>
            <a:endParaRPr lang="en-US" dirty="0"/>
          </a:p>
        </p:txBody>
      </p:sp>
      <p:sp>
        <p:nvSpPr>
          <p:cNvPr id="3" name="Content Placeholder 2">
            <a:extLst>
              <a:ext uri="{FF2B5EF4-FFF2-40B4-BE49-F238E27FC236}">
                <a16:creationId xmlns:a16="http://schemas.microsoft.com/office/drawing/2014/main" id="{060163E6-B31E-4098-B3D5-546E6440A6E0}"/>
              </a:ext>
            </a:extLst>
          </p:cNvPr>
          <p:cNvSpPr>
            <a:spLocks noGrp="1"/>
          </p:cNvSpPr>
          <p:nvPr>
            <p:ph idx="1"/>
          </p:nvPr>
        </p:nvSpPr>
        <p:spPr>
          <a:xfrm>
            <a:off x="2047674" y="1450019"/>
            <a:ext cx="8915400" cy="4444753"/>
          </a:xfrm>
        </p:spPr>
        <p:txBody>
          <a:bodyPr/>
          <a:lstStyle/>
          <a:p>
            <a:r>
              <a:rPr lang="en-US" dirty="0"/>
              <a:t>These features are derived from the parse </a:t>
            </a:r>
            <a:r>
              <a:rPr lang="en-US" dirty="0" err="1"/>
              <a:t>struc-ture</a:t>
            </a:r>
            <a:r>
              <a:rPr lang="en-US" dirty="0"/>
              <a:t> of the sentence. It is hypothesized that real sentences tend to be grammatical while the same may not be the case for fake sentences. An </a:t>
            </a:r>
            <a:r>
              <a:rPr lang="en-US" dirty="0" err="1"/>
              <a:t>objec-tive</a:t>
            </a:r>
            <a:r>
              <a:rPr lang="en-US" dirty="0"/>
              <a:t> measure of the grammaticality of a sentence can be obtained by running it through a </a:t>
            </a:r>
            <a:r>
              <a:rPr lang="en-US" dirty="0" err="1"/>
              <a:t>statisti-cal</a:t>
            </a:r>
            <a:r>
              <a:rPr lang="en-US" dirty="0"/>
              <a:t> parser. The log-likelihood score returned by the parser can be used to judge the grammatical-</a:t>
            </a:r>
            <a:r>
              <a:rPr lang="en-US" dirty="0" err="1"/>
              <a:t>ity</a:t>
            </a:r>
            <a:r>
              <a:rPr lang="en-US" dirty="0"/>
              <a:t> of a sentence and thus determine whether it is fake or real. The </a:t>
            </a:r>
            <a:r>
              <a:rPr lang="en-US" dirty="0" err="1"/>
              <a:t>Charniak</a:t>
            </a:r>
            <a:r>
              <a:rPr lang="en-US" dirty="0"/>
              <a:t> Parser (</a:t>
            </a:r>
            <a:r>
              <a:rPr lang="en-US" dirty="0" err="1"/>
              <a:t>Charniak</a:t>
            </a:r>
            <a:r>
              <a:rPr lang="en-US" dirty="0"/>
              <a:t>, 2001; </a:t>
            </a:r>
            <a:r>
              <a:rPr lang="en-US" dirty="0" err="1"/>
              <a:t>Charniak</a:t>
            </a:r>
            <a:r>
              <a:rPr lang="en-US" dirty="0"/>
              <a:t>, 2005) was used for assessing the grammaticality of the articles under test. Given an article containing sentences S1; S2; : : : ; SN with lengths L1; L2; : : : ; LN, we compute the parser log-likelihood scores P(S1); P(S2); : : : ; P(SN). The overall grammaticality score for an article is given by</a:t>
            </a:r>
          </a:p>
          <a:p>
            <a:endParaRPr lang="en-US" dirty="0"/>
          </a:p>
        </p:txBody>
      </p:sp>
      <p:pic>
        <p:nvPicPr>
          <p:cNvPr id="5" name="Picture 4">
            <a:extLst>
              <a:ext uri="{FF2B5EF4-FFF2-40B4-BE49-F238E27FC236}">
                <a16:creationId xmlns:a16="http://schemas.microsoft.com/office/drawing/2014/main" id="{10E66BD9-8BE0-4DF7-9287-03CB8B42B9CD}"/>
              </a:ext>
            </a:extLst>
          </p:cNvPr>
          <p:cNvPicPr>
            <a:picLocks noChangeAspect="1"/>
          </p:cNvPicPr>
          <p:nvPr/>
        </p:nvPicPr>
        <p:blipFill>
          <a:blip r:embed="rId2"/>
          <a:stretch>
            <a:fillRect/>
          </a:stretch>
        </p:blipFill>
        <p:spPr>
          <a:xfrm>
            <a:off x="4594518" y="4670429"/>
            <a:ext cx="2933700" cy="1114425"/>
          </a:xfrm>
          <a:prstGeom prst="rect">
            <a:avLst/>
          </a:prstGeom>
        </p:spPr>
      </p:pic>
    </p:spTree>
    <p:extLst>
      <p:ext uri="{BB962C8B-B14F-4D97-AF65-F5344CB8AC3E}">
        <p14:creationId xmlns:p14="http://schemas.microsoft.com/office/powerpoint/2010/main" val="2802680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E035C-19FE-4CFE-8553-C0722CE96584}"/>
              </a:ext>
            </a:extLst>
          </p:cNvPr>
          <p:cNvSpPr>
            <a:spLocks noGrp="1"/>
          </p:cNvSpPr>
          <p:nvPr>
            <p:ph type="title"/>
          </p:nvPr>
        </p:nvSpPr>
        <p:spPr/>
        <p:txBody>
          <a:bodyPr>
            <a:normAutofit fontScale="90000"/>
          </a:bodyPr>
          <a:lstStyle/>
          <a:p>
            <a:r>
              <a:rPr lang="en-US" b="0" i="0" dirty="0">
                <a:solidFill>
                  <a:srgbClr val="FF0000"/>
                </a:solidFill>
                <a:effectLst/>
                <a:latin typeface="Arial" panose="020B0604020202020204" pitchFamily="34" charset="0"/>
              </a:rPr>
              <a:t>Semantic Features </a:t>
            </a:r>
            <a:br>
              <a:rPr lang="en-US" b="0" i="0" dirty="0">
                <a:effectLst/>
                <a:latin typeface="Arial" panose="020B0604020202020204" pitchFamily="34" charset="0"/>
              </a:rPr>
            </a:br>
            <a:br>
              <a:rPr lang="en-US" dirty="0"/>
            </a:br>
            <a:endParaRPr lang="en-US" dirty="0"/>
          </a:p>
        </p:txBody>
      </p:sp>
      <p:sp>
        <p:nvSpPr>
          <p:cNvPr id="3" name="Content Placeholder 2">
            <a:extLst>
              <a:ext uri="{FF2B5EF4-FFF2-40B4-BE49-F238E27FC236}">
                <a16:creationId xmlns:a16="http://schemas.microsoft.com/office/drawing/2014/main" id="{4B5336C2-2AB0-432D-9B5A-8BA17F7EF938}"/>
              </a:ext>
            </a:extLst>
          </p:cNvPr>
          <p:cNvSpPr>
            <a:spLocks noGrp="1"/>
          </p:cNvSpPr>
          <p:nvPr>
            <p:ph idx="1"/>
          </p:nvPr>
        </p:nvSpPr>
        <p:spPr>
          <a:xfrm>
            <a:off x="2083185" y="1540189"/>
            <a:ext cx="8419098" cy="4177030"/>
          </a:xfrm>
        </p:spPr>
        <p:txBody>
          <a:bodyPr>
            <a:noAutofit/>
          </a:bodyPr>
          <a:lstStyle/>
          <a:p>
            <a:r>
              <a:rPr lang="en-US" sz="2400" dirty="0"/>
              <a:t>Real articles contain sentences with correlated pairs of content-words and sentences that are correlated with each other. An article with such sentence/word correlations is said to be semantically coherent. Ow-</a:t>
            </a:r>
            <a:r>
              <a:rPr lang="en-US" sz="2400" dirty="0" err="1"/>
              <a:t>ing</a:t>
            </a:r>
            <a:r>
              <a:rPr lang="en-US" sz="2400" dirty="0"/>
              <a:t> to the use of only the short term word history for computing the probability distribution of a language, a trigram model fails to model semantic coherence and we exploit this fact for the classification task. Specifically, we intend to model both intra-sentence and inter-sentence semantic coherence and use them as features for classification.</a:t>
            </a:r>
          </a:p>
        </p:txBody>
      </p:sp>
    </p:spTree>
    <p:extLst>
      <p:ext uri="{BB962C8B-B14F-4D97-AF65-F5344CB8AC3E}">
        <p14:creationId xmlns:p14="http://schemas.microsoft.com/office/powerpoint/2010/main" val="2537043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3F654-DA78-4D82-BCC4-B6DA8EA6615D}"/>
              </a:ext>
            </a:extLst>
          </p:cNvPr>
          <p:cNvSpPr>
            <a:spLocks noGrp="1"/>
          </p:cNvSpPr>
          <p:nvPr>
            <p:ph type="title"/>
          </p:nvPr>
        </p:nvSpPr>
        <p:spPr>
          <a:xfrm>
            <a:off x="2592926" y="624110"/>
            <a:ext cx="7148234" cy="1280890"/>
          </a:xfrm>
        </p:spPr>
        <p:txBody>
          <a:bodyPr>
            <a:normAutofit/>
          </a:bodyPr>
          <a:lstStyle/>
          <a:p>
            <a:r>
              <a:rPr lang="en-US" sz="3200" dirty="0">
                <a:solidFill>
                  <a:srgbClr val="FF0000"/>
                </a:solidFill>
              </a:rPr>
              <a:t>Modeling Topical Redundancy (Inter-sentence Coherence) </a:t>
            </a:r>
          </a:p>
        </p:txBody>
      </p:sp>
      <p:sp>
        <p:nvSpPr>
          <p:cNvPr id="3" name="Content Placeholder 2">
            <a:extLst>
              <a:ext uri="{FF2B5EF4-FFF2-40B4-BE49-F238E27FC236}">
                <a16:creationId xmlns:a16="http://schemas.microsoft.com/office/drawing/2014/main" id="{52F06B3B-C0D0-47CC-B3B4-0733689C7FD3}"/>
              </a:ext>
            </a:extLst>
          </p:cNvPr>
          <p:cNvSpPr>
            <a:spLocks noGrp="1"/>
          </p:cNvSpPr>
          <p:nvPr>
            <p:ph idx="1"/>
          </p:nvPr>
        </p:nvSpPr>
        <p:spPr/>
        <p:txBody>
          <a:bodyPr/>
          <a:lstStyle/>
          <a:p>
            <a:r>
              <a:rPr lang="en-US" dirty="0"/>
              <a:t>A characteristic of real articles is that they tend to be cohesive in terms of the topic under discussion. For example, a news-article about a particular event (topic) would have several direct or indirect references to the event. We interpret this as some sort of a redundancy in terms of the information content which we term as Topical Redundancy. The fake articles would not exhibit such a redundancy. If a real article is transformed to another representation space where some form of truncation is applied, on transformation back to the original space, the amount of information-loss may not be significant due to information redundancy. However, if the same process is applied on a fake article, the information-loss would be significant when transformed back to the original space. We intend to exploit this fact for our classification task.</a:t>
            </a:r>
          </a:p>
        </p:txBody>
      </p:sp>
    </p:spTree>
    <p:extLst>
      <p:ext uri="{BB962C8B-B14F-4D97-AF65-F5344CB8AC3E}">
        <p14:creationId xmlns:p14="http://schemas.microsoft.com/office/powerpoint/2010/main" val="2934438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AF5CB-DD4D-4356-916A-3FF80F34516C}"/>
              </a:ext>
            </a:extLst>
          </p:cNvPr>
          <p:cNvSpPr>
            <a:spLocks noGrp="1"/>
          </p:cNvSpPr>
          <p:nvPr>
            <p:ph type="title"/>
          </p:nvPr>
        </p:nvSpPr>
        <p:spPr>
          <a:xfrm>
            <a:off x="2592925" y="624110"/>
            <a:ext cx="4778259" cy="784812"/>
          </a:xfrm>
        </p:spPr>
        <p:txBody>
          <a:bodyPr/>
          <a:lstStyle/>
          <a:p>
            <a:r>
              <a:rPr lang="en-US" b="0" i="0" dirty="0">
                <a:solidFill>
                  <a:srgbClr val="FF0000"/>
                </a:solidFill>
                <a:effectLst/>
                <a:latin typeface="Arial" panose="020B0604020202020204" pitchFamily="34" charset="0"/>
              </a:rPr>
              <a:t>Experimental Results </a:t>
            </a:r>
            <a:endParaRPr lang="en-US" dirty="0">
              <a:solidFill>
                <a:srgbClr val="FF0000"/>
              </a:solidFill>
            </a:endParaRPr>
          </a:p>
        </p:txBody>
      </p:sp>
      <p:sp>
        <p:nvSpPr>
          <p:cNvPr id="3" name="Content Placeholder 2">
            <a:extLst>
              <a:ext uri="{FF2B5EF4-FFF2-40B4-BE49-F238E27FC236}">
                <a16:creationId xmlns:a16="http://schemas.microsoft.com/office/drawing/2014/main" id="{E5A347AB-BC42-40A6-9683-F6DB4FB972B5}"/>
              </a:ext>
            </a:extLst>
          </p:cNvPr>
          <p:cNvSpPr>
            <a:spLocks noGrp="1"/>
          </p:cNvSpPr>
          <p:nvPr>
            <p:ph idx="1"/>
          </p:nvPr>
        </p:nvSpPr>
        <p:spPr>
          <a:xfrm>
            <a:off x="2589212" y="1408922"/>
            <a:ext cx="8915400" cy="4502300"/>
          </a:xfrm>
        </p:spPr>
        <p:txBody>
          <a:bodyPr/>
          <a:lstStyle/>
          <a:p>
            <a:r>
              <a:rPr lang="en-US" sz="2800" dirty="0">
                <a:solidFill>
                  <a:srgbClr val="FF0000"/>
                </a:solidFill>
              </a:rPr>
              <a:t>Data Distribution</a:t>
            </a:r>
          </a:p>
          <a:p>
            <a:pPr marL="0" indent="0">
              <a:buNone/>
            </a:pPr>
            <a:r>
              <a:rPr lang="en-US" sz="2800" dirty="0">
                <a:solidFill>
                  <a:srgbClr val="FF0000"/>
                </a:solidFill>
              </a:rPr>
              <a:t> </a:t>
            </a:r>
          </a:p>
          <a:p>
            <a:pPr marL="0" indent="0" algn="ctr">
              <a:buNone/>
            </a:pPr>
            <a:r>
              <a:rPr lang="en-US" sz="2000" dirty="0"/>
              <a:t>The training data consisted of 1000 articles (500real and 500 fake) obtained from Broadcast News Cor-pus (BNC) and the test set consisted of 200 articles (100 real and 100 fake). Additionally, a development dataset consisting of 200 articles and having the same distribution as that of the test dataset was used for tuning the parameters of the classifiers. To ensure that the training and test data come from the same article length distribution, the training data was resampled to have the same percentage of articles of a given length as in the test set. The article length distribution for both the training(resampled) and test datasets is shown in Tables 1 and 2.</a:t>
            </a:r>
          </a:p>
        </p:txBody>
      </p:sp>
    </p:spTree>
    <p:extLst>
      <p:ext uri="{BB962C8B-B14F-4D97-AF65-F5344CB8AC3E}">
        <p14:creationId xmlns:p14="http://schemas.microsoft.com/office/powerpoint/2010/main" val="3951636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58033-370A-4C42-96E1-5AE339C8E8F7}"/>
              </a:ext>
            </a:extLst>
          </p:cNvPr>
          <p:cNvSpPr>
            <a:spLocks noGrp="1"/>
          </p:cNvSpPr>
          <p:nvPr>
            <p:ph type="title"/>
          </p:nvPr>
        </p:nvSpPr>
        <p:spPr/>
        <p:txBody>
          <a:bodyPr/>
          <a:lstStyle/>
          <a:p>
            <a:r>
              <a:rPr lang="en-US" dirty="0">
                <a:solidFill>
                  <a:srgbClr val="FF0000"/>
                </a:solidFill>
              </a:rPr>
              <a:t>Results and Discussion</a:t>
            </a:r>
          </a:p>
        </p:txBody>
      </p:sp>
      <p:sp>
        <p:nvSpPr>
          <p:cNvPr id="3" name="Content Placeholder 2">
            <a:extLst>
              <a:ext uri="{FF2B5EF4-FFF2-40B4-BE49-F238E27FC236}">
                <a16:creationId xmlns:a16="http://schemas.microsoft.com/office/drawing/2014/main" id="{2A168620-AA58-4B78-B79D-6F01F7C81CDB}"/>
              </a:ext>
            </a:extLst>
          </p:cNvPr>
          <p:cNvSpPr>
            <a:spLocks noGrp="1"/>
          </p:cNvSpPr>
          <p:nvPr>
            <p:ph idx="1"/>
          </p:nvPr>
        </p:nvSpPr>
        <p:spPr/>
        <p:txBody>
          <a:bodyPr>
            <a:normAutofit/>
          </a:bodyPr>
          <a:lstStyle/>
          <a:p>
            <a:r>
              <a:rPr lang="en-US" sz="2000" dirty="0"/>
              <a:t>We used two performance measures to evaluate our model. First is the accuracy which measures the number of articles correctly classified as real or fake and the second measure is the log-probability that the model assigns to the classification decision i.e. it measures the confidence the model has in its classification. Table 3 shows our experimental results on the syntactic, semantic and empirical features. The combination of syntactic, semantic and empirical features gave an accuracy of 91.5% with an average log-likelihood of -0.22 on development data set. The accuracy on the test dataset was 87% with an average log-likelihood of -0.328.</a:t>
            </a:r>
          </a:p>
        </p:txBody>
      </p:sp>
    </p:spTree>
    <p:extLst>
      <p:ext uri="{BB962C8B-B14F-4D97-AF65-F5344CB8AC3E}">
        <p14:creationId xmlns:p14="http://schemas.microsoft.com/office/powerpoint/2010/main" val="721105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49BA8-1FCD-4483-9B26-2976611C928C}"/>
              </a:ext>
            </a:extLst>
          </p:cNvPr>
          <p:cNvSpPr>
            <a:spLocks noGrp="1"/>
          </p:cNvSpPr>
          <p:nvPr>
            <p:ph type="title"/>
          </p:nvPr>
        </p:nvSpPr>
        <p:spPr>
          <a:xfrm>
            <a:off x="2592924" y="624109"/>
            <a:ext cx="8010908" cy="4814165"/>
          </a:xfrm>
        </p:spPr>
        <p:txBody>
          <a:bodyPr>
            <a:normAutofit fontScale="90000"/>
          </a:bodyPr>
          <a:lstStyle/>
          <a:p>
            <a:r>
              <a:rPr lang="en-US" b="0" i="0" dirty="0">
                <a:solidFill>
                  <a:schemeClr val="accent1">
                    <a:lumMod val="75000"/>
                  </a:schemeClr>
                </a:solidFill>
                <a:effectLst/>
                <a:latin typeface="RalewayBold"/>
              </a:rPr>
              <a:t>Abstract :- </a:t>
            </a:r>
            <a:br>
              <a:rPr lang="en-US" b="0" i="0" dirty="0">
                <a:solidFill>
                  <a:srgbClr val="374050"/>
                </a:solidFill>
                <a:effectLst/>
                <a:latin typeface="RalewayBold"/>
              </a:rPr>
            </a:br>
            <a:br>
              <a:rPr lang="en-US" b="0" i="0" dirty="0">
                <a:solidFill>
                  <a:srgbClr val="374050"/>
                </a:solidFill>
                <a:effectLst/>
                <a:latin typeface="RalewayBold"/>
              </a:rPr>
            </a:br>
            <a:r>
              <a:rPr lang="en-US" b="0" i="0" dirty="0">
                <a:solidFill>
                  <a:srgbClr val="374050"/>
                </a:solidFill>
                <a:effectLst/>
                <a:latin typeface="+mn-lt"/>
              </a:rPr>
              <a:t>Mass media sources, specifically the news media, have traditionally informed us of daily events. In recent years, the reliability of information on the Internet has emerged as a crucial issue of modern society.</a:t>
            </a:r>
            <a:br>
              <a:rPr lang="en-US" b="0" i="0" dirty="0">
                <a:solidFill>
                  <a:srgbClr val="374050"/>
                </a:solidFill>
                <a:effectLst/>
                <a:latin typeface="RalewayBold"/>
              </a:rPr>
            </a:br>
            <a:br>
              <a:rPr lang="en-US" b="0" i="0" dirty="0">
                <a:solidFill>
                  <a:srgbClr val="374050"/>
                </a:solidFill>
                <a:effectLst/>
                <a:latin typeface="RalewayBold"/>
              </a:rPr>
            </a:br>
            <a:br>
              <a:rPr lang="en-US" b="0" i="0" dirty="0">
                <a:solidFill>
                  <a:srgbClr val="374050"/>
                </a:solidFill>
                <a:effectLst/>
                <a:latin typeface="RalewayRegular"/>
              </a:rPr>
            </a:br>
            <a:endParaRPr lang="en-US" dirty="0"/>
          </a:p>
        </p:txBody>
      </p:sp>
    </p:spTree>
    <p:extLst>
      <p:ext uri="{BB962C8B-B14F-4D97-AF65-F5344CB8AC3E}">
        <p14:creationId xmlns:p14="http://schemas.microsoft.com/office/powerpoint/2010/main" val="3867221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CE730-A148-45FA-B789-33C9E7D97B33}"/>
              </a:ext>
            </a:extLst>
          </p:cNvPr>
          <p:cNvSpPr>
            <a:spLocks noGrp="1"/>
          </p:cNvSpPr>
          <p:nvPr>
            <p:ph type="title"/>
          </p:nvPr>
        </p:nvSpPr>
        <p:spPr>
          <a:xfrm>
            <a:off x="2592925" y="1716505"/>
            <a:ext cx="7834444" cy="4010527"/>
          </a:xfrm>
        </p:spPr>
        <p:txBody>
          <a:bodyPr>
            <a:normAutofit/>
          </a:bodyPr>
          <a:lstStyle/>
          <a:p>
            <a:r>
              <a:rPr lang="en-US" dirty="0">
                <a:solidFill>
                  <a:schemeClr val="accent1">
                    <a:lumMod val="75000"/>
                  </a:schemeClr>
                </a:solidFill>
              </a:rPr>
              <a:t>Problem:</a:t>
            </a:r>
            <a:br>
              <a:rPr lang="en-US" dirty="0">
                <a:solidFill>
                  <a:schemeClr val="accent1">
                    <a:lumMod val="75000"/>
                  </a:schemeClr>
                </a:solidFill>
              </a:rPr>
            </a:br>
            <a:br>
              <a:rPr lang="en-US" dirty="0"/>
            </a:br>
            <a:r>
              <a:rPr lang="en-US" dirty="0"/>
              <a:t>The proliferation of fake news on social media and Internet is deceiving people to an extent which needs to be stopped.</a:t>
            </a:r>
            <a:br>
              <a:rPr lang="en-US" dirty="0"/>
            </a:br>
            <a:endParaRPr lang="en-US" dirty="0"/>
          </a:p>
        </p:txBody>
      </p:sp>
    </p:spTree>
    <p:extLst>
      <p:ext uri="{BB962C8B-B14F-4D97-AF65-F5344CB8AC3E}">
        <p14:creationId xmlns:p14="http://schemas.microsoft.com/office/powerpoint/2010/main" val="3356544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5A92C-AFE9-4B28-B502-FBD6C9B52091}"/>
              </a:ext>
            </a:extLst>
          </p:cNvPr>
          <p:cNvSpPr>
            <a:spLocks noGrp="1"/>
          </p:cNvSpPr>
          <p:nvPr>
            <p:ph type="title"/>
          </p:nvPr>
        </p:nvSpPr>
        <p:spPr>
          <a:xfrm>
            <a:off x="2592925" y="1492897"/>
            <a:ext cx="6485762" cy="3275046"/>
          </a:xfrm>
        </p:spPr>
        <p:txBody>
          <a:bodyPr>
            <a:normAutofit fontScale="90000"/>
          </a:bodyPr>
          <a:lstStyle/>
          <a:p>
            <a:pPr algn="ctr"/>
            <a:r>
              <a:rPr lang="en-US" b="0" i="0" dirty="0">
                <a:solidFill>
                  <a:schemeClr val="accent1">
                    <a:lumMod val="75000"/>
                  </a:schemeClr>
                </a:solidFill>
                <a:effectLst/>
                <a:latin typeface="RalewayBold"/>
              </a:rPr>
              <a:t>Our Solution :-</a:t>
            </a:r>
            <a:br>
              <a:rPr lang="en-US" b="0" i="0" dirty="0">
                <a:solidFill>
                  <a:srgbClr val="374050"/>
                </a:solidFill>
                <a:effectLst/>
                <a:latin typeface="RalewayBold"/>
              </a:rPr>
            </a:br>
            <a:br>
              <a:rPr lang="en-US" b="0" i="0" dirty="0">
                <a:solidFill>
                  <a:srgbClr val="374050"/>
                </a:solidFill>
                <a:effectLst/>
                <a:latin typeface="RalewayBold"/>
              </a:rPr>
            </a:br>
            <a:r>
              <a:rPr lang="en-US" b="0" i="0" dirty="0">
                <a:solidFill>
                  <a:srgbClr val="374050"/>
                </a:solidFill>
                <a:effectLst/>
                <a:latin typeface="RalewayBold"/>
              </a:rPr>
              <a:t>Our goal is to develop a reliable model that classifies a given news article as either fake or true.</a:t>
            </a:r>
            <a:br>
              <a:rPr lang="en-US" b="0" i="0" dirty="0">
                <a:solidFill>
                  <a:srgbClr val="374050"/>
                </a:solidFill>
                <a:effectLst/>
                <a:latin typeface="RalewayBold"/>
              </a:rPr>
            </a:br>
            <a:endParaRPr lang="en-US" dirty="0"/>
          </a:p>
        </p:txBody>
      </p:sp>
    </p:spTree>
    <p:extLst>
      <p:ext uri="{BB962C8B-B14F-4D97-AF65-F5344CB8AC3E}">
        <p14:creationId xmlns:p14="http://schemas.microsoft.com/office/powerpoint/2010/main" val="626492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09353-182A-4202-B8C3-EA37368BFF97}"/>
              </a:ext>
            </a:extLst>
          </p:cNvPr>
          <p:cNvSpPr>
            <a:spLocks noGrp="1"/>
          </p:cNvSpPr>
          <p:nvPr>
            <p:ph type="title"/>
          </p:nvPr>
        </p:nvSpPr>
        <p:spPr>
          <a:xfrm>
            <a:off x="2592924" y="755781"/>
            <a:ext cx="8911687" cy="5887616"/>
          </a:xfrm>
        </p:spPr>
        <p:txBody>
          <a:bodyPr>
            <a:normAutofit fontScale="90000"/>
          </a:bodyPr>
          <a:lstStyle/>
          <a:p>
            <a:pPr algn="ctr"/>
            <a:r>
              <a:rPr lang="en-US" b="0" i="0" dirty="0">
                <a:solidFill>
                  <a:schemeClr val="accent1">
                    <a:lumMod val="75000"/>
                  </a:schemeClr>
                </a:solidFill>
                <a:effectLst/>
                <a:latin typeface="RalewayBold"/>
              </a:rPr>
              <a:t>Introduction :-</a:t>
            </a:r>
            <a:br>
              <a:rPr lang="en-US" b="0" i="0" dirty="0">
                <a:solidFill>
                  <a:srgbClr val="374050"/>
                </a:solidFill>
                <a:effectLst/>
                <a:latin typeface="RalewayBold"/>
              </a:rPr>
            </a:br>
            <a:br>
              <a:rPr lang="en-US" b="0" i="0" dirty="0">
                <a:solidFill>
                  <a:srgbClr val="374050"/>
                </a:solidFill>
                <a:effectLst/>
                <a:latin typeface="RalewayBold"/>
              </a:rPr>
            </a:br>
            <a:r>
              <a:rPr lang="en-US" sz="2700" b="0" i="0" dirty="0">
                <a:solidFill>
                  <a:srgbClr val="374050"/>
                </a:solidFill>
                <a:effectLst/>
                <a:latin typeface="+mn-lt"/>
              </a:rPr>
              <a:t>Fake news has been around for decades and is not a new concept. However, the dawn of the social media age has aggravated the generation and circulation of fake news many folds. Fake news can be simply explained as a piece of article which is usually written for economic, personal or political gains.</a:t>
            </a:r>
            <a:br>
              <a:rPr lang="en-US" sz="2700" b="0" i="0" dirty="0">
                <a:solidFill>
                  <a:srgbClr val="374050"/>
                </a:solidFill>
                <a:effectLst/>
                <a:latin typeface="+mn-lt"/>
              </a:rPr>
            </a:br>
            <a:r>
              <a:rPr lang="en-US" sz="2700" b="0" i="0" dirty="0">
                <a:solidFill>
                  <a:srgbClr val="374050"/>
                </a:solidFill>
                <a:effectLst/>
                <a:latin typeface="+mn-lt"/>
              </a:rPr>
              <a:t>Many scientists believe that fake news issue may be addressed by means of machine learning and artificial intelligence . Detection of such unrealistic news articles is possible by using various NLP techniques, Machine learning, and Artificial intelligence.</a:t>
            </a:r>
            <a:br>
              <a:rPr lang="en-US" b="0" i="0" dirty="0">
                <a:solidFill>
                  <a:srgbClr val="374050"/>
                </a:solidFill>
                <a:effectLst/>
                <a:latin typeface="+mn-lt"/>
              </a:rPr>
            </a:br>
            <a:br>
              <a:rPr lang="en-US" b="0" i="0" dirty="0">
                <a:solidFill>
                  <a:srgbClr val="374050"/>
                </a:solidFill>
                <a:effectLst/>
                <a:latin typeface="RalewayBold"/>
              </a:rPr>
            </a:br>
            <a:endParaRPr lang="en-US" dirty="0"/>
          </a:p>
        </p:txBody>
      </p:sp>
    </p:spTree>
    <p:extLst>
      <p:ext uri="{BB962C8B-B14F-4D97-AF65-F5344CB8AC3E}">
        <p14:creationId xmlns:p14="http://schemas.microsoft.com/office/powerpoint/2010/main" val="3164409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75BD4-84EA-4B46-95B5-B6DF61473B8E}"/>
              </a:ext>
            </a:extLst>
          </p:cNvPr>
          <p:cNvSpPr>
            <a:spLocks noGrp="1"/>
          </p:cNvSpPr>
          <p:nvPr>
            <p:ph type="title"/>
          </p:nvPr>
        </p:nvSpPr>
        <p:spPr>
          <a:xfrm>
            <a:off x="1820569" y="641835"/>
            <a:ext cx="4802174" cy="609886"/>
          </a:xfrm>
        </p:spPr>
        <p:txBody>
          <a:bodyPr>
            <a:noAutofit/>
          </a:bodyPr>
          <a:lstStyle/>
          <a:p>
            <a:r>
              <a:rPr lang="en-US" sz="3200" b="0" i="0" dirty="0">
                <a:solidFill>
                  <a:srgbClr val="FF0000"/>
                </a:solidFill>
                <a:effectLst/>
                <a:latin typeface="Arial" panose="020B0604020202020204" pitchFamily="34" charset="0"/>
              </a:rPr>
              <a:t>Feature Engineering </a:t>
            </a:r>
            <a:endParaRPr lang="en-US" sz="3200" dirty="0">
              <a:solidFill>
                <a:srgbClr val="FF0000"/>
              </a:solidFill>
            </a:endParaRPr>
          </a:p>
        </p:txBody>
      </p:sp>
      <p:sp>
        <p:nvSpPr>
          <p:cNvPr id="3" name="Content Placeholder 2">
            <a:extLst>
              <a:ext uri="{FF2B5EF4-FFF2-40B4-BE49-F238E27FC236}">
                <a16:creationId xmlns:a16="http://schemas.microsoft.com/office/drawing/2014/main" id="{2672D50B-E86A-4CAD-8D3A-7958FBC82B02}"/>
              </a:ext>
            </a:extLst>
          </p:cNvPr>
          <p:cNvSpPr>
            <a:spLocks noGrp="1"/>
          </p:cNvSpPr>
          <p:nvPr>
            <p:ph idx="1"/>
          </p:nvPr>
        </p:nvSpPr>
        <p:spPr>
          <a:xfrm>
            <a:off x="2314004" y="1540189"/>
            <a:ext cx="8694307" cy="4984898"/>
          </a:xfrm>
        </p:spPr>
        <p:txBody>
          <a:bodyPr>
            <a:normAutofit lnSpcReduction="10000"/>
          </a:bodyPr>
          <a:lstStyle/>
          <a:p>
            <a:pPr marL="0" indent="0" algn="l">
              <a:buNone/>
            </a:pPr>
            <a:r>
              <a:rPr lang="en-US" sz="2400" b="0" i="0" dirty="0">
                <a:effectLst/>
              </a:rPr>
              <a:t>To differentiate a real article from a fake one, the empirical, syntactic and semantic characteristics of a given article are used to compute the features for the classification task. The various types of features that were experimented are as follows:</a:t>
            </a:r>
          </a:p>
          <a:p>
            <a:pPr marL="0" indent="0" algn="l">
              <a:buNone/>
            </a:pPr>
            <a:endParaRPr lang="en-US" b="0" i="0" dirty="0">
              <a:effectLst/>
              <a:latin typeface="Arial" panose="020B0604020202020204" pitchFamily="34" charset="0"/>
            </a:endParaRPr>
          </a:p>
          <a:p>
            <a:r>
              <a:rPr lang="en-US" sz="2400" b="0" i="0" dirty="0">
                <a:solidFill>
                  <a:srgbClr val="FF0000"/>
                </a:solidFill>
                <a:effectLst/>
                <a:latin typeface="+mj-lt"/>
              </a:rPr>
              <a:t>Empirical Features :-</a:t>
            </a:r>
          </a:p>
          <a:p>
            <a:pPr marL="0" indent="0" algn="l">
              <a:buNone/>
            </a:pPr>
            <a:r>
              <a:rPr lang="en-US" dirty="0">
                <a:solidFill>
                  <a:srgbClr val="FF0000"/>
                </a:solidFill>
                <a:latin typeface="Arial" panose="020B0604020202020204" pitchFamily="34" charset="0"/>
              </a:rPr>
              <a:t>	</a:t>
            </a:r>
            <a:r>
              <a:rPr lang="en-US" sz="2400" b="0" i="0" dirty="0">
                <a:effectLst/>
              </a:rPr>
              <a:t>Empirical features are based on the statistical anal-</a:t>
            </a:r>
            <a:r>
              <a:rPr lang="en-US" sz="2400" b="0" i="0" dirty="0" err="1">
                <a:effectLst/>
              </a:rPr>
              <a:t>ysis</a:t>
            </a:r>
            <a:r>
              <a:rPr lang="en-US" sz="2400" b="0" i="0" dirty="0">
                <a:effectLst/>
              </a:rPr>
              <a:t> of both the real and fake articles. They include the count of uncommon pairs of words within an </a:t>
            </a:r>
            <a:r>
              <a:rPr lang="en-US" sz="2400" b="0" i="0" dirty="0" err="1">
                <a:effectLst/>
              </a:rPr>
              <a:t>ar-ticle</a:t>
            </a:r>
            <a:r>
              <a:rPr lang="en-US" sz="2400" b="0" i="0" dirty="0">
                <a:effectLst/>
              </a:rPr>
              <a:t>, the ratio of perplexity of trigram and </a:t>
            </a:r>
            <a:r>
              <a:rPr lang="en-US" sz="2400" b="0" i="0" dirty="0" err="1">
                <a:effectLst/>
              </a:rPr>
              <a:t>quadgram</a:t>
            </a:r>
            <a:r>
              <a:rPr lang="en-US" sz="2400" b="0" i="0" dirty="0">
                <a:effectLst/>
              </a:rPr>
              <a:t> models for a given article and the nature of the POS tags that occur at the start and end of sentences in an article. </a:t>
            </a:r>
          </a:p>
          <a:p>
            <a:pPr marL="0" indent="0">
              <a:buNone/>
            </a:pPr>
            <a:endParaRPr lang="en-US" b="0" i="0" dirty="0">
              <a:solidFill>
                <a:srgbClr val="FF0000"/>
              </a:solidFill>
              <a:effectLst/>
              <a:latin typeface="Arial" panose="020B0604020202020204" pitchFamily="34" charset="0"/>
            </a:endParaRPr>
          </a:p>
          <a:p>
            <a:endParaRPr lang="en-US" dirty="0">
              <a:solidFill>
                <a:srgbClr val="FF0000"/>
              </a:solidFill>
            </a:endParaRPr>
          </a:p>
        </p:txBody>
      </p:sp>
    </p:spTree>
    <p:extLst>
      <p:ext uri="{BB962C8B-B14F-4D97-AF65-F5344CB8AC3E}">
        <p14:creationId xmlns:p14="http://schemas.microsoft.com/office/powerpoint/2010/main" val="2958435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8DE94-0401-4A12-90CF-8D5FBFB7877C}"/>
              </a:ext>
            </a:extLst>
          </p:cNvPr>
          <p:cNvSpPr>
            <a:spLocks noGrp="1"/>
          </p:cNvSpPr>
          <p:nvPr>
            <p:ph type="title"/>
          </p:nvPr>
        </p:nvSpPr>
        <p:spPr>
          <a:xfrm>
            <a:off x="1651247" y="624110"/>
            <a:ext cx="10386873" cy="858461"/>
          </a:xfrm>
        </p:spPr>
        <p:txBody>
          <a:bodyPr>
            <a:noAutofit/>
          </a:bodyPr>
          <a:lstStyle/>
          <a:p>
            <a:r>
              <a:rPr lang="en-US" sz="3200" b="0" i="0" dirty="0">
                <a:solidFill>
                  <a:srgbClr val="FF0000"/>
                </a:solidFill>
                <a:effectLst/>
                <a:latin typeface="Arial" panose="020B0604020202020204" pitchFamily="34" charset="0"/>
              </a:rPr>
              <a:t>Ratio of Perplexity of trigram and quad-gram models </a:t>
            </a:r>
            <a:br>
              <a:rPr lang="en-US" sz="3200" b="0" i="0" dirty="0">
                <a:solidFill>
                  <a:srgbClr val="FF0000"/>
                </a:solidFill>
                <a:effectLst/>
                <a:latin typeface="Arial" panose="020B0604020202020204" pitchFamily="34" charset="0"/>
              </a:rPr>
            </a:br>
            <a:endParaRPr lang="en-US" sz="3200" dirty="0">
              <a:solidFill>
                <a:srgbClr val="FF0000"/>
              </a:solidFill>
            </a:endParaRPr>
          </a:p>
        </p:txBody>
      </p:sp>
      <p:sp>
        <p:nvSpPr>
          <p:cNvPr id="3" name="Content Placeholder 2">
            <a:extLst>
              <a:ext uri="{FF2B5EF4-FFF2-40B4-BE49-F238E27FC236}">
                <a16:creationId xmlns:a16="http://schemas.microsoft.com/office/drawing/2014/main" id="{FC143897-1FB5-4C94-89EA-E029CE4AB393}"/>
              </a:ext>
            </a:extLst>
          </p:cNvPr>
          <p:cNvSpPr>
            <a:spLocks noGrp="1"/>
          </p:cNvSpPr>
          <p:nvPr>
            <p:ph idx="1"/>
          </p:nvPr>
        </p:nvSpPr>
        <p:spPr>
          <a:xfrm>
            <a:off x="1935332" y="1482571"/>
            <a:ext cx="9756559" cy="5060272"/>
          </a:xfrm>
        </p:spPr>
        <p:txBody>
          <a:bodyPr>
            <a:noAutofit/>
          </a:bodyPr>
          <a:lstStyle/>
          <a:p>
            <a:pPr marL="0" indent="0" algn="l">
              <a:buNone/>
            </a:pPr>
            <a:r>
              <a:rPr lang="en-US" sz="2400" b="0" i="0" dirty="0">
                <a:effectLst/>
              </a:rPr>
              <a:t>Given an article, the ratio of its perplexity for a tri-gram model to a quad-gram model is computed. The trigram and quad-gram models are both trained on the same BNC corpus. Both real and fake articles would give a low perplexity score for the tri-gram model but for the quad-gram model, real articles would have significantly lower perplexity than the fake articles.</a:t>
            </a:r>
          </a:p>
          <a:p>
            <a:pPr marL="0" indent="0" algn="l">
              <a:buNone/>
            </a:pPr>
            <a:r>
              <a:rPr lang="en-US" sz="2400" b="0" i="0" dirty="0">
                <a:effectLst/>
              </a:rPr>
              <a:t>This implies that the ratio of trigram to quad-gram perplexities would be lower for a fake article than for a real article. In other words, this ra-</a:t>
            </a:r>
            <a:r>
              <a:rPr lang="en-US" sz="2400" b="0" i="0" dirty="0" err="1">
                <a:effectLst/>
              </a:rPr>
              <a:t>tio</a:t>
            </a:r>
            <a:r>
              <a:rPr lang="en-US" sz="2400" b="0" i="0" dirty="0">
                <a:effectLst/>
              </a:rPr>
              <a:t> is similar to computing the likelihood ratio of an article w.r.t the trigram and quad-gram models. The histogram in Figure 1 shows a good separation in the distribution of values of this feature for the real and fake articles which indicates the effectiveness of this feature.</a:t>
            </a:r>
          </a:p>
          <a:p>
            <a:pPr marL="0" indent="0" algn="l">
              <a:buNone/>
            </a:pPr>
            <a:endParaRPr lang="en-US" sz="2400" b="0" i="0" dirty="0">
              <a:effectLst/>
              <a:latin typeface="Arial" panose="020B0604020202020204" pitchFamily="34" charset="0"/>
            </a:endParaRPr>
          </a:p>
          <a:p>
            <a:pPr marL="0" indent="0">
              <a:buNone/>
            </a:pPr>
            <a:endParaRPr lang="en-US" sz="2400" dirty="0"/>
          </a:p>
        </p:txBody>
      </p:sp>
    </p:spTree>
    <p:extLst>
      <p:ext uri="{BB962C8B-B14F-4D97-AF65-F5344CB8AC3E}">
        <p14:creationId xmlns:p14="http://schemas.microsoft.com/office/powerpoint/2010/main" val="3568492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6BBA081-2BF2-463E-879B-07E3B9B890EA}"/>
              </a:ext>
            </a:extLst>
          </p:cNvPr>
          <p:cNvSpPr>
            <a:spLocks noGrp="1"/>
          </p:cNvSpPr>
          <p:nvPr>
            <p:ph sz="half" idx="1"/>
          </p:nvPr>
        </p:nvSpPr>
        <p:spPr>
          <a:xfrm>
            <a:off x="2065429" y="810826"/>
            <a:ext cx="4313864" cy="5261499"/>
          </a:xfrm>
        </p:spPr>
        <p:txBody>
          <a:bodyPr>
            <a:normAutofit fontScale="92500"/>
          </a:bodyPr>
          <a:lstStyle/>
          <a:p>
            <a:pPr algn="l"/>
            <a:r>
              <a:rPr lang="en-US" sz="2400" b="0" i="0" dirty="0">
                <a:effectLst/>
              </a:rPr>
              <a:t>A </a:t>
            </a:r>
            <a:r>
              <a:rPr lang="en-US" sz="2400" b="0" i="0" dirty="0" err="1">
                <a:effectLst/>
              </a:rPr>
              <a:t>quadgram</a:t>
            </a:r>
            <a:r>
              <a:rPr lang="en-US" sz="2400" b="0" i="0" dirty="0">
                <a:effectLst/>
              </a:rPr>
              <a:t> language model is a better approximation of real text than a trigram model and by using this as a feature, we are able to demonstrate the usefulness of the classification task as a method for identifying good features for language modeling. In the subsequent sections, we investigate other </a:t>
            </a:r>
            <a:r>
              <a:rPr lang="en-US" sz="2400" b="0" i="0" dirty="0" err="1">
                <a:effectLst/>
              </a:rPr>
              <a:t>fea-tures</a:t>
            </a:r>
            <a:r>
              <a:rPr lang="en-US" sz="2400" b="0" i="0" dirty="0">
                <a:effectLst/>
              </a:rPr>
              <a:t> using this classification framework. </a:t>
            </a:r>
          </a:p>
          <a:p>
            <a:endParaRPr lang="en-US" dirty="0"/>
          </a:p>
        </p:txBody>
      </p:sp>
      <p:pic>
        <p:nvPicPr>
          <p:cNvPr id="7" name="Content Placeholder 6">
            <a:extLst>
              <a:ext uri="{FF2B5EF4-FFF2-40B4-BE49-F238E27FC236}">
                <a16:creationId xmlns:a16="http://schemas.microsoft.com/office/drawing/2014/main" id="{2783B6A8-76E5-4291-BB4A-35139E9133F3}"/>
              </a:ext>
            </a:extLst>
          </p:cNvPr>
          <p:cNvPicPr>
            <a:picLocks noGrp="1" noChangeAspect="1"/>
          </p:cNvPicPr>
          <p:nvPr>
            <p:ph sz="half" idx="2"/>
          </p:nvPr>
        </p:nvPicPr>
        <p:blipFill>
          <a:blip r:embed="rId2"/>
          <a:stretch>
            <a:fillRect/>
          </a:stretch>
        </p:blipFill>
        <p:spPr>
          <a:xfrm>
            <a:off x="6968971" y="985421"/>
            <a:ext cx="4616388" cy="4270160"/>
          </a:xfrm>
        </p:spPr>
      </p:pic>
    </p:spTree>
    <p:extLst>
      <p:ext uri="{BB962C8B-B14F-4D97-AF65-F5344CB8AC3E}">
        <p14:creationId xmlns:p14="http://schemas.microsoft.com/office/powerpoint/2010/main" val="3424005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95FE4-85D1-47E1-897B-CBB6959AF867}"/>
              </a:ext>
            </a:extLst>
          </p:cNvPr>
          <p:cNvSpPr>
            <a:spLocks noGrp="1"/>
          </p:cNvSpPr>
          <p:nvPr>
            <p:ph type="title"/>
          </p:nvPr>
        </p:nvSpPr>
        <p:spPr>
          <a:xfrm>
            <a:off x="2654424" y="624110"/>
            <a:ext cx="8185212" cy="698663"/>
          </a:xfrm>
        </p:spPr>
        <p:txBody>
          <a:bodyPr/>
          <a:lstStyle/>
          <a:p>
            <a:r>
              <a:rPr lang="en-US" b="0" i="0" dirty="0">
                <a:solidFill>
                  <a:srgbClr val="FF0000"/>
                </a:solidFill>
                <a:effectLst/>
              </a:rPr>
              <a:t>Count of uncommon pairs of words </a:t>
            </a:r>
            <a:endParaRPr lang="en-US" dirty="0">
              <a:solidFill>
                <a:srgbClr val="FF0000"/>
              </a:solidFill>
            </a:endParaRPr>
          </a:p>
        </p:txBody>
      </p:sp>
      <p:sp>
        <p:nvSpPr>
          <p:cNvPr id="3" name="Content Placeholder 2">
            <a:extLst>
              <a:ext uri="{FF2B5EF4-FFF2-40B4-BE49-F238E27FC236}">
                <a16:creationId xmlns:a16="http://schemas.microsoft.com/office/drawing/2014/main" id="{1968B937-8ECA-4DE8-AD98-EA9C22AB2758}"/>
              </a:ext>
            </a:extLst>
          </p:cNvPr>
          <p:cNvSpPr>
            <a:spLocks noGrp="1"/>
          </p:cNvSpPr>
          <p:nvPr>
            <p:ph idx="1"/>
          </p:nvPr>
        </p:nvSpPr>
        <p:spPr>
          <a:xfrm>
            <a:off x="2589213" y="2133599"/>
            <a:ext cx="8001848" cy="3912093"/>
          </a:xfrm>
        </p:spPr>
        <p:txBody>
          <a:bodyPr>
            <a:normAutofit fontScale="85000" lnSpcReduction="10000"/>
          </a:bodyPr>
          <a:lstStyle/>
          <a:p>
            <a:pPr algn="ctr"/>
            <a:r>
              <a:rPr lang="en-US" sz="2600" b="0" i="0" dirty="0">
                <a:effectLst/>
              </a:rPr>
              <a:t>Content words are the frequently occurring words in the corpus excluding the stop words. All the words in corpus are ranked according to frequency of their occurrence and content words are defined to be the words with rank between 150 and 6500. A list of common content word pairs (pairs of content words at least 5 words apart) is prepared from the real </a:t>
            </a:r>
            <a:r>
              <a:rPr lang="en-US" sz="2600" b="0" i="0" dirty="0" err="1">
                <a:effectLst/>
              </a:rPr>
              <a:t>cor</a:t>
            </a:r>
            <a:r>
              <a:rPr lang="en-US" sz="2600" b="0" i="0" dirty="0">
                <a:effectLst/>
              </a:rPr>
              <a:t>-pus by sorting the list of content word pairs by their frequency of occurrence and retaining those above a certain threshold. For a given article, a list of content word pairs is compared against this list and word pairs not in this list form the set of uncommon word pairs. </a:t>
            </a:r>
          </a:p>
          <a:p>
            <a:pPr marL="0" indent="0" algn="l">
              <a:buNone/>
            </a:pPr>
            <a:endParaRPr lang="en-US" b="0" i="0" dirty="0">
              <a:effectLst/>
            </a:endParaRPr>
          </a:p>
          <a:p>
            <a:pPr marL="0" indent="0">
              <a:buNone/>
            </a:pPr>
            <a:endParaRPr lang="en-US" dirty="0"/>
          </a:p>
        </p:txBody>
      </p:sp>
    </p:spTree>
    <p:extLst>
      <p:ext uri="{BB962C8B-B14F-4D97-AF65-F5344CB8AC3E}">
        <p14:creationId xmlns:p14="http://schemas.microsoft.com/office/powerpoint/2010/main" val="287497421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107</TotalTime>
  <Words>1430</Words>
  <Application>Microsoft Office PowerPoint</Application>
  <PresentationFormat>Widescreen</PresentationFormat>
  <Paragraphs>29</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Century Gothic</vt:lpstr>
      <vt:lpstr>RalewayBold</vt:lpstr>
      <vt:lpstr>RalewayRegular</vt:lpstr>
      <vt:lpstr>Wingdings 3</vt:lpstr>
      <vt:lpstr>Wisp</vt:lpstr>
      <vt:lpstr>FAKE NEWS DETECTION</vt:lpstr>
      <vt:lpstr>Abstract :-   Mass media sources, specifically the news media, have traditionally informed us of daily events. In recent years, the reliability of information on the Internet has emerged as a crucial issue of modern society.   </vt:lpstr>
      <vt:lpstr>Problem:  The proliferation of fake news on social media and Internet is deceiving people to an extent which needs to be stopped. </vt:lpstr>
      <vt:lpstr>Our Solution :-  Our goal is to develop a reliable model that classifies a given news article as either fake or true. </vt:lpstr>
      <vt:lpstr>Introduction :-  Fake news has been around for decades and is not a new concept. However, the dawn of the social media age has aggravated the generation and circulation of fake news many folds. Fake news can be simply explained as a piece of article which is usually written for economic, personal or political gains. Many scientists believe that fake news issue may be addressed by means of machine learning and artificial intelligence . Detection of such unrealistic news articles is possible by using various NLP techniques, Machine learning, and Artificial intelligence.  </vt:lpstr>
      <vt:lpstr>Feature Engineering </vt:lpstr>
      <vt:lpstr>Ratio of Perplexity of trigram and quad-gram models  </vt:lpstr>
      <vt:lpstr>PowerPoint Presentation</vt:lpstr>
      <vt:lpstr>Count of uncommon pairs of words </vt:lpstr>
      <vt:lpstr>Start and End POS Tags  Certain POS tags are more probable than others to  appear at the beginning or end of a real sentence.  This characteristic of real text could be used as a  feature to distinguish real articles from fake. The  distribution of POS tags of the first and last words of  the sentences in an article is used as a feature. Our  experiments show that this feature had very little ef- fect in the overall contribution to the classification  accuracy over the development set.  </vt:lpstr>
      <vt:lpstr>Syntactic Features   </vt:lpstr>
      <vt:lpstr>Semantic Features   </vt:lpstr>
      <vt:lpstr>Modeling Topical Redundancy (Inter-sentence Coherence) </vt:lpstr>
      <vt:lpstr>Experimental Results </vt:lpstr>
      <vt:lpstr>Results and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dc:title>
  <dc:creator>Mohamed Mousa</dc:creator>
  <cp:lastModifiedBy>Mohamed Mousa</cp:lastModifiedBy>
  <cp:revision>10</cp:revision>
  <dcterms:created xsi:type="dcterms:W3CDTF">2021-11-10T22:23:48Z</dcterms:created>
  <dcterms:modified xsi:type="dcterms:W3CDTF">2021-11-11T06:43:29Z</dcterms:modified>
</cp:coreProperties>
</file>