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7336" autoAdjust="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547366608915327E-2"/>
          <c:y val="6.2373625152760806E-2"/>
          <c:w val="0.85499046152029146"/>
          <c:h val="0.8157914077922965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sun day</c:v>
                </c:pt>
                <c:pt idx="1">
                  <c:v>mon day</c:v>
                </c:pt>
                <c:pt idx="2">
                  <c:v>tue day</c:v>
                </c:pt>
                <c:pt idx="3">
                  <c:v>wed day</c:v>
                </c:pt>
                <c:pt idx="4">
                  <c:v>tue 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sun day</c:v>
                </c:pt>
                <c:pt idx="1">
                  <c:v>mon day</c:v>
                </c:pt>
                <c:pt idx="2">
                  <c:v>tue day</c:v>
                </c:pt>
                <c:pt idx="3">
                  <c:v>wed day</c:v>
                </c:pt>
                <c:pt idx="4">
                  <c:v>tue day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56279536"/>
        <c:axId val="-1356286608"/>
      </c:barChart>
      <c:catAx>
        <c:axId val="-1356279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356286608"/>
        <c:crosses val="autoZero"/>
        <c:auto val="1"/>
        <c:lblAlgn val="ctr"/>
        <c:lblOffset val="100"/>
        <c:noMultiLvlLbl val="0"/>
      </c:catAx>
      <c:valAx>
        <c:axId val="-1356286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3562795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ar-SA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0.0991</cdr:x>
      <cdr:y>0.90769</cdr:y>
    </cdr:from>
    <cdr:to>
      <cdr:x>0.18018</cdr:x>
      <cdr:y>0.98462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792088" y="4248472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000" b="1" i="1" dirty="0" smtClean="0">
              <a:solidFill>
                <a:srgbClr val="FFFF00"/>
              </a:solidFill>
            </a:rPr>
            <a:t>sun</a:t>
          </a:r>
          <a:endParaRPr lang="ar-EG" sz="2000" b="1" i="1" dirty="0">
            <a:solidFill>
              <a:srgbClr val="FFFF00"/>
            </a:solidFill>
          </a:endParaRPr>
        </a:p>
      </cdr:txBody>
    </cdr:sp>
  </cdr:relSizeAnchor>
  <cdr:relSizeAnchor xmlns:cdr="http://schemas.openxmlformats.org/drawingml/2006/chartDrawing">
    <cdr:from>
      <cdr:x>0.75676</cdr:x>
      <cdr:y>0.90769</cdr:y>
    </cdr:from>
    <cdr:to>
      <cdr:x>0.83784</cdr:x>
      <cdr:y>0.98462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6048672" y="4248472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i="1" dirty="0" smtClean="0">
              <a:solidFill>
                <a:srgbClr val="FFFF00"/>
              </a:solidFill>
            </a:rPr>
            <a:t>thu</a:t>
          </a:r>
          <a:endParaRPr lang="ar-EG" sz="1800" b="1" i="1" dirty="0">
            <a:solidFill>
              <a:srgbClr val="FFFF00"/>
            </a:solidFill>
          </a:endParaRPr>
        </a:p>
      </cdr:txBody>
    </cdr:sp>
  </cdr:relSizeAnchor>
  <cdr:relSizeAnchor xmlns:cdr="http://schemas.openxmlformats.org/drawingml/2006/chartDrawing">
    <cdr:from>
      <cdr:x>0.59459</cdr:x>
      <cdr:y>0.90769</cdr:y>
    </cdr:from>
    <cdr:to>
      <cdr:x>0.67568</cdr:x>
      <cdr:y>0.98462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4752528" y="4248472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i="1" dirty="0" smtClean="0">
              <a:solidFill>
                <a:srgbClr val="FFFF00"/>
              </a:solidFill>
            </a:rPr>
            <a:t>wed</a:t>
          </a:r>
          <a:endParaRPr lang="ar-EG" sz="1800" b="1" i="1" dirty="0">
            <a:solidFill>
              <a:srgbClr val="FFFF00"/>
            </a:solidFill>
          </a:endParaRPr>
        </a:p>
      </cdr:txBody>
    </cdr:sp>
  </cdr:relSizeAnchor>
  <cdr:relSizeAnchor xmlns:cdr="http://schemas.openxmlformats.org/drawingml/2006/chartDrawing">
    <cdr:from>
      <cdr:x>0.44144</cdr:x>
      <cdr:y>0.90769</cdr:y>
    </cdr:from>
    <cdr:to>
      <cdr:x>0.52252</cdr:x>
      <cdr:y>0.98462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3528392" y="4248472"/>
          <a:ext cx="648072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b="1" i="1" dirty="0" smtClean="0">
              <a:solidFill>
                <a:srgbClr val="FFFF00"/>
              </a:solidFill>
            </a:rPr>
            <a:t>tue</a:t>
          </a:r>
          <a:endParaRPr lang="ar-EG" sz="2000" b="1" i="1" dirty="0">
            <a:solidFill>
              <a:srgbClr val="FFFF00"/>
            </a:solidFill>
          </a:endParaRPr>
        </a:p>
      </cdr:txBody>
    </cdr:sp>
  </cdr:relSizeAnchor>
  <cdr:relSizeAnchor xmlns:cdr="http://schemas.openxmlformats.org/drawingml/2006/chartDrawing">
    <cdr:from>
      <cdr:x>0.26126</cdr:x>
      <cdr:y>0.90769</cdr:y>
    </cdr:from>
    <cdr:to>
      <cdr:x>0.33969</cdr:x>
      <cdr:y>0.98462</cdr:y>
    </cdr:to>
    <cdr:sp macro="" textlink="">
      <cdr:nvSpPr>
        <cdr:cNvPr id="7" name="Rectangle 6"/>
        <cdr:cNvSpPr/>
      </cdr:nvSpPr>
      <cdr:spPr>
        <a:xfrm xmlns:a="http://schemas.openxmlformats.org/drawingml/2006/main">
          <a:off x="2088232" y="4248472"/>
          <a:ext cx="626864" cy="36004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i="1" dirty="0" smtClean="0">
              <a:solidFill>
                <a:srgbClr val="FFFF00"/>
              </a:solidFill>
            </a:rPr>
            <a:t>mon</a:t>
          </a:r>
          <a:endParaRPr lang="ar-EG" sz="1800" b="1" i="1" dirty="0">
            <a:solidFill>
              <a:srgbClr val="FFFF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98BDBC-D4B0-4416-A0BF-7525F56ED0BF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24A62F0-3353-4145-9933-CA0882619C3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377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A62F0-3353-4145-9933-CA0882619C3C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294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35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0689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560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583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39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7859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27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170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957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87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138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0F52-F955-4791-BABE-F685D0D632F3}" type="datetimeFigureOut">
              <a:rPr lang="ar-EG" smtClean="0"/>
              <a:t>21/06/1439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8811-B54E-4616-9B2E-4E0F31CA42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30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ar-EG" b="1" i="1" dirty="0">
              <a:solidFill>
                <a:srgbClr val="7030A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36695"/>
              </p:ext>
            </p:extLst>
          </p:nvPr>
        </p:nvGraphicFramePr>
        <p:xfrm>
          <a:off x="395536" y="2348880"/>
          <a:ext cx="8496942" cy="3168352"/>
        </p:xfrm>
        <a:graphic>
          <a:graphicData uri="http://schemas.openxmlformats.org/drawingml/2006/table">
            <a:tbl>
              <a:tblPr rtl="1" firstRow="1" bandRow="1">
                <a:tableStyleId>{775DCB02-9BB8-47FD-8907-85C794F793BA}</a:tableStyleId>
              </a:tblPr>
              <a:tblGrid>
                <a:gridCol w="1233736"/>
                <a:gridCol w="1287400"/>
                <a:gridCol w="1345456"/>
                <a:gridCol w="1308361"/>
                <a:gridCol w="1971148"/>
                <a:gridCol w="1350841"/>
              </a:tblGrid>
              <a:tr h="1656184"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Thu   </a:t>
                      </a:r>
                    </a:p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8/3   </a:t>
                      </a:r>
                      <a:endParaRPr lang="ar-EG" sz="2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EG" sz="2800" dirty="0" smtClean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wed</a:t>
                      </a:r>
                    </a:p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7/3   </a:t>
                      </a:r>
                      <a:endParaRPr lang="ar-EG" sz="2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EG" sz="2800" dirty="0" smtClean="0">
                          <a:solidFill>
                            <a:srgbClr val="FFFF00"/>
                          </a:solidFill>
                        </a:rPr>
                        <a:t>  </a:t>
                      </a:r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tue</a:t>
                      </a:r>
                    </a:p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6/3  </a:t>
                      </a:r>
                      <a:endParaRPr lang="ar-EG" sz="2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Mon</a:t>
                      </a:r>
                    </a:p>
                    <a:p>
                      <a:pPr rtl="1"/>
                      <a:r>
                        <a:rPr lang="en-US" sz="2800" dirty="0" smtClean="0">
                          <a:solidFill>
                            <a:srgbClr val="FFFF00"/>
                          </a:solidFill>
                        </a:rPr>
                        <a:t>5/3  </a:t>
                      </a:r>
                      <a:endParaRPr lang="ar-EG" sz="2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b="1" dirty="0" smtClean="0">
                          <a:solidFill>
                            <a:srgbClr val="FFFF00"/>
                          </a:solidFill>
                        </a:rPr>
                        <a:t>Sun</a:t>
                      </a:r>
                      <a:r>
                        <a:rPr lang="en-US" sz="2800" b="1" baseline="0" dirty="0" smtClean="0">
                          <a:solidFill>
                            <a:srgbClr val="FFFF00"/>
                          </a:solidFill>
                        </a:rPr>
                        <a:t>   </a:t>
                      </a:r>
                      <a:r>
                        <a:rPr lang="ar-EG" sz="2800" b="1" baseline="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en-US" sz="2800" b="1" baseline="0" dirty="0" smtClean="0">
                        <a:solidFill>
                          <a:srgbClr val="FFFF00"/>
                        </a:solidFill>
                      </a:endParaRPr>
                    </a:p>
                    <a:p>
                      <a:pPr rtl="1"/>
                      <a:r>
                        <a:rPr lang="en-US" sz="2800" b="1" baseline="0" dirty="0" smtClean="0">
                          <a:solidFill>
                            <a:srgbClr val="FFFF00"/>
                          </a:solidFill>
                        </a:rPr>
                        <a:t>4/3   </a:t>
                      </a:r>
                      <a:endParaRPr lang="ar-EG" sz="2800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sz="4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ar-EG" sz="4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12168">
                <a:tc>
                  <a:txBody>
                    <a:bodyPr/>
                    <a:lstStyle/>
                    <a:p>
                      <a:pPr rtl="1"/>
                      <a:r>
                        <a:rPr lang="en-US" b="1" i="1" dirty="0" smtClean="0"/>
                        <a:t>Lab</a:t>
                      </a:r>
                      <a:r>
                        <a:rPr lang="en-US" b="1" i="1" baseline="0" dirty="0" smtClean="0"/>
                        <a:t> 3 done</a:t>
                      </a:r>
                    </a:p>
                    <a:p>
                      <a:pPr rtl="1"/>
                      <a:r>
                        <a:rPr lang="en-US" b="1" i="1" baseline="0" dirty="0" smtClean="0"/>
                        <a:t>Over view </a:t>
                      </a:r>
                    </a:p>
                    <a:p>
                      <a:pPr rtl="1"/>
                      <a:r>
                        <a:rPr lang="en-US" b="1" i="1" baseline="0" dirty="0" smtClean="0"/>
                        <a:t>Sprint 1  </a:t>
                      </a:r>
                      <a:endParaRPr lang="ar-EG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1" dirty="0" smtClean="0"/>
                        <a:t>Lab</a:t>
                      </a:r>
                      <a:r>
                        <a:rPr lang="en-US" sz="1800" b="1" i="1" baseline="0" dirty="0" smtClean="0"/>
                        <a:t> 2 done (discussion </a:t>
                      </a:r>
                      <a:r>
                        <a:rPr lang="ar-EG" sz="1800" b="1" i="1" baseline="0" dirty="0" smtClean="0"/>
                        <a:t>  </a:t>
                      </a:r>
                      <a:r>
                        <a:rPr lang="en-US" sz="1800" b="1" i="1" baseline="0" dirty="0" smtClean="0"/>
                        <a:t>about lab3)  </a:t>
                      </a:r>
                      <a:endParaRPr lang="ar-EG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EG" sz="1800" b="1" i="1" smtClean="0"/>
                        <a:t>  </a:t>
                      </a:r>
                      <a:r>
                        <a:rPr lang="en-US" sz="1800" b="1" i="1" smtClean="0"/>
                        <a:t>Lab</a:t>
                      </a:r>
                      <a:r>
                        <a:rPr lang="en-US" sz="1800" b="1" i="1" baseline="0" smtClean="0"/>
                        <a:t> one finished   </a:t>
                      </a:r>
                    </a:p>
                    <a:p>
                      <a:pPr rtl="1"/>
                      <a:r>
                        <a:rPr lang="ar-EG" sz="1800" b="1" i="1" baseline="0" smtClean="0"/>
                        <a:t> </a:t>
                      </a:r>
                      <a:r>
                        <a:rPr lang="en-US" sz="1800" b="1" i="1" baseline="0" smtClean="0"/>
                        <a:t>(discussion about lab 2)</a:t>
                      </a:r>
                      <a:endParaRPr lang="ar-EG" sz="18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i="1" dirty="0" smtClean="0"/>
                        <a:t>Discussion</a:t>
                      </a:r>
                      <a:r>
                        <a:rPr lang="en-US" sz="2000" b="1" i="1" baseline="0" dirty="0" smtClean="0"/>
                        <a:t> about first lab  </a:t>
                      </a:r>
                      <a:r>
                        <a:rPr lang="en-US" baseline="0" dirty="0" smtClean="0"/>
                        <a:t>    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dirty="0" smtClean="0"/>
                        <a:t>    </a:t>
                      </a:r>
                      <a:r>
                        <a:rPr lang="en-US" dirty="0" smtClean="0"/>
                        <a:t>  </a:t>
                      </a:r>
                      <a:r>
                        <a:rPr lang="en-US" sz="2000" b="1" i="1" dirty="0" smtClean="0"/>
                        <a:t>team</a:t>
                      </a:r>
                      <a:r>
                        <a:rPr lang="en-US" sz="2000" b="1" i="1" baseline="0" dirty="0" smtClean="0"/>
                        <a:t> meeting </a:t>
                      </a:r>
                    </a:p>
                    <a:p>
                      <a:pPr algn="ctr" rtl="1"/>
                      <a:r>
                        <a:rPr lang="en-US" sz="2000" b="1" i="1" baseline="0" dirty="0" smtClean="0"/>
                        <a:t>(tasks division)</a:t>
                      </a:r>
                      <a:endParaRPr lang="ar-EG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dirty="0" smtClean="0"/>
                        <a:t>Done</a:t>
                      </a:r>
                      <a:endParaRPr lang="ar-EG" sz="3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67544" y="620688"/>
            <a:ext cx="3528392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i="1" dirty="0" smtClean="0">
                <a:solidFill>
                  <a:srgbClr val="FFFF00"/>
                </a:solidFill>
              </a:rPr>
              <a:t>Sprint schedule:</a:t>
            </a:r>
            <a:endParaRPr lang="ar-EG" sz="36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2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**</a:t>
            </a:r>
            <a:endParaRPr lang="ar-EG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75725"/>
            <a:ext cx="3744416" cy="1152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i="1" dirty="0" smtClean="0">
                <a:solidFill>
                  <a:srgbClr val="FFFF00"/>
                </a:solidFill>
              </a:rPr>
              <a:t>Project velocity:</a:t>
            </a:r>
            <a:endParaRPr lang="ar-EG" sz="3600" b="1" i="1" dirty="0">
              <a:solidFill>
                <a:srgbClr val="FFFF00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97163613"/>
              </p:ext>
            </p:extLst>
          </p:nvPr>
        </p:nvGraphicFramePr>
        <p:xfrm>
          <a:off x="611560" y="1844824"/>
          <a:ext cx="799288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553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9743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l">
              <a:buNone/>
            </a:pPr>
            <a:endParaRPr lang="ar-EG" sz="4000" b="1" i="1" dirty="0" smtClean="0"/>
          </a:p>
          <a:p>
            <a:pPr marL="0" indent="0" algn="l">
              <a:buNone/>
            </a:pPr>
            <a:r>
              <a:rPr lang="ar-EG" sz="4000" b="1" i="1" dirty="0" smtClean="0"/>
              <a:t> </a:t>
            </a:r>
            <a:r>
              <a:rPr lang="en-US" sz="4000" b="1" i="1" dirty="0" smtClean="0">
                <a:solidFill>
                  <a:srgbClr val="FFFF00"/>
                </a:solidFill>
              </a:rPr>
              <a:t>idle week:</a:t>
            </a:r>
            <a:r>
              <a:rPr lang="ar-EG" sz="4000" b="1" i="1" dirty="0" smtClean="0">
                <a:solidFill>
                  <a:srgbClr val="FFFF00"/>
                </a:solidFill>
              </a:rPr>
              <a:t> </a:t>
            </a:r>
          </a:p>
          <a:p>
            <a:pPr marL="0" indent="0" algn="l">
              <a:buNone/>
            </a:pPr>
            <a:endParaRPr lang="ar-EG" sz="4000" b="1" i="1" dirty="0"/>
          </a:p>
        </p:txBody>
      </p:sp>
      <p:sp>
        <p:nvSpPr>
          <p:cNvPr id="4" name="Rectangle 3"/>
          <p:cNvSpPr/>
          <p:nvPr/>
        </p:nvSpPr>
        <p:spPr>
          <a:xfrm>
            <a:off x="683568" y="1556792"/>
            <a:ext cx="6696744" cy="33123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12 hour per 5 days about 2 hour a day .</a:t>
            </a:r>
            <a:endParaRPr lang="ar-EG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34"/>
            <a:ext cx="9144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ar-E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38112"/>
              </p:ext>
            </p:extLst>
          </p:nvPr>
        </p:nvGraphicFramePr>
        <p:xfrm>
          <a:off x="395535" y="2492896"/>
          <a:ext cx="8352930" cy="310862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92155"/>
                <a:gridCol w="1392155"/>
                <a:gridCol w="1382277"/>
                <a:gridCol w="1402033"/>
                <a:gridCol w="1392155"/>
                <a:gridCol w="1392155"/>
              </a:tblGrid>
              <a:tr h="1224136">
                <a:tc>
                  <a:txBody>
                    <a:bodyPr/>
                    <a:lstStyle/>
                    <a:p>
                      <a:pPr rtl="1"/>
                      <a:r>
                        <a:rPr lang="en-US" sz="3200" i="1" dirty="0" smtClean="0">
                          <a:solidFill>
                            <a:srgbClr val="FFFF00"/>
                          </a:solidFill>
                        </a:rPr>
                        <a:t>THU  </a:t>
                      </a:r>
                    </a:p>
                    <a:p>
                      <a:pPr rtl="1"/>
                      <a:r>
                        <a:rPr lang="en-US" sz="3200" i="1" dirty="0" smtClean="0">
                          <a:solidFill>
                            <a:srgbClr val="FFFF00"/>
                          </a:solidFill>
                        </a:rPr>
                        <a:t>8/3  </a:t>
                      </a:r>
                      <a:endParaRPr lang="ar-EG" sz="3200" i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i="1" dirty="0" smtClean="0">
                          <a:solidFill>
                            <a:srgbClr val="FFFF00"/>
                          </a:solidFill>
                        </a:rPr>
                        <a:t>WED     </a:t>
                      </a:r>
                    </a:p>
                    <a:p>
                      <a:pPr rtl="1"/>
                      <a:r>
                        <a:rPr lang="en-US" sz="3200" i="1" dirty="0" smtClean="0">
                          <a:solidFill>
                            <a:srgbClr val="FFFF00"/>
                          </a:solidFill>
                        </a:rPr>
                        <a:t>7/3  </a:t>
                      </a:r>
                      <a:r>
                        <a:rPr lang="en-US" dirty="0" smtClean="0"/>
                        <a:t>    </a:t>
                      </a:r>
                      <a:endParaRPr lang="ar-E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i="1" dirty="0" smtClean="0">
                          <a:solidFill>
                            <a:srgbClr val="FFFF00"/>
                          </a:solidFill>
                        </a:rPr>
                        <a:t>TUE  </a:t>
                      </a:r>
                      <a:r>
                        <a:rPr lang="en-US" dirty="0" smtClean="0"/>
                        <a:t>  </a:t>
                      </a:r>
                      <a:endParaRPr lang="en-US" sz="3200" i="1" dirty="0" smtClean="0">
                        <a:solidFill>
                          <a:srgbClr val="FFFF00"/>
                        </a:solidFill>
                      </a:endParaRPr>
                    </a:p>
                    <a:p>
                      <a:pPr rtl="1"/>
                      <a:r>
                        <a:rPr lang="en-US" sz="3200" i="1" dirty="0" smtClean="0">
                          <a:solidFill>
                            <a:srgbClr val="FFFF00"/>
                          </a:solidFill>
                        </a:rPr>
                        <a:t>6/3 </a:t>
                      </a:r>
                      <a:r>
                        <a:rPr lang="en-US" dirty="0" smtClean="0"/>
                        <a:t>   </a:t>
                      </a:r>
                      <a:endParaRPr lang="ar-E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i="1" dirty="0" smtClean="0">
                          <a:solidFill>
                            <a:srgbClr val="FFFF00"/>
                          </a:solidFill>
                        </a:rPr>
                        <a:t>MON   </a:t>
                      </a:r>
                    </a:p>
                    <a:p>
                      <a:pPr rtl="1"/>
                      <a:r>
                        <a:rPr lang="en-US" sz="2800" b="1" i="1" dirty="0" smtClean="0">
                          <a:solidFill>
                            <a:srgbClr val="FFFF00"/>
                          </a:solidFill>
                        </a:rPr>
                        <a:t>5/3    </a:t>
                      </a:r>
                      <a:endParaRPr lang="ar-EG" sz="2800" b="1" i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1" dirty="0" smtClean="0">
                          <a:solidFill>
                            <a:srgbClr val="FFFF00"/>
                          </a:solidFill>
                        </a:rPr>
                        <a:t>SUN </a:t>
                      </a:r>
                      <a:r>
                        <a:rPr lang="en-US" sz="2400" b="1" i="1" dirty="0" smtClean="0">
                          <a:solidFill>
                            <a:srgbClr val="FFFF00"/>
                          </a:solidFill>
                        </a:rPr>
                        <a:t>   </a:t>
                      </a:r>
                      <a:r>
                        <a:rPr lang="en-US" sz="3200" b="1" i="1" dirty="0" smtClean="0">
                          <a:solidFill>
                            <a:srgbClr val="FFFF00"/>
                          </a:solidFill>
                        </a:rPr>
                        <a:t>4/3    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4000" dirty="0" smtClean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ar-EG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878651">
                <a:tc>
                  <a:txBody>
                    <a:bodyPr/>
                    <a:lstStyle/>
                    <a:p>
                      <a:pPr rtl="1"/>
                      <a:r>
                        <a:rPr lang="en-US" sz="6000" b="1" i="1" dirty="0" smtClean="0"/>
                        <a:t>4</a:t>
                      </a:r>
                      <a:endParaRPr lang="ar-EG" sz="6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6000" b="1" i="1" dirty="0" smtClean="0"/>
                        <a:t>2</a:t>
                      </a:r>
                      <a:endParaRPr lang="ar-EG" sz="6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6000" b="1" i="1" dirty="0" smtClean="0"/>
                        <a:t>2</a:t>
                      </a:r>
                      <a:endParaRPr lang="ar-EG" sz="6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6000" b="1" i="1" dirty="0" smtClean="0"/>
                        <a:t>3</a:t>
                      </a:r>
                      <a:endParaRPr lang="ar-EG" sz="6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6000" b="1" i="1" dirty="0" smtClean="0"/>
                        <a:t>1</a:t>
                      </a:r>
                      <a:endParaRPr lang="ar-EG" sz="6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EG" dirty="0" smtClean="0"/>
                        <a:t>   </a:t>
                      </a:r>
                      <a:r>
                        <a:rPr lang="en-US" sz="2400" b="1" i="1" dirty="0" smtClean="0"/>
                        <a:t>TIME</a:t>
                      </a:r>
                      <a:r>
                        <a:rPr lang="en-US" sz="2400" b="1" i="1" baseline="0" dirty="0" smtClean="0"/>
                        <a:t> REQUIRE</a:t>
                      </a:r>
                      <a:endParaRPr lang="ar-EG" sz="24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878651">
                <a:tc>
                  <a:txBody>
                    <a:bodyPr/>
                    <a:lstStyle/>
                    <a:p>
                      <a:pPr rtl="1"/>
                      <a:r>
                        <a:rPr lang="en-US" b="1" i="1" dirty="0" smtClean="0"/>
                        <a:t>ONE</a:t>
                      </a:r>
                      <a:r>
                        <a:rPr lang="en-US" b="1" i="1" baseline="0" dirty="0" smtClean="0"/>
                        <a:t> HOUR LOST    </a:t>
                      </a:r>
                      <a:r>
                        <a:rPr lang="en-US" baseline="0" dirty="0" smtClean="0"/>
                        <a:t>  </a:t>
                      </a:r>
                      <a:endParaRPr lang="ar-EG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200" b="1" i="1" dirty="0" smtClean="0"/>
                        <a:t>---------</a:t>
                      </a:r>
                      <a:endParaRPr lang="ar-EG" sz="32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1" dirty="0" smtClean="0"/>
                        <a:t>5O</a:t>
                      </a:r>
                      <a:r>
                        <a:rPr lang="en-US" sz="1800" b="1" i="1" baseline="0" dirty="0" smtClean="0"/>
                        <a:t> MIN OF ARGUMENT</a:t>
                      </a:r>
                      <a:endParaRPr lang="ar-EG" sz="18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b="1" i="1" dirty="0" smtClean="0"/>
                        <a:t>HALF</a:t>
                      </a:r>
                      <a:r>
                        <a:rPr lang="en-US" sz="1800" b="1" i="1" baseline="0" dirty="0" smtClean="0"/>
                        <a:t> AN HOUR</a:t>
                      </a:r>
                      <a:endParaRPr lang="ar-EG" sz="18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3600" b="1" i="1" dirty="0" smtClean="0"/>
                        <a:t>--------</a:t>
                      </a:r>
                      <a:endParaRPr lang="ar-EG" sz="36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b="1" i="1" dirty="0" smtClean="0"/>
                        <a:t>WASTING  </a:t>
                      </a:r>
                      <a:r>
                        <a:rPr lang="en-US" sz="2000" b="1" i="1" baseline="0" dirty="0" smtClean="0"/>
                        <a:t>  </a:t>
                      </a:r>
                      <a:r>
                        <a:rPr lang="en-US" sz="2000" b="1" i="1" dirty="0" smtClean="0"/>
                        <a:t>TIME</a:t>
                      </a:r>
                      <a:endParaRPr lang="ar-EG" sz="2000" b="1" i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260648"/>
            <a:ext cx="4392488" cy="1296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Fudge factor:              </a:t>
            </a:r>
            <a:endParaRPr lang="ar-EG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0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115</Words>
  <Application>Microsoft Office PowerPoint</Application>
  <PresentationFormat>On-screen Show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**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:Sprint schedule</dc:title>
  <dc:creator>h</dc:creator>
  <cp:lastModifiedBy>Teba</cp:lastModifiedBy>
  <cp:revision>15</cp:revision>
  <dcterms:created xsi:type="dcterms:W3CDTF">2018-03-08T15:23:58Z</dcterms:created>
  <dcterms:modified xsi:type="dcterms:W3CDTF">2018-03-08T18:20:48Z</dcterms:modified>
</cp:coreProperties>
</file>