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1" autoAdjust="0"/>
    <p:restoredTop sz="99500" autoAdjust="0"/>
  </p:normalViewPr>
  <p:slideViewPr>
    <p:cSldViewPr snapToGrid="0">
      <p:cViewPr>
        <p:scale>
          <a:sx n="66" d="100"/>
          <a:sy n="6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8"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9"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9/1/2025</a:t>
            </a:fld>
            <a:endParaRPr lang="zh-CN" altLang="en-US" sz="1200">
              <a:latin typeface="Calibri" pitchFamily="0" charset="0"/>
              <a:ea typeface="宋体" pitchFamily="0" charset="0"/>
              <a:cs typeface="Calibri" pitchFamily="0" charset="0"/>
            </a:endParaRPr>
          </a:p>
        </p:txBody>
      </p:sp>
      <p:sp>
        <p:nvSpPr>
          <p:cNvPr id="10"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1"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8895397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4574804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6909131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4266694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7277967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8099650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9315856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2630921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5420063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9575492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584058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0459885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70529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8825088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370143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582019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17"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208933" cy="6858000"/>
          </a:xfrm>
          <a:prstGeom xmlns:a="http://schemas.openxmlformats.org/drawingml/2006/main" prst="rect"/>
          <a:noFill xmlns:a="http://schemas.openxmlformats.org/drawingml/2006/main"/>
          <a:ln xmlns:a="http://schemas.openxmlformats.org/drawingml/2006/main" w="9525" cmpd="sng" cap="flat">
            <a:noFill/>
            <a:prstDash val="solid"/>
            <a:round/>
          </a:ln>
        </p:spPr>
      </p:pic>
      <p:sp>
        <p:nvSpPr>
          <p:cNvPr id="14" name="文本框"/>
          <p:cNvSpPr>
            <a:spLocks xmlns:a="http://schemas.openxmlformats.org/drawingml/2006/main" noGrp="1"/>
          </p:cNvSpPr>
          <p:nvPr>
            <p:ph type="dt" idx="10"/>
          </p:nvPr>
        </p:nvSpPr>
        <p:spPr>
          <a:xfrm xmlns:a="http://schemas.openxmlformats.org/drawingml/2006/main" rot="0">
            <a:off x="609600" y="6245225"/>
            <a:ext cx="2844800"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sz="1400">
              <a:latin typeface="Arial" pitchFamily="0" charset="0"/>
              <a:ea typeface="SimSun" pitchFamily="0" charset="0"/>
              <a:cs typeface="Arial" pitchFamily="0" charset="0"/>
            </a:endParaRPr>
          </a:p>
        </p:txBody>
      </p:sp>
      <p:sp>
        <p:nvSpPr>
          <p:cNvPr id="15" name="文本框"/>
          <p:cNvSpPr>
            <a:spLocks xmlns:a="http://schemas.openxmlformats.org/drawingml/2006/main" noGrp="1"/>
          </p:cNvSpPr>
          <p:nvPr>
            <p:ph type="ftr"/>
          </p:nvPr>
        </p:nvSpPr>
        <p:spPr>
          <a:xfrm xmlns:a="http://schemas.openxmlformats.org/drawingml/2006/main" rot="0">
            <a:off x="4165600" y="6245225"/>
            <a:ext cx="3860799"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ctr"/>
            <a:endParaRPr lang="zh-CN" altLang="en-US" sz="1400">
              <a:latin typeface="Arial" pitchFamily="0" charset="0"/>
              <a:ea typeface="SimSun" pitchFamily="0" charset="0"/>
              <a:cs typeface="Arial" pitchFamily="0" charset="0"/>
            </a:endParaRPr>
          </a:p>
        </p:txBody>
      </p:sp>
      <p:sp>
        <p:nvSpPr>
          <p:cNvPr id="16" name="文本框"/>
          <p:cNvSpPr>
            <a:spLocks xmlns:a="http://schemas.openxmlformats.org/drawingml/2006/main" noGrp="1"/>
          </p:cNvSpPr>
          <p:nvPr>
            <p:ph type="sldNum"/>
          </p:nvPr>
        </p:nvSpPr>
        <p:spPr>
          <a:xfrm xmlns:a="http://schemas.openxmlformats.org/drawingml/2006/main" rot="0">
            <a:off x="8737600" y="6245225"/>
            <a:ext cx="2844799"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1200" cap="none" spc="0" baseline="0">
                <a:solidFill>
                  <a:schemeClr val="tx1"/>
                </a:solidFill>
                <a:latin typeface="Arial" pitchFamily="0" charset="0"/>
                <a:ea typeface="SimSun" pitchFamily="0" charset="0"/>
                <a:cs typeface="Arial" pitchFamily="0" charset="0"/>
              </a:rPr>
              <a:t>&lt;#&gt;</a:t>
            </a:fld>
            <a:endParaRPr lang="zh-CN" altLang="en-US" sz="1400">
              <a:latin typeface="Arial" pitchFamily="0" charset="0"/>
              <a:ea typeface="SimSun" pitchFamily="0" charset="0"/>
              <a:cs typeface="Arial" pitchFamily="0" charset="0"/>
            </a:endParaRPr>
          </a:p>
        </p:txBody>
      </p:sp>
    </p:spTree>
    <p:extLst>
      <p:ext uri="{BB962C8B-B14F-4D97-AF65-F5344CB8AC3E}">
        <p14:creationId xmlns:p14="http://schemas.microsoft.com/office/powerpoint/2010/main" val="81863610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951313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165821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798962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320613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519286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540359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638064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460110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p:cNvPicPr>
            <a:picLocks noChangeAspect="1"/>
          </p:cNvPicPr>
          <p:nvPr/>
        </p:nvPicPr>
        <p:blipFill>
          <a:blip r:embed="rId1" cstate="print"/>
          <a:stretch>
            <a:fillRect/>
          </a:stretch>
        </p:blipFill>
        <p:spPr>
          <a:xfrm rot="0">
            <a:off x="0" y="0"/>
            <a:ext cx="12208933" cy="6858000"/>
          </a:xfrm>
          <a:prstGeom prst="rect"/>
          <a:noFill/>
          <a:ln w="9525" cmpd="sng" cap="flat">
            <a:noFill/>
            <a:prstDash val="solid"/>
            <a:round/>
          </a:ln>
        </p:spPr>
      </p:pic>
      <p:sp>
        <p:nvSpPr>
          <p:cNvPr id="3" name="文本框"/>
          <p:cNvSpPr>
            <a:spLocks noGrp="1"/>
          </p:cNvSpPr>
          <p:nvPr>
            <p:ph type="title"/>
          </p:nvPr>
        </p:nvSpPr>
        <p:spPr>
          <a:xfrm rot="0">
            <a:off x="609600" y="190500"/>
            <a:ext cx="10972800" cy="582613"/>
          </a:xfrm>
          <a:prstGeom prst="rect"/>
          <a:noFill/>
          <a:ln w="9525"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09600" y="1174750"/>
            <a:ext cx="10972800" cy="4953000"/>
          </a:xfrm>
          <a:prstGeom prst="rect"/>
          <a:noFill/>
          <a:ln w="9525" cmpd="sng" cap="flat">
            <a:noFill/>
            <a:prstDash val="solid"/>
            <a:round/>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609600" y="6245225"/>
            <a:ext cx="2844800" cy="476249"/>
          </a:xfrm>
          <a:prstGeom prst="rect"/>
          <a:noFill/>
          <a:ln w="12700" cmpd="sng" cap="flat">
            <a:noFill/>
            <a:prstDash val="solid"/>
            <a:round/>
          </a:ln>
        </p:spPr>
        <p:txBody>
          <a:bodyPr vert="horz" wrap="square" lIns="91440" tIns="45720" rIns="91440" bIns="45720" anchor="t" anchorCtr="0">
            <a:prstTxWarp prst="textNoShape"/>
          </a:bodyPr>
          <a:lstStyle/>
          <a:p>
            <a:fld id="{CAD2D6BD-DE1B-4B5F-8B41-2702339687B9}" type="datetime1">
              <a:rPr lang="en-US" altLang="zh-CN" sz="1400">
                <a:latin typeface="Arial" pitchFamily="0" charset="0"/>
                <a:ea typeface="SimSun" pitchFamily="0" charset="0"/>
                <a:cs typeface="Arial" pitchFamily="0" charset="0"/>
              </a:rPr>
              <a:t>9/1/2025</a:t>
            </a:fld>
            <a:endParaRPr lang="zh-CN" altLang="en-US" sz="1400">
              <a:latin typeface="Arial" pitchFamily="0" charset="0"/>
              <a:ea typeface="SimSun" pitchFamily="0" charset="0"/>
              <a:cs typeface="Arial" pitchFamily="0" charset="0"/>
            </a:endParaRPr>
          </a:p>
        </p:txBody>
      </p:sp>
      <p:sp>
        <p:nvSpPr>
          <p:cNvPr id="6" name="文本框"/>
          <p:cNvSpPr>
            <a:spLocks noGrp="1"/>
          </p:cNvSpPr>
          <p:nvPr>
            <p:ph type="ftr" idx="3"/>
          </p:nvPr>
        </p:nvSpPr>
        <p:spPr>
          <a:xfrm rot="0">
            <a:off x="4165600" y="6245225"/>
            <a:ext cx="3860799" cy="476249"/>
          </a:xfrm>
          <a:prstGeom prst="rect"/>
          <a:noFill/>
          <a:ln w="12700" cmpd="sng" cap="flat">
            <a:noFill/>
            <a:prstDash val="solid"/>
            <a:round/>
          </a:ln>
        </p:spPr>
        <p:txBody>
          <a:bodyPr vert="horz" wrap="square" lIns="91440" tIns="45720" rIns="91440" bIns="45720" anchor="t" anchorCtr="0">
            <a:prstTxWarp prst="textNoShape"/>
          </a:bodyPr>
          <a:lstStyle/>
          <a:p>
            <a:pPr algn="ctr"/>
            <a:endParaRPr lang="zh-CN" altLang="en-US" sz="1400">
              <a:latin typeface="Arial" pitchFamily="0" charset="0"/>
              <a:ea typeface="SimSun" pitchFamily="0" charset="0"/>
              <a:cs typeface="Arial" pitchFamily="0" charset="0"/>
            </a:endParaRPr>
          </a:p>
        </p:txBody>
      </p:sp>
      <p:sp>
        <p:nvSpPr>
          <p:cNvPr id="7" name="文本框"/>
          <p:cNvSpPr>
            <a:spLocks noGrp="1"/>
          </p:cNvSpPr>
          <p:nvPr>
            <p:ph type="sldNum" idx="4"/>
          </p:nvPr>
        </p:nvSpPr>
        <p:spPr>
          <a:xfrm rot="0">
            <a:off x="8737600" y="6245225"/>
            <a:ext cx="2844799" cy="476249"/>
          </a:xfrm>
          <a:prstGeom prst="rect"/>
          <a:noFill/>
          <a:ln w="12700" cmpd="sng" cap="flat">
            <a:noFill/>
            <a:prstDash val="solid"/>
            <a:round/>
          </a:ln>
        </p:spPr>
        <p:txBody>
          <a:bodyPr vert="horz" wrap="square" lIns="91440" tIns="45720" rIns="91440" bIns="45720" anchor="t" anchorCtr="0">
            <a:prstTxWarp prst="textNoShape"/>
          </a:bodyPr>
          <a:lstStyle/>
          <a:p>
            <a:pPr algn="r"/>
            <a:fld id="{CAD2D6BD-DE1B-4B5F-8B41-2702339687B9}" type="slidenum">
              <a:rPr lang="en-US" altLang="zh-CN" sz="1400" b="0" i="0" u="none" strike="noStrike" kern="1200" cap="none" spc="0" baseline="0">
                <a:solidFill>
                  <a:schemeClr val="tx1"/>
                </a:solidFill>
                <a:latin typeface="Arial" pitchFamily="0" charset="0"/>
                <a:ea typeface="SimSun" pitchFamily="0" charset="0"/>
                <a:cs typeface="Arial" pitchFamily="0" charset="0"/>
              </a:rPr>
              <a:t>&lt;#&gt;</a:t>
            </a:fld>
            <a:endParaRPr lang="zh-CN" altLang="en-US" sz="1400">
              <a:latin typeface="Arial" pitchFamily="0" charset="0"/>
              <a:ea typeface="SimSun" pitchFamily="0" charset="0"/>
              <a:cs typeface="Arial" pitchFamily="0" charset="0"/>
            </a:endParaRPr>
          </a:p>
        </p:txBody>
      </p:sp>
    </p:spTree>
    <p:extLst>
      <p:ext uri="{BB962C8B-B14F-4D97-AF65-F5344CB8AC3E}">
        <p14:creationId xmlns:p14="http://schemas.microsoft.com/office/powerpoint/2010/main" val="155361369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fontAlgn="base" hangingPunct="1">
        <a:spcBef>
          <a:spcPts val="0"/>
        </a:spcBef>
        <a:spcAft>
          <a:spcPts val="0"/>
        </a:spcAft>
        <a:buNone/>
        <a:defRPr sz="3600" kern="1200">
          <a:solidFill>
            <a:schemeClr val="tx1"/>
          </a:solidFill>
          <a:latin typeface="Arial" pitchFamily="0" charset="0"/>
          <a:ea typeface="SimSun" pitchFamily="0" charset="0"/>
          <a:cs typeface="Arial" pitchFamily="0" charset="0"/>
        </a:defRPr>
      </a:lvl1pPr>
    </p:titleStyle>
    <p:bodyStyle>
      <a:lvl1pPr marL="342900" indent="-342900" algn="l" defTabSz="914400" fontAlgn="base" hangingPunct="1">
        <a:spcBef>
          <a:spcPct val="20000"/>
        </a:spcBef>
        <a:spcAft>
          <a:spcPts val="0"/>
        </a:spcAft>
        <a:buChar char="•"/>
        <a:defRPr sz="3200" kern="1200">
          <a:solidFill>
            <a:schemeClr val="tx1"/>
          </a:solidFill>
          <a:latin typeface="Arial" pitchFamily="0" charset="0"/>
          <a:ea typeface="SimSun" pitchFamily="0" charset="0"/>
          <a:cs typeface="Arial" pitchFamily="0" charset="0"/>
        </a:defRPr>
      </a:lvl1pPr>
      <a:lvl2pPr marL="742950" indent="-285750" algn="l" defTabSz="914400" fontAlgn="base" hangingPunct="1">
        <a:spcBef>
          <a:spcPct val="20000"/>
        </a:spcBef>
        <a:spcAft>
          <a:spcPts val="0"/>
        </a:spcAft>
        <a:buChar char="–"/>
        <a:defRPr sz="2800" kern="1200">
          <a:solidFill>
            <a:schemeClr val="tx1"/>
          </a:solidFill>
          <a:latin typeface="Arial" pitchFamily="0" charset="0"/>
          <a:ea typeface="SimSun" pitchFamily="0" charset="0"/>
          <a:cs typeface="Arial" pitchFamily="0" charset="0"/>
        </a:defRPr>
      </a:lvl2pPr>
      <a:lvl3pPr marL="1143000" indent="-228600" algn="l" defTabSz="914400" fontAlgn="base" hangingPunct="1">
        <a:spcBef>
          <a:spcPct val="20000"/>
        </a:spcBef>
        <a:spcAft>
          <a:spcPts val="0"/>
        </a:spcAft>
        <a:buChar char="•"/>
        <a:defRPr sz="2400" kern="1200">
          <a:solidFill>
            <a:schemeClr val="tx1"/>
          </a:solidFill>
          <a:latin typeface="Arial" pitchFamily="0" charset="0"/>
          <a:ea typeface="SimSun" pitchFamily="0" charset="0"/>
          <a:cs typeface="Arial" pitchFamily="0" charset="0"/>
        </a:defRPr>
      </a:lvl3pPr>
      <a:lvl4pPr marL="1600200" indent="-228600" algn="l" defTabSz="914400" fontAlgn="base" hangingPunct="1">
        <a:spcBef>
          <a:spcPct val="20000"/>
        </a:spcBef>
        <a:spcAft>
          <a:spcPts val="0"/>
        </a:spcAft>
        <a:buChar char="–"/>
        <a:defRPr sz="2000" kern="1200">
          <a:solidFill>
            <a:schemeClr val="tx1"/>
          </a:solidFill>
          <a:latin typeface="Arial" pitchFamily="0" charset="0"/>
          <a:ea typeface="SimSun" pitchFamily="0" charset="0"/>
          <a:cs typeface="Arial" pitchFamily="0" charset="0"/>
        </a:defRPr>
      </a:lvl4pPr>
      <a:lvl5pPr marL="2057400" indent="-228600" algn="l" defTabSz="914400" fontAlgn="base" hangingPunct="1">
        <a:spcBef>
          <a:spcPct val="20000"/>
        </a:spcBef>
        <a:spcAft>
          <a:spcPts val="0"/>
        </a:spcAft>
        <a:buChar char="»"/>
        <a:defRPr sz="2000" kern="1200">
          <a:solidFill>
            <a:schemeClr val="tx1"/>
          </a:solidFill>
          <a:latin typeface="Arial" pitchFamily="0" charset="0"/>
          <a:ea typeface="SimSun" pitchFamily="0" charset="0"/>
          <a:cs typeface="Arial" pitchFamily="0" charset="0"/>
        </a:defRPr>
      </a:lvl5pPr>
      <a:lvl6pPr marL="25146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6pPr>
      <a:lvl7pPr marL="29718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7pPr>
      <a:lvl8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8pPr>
      <a:lvl9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image" Target="../media/3.jpg"/><Relationship Id="rId3" Type="http://schemas.openxmlformats.org/officeDocument/2006/relationships/slideLayout" Target="../slideLayouts/slideLayout1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18" name="矩形"/>
          <p:cNvSpPr>
            <a:spLocks/>
          </p:cNvSpPr>
          <p:nvPr/>
        </p:nvSpPr>
        <p:spPr>
          <a:xfrm rot="0">
            <a:off x="179704" y="0"/>
            <a:ext cx="11917045" cy="685736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000" b="1" i="0" u="none" strike="noStrike" kern="1200" cap="none" spc="0" baseline="0">
                <a:solidFill>
                  <a:srgbClr val="404040"/>
                </a:solidFill>
                <a:latin typeface="quote-cjk-patch" pitchFamily="0" charset="0"/>
                <a:ea typeface="quote-cjk-patch" pitchFamily="0" charset="0"/>
                <a:cs typeface="Arial" pitchFamily="0" charset="0"/>
              </a:rPr>
              <a:t> Digital portfolio</a:t>
            </a:r>
            <a:endParaRPr lang="en-US" altLang="zh-CN" sz="40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1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Student Name : </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Mohamed Arshath Rahman .J</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Register Number : 241340805001210</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34</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Nuid: </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2B9AA13826C33C08F9943ECA3BCDCB5F</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Department : BCA Department of Computer Science </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College : TBML College , Annamalai University </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6452873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7" name="矩形"/>
          <p:cNvSpPr>
            <a:spLocks/>
          </p:cNvSpPr>
          <p:nvPr/>
        </p:nvSpPr>
        <p:spPr>
          <a:xfrm rot="0">
            <a:off x="527685" y="186690"/>
            <a:ext cx="10747375" cy="622109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0" i="0" u="none" strike="noStrike" kern="1200" cap="none" spc="0" baseline="0">
                <a:solidFill>
                  <a:srgbClr val="404040"/>
                </a:solidFill>
                <a:latin typeface="quote-cjk-patch" pitchFamily="0" charset="0"/>
                <a:ea typeface="quote-cjk-patch" pitchFamily="0" charset="0"/>
                <a:cs typeface="Arial" pitchFamily="0" charset="0"/>
              </a:rPr>
              <a:t> Results</a:t>
            </a: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Successfully developed a fully functional, responsive, and secure web application.</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Implemented a data-driven approach to portfolio management, moving beyond static presentation.</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Provides tangible value to students by not just showcasing skills, but also guiding their learning journey.</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Improves visibility and accessibility for academic and professional opportunities by offering a centralized, insightful platform.</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62152464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pic>
        <p:nvPicPr>
          <p:cNvPr id="30" name="图片"/>
          <p:cNvPicPr>
            <a:picLocks noChangeAspect="1"/>
          </p:cNvPicPr>
          <p:nvPr/>
        </p:nvPicPr>
        <p:blipFill>
          <a:blip r:embed="rId2" cstate="print"/>
          <a:stretch>
            <a:fillRect/>
          </a:stretch>
        </p:blipFill>
        <p:spPr>
          <a:xfrm rot="0">
            <a:off x="2666959" y="500054"/>
            <a:ext cx="6857895" cy="5857786"/>
          </a:xfrm>
          <a:prstGeom prst="rect"/>
          <a:noFill/>
          <a:ln w="12700" cmpd="sng" cap="flat">
            <a:noFill/>
            <a:prstDash val="solid"/>
            <a:miter/>
          </a:ln>
        </p:spPr>
      </p:pic>
    </p:spTree>
    <p:extLst>
      <p:ext uri="{BB962C8B-B14F-4D97-AF65-F5344CB8AC3E}">
        <p14:creationId xmlns:p14="http://schemas.microsoft.com/office/powerpoint/2010/main" val="99960596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矩形"/>
          <p:cNvSpPr>
            <a:spLocks/>
          </p:cNvSpPr>
          <p:nvPr/>
        </p:nvSpPr>
        <p:spPr>
          <a:xfrm rot="0">
            <a:off x="0" y="0"/>
            <a:ext cx="11892915" cy="677799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Conclusion</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18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The "Smart Digital Portfolio" project successfully addresses the modern need for a dynamic and insightful professional presentation. By integrating traditional portfolio elements with powerful analytics and a personalized recommendation system, it empowers students to not only display their past achievements but also strategically plan their future skill development. This platform bridges the gap between students and opportunities effectively.</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94526099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 name="矩形"/>
          <p:cNvSpPr>
            <a:spLocks/>
          </p:cNvSpPr>
          <p:nvPr/>
        </p:nvSpPr>
        <p:spPr>
          <a:xfrm rot="0">
            <a:off x="337820" y="234950"/>
            <a:ext cx="10503535" cy="524827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000" b="1" i="0" u="none" strike="noStrike" kern="1200" cap="none" spc="0" baseline="0">
                <a:solidFill>
                  <a:srgbClr val="404040"/>
                </a:solidFill>
                <a:latin typeface="quote-cjk-patch" pitchFamily="0" charset="0"/>
                <a:ea typeface="quote-cjk-patch" pitchFamily="0" charset="0"/>
                <a:cs typeface="Arial" pitchFamily="0" charset="0"/>
              </a:rPr>
              <a:t>Project Title</a:t>
            </a:r>
            <a:endParaRPr lang="en-US" altLang="zh-CN" sz="40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endParaRPr lang="en-US" altLang="zh-CN" sz="40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r>
              <a:rPr lang="en-US" altLang="zh-CN" sz="2500" b="0" i="0" u="none" strike="noStrike" kern="1200" cap="none" spc="0" baseline="0">
                <a:solidFill>
                  <a:srgbClr val="404040"/>
                </a:solidFill>
                <a:latin typeface="quote-cjk-patch" pitchFamily="0" charset="0"/>
                <a:ea typeface="quote-cjk-patch" pitchFamily="0" charset="0"/>
                <a:cs typeface="Arial" pitchFamily="0" charset="0"/>
              </a:rPr>
              <a:t>Smart Digital Portfolio with Skill Analytics &amp; Recommendation</a:t>
            </a:r>
            <a:endParaRPr lang="zh-CN" altLang="en-US" sz="25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95573121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 name="矩形"/>
          <p:cNvSpPr>
            <a:spLocks/>
          </p:cNvSpPr>
          <p:nvPr/>
        </p:nvSpPr>
        <p:spPr>
          <a:xfrm rot="0">
            <a:off x="179704" y="188594"/>
            <a:ext cx="11666219" cy="656463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1800" b="0" i="0" u="none" strike="noStrike" kern="1200" cap="none" spc="0" baseline="0">
                <a:solidFill>
                  <a:srgbClr val="404040"/>
                </a:solidFill>
                <a:latin typeface="quote-cjk-patch" pitchFamily="0" charset="0"/>
                <a:ea typeface="quote-cjk-patch" pitchFamily="0" charset="0"/>
                <a:cs typeface="Arial" pitchFamily="0" charset="0"/>
              </a:rPr>
              <a:t>  </a:t>
            </a: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Agenda</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1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Problem Statement</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Project Overview</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End Users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Tools &amp; Technologie</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Design &amp; Layout</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Features &amp; Functionality</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Results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Sample Output Images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Conclusion</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GitHub Link</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None/>
            </a:pP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65653676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 name="矩形"/>
          <p:cNvSpPr>
            <a:spLocks/>
          </p:cNvSpPr>
          <p:nvPr/>
        </p:nvSpPr>
        <p:spPr>
          <a:xfrm rot="0">
            <a:off x="0" y="62864"/>
            <a:ext cx="12095480" cy="665924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900"/>
              </a:spcBef>
              <a:spcAft>
                <a:spcPts val="600"/>
              </a:spcAft>
              <a:buNone/>
            </a:pPr>
            <a:r>
              <a:rPr lang="en-US" altLang="zh-CN" sz="4400" b="0" i="0" u="none" strike="noStrike" kern="1200" cap="none" spc="0" baseline="0">
                <a:solidFill>
                  <a:srgbClr val="404040"/>
                </a:solidFill>
                <a:latin typeface="quote-cjk-patch" pitchFamily="0" charset="0"/>
                <a:ea typeface="quote-cjk-patch" pitchFamily="0" charset="0"/>
                <a:cs typeface="Arial" pitchFamily="0" charset="0"/>
              </a:rPr>
              <a:t>Problem Statement</a:t>
            </a: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endParaRPr lang="en-US" altLang="zh-CN" sz="1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Students struggle to effectively maintain and organize their academic and personal projects.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Traditional resumes are static and fail to showcase the depth of a student's work.</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There is a gap between showcasing projects and getting actionable feedback on skill development.</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Recruiters find it time-consuming to manually assess a candidate's entire skillset from a PDF</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20396231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矩形"/>
          <p:cNvSpPr>
            <a:spLocks/>
          </p:cNvSpPr>
          <p:nvPr/>
        </p:nvSpPr>
        <p:spPr>
          <a:xfrm rot="0">
            <a:off x="64134" y="0"/>
            <a:ext cx="12127864" cy="68580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0" i="0" u="none" strike="noStrike" kern="1200" cap="none" spc="0" baseline="0">
                <a:solidFill>
                  <a:srgbClr val="404040"/>
                </a:solidFill>
                <a:latin typeface="quote-cjk-patch" pitchFamily="0" charset="0"/>
                <a:ea typeface="quote-cjk-patch" pitchFamily="0" charset="0"/>
                <a:cs typeface="Arial" pitchFamily="0" charset="0"/>
              </a:rPr>
              <a:t>Project Overview</a:t>
            </a: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This project involves creating an intelligent, personalized digital portfolio web application. It goes beyond a simple showcase by integrating analytics to track visitor engagement and a recommendation system that suggests skills to learn based on the user's existing projects and career goals. It is designed to be user-friendly, fully responsive, and data-driven.</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78826447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矩形"/>
          <p:cNvSpPr>
            <a:spLocks/>
          </p:cNvSpPr>
          <p:nvPr/>
        </p:nvSpPr>
        <p:spPr>
          <a:xfrm rot="0">
            <a:off x="0" y="186690"/>
            <a:ext cx="12109450" cy="687260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End Users</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Students &amp; Graduates: Primary users who can showcase their work, track portfolio visibility, and receive personalized learning paths.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Recruiters &amp; HR Professionals: Benefit from a standardized, comprehensive view of a candidate's abilities, including project demos and verified skill analytics.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Academic Institutions &amp; Mentors: Can use the platform to track student progress over time and guide them based on data-driven skill recommendations.</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12023650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 name="矩形"/>
          <p:cNvSpPr>
            <a:spLocks/>
          </p:cNvSpPr>
          <p:nvPr/>
        </p:nvSpPr>
        <p:spPr>
          <a:xfrm rot="0">
            <a:off x="71120" y="0"/>
            <a:ext cx="12120880" cy="68580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Tools &amp; Technologies</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Frontend: HTML5, CSS3, JavaScript (React.js / Next.js)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Backend: Node.js with Express.js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Database: MongoDB (for flexible data storage)</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Analytics Engine: Python (Pandas, NumPy) for processing visitor data</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Recommendation System: A machine learning model (e.g., collaborative filtering) or a rules-based engine integrated via API.</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Version Control &amp; Deployment: GitHub, Vercel/Netlify/Heroku</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78028210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71120" y="0"/>
            <a:ext cx="12120880" cy="697039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200" b="1" i="0" u="none" strike="noStrike" kern="1200" cap="none" spc="0" baseline="0">
                <a:solidFill>
                  <a:srgbClr val="404040"/>
                </a:solidFill>
                <a:latin typeface="quote-cjk-patch" pitchFamily="0" charset="0"/>
                <a:ea typeface="quote-cjk-patch" pitchFamily="0" charset="0"/>
                <a:cs typeface="Arial" pitchFamily="0" charset="0"/>
              </a:rPr>
              <a:t>Design &amp; Layout</a:t>
            </a:r>
            <a:r>
              <a:rPr lang="en-US" altLang="zh-CN" sz="4200" b="1" i="0" u="none" strike="noStrike" kern="1200" cap="none" spc="0" baseline="0">
                <a:solidFill>
                  <a:srgbClr val="404040"/>
                </a:solidFill>
                <a:latin typeface="quote-cjk-patch" pitchFamily="0" charset="0"/>
                <a:ea typeface="quote-cjk-patch" pitchFamily="0" charset="0"/>
                <a:cs typeface="Arial" pitchFamily="0" charset="0"/>
              </a:rPr>
              <a:t>   </a:t>
            </a:r>
            <a:endParaRPr lang="en-US" altLang="zh-CN" sz="42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Modern &amp; Minimalist Design: Focus on content with clean typography and ample white space.</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Fully Responsive: Seamless experience on desktop, tablet, and mobile.</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20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Key Sections: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Hero Section: Name, title, and brief intro.</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About Me: Detailed bio and passion.</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Skills &amp; Analytics: Visual charts (e.g., bar charts for skill proficiency, line charts for portfolio views).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Project Showcase: Filterable grid of projects with details and links.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Recommendations: A dedicated section for suggested skills and courses.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Contact Form: With integrated validation.</a:t>
            </a:r>
            <a:endParaRPr lang="zh-CN" altLang="en-US" sz="275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75712765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矩形"/>
          <p:cNvSpPr>
            <a:spLocks/>
          </p:cNvSpPr>
          <p:nvPr/>
        </p:nvSpPr>
        <p:spPr>
          <a:xfrm rot="0">
            <a:off x="635" y="-635"/>
            <a:ext cx="12191366" cy="685927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Features &amp; Functionality</a:t>
            </a: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        </a:t>
            </a:r>
            <a:endParaRPr lang="en-US" altLang="zh-CN" sz="28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Dynamic Skill Analytics Dashboard: Charts showing portfolio view counts, visitor geographic location, and popular projects.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Personalized Skill Recommendations: Suggests relevant skills to learn next based on the user's current profile and trending skills in their field.</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Interactive Project Gallery: Filter projects by technology used (e.g., show all "Python" projects).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Resume/CV Download: Option for visitors to download a PDF resume directly.</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Secure Contact Form: Backend API to receive and manage messages without revealing personal email.</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Dark/Light Mode Toggle: For user preference and reduced eye str</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ain</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2078757303"/>
      </p:ext>
    </p:extLst>
  </p:cSld>
  <p:clrMapOvr>
    <a:masterClrMapping/>
  </p:clrMapOvr>
</p:sld>
</file>

<file path=ppt/theme/theme1.xml><?xml version="1.0" encoding="utf-8"?>
<a:theme xmlns:a="http://schemas.openxmlformats.org/drawingml/2006/main" name="Blue Waves">
  <a:themeElements>
    <a:clrScheme name="Blue Waves">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
        <a:ea typeface=""/>
        <a:cs typeface=""/>
      </a:majorFont>
      <a:minorFont>
        <a:latin typeface=""/>
        <a:ea typeface=""/>
        <a:cs typeface=""/>
      </a:minorFont>
    </a:fontScheme>
    <a:fmtScheme name="Blue Waves">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WPS Presentation</dc:title>
  <cp:lastModifiedBy>root</cp:lastModifiedBy>
  <cp:revision>4</cp:revision>
  <dcterms:created xsi:type="dcterms:W3CDTF">2025-07-23T00:59:00Z</dcterms:created>
  <dcterms:modified xsi:type="dcterms:W3CDTF">2025-09-01T01:10:11Z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DAAB541AC91541338B42FC19DCFC8C43_11</vt:lpwstr>
  </property>
  <property fmtid="{D5CDD505-2E9C-101B-9397-08002B2CF9AE}" pid="3" name="KSOProductBuildVer">
    <vt:lpwstr>1033-12.2.0.22530</vt:lpwstr>
  </property>
</Properties>
</file>