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5" r:id="rId6"/>
    <p:sldId id="259" r:id="rId7"/>
    <p:sldId id="260" r:id="rId8"/>
    <p:sldId id="262" r:id="rId9"/>
    <p:sldId id="266" r:id="rId10"/>
    <p:sldId id="267" r:id="rId11"/>
    <p:sldId id="268" r:id="rId12"/>
    <p:sldId id="263" r:id="rId13"/>
    <p:sldId id="264"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9C80D4AA-69AF-4AFC-A69C-6FD156AC4671}">
          <p14:sldIdLst>
            <p14:sldId id="256"/>
          </p14:sldIdLst>
        </p14:section>
        <p14:section name="Introduction" id="{C979E564-8844-4DB6-B0BE-53C2BF9E4B91}">
          <p14:sldIdLst>
            <p14:sldId id="257"/>
            <p14:sldId id="258"/>
            <p14:sldId id="261"/>
            <p14:sldId id="265"/>
          </p14:sldIdLst>
        </p14:section>
        <p14:section name="Overview" id="{6AFDB544-FC99-4D9E-B7C1-2AC98EB42136}">
          <p14:sldIdLst>
            <p14:sldId id="259"/>
            <p14:sldId id="260"/>
          </p14:sldIdLst>
        </p14:section>
        <p14:section name="Statistics" id="{73DE2FE1-80C3-43EC-951C-D833CE6F83B4}">
          <p14:sldIdLst>
            <p14:sldId id="262"/>
          </p14:sldIdLst>
        </p14:section>
        <p14:section name="Industry" id="{652DACD4-B0CC-4B41-8758-AB6AACCD80C8}">
          <p14:sldIdLst/>
        </p14:section>
        <p14:section name="Security" id="{614FD865-3858-4582-BFBB-A05C538E08BC}">
          <p14:sldIdLst>
            <p14:sldId id="266"/>
            <p14:sldId id="267"/>
            <p14:sldId id="268"/>
          </p14:sldIdLst>
        </p14:section>
        <p14:section name="Challenges" id="{F9F3A7B7-5585-4AC1-AB8A-544FA515215B}">
          <p14:sldIdLst/>
        </p14:section>
        <p14:section name="Future" id="{92833DF8-26D1-42C8-8D9F-F72AD64EB572}">
          <p14:sldIdLst/>
        </p14:section>
        <p14:section name="Our Project" id="{B08FA8E2-8626-4CD0-8B03-5E3D2B5C622B}">
          <p14:sldIdLst/>
        </p14:section>
        <p14:section name="HIDDEN" id="{FAA4922C-EB7D-4635-87A2-5D54ED968828}">
          <p14:sldIdLst>
            <p14:sldId id="263"/>
            <p14:sldId id="264"/>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r>
              <a:rPr lang="en-US" sz="1600" dirty="0"/>
              <a:t>2019 Chart demonstrates now days vehicle's chart</a:t>
            </a:r>
          </a:p>
        </c:rich>
      </c:tx>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2019 Chart demonstrates now days vehicle's chart</c:v>
                </c:pt>
              </c:strCache>
            </c:strRef>
          </c:tx>
          <c:dPt>
            <c:idx val="0"/>
            <c:bubble3D val="0"/>
            <c:spPr>
              <a:gradFill rotWithShape="1">
                <a:gsLst>
                  <a:gs pos="0">
                    <a:schemeClr val="accent5">
                      <a:shade val="76000"/>
                      <a:satMod val="103000"/>
                      <a:lumMod val="102000"/>
                      <a:tint val="94000"/>
                    </a:schemeClr>
                  </a:gs>
                  <a:gs pos="50000">
                    <a:schemeClr val="accent5">
                      <a:shade val="76000"/>
                      <a:satMod val="110000"/>
                      <a:lumMod val="100000"/>
                      <a:shade val="100000"/>
                    </a:schemeClr>
                  </a:gs>
                  <a:gs pos="100000">
                    <a:schemeClr val="accent5">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5">
                      <a:tint val="77000"/>
                      <a:satMod val="103000"/>
                      <a:lumMod val="102000"/>
                      <a:tint val="94000"/>
                    </a:schemeClr>
                  </a:gs>
                  <a:gs pos="50000">
                    <a:schemeClr val="accent5">
                      <a:tint val="77000"/>
                      <a:satMod val="110000"/>
                      <a:lumMod val="100000"/>
                      <a:shade val="100000"/>
                    </a:schemeClr>
                  </a:gs>
                  <a:gs pos="100000">
                    <a:schemeClr val="accent5">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Sheet1!$A$2:$A$3</c:f>
              <c:strCache>
                <c:ptCount val="2"/>
                <c:pt idx="0">
                  <c:v>HW Usage</c:v>
                </c:pt>
                <c:pt idx="1">
                  <c:v>SW Usage</c:v>
                </c:pt>
              </c:strCache>
            </c:strRef>
          </c:cat>
          <c:val>
            <c:numRef>
              <c:f>Sheet1!$B$2:$B$3</c:f>
              <c:numCache>
                <c:formatCode>0%</c:formatCode>
                <c:ptCount val="2"/>
                <c:pt idx="0">
                  <c:v>0.45</c:v>
                </c:pt>
                <c:pt idx="1">
                  <c:v>0.55000000000000004</c:v>
                </c:pt>
              </c:numCache>
            </c:numRef>
          </c:val>
          <c:extLst>
            <c:ext xmlns:c16="http://schemas.microsoft.com/office/drawing/2014/chart" uri="{C3380CC4-5D6E-409C-BE32-E72D297353CC}">
              <c16:uniqueId val="{00000000-0CBA-4665-B18B-7F8C6E128FD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ECAAE8-6806-4BDC-AD0C-14F06408E9BA}"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FBA3361B-F5FC-4FC8-88D7-9807E45D1311}">
      <dgm:prSet phldrT="[Text]"/>
      <dgm:spPr/>
      <dgm:t>
        <a:bodyPr/>
        <a:lstStyle/>
        <a:p>
          <a:r>
            <a:rPr lang="en-US" dirty="0" smtClean="0"/>
            <a:t>Firmware Creation</a:t>
          </a:r>
          <a:endParaRPr lang="en-US" dirty="0"/>
        </a:p>
      </dgm:t>
    </dgm:pt>
    <dgm:pt modelId="{98D325A5-AFA1-4EAF-9BE1-BEA409EAEF90}" type="parTrans" cxnId="{D8401681-BE8C-4A11-9A14-09466B58B43E}">
      <dgm:prSet/>
      <dgm:spPr/>
      <dgm:t>
        <a:bodyPr/>
        <a:lstStyle/>
        <a:p>
          <a:endParaRPr lang="en-US"/>
        </a:p>
      </dgm:t>
    </dgm:pt>
    <dgm:pt modelId="{790EB358-2DAB-4348-90FC-2DCD5EC30C09}" type="sibTrans" cxnId="{D8401681-BE8C-4A11-9A14-09466B58B43E}">
      <dgm:prSet/>
      <dgm:spPr/>
      <dgm:t>
        <a:bodyPr/>
        <a:lstStyle/>
        <a:p>
          <a:endParaRPr lang="en-US"/>
        </a:p>
      </dgm:t>
    </dgm:pt>
    <dgm:pt modelId="{36A61A8B-6C3A-4EBA-98D2-B7CE0C01EDB8}">
      <dgm:prSet phldrT="[Text]"/>
      <dgm:spPr/>
      <dgm:t>
        <a:bodyPr/>
        <a:lstStyle/>
        <a:p>
          <a:r>
            <a:rPr lang="en-US" dirty="0" smtClean="0"/>
            <a:t>Storage</a:t>
          </a:r>
          <a:endParaRPr lang="en-US" dirty="0"/>
        </a:p>
      </dgm:t>
    </dgm:pt>
    <dgm:pt modelId="{DF28561C-20A2-403A-B6A1-9EEC14026616}" type="parTrans" cxnId="{F83835B8-8F34-425E-A5B0-A25C2F6B0703}">
      <dgm:prSet/>
      <dgm:spPr/>
      <dgm:t>
        <a:bodyPr/>
        <a:lstStyle/>
        <a:p>
          <a:endParaRPr lang="en-US"/>
        </a:p>
      </dgm:t>
    </dgm:pt>
    <dgm:pt modelId="{B5352A82-5EC1-4D15-9B97-3A3D1895D72D}" type="sibTrans" cxnId="{F83835B8-8F34-425E-A5B0-A25C2F6B0703}">
      <dgm:prSet/>
      <dgm:spPr/>
      <dgm:t>
        <a:bodyPr/>
        <a:lstStyle/>
        <a:p>
          <a:endParaRPr lang="en-US"/>
        </a:p>
      </dgm:t>
    </dgm:pt>
    <dgm:pt modelId="{AA7AAA22-F4E9-4F86-8753-CDD48F5D57CA}">
      <dgm:prSet phldrT="[Text]"/>
      <dgm:spPr/>
      <dgm:t>
        <a:bodyPr/>
        <a:lstStyle/>
        <a:p>
          <a:r>
            <a:rPr lang="en-US" dirty="0" smtClean="0"/>
            <a:t>Distribution</a:t>
          </a:r>
          <a:endParaRPr lang="en-US" dirty="0"/>
        </a:p>
      </dgm:t>
    </dgm:pt>
    <dgm:pt modelId="{0BAF9345-DFAD-49D4-86D3-8E88CC2AA2A8}" type="parTrans" cxnId="{E8A75130-4C1F-4D32-B2F1-8985396F7E91}">
      <dgm:prSet/>
      <dgm:spPr/>
      <dgm:t>
        <a:bodyPr/>
        <a:lstStyle/>
        <a:p>
          <a:endParaRPr lang="en-US"/>
        </a:p>
      </dgm:t>
    </dgm:pt>
    <dgm:pt modelId="{BDD0FDC7-B277-40B8-9703-05CFBE2EB4EA}" type="sibTrans" cxnId="{E8A75130-4C1F-4D32-B2F1-8985396F7E91}">
      <dgm:prSet/>
      <dgm:spPr/>
      <dgm:t>
        <a:bodyPr/>
        <a:lstStyle/>
        <a:p>
          <a:endParaRPr lang="en-US"/>
        </a:p>
      </dgm:t>
    </dgm:pt>
    <dgm:pt modelId="{5DF714AD-9C3A-4E3D-9AFE-B4DEE25A0E46}">
      <dgm:prSet phldrT="[Text]"/>
      <dgm:spPr/>
      <dgm:t>
        <a:bodyPr/>
        <a:lstStyle/>
        <a:p>
          <a:r>
            <a:rPr lang="en-US" dirty="0" smtClean="0"/>
            <a:t>Security</a:t>
          </a:r>
          <a:endParaRPr lang="en-US" dirty="0"/>
        </a:p>
      </dgm:t>
    </dgm:pt>
    <dgm:pt modelId="{4C26035E-BA31-461F-99F6-5722BF448364}" type="parTrans" cxnId="{EF896411-2F42-47E5-9A5A-CFBC8A17368B}">
      <dgm:prSet/>
      <dgm:spPr/>
      <dgm:t>
        <a:bodyPr/>
        <a:lstStyle/>
        <a:p>
          <a:endParaRPr lang="en-US"/>
        </a:p>
      </dgm:t>
    </dgm:pt>
    <dgm:pt modelId="{26E935C6-8718-42AA-812F-91C8EFCC6CC2}" type="sibTrans" cxnId="{EF896411-2F42-47E5-9A5A-CFBC8A17368B}">
      <dgm:prSet/>
      <dgm:spPr/>
      <dgm:t>
        <a:bodyPr/>
        <a:lstStyle/>
        <a:p>
          <a:endParaRPr lang="en-US"/>
        </a:p>
      </dgm:t>
    </dgm:pt>
    <dgm:pt modelId="{38694EB8-E274-4270-A3E0-9C8051540DCD}">
      <dgm:prSet phldrT="[Text]"/>
      <dgm:spPr/>
      <dgm:t>
        <a:bodyPr/>
        <a:lstStyle/>
        <a:p>
          <a:r>
            <a:rPr lang="en-US" dirty="0" smtClean="0"/>
            <a:t>Error Handling</a:t>
          </a:r>
          <a:endParaRPr lang="en-US" dirty="0"/>
        </a:p>
      </dgm:t>
    </dgm:pt>
    <dgm:pt modelId="{C783A1B6-C968-4414-A974-B6728EB010B2}" type="parTrans" cxnId="{FCCEC60D-3A28-4CF6-92DE-A4BDB2BEC233}">
      <dgm:prSet/>
      <dgm:spPr/>
      <dgm:t>
        <a:bodyPr/>
        <a:lstStyle/>
        <a:p>
          <a:endParaRPr lang="en-US"/>
        </a:p>
      </dgm:t>
    </dgm:pt>
    <dgm:pt modelId="{9A2A0EF4-8406-4848-8A6C-11148FD9F017}" type="sibTrans" cxnId="{FCCEC60D-3A28-4CF6-92DE-A4BDB2BEC233}">
      <dgm:prSet/>
      <dgm:spPr/>
      <dgm:t>
        <a:bodyPr/>
        <a:lstStyle/>
        <a:p>
          <a:endParaRPr lang="en-US"/>
        </a:p>
      </dgm:t>
    </dgm:pt>
    <dgm:pt modelId="{DD385170-15FD-4F13-B292-6972DCB56959}">
      <dgm:prSet phldrT="[Text]"/>
      <dgm:spPr/>
      <dgm:t>
        <a:bodyPr/>
        <a:lstStyle/>
        <a:p>
          <a:r>
            <a:rPr lang="en-US" dirty="0" smtClean="0"/>
            <a:t>Bandwidth </a:t>
          </a:r>
          <a:endParaRPr lang="en-US" dirty="0"/>
        </a:p>
      </dgm:t>
    </dgm:pt>
    <dgm:pt modelId="{EE9121DD-27D9-455D-B72D-55EEDF6D14AF}" type="parTrans" cxnId="{98022EA3-3B51-48F9-B2E5-1A406FAA28C7}">
      <dgm:prSet/>
      <dgm:spPr/>
      <dgm:t>
        <a:bodyPr/>
        <a:lstStyle/>
        <a:p>
          <a:endParaRPr lang="en-US"/>
        </a:p>
      </dgm:t>
    </dgm:pt>
    <dgm:pt modelId="{EA0F5031-D4C3-4898-9644-895238C42625}" type="sibTrans" cxnId="{98022EA3-3B51-48F9-B2E5-1A406FAA28C7}">
      <dgm:prSet/>
      <dgm:spPr/>
      <dgm:t>
        <a:bodyPr/>
        <a:lstStyle/>
        <a:p>
          <a:endParaRPr lang="en-US"/>
        </a:p>
      </dgm:t>
    </dgm:pt>
    <dgm:pt modelId="{0521040D-319F-4CEF-92C5-733FC58DBC44}">
      <dgm:prSet phldrT="[Text]"/>
      <dgm:spPr/>
      <dgm:t>
        <a:bodyPr/>
        <a:lstStyle/>
        <a:p>
          <a:r>
            <a:rPr lang="en-US" dirty="0" smtClean="0"/>
            <a:t>User Control</a:t>
          </a:r>
          <a:endParaRPr lang="en-US" dirty="0"/>
        </a:p>
      </dgm:t>
    </dgm:pt>
    <dgm:pt modelId="{D9E6E2C8-4AC6-4745-A7CA-BEF3E1DAACB2}" type="parTrans" cxnId="{3DAC2F33-5E1E-4B3F-8B57-4F5E9248EC49}">
      <dgm:prSet/>
      <dgm:spPr/>
      <dgm:t>
        <a:bodyPr/>
        <a:lstStyle/>
        <a:p>
          <a:endParaRPr lang="en-US"/>
        </a:p>
      </dgm:t>
    </dgm:pt>
    <dgm:pt modelId="{8379F6E8-9F8D-4A5D-BB84-6A2F405208BA}" type="sibTrans" cxnId="{3DAC2F33-5E1E-4B3F-8B57-4F5E9248EC49}">
      <dgm:prSet/>
      <dgm:spPr/>
      <dgm:t>
        <a:bodyPr/>
        <a:lstStyle/>
        <a:p>
          <a:endParaRPr lang="en-US"/>
        </a:p>
      </dgm:t>
    </dgm:pt>
    <dgm:pt modelId="{88B10EF8-F898-4DDA-AC20-FF8CABD83632}" type="pres">
      <dgm:prSet presAssocID="{28ECAAE8-6806-4BDC-AD0C-14F06408E9BA}" presName="Name0" presStyleCnt="0">
        <dgm:presLayoutVars>
          <dgm:chMax val="7"/>
          <dgm:chPref val="7"/>
          <dgm:dir/>
          <dgm:animLvl val="lvl"/>
        </dgm:presLayoutVars>
      </dgm:prSet>
      <dgm:spPr/>
    </dgm:pt>
    <dgm:pt modelId="{298AF2DF-7572-4D43-A416-A35ED713FE60}" type="pres">
      <dgm:prSet presAssocID="{FBA3361B-F5FC-4FC8-88D7-9807E45D1311}" presName="Accent1" presStyleCnt="0"/>
      <dgm:spPr/>
    </dgm:pt>
    <dgm:pt modelId="{215C7B96-BF26-49FB-B253-4F0114D0A360}" type="pres">
      <dgm:prSet presAssocID="{FBA3361B-F5FC-4FC8-88D7-9807E45D1311}" presName="Accent" presStyleLbl="node1" presStyleIdx="0" presStyleCnt="7"/>
      <dgm:spPr/>
    </dgm:pt>
    <dgm:pt modelId="{EFE4A8D8-303D-41CA-84E0-063F0D037BD4}" type="pres">
      <dgm:prSet presAssocID="{FBA3361B-F5FC-4FC8-88D7-9807E45D1311}" presName="Parent1" presStyleLbl="revTx" presStyleIdx="0" presStyleCnt="7">
        <dgm:presLayoutVars>
          <dgm:chMax val="1"/>
          <dgm:chPref val="1"/>
          <dgm:bulletEnabled val="1"/>
        </dgm:presLayoutVars>
      </dgm:prSet>
      <dgm:spPr/>
    </dgm:pt>
    <dgm:pt modelId="{0D574261-1086-410D-B981-6B980FECB1EB}" type="pres">
      <dgm:prSet presAssocID="{36A61A8B-6C3A-4EBA-98D2-B7CE0C01EDB8}" presName="Accent2" presStyleCnt="0"/>
      <dgm:spPr/>
    </dgm:pt>
    <dgm:pt modelId="{C1A37115-4B6C-455C-85C2-D9C805A2D338}" type="pres">
      <dgm:prSet presAssocID="{36A61A8B-6C3A-4EBA-98D2-B7CE0C01EDB8}" presName="Accent" presStyleLbl="node1" presStyleIdx="1" presStyleCnt="7"/>
      <dgm:spPr/>
    </dgm:pt>
    <dgm:pt modelId="{55E7AE90-D299-4881-918A-30DC5B3704CF}" type="pres">
      <dgm:prSet presAssocID="{36A61A8B-6C3A-4EBA-98D2-B7CE0C01EDB8}" presName="Parent2" presStyleLbl="revTx" presStyleIdx="1" presStyleCnt="7">
        <dgm:presLayoutVars>
          <dgm:chMax val="1"/>
          <dgm:chPref val="1"/>
          <dgm:bulletEnabled val="1"/>
        </dgm:presLayoutVars>
      </dgm:prSet>
      <dgm:spPr/>
      <dgm:t>
        <a:bodyPr/>
        <a:lstStyle/>
        <a:p>
          <a:endParaRPr lang="en-US"/>
        </a:p>
      </dgm:t>
    </dgm:pt>
    <dgm:pt modelId="{3E11AE90-50AA-4343-A8F6-A99AC3741B13}" type="pres">
      <dgm:prSet presAssocID="{AA7AAA22-F4E9-4F86-8753-CDD48F5D57CA}" presName="Accent3" presStyleCnt="0"/>
      <dgm:spPr/>
    </dgm:pt>
    <dgm:pt modelId="{6C9959AC-EB0C-4FDF-9A05-1470C7F10F6B}" type="pres">
      <dgm:prSet presAssocID="{AA7AAA22-F4E9-4F86-8753-CDD48F5D57CA}" presName="Accent" presStyleLbl="node1" presStyleIdx="2" presStyleCnt="7"/>
      <dgm:spPr/>
    </dgm:pt>
    <dgm:pt modelId="{25EBD697-2F77-471F-8E40-A5879AA1EA03}" type="pres">
      <dgm:prSet presAssocID="{AA7AAA22-F4E9-4F86-8753-CDD48F5D57CA}" presName="Parent3" presStyleLbl="revTx" presStyleIdx="2" presStyleCnt="7">
        <dgm:presLayoutVars>
          <dgm:chMax val="1"/>
          <dgm:chPref val="1"/>
          <dgm:bulletEnabled val="1"/>
        </dgm:presLayoutVars>
      </dgm:prSet>
      <dgm:spPr/>
      <dgm:t>
        <a:bodyPr/>
        <a:lstStyle/>
        <a:p>
          <a:endParaRPr lang="en-US"/>
        </a:p>
      </dgm:t>
    </dgm:pt>
    <dgm:pt modelId="{505046F7-C47B-496A-8BE3-421CF6D73638}" type="pres">
      <dgm:prSet presAssocID="{5DF714AD-9C3A-4E3D-9AFE-B4DEE25A0E46}" presName="Accent4" presStyleCnt="0"/>
      <dgm:spPr/>
    </dgm:pt>
    <dgm:pt modelId="{3F6DBB7C-71D0-43ED-81AB-2547F6A3E8C4}" type="pres">
      <dgm:prSet presAssocID="{5DF714AD-9C3A-4E3D-9AFE-B4DEE25A0E46}" presName="Accent" presStyleLbl="node1" presStyleIdx="3" presStyleCnt="7"/>
      <dgm:spPr/>
    </dgm:pt>
    <dgm:pt modelId="{5AC93534-F3A6-4B4C-AACC-337967B577A9}" type="pres">
      <dgm:prSet presAssocID="{5DF714AD-9C3A-4E3D-9AFE-B4DEE25A0E46}" presName="Parent4" presStyleLbl="revTx" presStyleIdx="3" presStyleCnt="7">
        <dgm:presLayoutVars>
          <dgm:chMax val="1"/>
          <dgm:chPref val="1"/>
          <dgm:bulletEnabled val="1"/>
        </dgm:presLayoutVars>
      </dgm:prSet>
      <dgm:spPr/>
    </dgm:pt>
    <dgm:pt modelId="{FF27AE09-9F5C-4400-9F94-7C885E758FDA}" type="pres">
      <dgm:prSet presAssocID="{38694EB8-E274-4270-A3E0-9C8051540DCD}" presName="Accent5" presStyleCnt="0"/>
      <dgm:spPr/>
    </dgm:pt>
    <dgm:pt modelId="{30A52226-5D16-4D15-816B-59E5F404BFB9}" type="pres">
      <dgm:prSet presAssocID="{38694EB8-E274-4270-A3E0-9C8051540DCD}" presName="Accent" presStyleLbl="node1" presStyleIdx="4" presStyleCnt="7"/>
      <dgm:spPr/>
    </dgm:pt>
    <dgm:pt modelId="{9F57E878-5C90-4B5B-8052-408FF264DE1C}" type="pres">
      <dgm:prSet presAssocID="{38694EB8-E274-4270-A3E0-9C8051540DCD}" presName="Parent5" presStyleLbl="revTx" presStyleIdx="4" presStyleCnt="7">
        <dgm:presLayoutVars>
          <dgm:chMax val="1"/>
          <dgm:chPref val="1"/>
          <dgm:bulletEnabled val="1"/>
        </dgm:presLayoutVars>
      </dgm:prSet>
      <dgm:spPr/>
      <dgm:t>
        <a:bodyPr/>
        <a:lstStyle/>
        <a:p>
          <a:endParaRPr lang="en-US"/>
        </a:p>
      </dgm:t>
    </dgm:pt>
    <dgm:pt modelId="{8931FBB8-F2A4-49ED-B0AD-A06EC9F82B02}" type="pres">
      <dgm:prSet presAssocID="{DD385170-15FD-4F13-B292-6972DCB56959}" presName="Accent6" presStyleCnt="0"/>
      <dgm:spPr/>
    </dgm:pt>
    <dgm:pt modelId="{9B1010AC-1311-4836-977A-6D912EF26DB5}" type="pres">
      <dgm:prSet presAssocID="{DD385170-15FD-4F13-B292-6972DCB56959}" presName="Accent" presStyleLbl="node1" presStyleIdx="5" presStyleCnt="7"/>
      <dgm:spPr/>
    </dgm:pt>
    <dgm:pt modelId="{438BB66B-E883-4010-9D7E-8AC5C89F0EEB}" type="pres">
      <dgm:prSet presAssocID="{DD385170-15FD-4F13-B292-6972DCB56959}" presName="Parent6" presStyleLbl="revTx" presStyleIdx="5" presStyleCnt="7">
        <dgm:presLayoutVars>
          <dgm:chMax val="1"/>
          <dgm:chPref val="1"/>
          <dgm:bulletEnabled val="1"/>
        </dgm:presLayoutVars>
      </dgm:prSet>
      <dgm:spPr/>
      <dgm:t>
        <a:bodyPr/>
        <a:lstStyle/>
        <a:p>
          <a:endParaRPr lang="en-US"/>
        </a:p>
      </dgm:t>
    </dgm:pt>
    <dgm:pt modelId="{654B40C7-B348-45D1-9CDC-76FF61100B45}" type="pres">
      <dgm:prSet presAssocID="{0521040D-319F-4CEF-92C5-733FC58DBC44}" presName="Accent7" presStyleCnt="0"/>
      <dgm:spPr/>
    </dgm:pt>
    <dgm:pt modelId="{3EED7FC4-E95E-472C-B728-08ACD8F85582}" type="pres">
      <dgm:prSet presAssocID="{0521040D-319F-4CEF-92C5-733FC58DBC44}" presName="Accent" presStyleLbl="node1" presStyleIdx="6" presStyleCnt="7"/>
      <dgm:spPr/>
    </dgm:pt>
    <dgm:pt modelId="{910D96F7-0330-4B91-BDFF-49C9D4DE8CE8}" type="pres">
      <dgm:prSet presAssocID="{0521040D-319F-4CEF-92C5-733FC58DBC44}" presName="Parent7" presStyleLbl="revTx" presStyleIdx="6" presStyleCnt="7">
        <dgm:presLayoutVars>
          <dgm:chMax val="1"/>
          <dgm:chPref val="1"/>
          <dgm:bulletEnabled val="1"/>
        </dgm:presLayoutVars>
      </dgm:prSet>
      <dgm:spPr/>
      <dgm:t>
        <a:bodyPr/>
        <a:lstStyle/>
        <a:p>
          <a:endParaRPr lang="en-US"/>
        </a:p>
      </dgm:t>
    </dgm:pt>
  </dgm:ptLst>
  <dgm:cxnLst>
    <dgm:cxn modelId="{0B621F07-F8F5-4F17-AA4F-2748C6EE2D80}" type="presOf" srcId="{AA7AAA22-F4E9-4F86-8753-CDD48F5D57CA}" destId="{25EBD697-2F77-471F-8E40-A5879AA1EA03}" srcOrd="0" destOrd="0" presId="urn:microsoft.com/office/officeart/2009/layout/CircleArrowProcess"/>
    <dgm:cxn modelId="{9E6A72B0-5650-49CF-A7B4-4E126D703087}" type="presOf" srcId="{0521040D-319F-4CEF-92C5-733FC58DBC44}" destId="{910D96F7-0330-4B91-BDFF-49C9D4DE8CE8}" srcOrd="0" destOrd="0" presId="urn:microsoft.com/office/officeart/2009/layout/CircleArrowProcess"/>
    <dgm:cxn modelId="{E8A75130-4C1F-4D32-B2F1-8985396F7E91}" srcId="{28ECAAE8-6806-4BDC-AD0C-14F06408E9BA}" destId="{AA7AAA22-F4E9-4F86-8753-CDD48F5D57CA}" srcOrd="2" destOrd="0" parTransId="{0BAF9345-DFAD-49D4-86D3-8E88CC2AA2A8}" sibTransId="{BDD0FDC7-B277-40B8-9703-05CFBE2EB4EA}"/>
    <dgm:cxn modelId="{98022EA3-3B51-48F9-B2E5-1A406FAA28C7}" srcId="{28ECAAE8-6806-4BDC-AD0C-14F06408E9BA}" destId="{DD385170-15FD-4F13-B292-6972DCB56959}" srcOrd="5" destOrd="0" parTransId="{EE9121DD-27D9-455D-B72D-55EEDF6D14AF}" sibTransId="{EA0F5031-D4C3-4898-9644-895238C42625}"/>
    <dgm:cxn modelId="{D8401681-BE8C-4A11-9A14-09466B58B43E}" srcId="{28ECAAE8-6806-4BDC-AD0C-14F06408E9BA}" destId="{FBA3361B-F5FC-4FC8-88D7-9807E45D1311}" srcOrd="0" destOrd="0" parTransId="{98D325A5-AFA1-4EAF-9BE1-BEA409EAEF90}" sibTransId="{790EB358-2DAB-4348-90FC-2DCD5EC30C09}"/>
    <dgm:cxn modelId="{FCCEC60D-3A28-4CF6-92DE-A4BDB2BEC233}" srcId="{28ECAAE8-6806-4BDC-AD0C-14F06408E9BA}" destId="{38694EB8-E274-4270-A3E0-9C8051540DCD}" srcOrd="4" destOrd="0" parTransId="{C783A1B6-C968-4414-A974-B6728EB010B2}" sibTransId="{9A2A0EF4-8406-4848-8A6C-11148FD9F017}"/>
    <dgm:cxn modelId="{3DAC2F33-5E1E-4B3F-8B57-4F5E9248EC49}" srcId="{28ECAAE8-6806-4BDC-AD0C-14F06408E9BA}" destId="{0521040D-319F-4CEF-92C5-733FC58DBC44}" srcOrd="6" destOrd="0" parTransId="{D9E6E2C8-4AC6-4745-A7CA-BEF3E1DAACB2}" sibTransId="{8379F6E8-9F8D-4A5D-BB84-6A2F405208BA}"/>
    <dgm:cxn modelId="{F83835B8-8F34-425E-A5B0-A25C2F6B0703}" srcId="{28ECAAE8-6806-4BDC-AD0C-14F06408E9BA}" destId="{36A61A8B-6C3A-4EBA-98D2-B7CE0C01EDB8}" srcOrd="1" destOrd="0" parTransId="{DF28561C-20A2-403A-B6A1-9EEC14026616}" sibTransId="{B5352A82-5EC1-4D15-9B97-3A3D1895D72D}"/>
    <dgm:cxn modelId="{EF896411-2F42-47E5-9A5A-CFBC8A17368B}" srcId="{28ECAAE8-6806-4BDC-AD0C-14F06408E9BA}" destId="{5DF714AD-9C3A-4E3D-9AFE-B4DEE25A0E46}" srcOrd="3" destOrd="0" parTransId="{4C26035E-BA31-461F-99F6-5722BF448364}" sibTransId="{26E935C6-8718-42AA-812F-91C8EFCC6CC2}"/>
    <dgm:cxn modelId="{E57E25C4-7FA5-4AA8-BB18-BF735723789C}" type="presOf" srcId="{DD385170-15FD-4F13-B292-6972DCB56959}" destId="{438BB66B-E883-4010-9D7E-8AC5C89F0EEB}" srcOrd="0" destOrd="0" presId="urn:microsoft.com/office/officeart/2009/layout/CircleArrowProcess"/>
    <dgm:cxn modelId="{616F1755-4843-40A1-BDD6-D18852906DFB}" type="presOf" srcId="{5DF714AD-9C3A-4E3D-9AFE-B4DEE25A0E46}" destId="{5AC93534-F3A6-4B4C-AACC-337967B577A9}" srcOrd="0" destOrd="0" presId="urn:microsoft.com/office/officeart/2009/layout/CircleArrowProcess"/>
    <dgm:cxn modelId="{6F7711B6-29EC-4025-B5F8-862EB176EA54}" type="presOf" srcId="{36A61A8B-6C3A-4EBA-98D2-B7CE0C01EDB8}" destId="{55E7AE90-D299-4881-918A-30DC5B3704CF}" srcOrd="0" destOrd="0" presId="urn:microsoft.com/office/officeart/2009/layout/CircleArrowProcess"/>
    <dgm:cxn modelId="{02D40C0A-2906-4B6A-85CC-AAB36A9C0AC8}" type="presOf" srcId="{FBA3361B-F5FC-4FC8-88D7-9807E45D1311}" destId="{EFE4A8D8-303D-41CA-84E0-063F0D037BD4}" srcOrd="0" destOrd="0" presId="urn:microsoft.com/office/officeart/2009/layout/CircleArrowProcess"/>
    <dgm:cxn modelId="{588D61B4-EA1B-48C3-AD52-62629BA4F5C4}" type="presOf" srcId="{38694EB8-E274-4270-A3E0-9C8051540DCD}" destId="{9F57E878-5C90-4B5B-8052-408FF264DE1C}" srcOrd="0" destOrd="0" presId="urn:microsoft.com/office/officeart/2009/layout/CircleArrowProcess"/>
    <dgm:cxn modelId="{85A97977-27A7-4913-B782-57BEBD505550}" type="presOf" srcId="{28ECAAE8-6806-4BDC-AD0C-14F06408E9BA}" destId="{88B10EF8-F898-4DDA-AC20-FF8CABD83632}" srcOrd="0" destOrd="0" presId="urn:microsoft.com/office/officeart/2009/layout/CircleArrowProcess"/>
    <dgm:cxn modelId="{EFB52ED2-1627-467C-8E3F-BDBABDF86A84}" type="presParOf" srcId="{88B10EF8-F898-4DDA-AC20-FF8CABD83632}" destId="{298AF2DF-7572-4D43-A416-A35ED713FE60}" srcOrd="0" destOrd="0" presId="urn:microsoft.com/office/officeart/2009/layout/CircleArrowProcess"/>
    <dgm:cxn modelId="{C161009B-565A-4D1B-A9FF-8B42908348CD}" type="presParOf" srcId="{298AF2DF-7572-4D43-A416-A35ED713FE60}" destId="{215C7B96-BF26-49FB-B253-4F0114D0A360}" srcOrd="0" destOrd="0" presId="urn:microsoft.com/office/officeart/2009/layout/CircleArrowProcess"/>
    <dgm:cxn modelId="{6B57D5E7-67CD-4CA9-9EFC-D76121113123}" type="presParOf" srcId="{88B10EF8-F898-4DDA-AC20-FF8CABD83632}" destId="{EFE4A8D8-303D-41CA-84E0-063F0D037BD4}" srcOrd="1" destOrd="0" presId="urn:microsoft.com/office/officeart/2009/layout/CircleArrowProcess"/>
    <dgm:cxn modelId="{86C47958-2773-4581-899C-221811819DDB}" type="presParOf" srcId="{88B10EF8-F898-4DDA-AC20-FF8CABD83632}" destId="{0D574261-1086-410D-B981-6B980FECB1EB}" srcOrd="2" destOrd="0" presId="urn:microsoft.com/office/officeart/2009/layout/CircleArrowProcess"/>
    <dgm:cxn modelId="{60C269A6-DE5A-40EF-A03C-FAA2D39C1CA2}" type="presParOf" srcId="{0D574261-1086-410D-B981-6B980FECB1EB}" destId="{C1A37115-4B6C-455C-85C2-D9C805A2D338}" srcOrd="0" destOrd="0" presId="urn:microsoft.com/office/officeart/2009/layout/CircleArrowProcess"/>
    <dgm:cxn modelId="{7F30549D-2E1E-42EE-9DE1-C9E7E0EB0B44}" type="presParOf" srcId="{88B10EF8-F898-4DDA-AC20-FF8CABD83632}" destId="{55E7AE90-D299-4881-918A-30DC5B3704CF}" srcOrd="3" destOrd="0" presId="urn:microsoft.com/office/officeart/2009/layout/CircleArrowProcess"/>
    <dgm:cxn modelId="{D199E354-626C-4BEB-AD7F-BF99889D742B}" type="presParOf" srcId="{88B10EF8-F898-4DDA-AC20-FF8CABD83632}" destId="{3E11AE90-50AA-4343-A8F6-A99AC3741B13}" srcOrd="4" destOrd="0" presId="urn:microsoft.com/office/officeart/2009/layout/CircleArrowProcess"/>
    <dgm:cxn modelId="{C30D0B78-4F2A-48D1-9C9D-762597D91BE4}" type="presParOf" srcId="{3E11AE90-50AA-4343-A8F6-A99AC3741B13}" destId="{6C9959AC-EB0C-4FDF-9A05-1470C7F10F6B}" srcOrd="0" destOrd="0" presId="urn:microsoft.com/office/officeart/2009/layout/CircleArrowProcess"/>
    <dgm:cxn modelId="{A1AD20B8-E4F4-4B3A-8516-2F54F363C216}" type="presParOf" srcId="{88B10EF8-F898-4DDA-AC20-FF8CABD83632}" destId="{25EBD697-2F77-471F-8E40-A5879AA1EA03}" srcOrd="5" destOrd="0" presId="urn:microsoft.com/office/officeart/2009/layout/CircleArrowProcess"/>
    <dgm:cxn modelId="{D0A9815A-CC71-4787-9ADB-36BA23D44F00}" type="presParOf" srcId="{88B10EF8-F898-4DDA-AC20-FF8CABD83632}" destId="{505046F7-C47B-496A-8BE3-421CF6D73638}" srcOrd="6" destOrd="0" presId="urn:microsoft.com/office/officeart/2009/layout/CircleArrowProcess"/>
    <dgm:cxn modelId="{5A48C3E3-72A8-44DE-B651-269483E1498B}" type="presParOf" srcId="{505046F7-C47B-496A-8BE3-421CF6D73638}" destId="{3F6DBB7C-71D0-43ED-81AB-2547F6A3E8C4}" srcOrd="0" destOrd="0" presId="urn:microsoft.com/office/officeart/2009/layout/CircleArrowProcess"/>
    <dgm:cxn modelId="{A40AD206-8ED1-4297-8627-AEB45AAF95A5}" type="presParOf" srcId="{88B10EF8-F898-4DDA-AC20-FF8CABD83632}" destId="{5AC93534-F3A6-4B4C-AACC-337967B577A9}" srcOrd="7" destOrd="0" presId="urn:microsoft.com/office/officeart/2009/layout/CircleArrowProcess"/>
    <dgm:cxn modelId="{6E034559-F1A6-4FAB-AD9E-3233F252B406}" type="presParOf" srcId="{88B10EF8-F898-4DDA-AC20-FF8CABD83632}" destId="{FF27AE09-9F5C-4400-9F94-7C885E758FDA}" srcOrd="8" destOrd="0" presId="urn:microsoft.com/office/officeart/2009/layout/CircleArrowProcess"/>
    <dgm:cxn modelId="{9E091D63-FA1A-4F2B-88A7-85054E2A057E}" type="presParOf" srcId="{FF27AE09-9F5C-4400-9F94-7C885E758FDA}" destId="{30A52226-5D16-4D15-816B-59E5F404BFB9}" srcOrd="0" destOrd="0" presId="urn:microsoft.com/office/officeart/2009/layout/CircleArrowProcess"/>
    <dgm:cxn modelId="{85F045EA-C789-4160-AB42-2D66386791E8}" type="presParOf" srcId="{88B10EF8-F898-4DDA-AC20-FF8CABD83632}" destId="{9F57E878-5C90-4B5B-8052-408FF264DE1C}" srcOrd="9" destOrd="0" presId="urn:microsoft.com/office/officeart/2009/layout/CircleArrowProcess"/>
    <dgm:cxn modelId="{96FEBF20-EFA6-42E9-80B4-95236D33C624}" type="presParOf" srcId="{88B10EF8-F898-4DDA-AC20-FF8CABD83632}" destId="{8931FBB8-F2A4-49ED-B0AD-A06EC9F82B02}" srcOrd="10" destOrd="0" presId="urn:microsoft.com/office/officeart/2009/layout/CircleArrowProcess"/>
    <dgm:cxn modelId="{65F005E1-264A-4CBB-A158-0EC2C4659975}" type="presParOf" srcId="{8931FBB8-F2A4-49ED-B0AD-A06EC9F82B02}" destId="{9B1010AC-1311-4836-977A-6D912EF26DB5}" srcOrd="0" destOrd="0" presId="urn:microsoft.com/office/officeart/2009/layout/CircleArrowProcess"/>
    <dgm:cxn modelId="{6BC0A061-D8D5-464A-913A-5AA20397C555}" type="presParOf" srcId="{88B10EF8-F898-4DDA-AC20-FF8CABD83632}" destId="{438BB66B-E883-4010-9D7E-8AC5C89F0EEB}" srcOrd="11" destOrd="0" presId="urn:microsoft.com/office/officeart/2009/layout/CircleArrowProcess"/>
    <dgm:cxn modelId="{27F08882-0F82-46AB-86FA-B60AC85893D2}" type="presParOf" srcId="{88B10EF8-F898-4DDA-AC20-FF8CABD83632}" destId="{654B40C7-B348-45D1-9CDC-76FF61100B45}" srcOrd="12" destOrd="0" presId="urn:microsoft.com/office/officeart/2009/layout/CircleArrowProcess"/>
    <dgm:cxn modelId="{B3E60D22-1904-47D2-A533-BB93C3F4A7BE}" type="presParOf" srcId="{654B40C7-B348-45D1-9CDC-76FF61100B45}" destId="{3EED7FC4-E95E-472C-B728-08ACD8F85582}" srcOrd="0" destOrd="0" presId="urn:microsoft.com/office/officeart/2009/layout/CircleArrowProcess"/>
    <dgm:cxn modelId="{307E3BCA-1E12-441E-9417-6C54916CB140}" type="presParOf" srcId="{88B10EF8-F898-4DDA-AC20-FF8CABD83632}" destId="{910D96F7-0330-4B91-BDFF-49C9D4DE8CE8}" srcOrd="13"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C7B96-BF26-49FB-B253-4F0114D0A360}">
      <dsp:nvSpPr>
        <dsp:cNvPr id="0" name=""/>
        <dsp:cNvSpPr/>
      </dsp:nvSpPr>
      <dsp:spPr>
        <a:xfrm>
          <a:off x="3424054" y="0"/>
          <a:ext cx="1321866" cy="1321981"/>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E4A8D8-303D-41CA-84E0-063F0D037BD4}">
      <dsp:nvSpPr>
        <dsp:cNvPr id="0" name=""/>
        <dsp:cNvSpPr/>
      </dsp:nvSpPr>
      <dsp:spPr>
        <a:xfrm>
          <a:off x="3715901" y="478668"/>
          <a:ext cx="737676" cy="368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Firmware Creation</a:t>
          </a:r>
          <a:endParaRPr lang="en-US" sz="1100" kern="1200" dirty="0"/>
        </a:p>
      </dsp:txBody>
      <dsp:txXfrm>
        <a:off x="3715901" y="478668"/>
        <a:ext cx="737676" cy="368696"/>
      </dsp:txXfrm>
    </dsp:sp>
    <dsp:sp modelId="{C1A37115-4B6C-455C-85C2-D9C805A2D338}">
      <dsp:nvSpPr>
        <dsp:cNvPr id="0" name=""/>
        <dsp:cNvSpPr/>
      </dsp:nvSpPr>
      <dsp:spPr>
        <a:xfrm>
          <a:off x="3056827" y="759387"/>
          <a:ext cx="1321866" cy="1321981"/>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E7AE90-D299-4881-918A-30DC5B3704CF}">
      <dsp:nvSpPr>
        <dsp:cNvPr id="0" name=""/>
        <dsp:cNvSpPr/>
      </dsp:nvSpPr>
      <dsp:spPr>
        <a:xfrm>
          <a:off x="3347186" y="1239791"/>
          <a:ext cx="737676" cy="368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Storage</a:t>
          </a:r>
          <a:endParaRPr lang="en-US" sz="1100" kern="1200" dirty="0"/>
        </a:p>
      </dsp:txBody>
      <dsp:txXfrm>
        <a:off x="3347186" y="1239791"/>
        <a:ext cx="737676" cy="368696"/>
      </dsp:txXfrm>
    </dsp:sp>
    <dsp:sp modelId="{6C9959AC-EB0C-4FDF-9A05-1470C7F10F6B}">
      <dsp:nvSpPr>
        <dsp:cNvPr id="0" name=""/>
        <dsp:cNvSpPr/>
      </dsp:nvSpPr>
      <dsp:spPr>
        <a:xfrm>
          <a:off x="3424054" y="1522246"/>
          <a:ext cx="1321866" cy="1321981"/>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EBD697-2F77-471F-8E40-A5879AA1EA03}">
      <dsp:nvSpPr>
        <dsp:cNvPr id="0" name=""/>
        <dsp:cNvSpPr/>
      </dsp:nvSpPr>
      <dsp:spPr>
        <a:xfrm>
          <a:off x="3715901" y="2000915"/>
          <a:ext cx="737676" cy="368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Distribution</a:t>
          </a:r>
          <a:endParaRPr lang="en-US" sz="1100" kern="1200" dirty="0"/>
        </a:p>
      </dsp:txBody>
      <dsp:txXfrm>
        <a:off x="3715901" y="2000915"/>
        <a:ext cx="737676" cy="368696"/>
      </dsp:txXfrm>
    </dsp:sp>
    <dsp:sp modelId="{3F6DBB7C-71D0-43ED-81AB-2547F6A3E8C4}">
      <dsp:nvSpPr>
        <dsp:cNvPr id="0" name=""/>
        <dsp:cNvSpPr/>
      </dsp:nvSpPr>
      <dsp:spPr>
        <a:xfrm>
          <a:off x="3056827" y="2283370"/>
          <a:ext cx="1321866" cy="1321981"/>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C93534-F3A6-4B4C-AACC-337967B577A9}">
      <dsp:nvSpPr>
        <dsp:cNvPr id="0" name=""/>
        <dsp:cNvSpPr/>
      </dsp:nvSpPr>
      <dsp:spPr>
        <a:xfrm>
          <a:off x="3347186" y="2762038"/>
          <a:ext cx="737676" cy="368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Security</a:t>
          </a:r>
          <a:endParaRPr lang="en-US" sz="1100" kern="1200" dirty="0"/>
        </a:p>
      </dsp:txBody>
      <dsp:txXfrm>
        <a:off x="3347186" y="2762038"/>
        <a:ext cx="737676" cy="368696"/>
      </dsp:txXfrm>
    </dsp:sp>
    <dsp:sp modelId="{30A52226-5D16-4D15-816B-59E5F404BFB9}">
      <dsp:nvSpPr>
        <dsp:cNvPr id="0" name=""/>
        <dsp:cNvSpPr/>
      </dsp:nvSpPr>
      <dsp:spPr>
        <a:xfrm>
          <a:off x="3424054" y="3043336"/>
          <a:ext cx="1321866" cy="1321981"/>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57E878-5C90-4B5B-8052-408FF264DE1C}">
      <dsp:nvSpPr>
        <dsp:cNvPr id="0" name=""/>
        <dsp:cNvSpPr/>
      </dsp:nvSpPr>
      <dsp:spPr>
        <a:xfrm>
          <a:off x="3715901" y="3522004"/>
          <a:ext cx="737676" cy="368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Error Handling</a:t>
          </a:r>
          <a:endParaRPr lang="en-US" sz="1100" kern="1200" dirty="0"/>
        </a:p>
      </dsp:txBody>
      <dsp:txXfrm>
        <a:off x="3715901" y="3522004"/>
        <a:ext cx="737676" cy="368696"/>
      </dsp:txXfrm>
    </dsp:sp>
    <dsp:sp modelId="{9B1010AC-1311-4836-977A-6D912EF26DB5}">
      <dsp:nvSpPr>
        <dsp:cNvPr id="0" name=""/>
        <dsp:cNvSpPr/>
      </dsp:nvSpPr>
      <dsp:spPr>
        <a:xfrm>
          <a:off x="3056827" y="3804459"/>
          <a:ext cx="1321866" cy="1321981"/>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8BB66B-E883-4010-9D7E-8AC5C89F0EEB}">
      <dsp:nvSpPr>
        <dsp:cNvPr id="0" name=""/>
        <dsp:cNvSpPr/>
      </dsp:nvSpPr>
      <dsp:spPr>
        <a:xfrm>
          <a:off x="3347186" y="4283128"/>
          <a:ext cx="737676" cy="368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Bandwidth </a:t>
          </a:r>
          <a:endParaRPr lang="en-US" sz="1100" kern="1200" dirty="0"/>
        </a:p>
      </dsp:txBody>
      <dsp:txXfrm>
        <a:off x="3347186" y="4283128"/>
        <a:ext cx="737676" cy="368696"/>
      </dsp:txXfrm>
    </dsp:sp>
    <dsp:sp modelId="{3EED7FC4-E95E-472C-B728-08ACD8F85582}">
      <dsp:nvSpPr>
        <dsp:cNvPr id="0" name=""/>
        <dsp:cNvSpPr/>
      </dsp:nvSpPr>
      <dsp:spPr>
        <a:xfrm>
          <a:off x="3518030" y="4651824"/>
          <a:ext cx="1135649" cy="1136186"/>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0D96F7-0330-4B91-BDFF-49C9D4DE8CE8}">
      <dsp:nvSpPr>
        <dsp:cNvPr id="0" name=""/>
        <dsp:cNvSpPr/>
      </dsp:nvSpPr>
      <dsp:spPr>
        <a:xfrm>
          <a:off x="3715901" y="5044251"/>
          <a:ext cx="737676" cy="368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User Control</a:t>
          </a:r>
          <a:endParaRPr lang="en-US" sz="1100" kern="1200" dirty="0"/>
        </a:p>
      </dsp:txBody>
      <dsp:txXfrm>
        <a:off x="3715901" y="5044251"/>
        <a:ext cx="737676" cy="36869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038C40-886B-42BC-9C96-1B88BA14E003}"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8C9CF-E1DD-4D6B-9438-88B234987301}" type="slidenum">
              <a:rPr lang="en-US" smtClean="0"/>
              <a:t>‹#›</a:t>
            </a:fld>
            <a:endParaRPr lang="en-US"/>
          </a:p>
        </p:txBody>
      </p:sp>
    </p:spTree>
    <p:extLst>
      <p:ext uri="{BB962C8B-B14F-4D97-AF65-F5344CB8AC3E}">
        <p14:creationId xmlns:p14="http://schemas.microsoft.com/office/powerpoint/2010/main" val="3767066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038C40-886B-42BC-9C96-1B88BA14E003}"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8C9CF-E1DD-4D6B-9438-88B234987301}" type="slidenum">
              <a:rPr lang="en-US" smtClean="0"/>
              <a:t>‹#›</a:t>
            </a:fld>
            <a:endParaRPr lang="en-US"/>
          </a:p>
        </p:txBody>
      </p:sp>
    </p:spTree>
    <p:extLst>
      <p:ext uri="{BB962C8B-B14F-4D97-AF65-F5344CB8AC3E}">
        <p14:creationId xmlns:p14="http://schemas.microsoft.com/office/powerpoint/2010/main" val="17056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038C40-886B-42BC-9C96-1B88BA14E003}"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8C9CF-E1DD-4D6B-9438-88B234987301}" type="slidenum">
              <a:rPr lang="en-US" smtClean="0"/>
              <a:t>‹#›</a:t>
            </a:fld>
            <a:endParaRPr lang="en-US"/>
          </a:p>
        </p:txBody>
      </p:sp>
    </p:spTree>
    <p:extLst>
      <p:ext uri="{BB962C8B-B14F-4D97-AF65-F5344CB8AC3E}">
        <p14:creationId xmlns:p14="http://schemas.microsoft.com/office/powerpoint/2010/main" val="168369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038C40-886B-42BC-9C96-1B88BA14E003}"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8C9CF-E1DD-4D6B-9438-88B234987301}" type="slidenum">
              <a:rPr lang="en-US" smtClean="0"/>
              <a:t>‹#›</a:t>
            </a:fld>
            <a:endParaRPr lang="en-US"/>
          </a:p>
        </p:txBody>
      </p:sp>
    </p:spTree>
    <p:extLst>
      <p:ext uri="{BB962C8B-B14F-4D97-AF65-F5344CB8AC3E}">
        <p14:creationId xmlns:p14="http://schemas.microsoft.com/office/powerpoint/2010/main" val="3956664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038C40-886B-42BC-9C96-1B88BA14E003}"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8C9CF-E1DD-4D6B-9438-88B234987301}" type="slidenum">
              <a:rPr lang="en-US" smtClean="0"/>
              <a:t>‹#›</a:t>
            </a:fld>
            <a:endParaRPr lang="en-US"/>
          </a:p>
        </p:txBody>
      </p:sp>
    </p:spTree>
    <p:extLst>
      <p:ext uri="{BB962C8B-B14F-4D97-AF65-F5344CB8AC3E}">
        <p14:creationId xmlns:p14="http://schemas.microsoft.com/office/powerpoint/2010/main" val="127552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038C40-886B-42BC-9C96-1B88BA14E003}"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58C9CF-E1DD-4D6B-9438-88B234987301}" type="slidenum">
              <a:rPr lang="en-US" smtClean="0"/>
              <a:t>‹#›</a:t>
            </a:fld>
            <a:endParaRPr lang="en-US"/>
          </a:p>
        </p:txBody>
      </p:sp>
    </p:spTree>
    <p:extLst>
      <p:ext uri="{BB962C8B-B14F-4D97-AF65-F5344CB8AC3E}">
        <p14:creationId xmlns:p14="http://schemas.microsoft.com/office/powerpoint/2010/main" val="230323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038C40-886B-42BC-9C96-1B88BA14E003}" type="datetimeFigureOut">
              <a:rPr lang="en-US" smtClean="0"/>
              <a:t>8/5/2023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58C9CF-E1DD-4D6B-9438-88B234987301}" type="slidenum">
              <a:rPr lang="en-US" smtClean="0"/>
              <a:t>‹#›</a:t>
            </a:fld>
            <a:endParaRPr lang="en-US"/>
          </a:p>
        </p:txBody>
      </p:sp>
    </p:spTree>
    <p:extLst>
      <p:ext uri="{BB962C8B-B14F-4D97-AF65-F5344CB8AC3E}">
        <p14:creationId xmlns:p14="http://schemas.microsoft.com/office/powerpoint/2010/main" val="7503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038C40-886B-42BC-9C96-1B88BA14E003}" type="datetimeFigureOut">
              <a:rPr lang="en-US" smtClean="0"/>
              <a:t>8/5/2023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58C9CF-E1DD-4D6B-9438-88B234987301}" type="slidenum">
              <a:rPr lang="en-US" smtClean="0"/>
              <a:t>‹#›</a:t>
            </a:fld>
            <a:endParaRPr lang="en-US"/>
          </a:p>
        </p:txBody>
      </p:sp>
    </p:spTree>
    <p:extLst>
      <p:ext uri="{BB962C8B-B14F-4D97-AF65-F5344CB8AC3E}">
        <p14:creationId xmlns:p14="http://schemas.microsoft.com/office/powerpoint/2010/main" val="197228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38C40-886B-42BC-9C96-1B88BA14E003}" type="datetimeFigureOut">
              <a:rPr lang="en-US" smtClean="0"/>
              <a:t>8/5/2023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58C9CF-E1DD-4D6B-9438-88B234987301}" type="slidenum">
              <a:rPr lang="en-US" smtClean="0"/>
              <a:t>‹#›</a:t>
            </a:fld>
            <a:endParaRPr lang="en-US"/>
          </a:p>
        </p:txBody>
      </p:sp>
    </p:spTree>
    <p:extLst>
      <p:ext uri="{BB962C8B-B14F-4D97-AF65-F5344CB8AC3E}">
        <p14:creationId xmlns:p14="http://schemas.microsoft.com/office/powerpoint/2010/main" val="3172858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038C40-886B-42BC-9C96-1B88BA14E003}"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58C9CF-E1DD-4D6B-9438-88B234987301}" type="slidenum">
              <a:rPr lang="en-US" smtClean="0"/>
              <a:t>‹#›</a:t>
            </a:fld>
            <a:endParaRPr lang="en-US"/>
          </a:p>
        </p:txBody>
      </p:sp>
    </p:spTree>
    <p:extLst>
      <p:ext uri="{BB962C8B-B14F-4D97-AF65-F5344CB8AC3E}">
        <p14:creationId xmlns:p14="http://schemas.microsoft.com/office/powerpoint/2010/main" val="1372452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038C40-886B-42BC-9C96-1B88BA14E003}"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58C9CF-E1DD-4D6B-9438-88B234987301}" type="slidenum">
              <a:rPr lang="en-US" smtClean="0"/>
              <a:t>‹#›</a:t>
            </a:fld>
            <a:endParaRPr lang="en-US"/>
          </a:p>
        </p:txBody>
      </p:sp>
    </p:spTree>
    <p:extLst>
      <p:ext uri="{BB962C8B-B14F-4D97-AF65-F5344CB8AC3E}">
        <p14:creationId xmlns:p14="http://schemas.microsoft.com/office/powerpoint/2010/main" val="160599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038C40-886B-42BC-9C96-1B88BA14E003}" type="datetimeFigureOut">
              <a:rPr lang="en-US" smtClean="0"/>
              <a:t>8/5/2023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8C9CF-E1DD-4D6B-9438-88B234987301}" type="slidenum">
              <a:rPr lang="en-US" smtClean="0"/>
              <a:t>‹#›</a:t>
            </a:fld>
            <a:endParaRPr lang="en-US"/>
          </a:p>
        </p:txBody>
      </p:sp>
    </p:spTree>
    <p:extLst>
      <p:ext uri="{BB962C8B-B14F-4D97-AF65-F5344CB8AC3E}">
        <p14:creationId xmlns:p14="http://schemas.microsoft.com/office/powerpoint/2010/main" val="560194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FOTA</a:t>
            </a:r>
            <a:endParaRPr lang="en-US" dirty="0"/>
          </a:p>
        </p:txBody>
      </p:sp>
      <p:sp>
        <p:nvSpPr>
          <p:cNvPr id="3" name="Subtitle 2"/>
          <p:cNvSpPr>
            <a:spLocks noGrp="1"/>
          </p:cNvSpPr>
          <p:nvPr>
            <p:ph type="subTitle" idx="1"/>
          </p:nvPr>
        </p:nvSpPr>
        <p:spPr/>
        <p:txBody>
          <a:bodyPr/>
          <a:lstStyle/>
          <a:p>
            <a:r>
              <a:rPr lang="en-US" dirty="0" smtClean="0"/>
              <a:t>Automotive FOTA Graduation Project</a:t>
            </a:r>
            <a:endParaRPr lang="en-US" dirty="0"/>
          </a:p>
        </p:txBody>
      </p:sp>
      <p:sp>
        <p:nvSpPr>
          <p:cNvPr id="4" name="Rectangle 3"/>
          <p:cNvSpPr/>
          <p:nvPr/>
        </p:nvSpPr>
        <p:spPr>
          <a:xfrm>
            <a:off x="5390903" y="5174074"/>
            <a:ext cx="3200894" cy="830997"/>
          </a:xfrm>
          <a:prstGeom prst="rect">
            <a:avLst/>
          </a:prstGeom>
        </p:spPr>
        <p:txBody>
          <a:bodyPr wrap="square">
            <a:spAutoFit/>
          </a:bodyPr>
          <a:lstStyle/>
          <a:p>
            <a:r>
              <a:rPr lang="en-US" sz="1200" dirty="0" smtClean="0"/>
              <a:t>Presented to</a:t>
            </a:r>
          </a:p>
          <a:p>
            <a:r>
              <a:rPr lang="en-US" sz="1200" dirty="0" smtClean="0"/>
              <a:t>	x</a:t>
            </a:r>
            <a:endParaRPr lang="en-US" sz="1200" dirty="0"/>
          </a:p>
          <a:p>
            <a:r>
              <a:rPr lang="en-US" sz="1200" dirty="0" smtClean="0"/>
              <a:t>Presented by</a:t>
            </a:r>
          </a:p>
          <a:p>
            <a:r>
              <a:rPr lang="en-US" sz="1200" dirty="0" smtClean="0"/>
              <a:t>	Mohamed Ashraf</a:t>
            </a:r>
            <a:endParaRPr lang="en-US" sz="1200" dirty="0"/>
          </a:p>
        </p:txBody>
      </p:sp>
    </p:spTree>
    <p:extLst>
      <p:ext uri="{BB962C8B-B14F-4D97-AF65-F5344CB8AC3E}">
        <p14:creationId xmlns:p14="http://schemas.microsoft.com/office/powerpoint/2010/main" val="198299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Used Security Algorithms</a:t>
            </a:r>
            <a:endParaRPr lang="en-US" dirty="0"/>
          </a:p>
        </p:txBody>
      </p:sp>
      <p:sp>
        <p:nvSpPr>
          <p:cNvPr id="3" name="Content Placeholder 2"/>
          <p:cNvSpPr>
            <a:spLocks noGrp="1"/>
          </p:cNvSpPr>
          <p:nvPr>
            <p:ph idx="1"/>
          </p:nvPr>
        </p:nvSpPr>
        <p:spPr>
          <a:xfrm>
            <a:off x="838200" y="1493116"/>
            <a:ext cx="10515600" cy="4351338"/>
          </a:xfrm>
        </p:spPr>
        <p:txBody>
          <a:bodyPr>
            <a:normAutofit fontScale="47500" lnSpcReduction="20000"/>
          </a:bodyPr>
          <a:lstStyle/>
          <a:p>
            <a:pPr marL="0" indent="0">
              <a:buNone/>
            </a:pPr>
            <a:r>
              <a:rPr lang="en-US" b="1" dirty="0"/>
              <a:t>RSA (</a:t>
            </a:r>
            <a:r>
              <a:rPr lang="en-US" b="1" dirty="0" err="1"/>
              <a:t>Rivest</a:t>
            </a:r>
            <a:r>
              <a:rPr lang="en-US" b="1" dirty="0"/>
              <a:t>-Shamir-</a:t>
            </a:r>
            <a:r>
              <a:rPr lang="en-US" b="1" dirty="0" err="1"/>
              <a:t>Adleman</a:t>
            </a:r>
            <a:r>
              <a:rPr lang="en-US" b="1" dirty="0"/>
              <a:t>)</a:t>
            </a:r>
            <a:r>
              <a:rPr lang="en-US" dirty="0"/>
              <a:t>: RSA is a widely used asymmetric encryption algorithm. It is used in FOTA to digitally sign firmware updates, ensuring their authenticity and integrity during transmission and installation.</a:t>
            </a:r>
          </a:p>
          <a:p>
            <a:pPr marL="0" indent="0">
              <a:buNone/>
            </a:pPr>
            <a:r>
              <a:rPr lang="en-US" b="1" dirty="0"/>
              <a:t>AES (Advanced Encryption Standard)</a:t>
            </a:r>
            <a:r>
              <a:rPr lang="en-US" dirty="0"/>
              <a:t>: AES is a symmetric encryption algorithm used to encrypt the firmware updates. It ensures that the updates are transmitted securely over the air and can only be decrypted by authorized recipients.</a:t>
            </a:r>
          </a:p>
          <a:p>
            <a:pPr marL="0" indent="0">
              <a:buNone/>
            </a:pPr>
            <a:r>
              <a:rPr lang="en-US" b="1" dirty="0"/>
              <a:t>SHA-256 (Secure Hash Algorithm 256-bit)</a:t>
            </a:r>
            <a:r>
              <a:rPr lang="en-US" dirty="0"/>
              <a:t>: SHA-256 is a cryptographic hash function used to create digital signatures for firmware updates. It provides a unique hash value that verifies the authenticity and integrity of the update.</a:t>
            </a:r>
          </a:p>
          <a:p>
            <a:pPr marL="0" indent="0">
              <a:buNone/>
            </a:pPr>
            <a:r>
              <a:rPr lang="en-US" b="1" dirty="0"/>
              <a:t>ECC (Elliptic Curve Cryptography)</a:t>
            </a:r>
            <a:r>
              <a:rPr lang="en-US" dirty="0"/>
              <a:t>: ECC is an alternative to RSA for asymmetric encryption. It offers the same level of security with shorter key lengths, making it suitable for resource-constrained automotive systems.</a:t>
            </a:r>
          </a:p>
          <a:p>
            <a:pPr marL="0" indent="0">
              <a:buNone/>
            </a:pPr>
            <a:r>
              <a:rPr lang="en-US" b="1" dirty="0"/>
              <a:t>X.509 Certificates</a:t>
            </a:r>
            <a:r>
              <a:rPr lang="en-US" dirty="0"/>
              <a:t>: X.509 certificates are used to authenticate the identity of the firmware update server and ensure that updates come from trusted sources.</a:t>
            </a:r>
          </a:p>
          <a:p>
            <a:pPr marL="0" indent="0">
              <a:buNone/>
            </a:pPr>
            <a:r>
              <a:rPr lang="en-US" b="1" dirty="0"/>
              <a:t>TLS/SSL (Transport Layer Security/Secure Sockets Layer)</a:t>
            </a:r>
            <a:r>
              <a:rPr lang="en-US" dirty="0"/>
              <a:t>: TLS/SSL protocols are employed to establish secure communication channels between the update server and vehicles, preventing unauthorized interception or tampering of firmware updates during transmission.</a:t>
            </a:r>
          </a:p>
          <a:p>
            <a:pPr marL="0" indent="0">
              <a:buNone/>
            </a:pPr>
            <a:r>
              <a:rPr lang="en-US" b="1" dirty="0"/>
              <a:t>OTA Rollback Protection</a:t>
            </a:r>
            <a:r>
              <a:rPr lang="en-US" dirty="0"/>
              <a:t>: Mechanisms are implemented to prevent malicious attackers from rolling back firmware to older, vulnerable versions. These mechanisms may involve cryptographic checks and secure storage of the update history.</a:t>
            </a:r>
          </a:p>
          <a:p>
            <a:pPr marL="0" indent="0">
              <a:buNone/>
            </a:pPr>
            <a:r>
              <a:rPr lang="en-US" b="1" dirty="0"/>
              <a:t>Secure Boot and Secure Flashing</a:t>
            </a:r>
            <a:r>
              <a:rPr lang="en-US" dirty="0"/>
              <a:t>: Secure boot mechanisms ensure that only authenticated and signed firmware can be loaded during the boot process. Secure flashing ensures that firmware updates are installed securely without the risk of tampering.</a:t>
            </a:r>
          </a:p>
          <a:p>
            <a:pPr marL="0" indent="0">
              <a:buNone/>
            </a:pPr>
            <a:r>
              <a:rPr lang="en-US" b="1" dirty="0"/>
              <a:t>Digital Signatures and Certificate Validation</a:t>
            </a:r>
            <a:r>
              <a:rPr lang="en-US" dirty="0"/>
              <a:t>: Digital signatures are used to verify the authenticity of firmware updates, and certificate validation ensures the trustworthiness of the certificates used in the FOTA process.</a:t>
            </a:r>
          </a:p>
          <a:p>
            <a:pPr marL="0" indent="0">
              <a:buNone/>
            </a:pPr>
            <a:r>
              <a:rPr lang="en-US" b="1" dirty="0"/>
              <a:t>Public Key Infrastructure (PKI)</a:t>
            </a:r>
            <a:r>
              <a:rPr lang="en-US" dirty="0"/>
              <a:t>: PKI is a framework that provides the necessary infrastructure for managing digital certificates and public-private key pairs, which are crucial for secure FOTA.</a:t>
            </a:r>
          </a:p>
          <a:p>
            <a:pPr marL="0" indent="0">
              <a:buNone/>
            </a:pPr>
            <a:endParaRPr lang="en-US" sz="1400" dirty="0" smtClean="0"/>
          </a:p>
        </p:txBody>
      </p:sp>
    </p:spTree>
    <p:extLst>
      <p:ext uri="{BB962C8B-B14F-4D97-AF65-F5344CB8AC3E}">
        <p14:creationId xmlns:p14="http://schemas.microsoft.com/office/powerpoint/2010/main" val="33793316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80035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33850" y="1304925"/>
            <a:ext cx="3924300" cy="4248150"/>
          </a:xfrm>
          <a:prstGeom prst="rect">
            <a:avLst/>
          </a:prstGeom>
        </p:spPr>
      </p:pic>
    </p:spTree>
    <p:extLst>
      <p:ext uri="{BB962C8B-B14F-4D97-AF65-F5344CB8AC3E}">
        <p14:creationId xmlns:p14="http://schemas.microsoft.com/office/powerpoint/2010/main" val="1091892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1630" y="1018737"/>
            <a:ext cx="6927335" cy="4881753"/>
          </a:xfrm>
          <a:prstGeom prst="rect">
            <a:avLst/>
          </a:prstGeom>
        </p:spPr>
      </p:pic>
    </p:spTree>
    <p:extLst>
      <p:ext uri="{BB962C8B-B14F-4D97-AF65-F5344CB8AC3E}">
        <p14:creationId xmlns:p14="http://schemas.microsoft.com/office/powerpoint/2010/main" val="392841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66912" y="1457325"/>
            <a:ext cx="8258175" cy="3943350"/>
          </a:xfrm>
          <a:prstGeom prst="rect">
            <a:avLst/>
          </a:prstGeom>
        </p:spPr>
      </p:pic>
    </p:spTree>
    <p:extLst>
      <p:ext uri="{BB962C8B-B14F-4D97-AF65-F5344CB8AC3E}">
        <p14:creationId xmlns:p14="http://schemas.microsoft.com/office/powerpoint/2010/main" val="2533500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43062" y="623887"/>
            <a:ext cx="8905875" cy="5610225"/>
          </a:xfrm>
          <a:prstGeom prst="rect">
            <a:avLst/>
          </a:prstGeom>
        </p:spPr>
      </p:pic>
    </p:spTree>
    <p:extLst>
      <p:ext uri="{BB962C8B-B14F-4D97-AF65-F5344CB8AC3E}">
        <p14:creationId xmlns:p14="http://schemas.microsoft.com/office/powerpoint/2010/main" val="1799225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FOTA</a:t>
            </a:r>
            <a:endParaRPr lang="en-US" dirty="0"/>
          </a:p>
        </p:txBody>
      </p:sp>
      <p:sp>
        <p:nvSpPr>
          <p:cNvPr id="3" name="Content Placeholder 2"/>
          <p:cNvSpPr>
            <a:spLocks noGrp="1"/>
          </p:cNvSpPr>
          <p:nvPr>
            <p:ph idx="1"/>
          </p:nvPr>
        </p:nvSpPr>
        <p:spPr>
          <a:xfrm>
            <a:off x="838200" y="1338736"/>
            <a:ext cx="11155878" cy="2037169"/>
          </a:xfrm>
        </p:spPr>
        <p:txBody>
          <a:bodyPr>
            <a:normAutofit/>
          </a:bodyPr>
          <a:lstStyle/>
          <a:p>
            <a:pPr marL="0" indent="0">
              <a:buNone/>
            </a:pPr>
            <a:r>
              <a:rPr lang="en-US" sz="1400" dirty="0"/>
              <a:t>FOTA technology has emerged as a crucial component in the automotive industry, empowering manufacturers to remotely update and manage the software in vehicles. It enables automakers to provide software enhancements, bug fixes, security updates, and new features to vehicles post-purchase, ensuring continuous improvement throughout their lifecycle. </a:t>
            </a:r>
            <a:endParaRPr lang="en-US" sz="1400" dirty="0" smtClean="0"/>
          </a:p>
          <a:p>
            <a:pPr marL="0" indent="0">
              <a:buNone/>
            </a:pPr>
            <a:r>
              <a:rPr lang="en-US" sz="1400" dirty="0" smtClean="0"/>
              <a:t>FOTA's </a:t>
            </a:r>
            <a:r>
              <a:rPr lang="en-US" sz="1400" dirty="0"/>
              <a:t>efficiency reduces costs associated with recalls, as some software-related safety issues can be addressed remotely. Real-time diagnostics and data collection enable proactive issue identification, while cybersecurity updates safeguard against potential cyber threats. Moreover, FOTA facilitates the integration of connected and autonomous technologies, ensuring they remain up-to-date and operate safely. However, proper security measures must be prioritized to protect against potential vulnerabilities and cyberattacks in this interconnected automotive landscape</a:t>
            </a:r>
            <a:r>
              <a:rPr lang="en-US" sz="1400" dirty="0" smtClean="0"/>
              <a:t>.</a:t>
            </a:r>
            <a:endParaRPr lang="en-US" sz="1400" dirty="0"/>
          </a:p>
        </p:txBody>
      </p:sp>
      <p:grpSp>
        <p:nvGrpSpPr>
          <p:cNvPr id="18" name="Group 17"/>
          <p:cNvGrpSpPr/>
          <p:nvPr/>
        </p:nvGrpSpPr>
        <p:grpSpPr>
          <a:xfrm>
            <a:off x="7382674" y="3084432"/>
            <a:ext cx="4164281" cy="3149244"/>
            <a:chOff x="6999514" y="3339036"/>
            <a:chExt cx="4164281" cy="3149244"/>
          </a:xfrm>
        </p:grpSpPr>
        <p:sp>
          <p:nvSpPr>
            <p:cNvPr id="5" name="Oval 4"/>
            <p:cNvSpPr/>
            <p:nvPr/>
          </p:nvSpPr>
          <p:spPr>
            <a:xfrm>
              <a:off x="6999514" y="3616035"/>
              <a:ext cx="2689761" cy="26897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8474034" y="3616035"/>
              <a:ext cx="2689761" cy="26897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41971" y="3342971"/>
              <a:ext cx="604846" cy="276999"/>
            </a:xfrm>
            <a:prstGeom prst="rect">
              <a:avLst/>
            </a:prstGeom>
          </p:spPr>
          <p:txBody>
            <a:bodyPr wrap="none">
              <a:spAutoFit/>
            </a:bodyPr>
            <a:lstStyle/>
            <a:p>
              <a:r>
                <a:rPr lang="en-US" sz="1200" dirty="0" smtClean="0"/>
                <a:t>Clients</a:t>
              </a:r>
              <a:endParaRPr lang="en-US" sz="1200" dirty="0"/>
            </a:p>
          </p:txBody>
        </p:sp>
        <p:sp>
          <p:nvSpPr>
            <p:cNvPr id="9" name="Rectangle 8"/>
            <p:cNvSpPr/>
            <p:nvPr/>
          </p:nvSpPr>
          <p:spPr>
            <a:xfrm>
              <a:off x="9571891" y="3339036"/>
              <a:ext cx="494046" cy="276999"/>
            </a:xfrm>
            <a:prstGeom prst="rect">
              <a:avLst/>
            </a:prstGeom>
          </p:spPr>
          <p:txBody>
            <a:bodyPr wrap="none">
              <a:spAutoFit/>
            </a:bodyPr>
            <a:lstStyle/>
            <a:p>
              <a:r>
                <a:rPr lang="en-US" sz="1200" dirty="0" smtClean="0"/>
                <a:t>OEM</a:t>
              </a:r>
              <a:endParaRPr lang="en-US" sz="1200" dirty="0"/>
            </a:p>
          </p:txBody>
        </p:sp>
        <p:sp>
          <p:nvSpPr>
            <p:cNvPr id="11" name="Rectangle 10"/>
            <p:cNvSpPr/>
            <p:nvPr/>
          </p:nvSpPr>
          <p:spPr>
            <a:xfrm>
              <a:off x="7604925" y="4441818"/>
              <a:ext cx="933433" cy="646331"/>
            </a:xfrm>
            <a:prstGeom prst="rect">
              <a:avLst/>
            </a:prstGeom>
          </p:spPr>
          <p:txBody>
            <a:bodyPr wrap="square">
              <a:spAutoFit/>
            </a:bodyPr>
            <a:lstStyle/>
            <a:p>
              <a:r>
                <a:rPr lang="en-US" sz="1200" dirty="0" smtClean="0"/>
                <a:t>Time</a:t>
              </a:r>
            </a:p>
            <a:p>
              <a:r>
                <a:rPr lang="en-US" sz="1200" dirty="0" smtClean="0"/>
                <a:t>Money</a:t>
              </a:r>
            </a:p>
            <a:p>
              <a:r>
                <a:rPr lang="en-US" sz="1200" dirty="0" smtClean="0"/>
                <a:t>Effort</a:t>
              </a:r>
            </a:p>
          </p:txBody>
        </p:sp>
        <p:sp>
          <p:nvSpPr>
            <p:cNvPr id="12" name="Rectangle 11"/>
            <p:cNvSpPr/>
            <p:nvPr/>
          </p:nvSpPr>
          <p:spPr>
            <a:xfrm>
              <a:off x="9877070" y="4441817"/>
              <a:ext cx="872803" cy="646331"/>
            </a:xfrm>
            <a:prstGeom prst="rect">
              <a:avLst/>
            </a:prstGeom>
          </p:spPr>
          <p:txBody>
            <a:bodyPr wrap="none">
              <a:spAutoFit/>
            </a:bodyPr>
            <a:lstStyle/>
            <a:p>
              <a:r>
                <a:rPr lang="en-US" sz="1200" dirty="0" smtClean="0"/>
                <a:t>Time</a:t>
              </a:r>
            </a:p>
            <a:p>
              <a:r>
                <a:rPr lang="en-US" sz="1200" dirty="0" smtClean="0"/>
                <a:t>Money</a:t>
              </a:r>
            </a:p>
            <a:p>
              <a:r>
                <a:rPr lang="en-US" sz="1200" dirty="0" smtClean="0"/>
                <a:t>Reputation</a:t>
              </a:r>
            </a:p>
          </p:txBody>
        </p:sp>
        <p:sp>
          <p:nvSpPr>
            <p:cNvPr id="13" name="Rectangle 12"/>
            <p:cNvSpPr/>
            <p:nvPr/>
          </p:nvSpPr>
          <p:spPr>
            <a:xfrm>
              <a:off x="8708109" y="4441817"/>
              <a:ext cx="926857" cy="415498"/>
            </a:xfrm>
            <a:prstGeom prst="rect">
              <a:avLst/>
            </a:prstGeom>
          </p:spPr>
          <p:txBody>
            <a:bodyPr wrap="none">
              <a:spAutoFit/>
            </a:bodyPr>
            <a:lstStyle/>
            <a:p>
              <a:r>
                <a:rPr lang="en-US" sz="1050" dirty="0"/>
                <a:t>Safety and </a:t>
              </a:r>
              <a:endParaRPr lang="en-US" sz="1050" dirty="0" smtClean="0"/>
            </a:p>
            <a:p>
              <a:r>
                <a:rPr lang="en-US" sz="1050" dirty="0" smtClean="0"/>
                <a:t>Security </a:t>
              </a:r>
              <a:r>
                <a:rPr lang="en-US" sz="1050" dirty="0"/>
                <a:t>Risks</a:t>
              </a:r>
              <a:endParaRPr lang="en-US" sz="800" dirty="0"/>
            </a:p>
          </p:txBody>
        </p:sp>
        <p:sp>
          <p:nvSpPr>
            <p:cNvPr id="14" name="Rectangle 13"/>
            <p:cNvSpPr/>
            <p:nvPr/>
          </p:nvSpPr>
          <p:spPr>
            <a:xfrm>
              <a:off x="8708109" y="4848885"/>
              <a:ext cx="1043876" cy="900246"/>
            </a:xfrm>
            <a:prstGeom prst="rect">
              <a:avLst/>
            </a:prstGeom>
          </p:spPr>
          <p:txBody>
            <a:bodyPr wrap="none">
              <a:spAutoFit/>
            </a:bodyPr>
            <a:lstStyle/>
            <a:p>
              <a:r>
                <a:rPr lang="en-US" sz="1050" dirty="0"/>
                <a:t>Higher </a:t>
              </a:r>
              <a:endParaRPr lang="en-US" sz="1050" dirty="0" smtClean="0"/>
            </a:p>
            <a:p>
              <a:r>
                <a:rPr lang="en-US" sz="1050" dirty="0" smtClean="0"/>
                <a:t>Recall Expenses</a:t>
              </a:r>
              <a:br>
                <a:rPr lang="en-US" sz="1050" dirty="0" smtClean="0"/>
              </a:br>
              <a:endParaRPr lang="en-US" sz="1050" dirty="0" smtClean="0"/>
            </a:p>
            <a:p>
              <a:r>
                <a:rPr lang="en-US" sz="1050" dirty="0" smtClean="0"/>
                <a:t>Unnecessary </a:t>
              </a:r>
            </a:p>
            <a:p>
              <a:r>
                <a:rPr lang="en-US" sz="1050" dirty="0" smtClean="0"/>
                <a:t>overhead</a:t>
              </a:r>
              <a:endParaRPr lang="en-US" sz="300" dirty="0"/>
            </a:p>
          </p:txBody>
        </p:sp>
        <p:sp>
          <p:nvSpPr>
            <p:cNvPr id="15" name="Rectangle 14"/>
            <p:cNvSpPr/>
            <p:nvPr/>
          </p:nvSpPr>
          <p:spPr>
            <a:xfrm>
              <a:off x="8506131" y="6272836"/>
              <a:ext cx="1128835" cy="215444"/>
            </a:xfrm>
            <a:prstGeom prst="rect">
              <a:avLst/>
            </a:prstGeom>
          </p:spPr>
          <p:txBody>
            <a:bodyPr wrap="none">
              <a:spAutoFit/>
            </a:bodyPr>
            <a:lstStyle/>
            <a:p>
              <a:r>
                <a:rPr lang="en-US" sz="800" dirty="0" err="1" smtClean="0"/>
                <a:t>Ven</a:t>
              </a:r>
              <a:r>
                <a:rPr lang="en-US" sz="800" dirty="0" smtClean="0"/>
                <a:t> Diagram #Figure 1</a:t>
              </a:r>
              <a:endParaRPr lang="en-US" sz="800" dirty="0"/>
            </a:p>
          </p:txBody>
        </p:sp>
      </p:grpSp>
      <p:sp>
        <p:nvSpPr>
          <p:cNvPr id="17" name="Rectangle 16"/>
          <p:cNvSpPr/>
          <p:nvPr/>
        </p:nvSpPr>
        <p:spPr>
          <a:xfrm>
            <a:off x="839551" y="3040009"/>
            <a:ext cx="6355328" cy="3108543"/>
          </a:xfrm>
          <a:prstGeom prst="rect">
            <a:avLst/>
          </a:prstGeom>
        </p:spPr>
        <p:txBody>
          <a:bodyPr wrap="square">
            <a:spAutoFit/>
          </a:bodyPr>
          <a:lstStyle/>
          <a:p>
            <a:r>
              <a:rPr lang="en-US" sz="1400" dirty="0"/>
              <a:t>In the absence of FOTA (Firmware Over-the-Air) technology, both clients (customers) and OEMs (Original Equipment Manufacturers) face mutual losses that impact their operations and overall experience. </a:t>
            </a:r>
            <a:endParaRPr lang="en-US" sz="1400" dirty="0" smtClean="0"/>
          </a:p>
          <a:p>
            <a:r>
              <a:rPr lang="en-US" sz="1400" dirty="0" smtClean="0"/>
              <a:t>The </a:t>
            </a:r>
            <a:r>
              <a:rPr lang="en-US" sz="1400" dirty="0"/>
              <a:t>lack of efficient remote updates results in safety and security risks for both parties, leaving vehicles vulnerable to potential cyberattacks and other security breaches. Additionally, the absence of FOTA leads to higher recall expenses as physical recalls become necessary, putting a strain on OEMs' financial resources and inconveniencing clients. </a:t>
            </a:r>
            <a:endParaRPr lang="en-US" sz="1400" dirty="0" smtClean="0"/>
          </a:p>
          <a:p>
            <a:r>
              <a:rPr lang="en-US" sz="1400" dirty="0" smtClean="0"/>
              <a:t>Both </a:t>
            </a:r>
            <a:r>
              <a:rPr lang="en-US" sz="1400" dirty="0"/>
              <a:t>clients and OEMs are deprived of the benefits of timely software enhancements and new features, which could have otherwise improved customer satisfaction and driving experiences. </a:t>
            </a:r>
            <a:endParaRPr lang="en-US" sz="1400" dirty="0" smtClean="0"/>
          </a:p>
          <a:p>
            <a:r>
              <a:rPr lang="en-US" sz="1400" dirty="0" smtClean="0"/>
              <a:t>Embracing </a:t>
            </a:r>
            <a:r>
              <a:rPr lang="en-US" sz="1400" dirty="0"/>
              <a:t>FOTA can effectively address these mutual losses, ensuring secure and seamless firmware updates, bolstering safety measures, and enhancing overall efficiency for clients and OEMs alike.</a:t>
            </a:r>
            <a:endParaRPr lang="en-US" sz="1100" dirty="0"/>
          </a:p>
        </p:txBody>
      </p:sp>
    </p:spTree>
    <p:extLst>
      <p:ext uri="{BB962C8B-B14F-4D97-AF65-F5344CB8AC3E}">
        <p14:creationId xmlns:p14="http://schemas.microsoft.com/office/powerpoint/2010/main" val="4259291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FOTA Key Benefits</a:t>
            </a:r>
            <a:endParaRPr lang="en-US" dirty="0"/>
          </a:p>
        </p:txBody>
      </p:sp>
      <p:sp>
        <p:nvSpPr>
          <p:cNvPr id="3" name="Content Placeholder 2"/>
          <p:cNvSpPr>
            <a:spLocks noGrp="1"/>
          </p:cNvSpPr>
          <p:nvPr>
            <p:ph idx="1"/>
          </p:nvPr>
        </p:nvSpPr>
        <p:spPr>
          <a:xfrm>
            <a:off x="838200" y="1690688"/>
            <a:ext cx="11132127" cy="4351338"/>
          </a:xfrm>
        </p:spPr>
        <p:txBody>
          <a:bodyPr>
            <a:normAutofit fontScale="47500" lnSpcReduction="20000"/>
          </a:bodyPr>
          <a:lstStyle/>
          <a:p>
            <a:pPr marL="0" indent="0">
              <a:buNone/>
            </a:pPr>
            <a:r>
              <a:rPr lang="en-US" sz="2900" dirty="0"/>
              <a:t>FOTA (Firmware Over-the-Air) technology brings significant benefits to the automotive industry, revolutionizing the way vehicles are managed and updated. One key advantage is the cost-effectiveness it offers. By deploying software updates remotely, FOTA reduces the expenses associated with physical recalls and service center visits, saving valuable time and resources for both manufacturers and customers.</a:t>
            </a:r>
          </a:p>
          <a:p>
            <a:pPr marL="0" indent="0">
              <a:buNone/>
            </a:pPr>
            <a:r>
              <a:rPr lang="en-US" sz="2900" dirty="0"/>
              <a:t>The improved user experience is another standout benefit of FOTA in the automotive sector. Manufacturers can continuously enhance in-car systems and features through software updates. This allows for the introduction of new functionalities and optimizations, ensuring that customers always have access to the latest innovations and improvements in their vehicles.</a:t>
            </a:r>
          </a:p>
          <a:p>
            <a:pPr marL="0" indent="0">
              <a:buNone/>
            </a:pPr>
            <a:r>
              <a:rPr lang="en-US" sz="2900" dirty="0"/>
              <a:t>FOTA's impact on safety and security is paramount. The ability to remotely deliver critical security patches and firmware updates strengthens the resilience of connected car systems against potential cyber threats. This proactive approach helps safeguard vehicles and their occupants, making driving a safer experience.</a:t>
            </a:r>
          </a:p>
          <a:p>
            <a:pPr marL="0" indent="0">
              <a:buNone/>
            </a:pPr>
            <a:r>
              <a:rPr lang="en-US" sz="2900" dirty="0"/>
              <a:t>Real-time diagnostics and data collection capabilities facilitated by FOTA provide valuable insights for automakers. By analyzing vehicle performance data, manufacturers can identify potential issues and make informed decisions for product development and quality improvements.</a:t>
            </a:r>
          </a:p>
          <a:p>
            <a:pPr marL="0" indent="0">
              <a:buNone/>
            </a:pPr>
            <a:r>
              <a:rPr lang="en-US" sz="2900" dirty="0"/>
              <a:t>Another advantage of FOTA is its contribution to extending the lifecycle of vehicles. Through continuous software updates, automakers can keep their vehicles relevant and competitive in the market, reducing the need for customers to replace their cars frequently.</a:t>
            </a:r>
          </a:p>
          <a:p>
            <a:pPr marL="0" indent="0">
              <a:buNone/>
            </a:pPr>
            <a:r>
              <a:rPr lang="en-US" sz="2900" dirty="0"/>
              <a:t>FOTA also ensures adaptability to emerging regulations. Manufacturers can swiftly deploy software updates to meet new emissions standards, safety regulations, and other legal obligations, ensuring compliance without significant delays or costly hardware modifications.</a:t>
            </a:r>
          </a:p>
          <a:p>
            <a:pPr marL="0" indent="0">
              <a:buNone/>
            </a:pPr>
            <a:r>
              <a:rPr lang="en-US" sz="2900" dirty="0"/>
              <a:t>Moreover, FOTA enables agile innovation and customization in the automotive industry. Manufacturers can respond quickly to market demands and customer preferences by introducing personalized updates through software, catering to individual needs and creating a more tailored driving experience for customers.</a:t>
            </a:r>
          </a:p>
          <a:p>
            <a:pPr marL="0" indent="0">
              <a:buNone/>
            </a:pPr>
            <a:r>
              <a:rPr lang="en-US" sz="2900" dirty="0"/>
              <a:t>With remote troubleshooting and support capabilities, FOTA streamlines customer service. Automakers can diagnose and resolve software-related issues remotely, reducing the need for physical service center visits and enhancing overall customer satisfaction.</a:t>
            </a:r>
          </a:p>
          <a:p>
            <a:endParaRPr lang="en-US" dirty="0"/>
          </a:p>
        </p:txBody>
      </p:sp>
    </p:spTree>
    <p:extLst>
      <p:ext uri="{BB962C8B-B14F-4D97-AF65-F5344CB8AC3E}">
        <p14:creationId xmlns:p14="http://schemas.microsoft.com/office/powerpoint/2010/main" val="2419952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Attraction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67152842"/>
              </p:ext>
            </p:extLst>
          </p:nvPr>
        </p:nvGraphicFramePr>
        <p:xfrm>
          <a:off x="6792494" y="1801875"/>
          <a:ext cx="5534891"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838200" y="1543896"/>
            <a:ext cx="3469219" cy="738664"/>
          </a:xfrm>
          <a:prstGeom prst="rect">
            <a:avLst/>
          </a:prstGeom>
        </p:spPr>
        <p:txBody>
          <a:bodyPr wrap="none">
            <a:spAutoFit/>
          </a:bodyPr>
          <a:lstStyle/>
          <a:p>
            <a:pPr marL="285750" indent="-285750">
              <a:buFont typeface="Arial" panose="020B0604020202020204" pitchFamily="34" charset="0"/>
              <a:buChar char="•"/>
            </a:pPr>
            <a:r>
              <a:rPr lang="en-US" sz="1400" dirty="0"/>
              <a:t>Vehicles now require </a:t>
            </a:r>
            <a:r>
              <a:rPr lang="en-US" sz="1400" dirty="0" smtClean="0"/>
              <a:t>+150 </a:t>
            </a:r>
            <a:r>
              <a:rPr lang="en-US" sz="1400" dirty="0"/>
              <a:t>ECU's</a:t>
            </a:r>
            <a:endParaRPr lang="en-US" sz="1400" dirty="0" smtClean="0"/>
          </a:p>
          <a:p>
            <a:pPr marL="285750" indent="-285750">
              <a:buFont typeface="Arial" panose="020B0604020202020204" pitchFamily="34" charset="0"/>
              <a:buChar char="•"/>
            </a:pPr>
            <a:r>
              <a:rPr lang="en-US" sz="1400" dirty="0"/>
              <a:t>Complexity of vehicles software.</a:t>
            </a:r>
            <a:endParaRPr lang="en-US" sz="1400" dirty="0" smtClean="0"/>
          </a:p>
          <a:p>
            <a:pPr marL="285750" indent="-285750">
              <a:buFont typeface="Arial" panose="020B0604020202020204" pitchFamily="34" charset="0"/>
              <a:buChar char="•"/>
            </a:pPr>
            <a:r>
              <a:rPr lang="en-US" sz="1400" dirty="0"/>
              <a:t>Bugs &amp; features are more even to appear</a:t>
            </a:r>
          </a:p>
        </p:txBody>
      </p:sp>
      <p:sp>
        <p:nvSpPr>
          <p:cNvPr id="8" name="Rectangle 7"/>
          <p:cNvSpPr/>
          <p:nvPr/>
        </p:nvSpPr>
        <p:spPr>
          <a:xfrm>
            <a:off x="2101930" y="5120980"/>
            <a:ext cx="3604161" cy="646331"/>
          </a:xfrm>
          <a:prstGeom prst="rect">
            <a:avLst/>
          </a:prstGeom>
        </p:spPr>
        <p:txBody>
          <a:bodyPr wrap="square">
            <a:spAutoFit/>
          </a:bodyPr>
          <a:lstStyle/>
          <a:p>
            <a:r>
              <a:rPr lang="en-US" b="1" i="0" dirty="0" smtClean="0">
                <a:solidFill>
                  <a:srgbClr val="000000"/>
                </a:solidFill>
                <a:effectLst/>
              </a:rPr>
              <a:t>Ford recalls more than 430,000y vehicles due to software defects</a:t>
            </a:r>
            <a:endParaRPr lang="en-US" dirty="0"/>
          </a:p>
        </p:txBody>
      </p:sp>
      <p:sp>
        <p:nvSpPr>
          <p:cNvPr id="10" name="Double Brace 9"/>
          <p:cNvSpPr/>
          <p:nvPr/>
        </p:nvSpPr>
        <p:spPr>
          <a:xfrm>
            <a:off x="1977241" y="5120980"/>
            <a:ext cx="3467595" cy="64633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3449588" y="5732971"/>
            <a:ext cx="659155" cy="261610"/>
          </a:xfrm>
          <a:prstGeom prst="rect">
            <a:avLst/>
          </a:prstGeom>
        </p:spPr>
        <p:txBody>
          <a:bodyPr wrap="none">
            <a:spAutoFit/>
          </a:bodyPr>
          <a:lstStyle/>
          <a:p>
            <a:r>
              <a:rPr lang="en-US" sz="1100" dirty="0" smtClean="0"/>
              <a:t>`Quote` </a:t>
            </a:r>
            <a:endParaRPr lang="en-US" sz="1100" dirty="0"/>
          </a:p>
        </p:txBody>
      </p:sp>
      <p:sp>
        <p:nvSpPr>
          <p:cNvPr id="13" name="Rectangle 12"/>
          <p:cNvSpPr/>
          <p:nvPr/>
        </p:nvSpPr>
        <p:spPr>
          <a:xfrm>
            <a:off x="838200" y="2429132"/>
            <a:ext cx="6096000" cy="2246769"/>
          </a:xfrm>
          <a:prstGeom prst="rect">
            <a:avLst/>
          </a:prstGeom>
        </p:spPr>
        <p:txBody>
          <a:bodyPr>
            <a:spAutoFit/>
          </a:bodyPr>
          <a:lstStyle/>
          <a:p>
            <a:r>
              <a:rPr lang="en-US" sz="1400" b="0" i="0" dirty="0" smtClean="0">
                <a:effectLst/>
                <a:latin typeface="-apple-system"/>
              </a:rPr>
              <a:t>FOTA is a nascent technology for automotive applications. Its use was pioneered for supporting firmware updates for Electric vehicles, Autonomous vehicles and high end luxury cars in last couple of years. However, FOTA has a much larger potential due to increasing complexity of the new models of vehicles. According some research reports, there will be 203 million vehicles on road which can receive FOTA, by year 2022. The savings in servicing cost using FOTA can amount up to $30 billion as the time and manpower employed in the workshop for software-only updates will be saved. Also, increased customer satisfaction because of small downtime of vehicle will be an added benefit.  </a:t>
            </a:r>
            <a:endParaRPr lang="en-US" sz="1400" dirty="0"/>
          </a:p>
        </p:txBody>
      </p:sp>
    </p:spTree>
    <p:extLst>
      <p:ext uri="{BB962C8B-B14F-4D97-AF65-F5344CB8AC3E}">
        <p14:creationId xmlns:p14="http://schemas.microsoft.com/office/powerpoint/2010/main" val="3537893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FOTA In Business</a:t>
            </a:r>
            <a:endParaRPr lang="en-US" dirty="0"/>
          </a:p>
        </p:txBody>
      </p:sp>
      <p:pic>
        <p:nvPicPr>
          <p:cNvPr id="9" name="Content Placeholder 8"/>
          <p:cNvPicPr>
            <a:picLocks noGrp="1" noChangeAspect="1"/>
          </p:cNvPicPr>
          <p:nvPr>
            <p:ph idx="1"/>
          </p:nvPr>
        </p:nvPicPr>
        <p:blipFill>
          <a:blip r:embed="rId2"/>
          <a:stretch>
            <a:fillRect/>
          </a:stretch>
        </p:blipFill>
        <p:spPr>
          <a:xfrm>
            <a:off x="6819900" y="3179794"/>
            <a:ext cx="4533900" cy="2533650"/>
          </a:xfrm>
          <a:prstGeom prst="rect">
            <a:avLst/>
          </a:prstGeom>
        </p:spPr>
      </p:pic>
      <p:sp>
        <p:nvSpPr>
          <p:cNvPr id="11" name="Rectangle 10"/>
          <p:cNvSpPr/>
          <p:nvPr/>
        </p:nvSpPr>
        <p:spPr>
          <a:xfrm>
            <a:off x="6617648" y="2656574"/>
            <a:ext cx="4938403" cy="523220"/>
          </a:xfrm>
          <a:prstGeom prst="rect">
            <a:avLst/>
          </a:prstGeom>
        </p:spPr>
        <p:txBody>
          <a:bodyPr wrap="square">
            <a:spAutoFit/>
          </a:bodyPr>
          <a:lstStyle/>
          <a:p>
            <a:pPr algn="ctr"/>
            <a:r>
              <a:rPr lang="en-US" sz="1400" b="1" dirty="0" smtClean="0">
                <a:solidFill>
                  <a:srgbClr val="444444"/>
                </a:solidFill>
                <a:effectLst/>
                <a:latin typeface="Helvetica Neue"/>
              </a:rPr>
              <a:t>Automotive Over-The-Air Updates Market Size to Grow by 92.29 Million Units During 2020-2024 | </a:t>
            </a:r>
            <a:r>
              <a:rPr lang="en-US" sz="1400" b="1" dirty="0" err="1" smtClean="0">
                <a:solidFill>
                  <a:srgbClr val="444444"/>
                </a:solidFill>
                <a:effectLst/>
                <a:latin typeface="Helvetica Neue"/>
              </a:rPr>
              <a:t>Technavio</a:t>
            </a:r>
            <a:endParaRPr lang="en-US" sz="1400" b="1" dirty="0">
              <a:solidFill>
                <a:srgbClr val="444444"/>
              </a:solidFill>
              <a:effectLst/>
              <a:latin typeface="Helvetica Neue"/>
            </a:endParaRPr>
          </a:p>
        </p:txBody>
      </p:sp>
      <p:sp>
        <p:nvSpPr>
          <p:cNvPr id="12" name="Rectangle 11"/>
          <p:cNvSpPr/>
          <p:nvPr/>
        </p:nvSpPr>
        <p:spPr>
          <a:xfrm>
            <a:off x="838200" y="1314662"/>
            <a:ext cx="5691497" cy="4832092"/>
          </a:xfrm>
          <a:prstGeom prst="rect">
            <a:avLst/>
          </a:prstGeom>
        </p:spPr>
        <p:txBody>
          <a:bodyPr wrap="square">
            <a:spAutoFit/>
          </a:bodyPr>
          <a:lstStyle/>
          <a:p>
            <a:r>
              <a:rPr lang="en-US" sz="1400" i="0" dirty="0" smtClean="0">
                <a:solidFill>
                  <a:srgbClr val="444444"/>
                </a:solidFill>
                <a:effectLst/>
                <a:latin typeface="Helvetica Neue"/>
              </a:rPr>
              <a:t>LONDON--(BUSINESS WIRE)--</a:t>
            </a:r>
            <a:r>
              <a:rPr lang="en-US" sz="1400" b="0" i="0" dirty="0" smtClean="0">
                <a:solidFill>
                  <a:srgbClr val="444444"/>
                </a:solidFill>
                <a:effectLst/>
                <a:latin typeface="Helvetica Neue"/>
              </a:rPr>
              <a:t>The automotive over-the-air updates market is set to grow by 92.29 million units accelerating at a CAGR of almost 54%, during the period spanning over 2020-2024. One of the key factors driving growth is the reduced vehicle recalls. Improvements in terms of performance and software have reduced the number of vehicle recalls over recent years. The rising focus on intelligent transportation systems is a significant trend that will further stimulate market growth. The rising consumer focus on safety has increased the adoption of connected technology solutions in automobiles.</a:t>
            </a:r>
          </a:p>
          <a:p>
            <a:endParaRPr lang="en-US" sz="1400" b="0" i="0" dirty="0" smtClean="0">
              <a:solidFill>
                <a:srgbClr val="444444"/>
              </a:solidFill>
              <a:effectLst/>
              <a:latin typeface="Helvetica Neue"/>
            </a:endParaRPr>
          </a:p>
          <a:p>
            <a:r>
              <a:rPr lang="en-US" sz="1400" dirty="0"/>
              <a:t>The SOTA segment was leading the segment in 2019. SOTA enables the map updates to be transferred over the air directly from the cloud, thus making it a secure, fast, and simple process. The technology is widely adopted by prominent automakers such as BMW, General Motors, Ford, Toyota Motor, Chrysler, Renault, Nissan, Scania, and Volvo. These factors are driving the growth of the segment.</a:t>
            </a:r>
            <a:endParaRPr lang="en-US" sz="1400" b="0" i="0" dirty="0" smtClean="0">
              <a:solidFill>
                <a:srgbClr val="444444"/>
              </a:solidFill>
              <a:effectLst/>
              <a:latin typeface="Helvetica Neue"/>
            </a:endParaRPr>
          </a:p>
          <a:p>
            <a:endParaRPr lang="en-US" sz="1400" b="0" i="0" dirty="0" smtClean="0">
              <a:solidFill>
                <a:srgbClr val="444444"/>
              </a:solidFill>
              <a:effectLst/>
              <a:latin typeface="Helvetica Neue"/>
            </a:endParaRPr>
          </a:p>
          <a:p>
            <a:r>
              <a:rPr lang="en-US" sz="1400" dirty="0"/>
              <a:t>The rising adoption of numerous in-vehicle systems such as ADAS, infotainment, and telematics systems has increased the complexity in automotive software architecture. This is compelling software developers to create defect-free and efficient software for automotive applications.</a:t>
            </a:r>
          </a:p>
        </p:txBody>
      </p:sp>
    </p:spTree>
    <p:extLst>
      <p:ext uri="{BB962C8B-B14F-4D97-AF65-F5344CB8AC3E}">
        <p14:creationId xmlns:p14="http://schemas.microsoft.com/office/powerpoint/2010/main" val="4047599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FOTA Components</a:t>
            </a:r>
            <a:endParaRPr lang="en-US" dirty="0"/>
          </a:p>
        </p:txBody>
      </p:sp>
      <p:sp>
        <p:nvSpPr>
          <p:cNvPr id="3" name="Content Placeholder 2"/>
          <p:cNvSpPr>
            <a:spLocks noGrp="1"/>
          </p:cNvSpPr>
          <p:nvPr>
            <p:ph idx="1"/>
          </p:nvPr>
        </p:nvSpPr>
        <p:spPr>
          <a:xfrm>
            <a:off x="838200" y="1564368"/>
            <a:ext cx="6417623" cy="4351338"/>
          </a:xfrm>
        </p:spPr>
        <p:txBody>
          <a:bodyPr>
            <a:normAutofit/>
          </a:bodyPr>
          <a:lstStyle/>
          <a:p>
            <a:r>
              <a:rPr lang="en-US" sz="1400" b="1" dirty="0"/>
              <a:t>Firmware Creation</a:t>
            </a:r>
            <a:r>
              <a:rPr lang="en-US" sz="1400" dirty="0"/>
              <a:t>: Development and testing of updated firmware with bug fixes, improvements, and new features</a:t>
            </a:r>
            <a:r>
              <a:rPr lang="en-US" sz="1400" dirty="0" smtClean="0"/>
              <a:t>.</a:t>
            </a:r>
            <a:endParaRPr lang="en-US" sz="1400" dirty="0"/>
          </a:p>
          <a:p>
            <a:r>
              <a:rPr lang="en-US" sz="1400" b="1" dirty="0" smtClean="0"/>
              <a:t>Storage</a:t>
            </a:r>
            <a:r>
              <a:rPr lang="en-US" sz="1400" dirty="0"/>
              <a:t>: Securely storing firmware updates in a centralized repository or cloud-based storage.</a:t>
            </a:r>
          </a:p>
          <a:p>
            <a:r>
              <a:rPr lang="en-US" sz="1400" b="1" dirty="0" smtClean="0"/>
              <a:t>Distribution</a:t>
            </a:r>
            <a:r>
              <a:rPr lang="en-US" sz="1400" dirty="0"/>
              <a:t>: Delivering firmware updates wirelessly to target vehicles via cellular </a:t>
            </a:r>
            <a:r>
              <a:rPr lang="en-US" sz="1400" dirty="0" smtClean="0"/>
              <a:t>networks or Wi-Fi.</a:t>
            </a:r>
            <a:endParaRPr lang="en-US" sz="1400" dirty="0"/>
          </a:p>
          <a:p>
            <a:r>
              <a:rPr lang="en-US" sz="1400" b="1" dirty="0" smtClean="0"/>
              <a:t>Security</a:t>
            </a:r>
            <a:r>
              <a:rPr lang="en-US" sz="1400" dirty="0"/>
              <a:t>: Verifying the authenticity and integrity of firmware updates to prevent security risks and cyberattacks.</a:t>
            </a:r>
          </a:p>
          <a:p>
            <a:r>
              <a:rPr lang="en-US" sz="1400" b="1" dirty="0"/>
              <a:t>Error </a:t>
            </a:r>
            <a:r>
              <a:rPr lang="en-US" sz="1400" b="1" dirty="0" smtClean="0"/>
              <a:t>Handling</a:t>
            </a:r>
            <a:r>
              <a:rPr lang="en-US" sz="1400" dirty="0" smtClean="0"/>
              <a:t>: </a:t>
            </a:r>
            <a:r>
              <a:rPr lang="en-US" sz="1400" dirty="0"/>
              <a:t>Implementing mechanisms to recover from failed updates and rollback to the previous version if necessary.</a:t>
            </a:r>
          </a:p>
          <a:p>
            <a:r>
              <a:rPr lang="en-US" sz="1400" b="1" dirty="0"/>
              <a:t>Bandwidth Optimization</a:t>
            </a:r>
            <a:r>
              <a:rPr lang="en-US" sz="1400" dirty="0"/>
              <a:t>: Minimizing data size by using delta updates to conserve bandwidth during firmware distribution.</a:t>
            </a:r>
          </a:p>
          <a:p>
            <a:r>
              <a:rPr lang="en-US" sz="1400" b="1" dirty="0"/>
              <a:t>User Control and Consent</a:t>
            </a:r>
            <a:r>
              <a:rPr lang="en-US" sz="1400" dirty="0"/>
              <a:t>: Allowing users to schedule updates, set preferences, and opt-out of specific updates if desired.</a:t>
            </a:r>
          </a:p>
        </p:txBody>
      </p:sp>
      <p:graphicFrame>
        <p:nvGraphicFramePr>
          <p:cNvPr id="4" name="Diagram 3"/>
          <p:cNvGraphicFramePr/>
          <p:nvPr>
            <p:extLst>
              <p:ext uri="{D42A27DB-BD31-4B8C-83A1-F6EECF244321}">
                <p14:modId xmlns:p14="http://schemas.microsoft.com/office/powerpoint/2010/main" val="3253060542"/>
              </p:ext>
            </p:extLst>
          </p:nvPr>
        </p:nvGraphicFramePr>
        <p:xfrm>
          <a:off x="6145481" y="365125"/>
          <a:ext cx="7802748" cy="5788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801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Explained</a:t>
            </a:r>
            <a:endParaRPr lang="en-US" dirty="0"/>
          </a:p>
        </p:txBody>
      </p:sp>
      <p:sp>
        <p:nvSpPr>
          <p:cNvPr id="3" name="Content Placeholder 2"/>
          <p:cNvSpPr>
            <a:spLocks noGrp="1"/>
          </p:cNvSpPr>
          <p:nvPr>
            <p:ph idx="1"/>
          </p:nvPr>
        </p:nvSpPr>
        <p:spPr>
          <a:xfrm>
            <a:off x="838199" y="1451552"/>
            <a:ext cx="11203379" cy="5222379"/>
          </a:xfrm>
        </p:spPr>
        <p:txBody>
          <a:bodyPr>
            <a:noAutofit/>
          </a:bodyPr>
          <a:lstStyle/>
          <a:p>
            <a:pPr marL="0" indent="0">
              <a:buNone/>
            </a:pPr>
            <a:r>
              <a:rPr lang="en-US" sz="1400" dirty="0"/>
              <a:t>The typical FOTA (Firmware Over-the-Air) process for the automotive industry involves a series of well-defined steps to deliver software updates wirelessly to vehicles. It begins with the creation and thorough testing of updated firmware. </a:t>
            </a:r>
            <a:r>
              <a:rPr lang="en-US" sz="1400" dirty="0" smtClean="0"/>
              <a:t>Automotive </a:t>
            </a:r>
            <a:r>
              <a:rPr lang="en-US" sz="1400" dirty="0"/>
              <a:t>manufacturers develop firmware versions that include bug fixes, security patches, performance enhancements, and new features. This firmware is rigorously validated to meet safety and quality standards.</a:t>
            </a:r>
          </a:p>
          <a:p>
            <a:pPr marL="0" indent="0">
              <a:buNone/>
            </a:pPr>
            <a:r>
              <a:rPr lang="en-US" sz="1400" dirty="0"/>
              <a:t>Once the updated firmware is ready, it is securely stored in a centralized repository or cloud-based storage system. Manufacturers maintain this database to efficiently manage different firmware versions and updates. The storage is carefully protected to prevent unauthorized access and tampering, ensuring the integrity of the firmware.</a:t>
            </a:r>
          </a:p>
          <a:p>
            <a:pPr marL="0" indent="0">
              <a:buNone/>
            </a:pPr>
            <a:r>
              <a:rPr lang="en-US" sz="1400" dirty="0"/>
              <a:t>When the FOTA process is initiated, notifications are sent to the target vehicles, alerting users about the availability of the new software update. These notifications can be displayed on the vehicle's infotainment system or sent to the user's smartphone through a connected app. Some FOTA implementations allow users to have control over the update process, prompting them to give consent for the update to proceed or schedule the update at a convenient time.</a:t>
            </a:r>
          </a:p>
          <a:p>
            <a:pPr marL="0" indent="0">
              <a:buNone/>
            </a:pPr>
            <a:r>
              <a:rPr lang="en-US" sz="1400" dirty="0"/>
              <a:t>To ensure the security and authenticity of the firmware, it is encrypted and digitally signed before being transferred to the target vehicles. This prevents unauthorized modifications and ensures that only authenticated firmware updates are accepted by the vehicle's systems.</a:t>
            </a:r>
          </a:p>
          <a:p>
            <a:pPr marL="0" indent="0">
              <a:buNone/>
            </a:pPr>
            <a:r>
              <a:rPr lang="en-US" sz="1400" dirty="0"/>
              <a:t>The over-the-air delivery of the updated firmware takes place using various wireless communication technologies, such as cellular networks (3G, 4G, 5G), Wi-Fi, or Bluetooth. For successful updates, vehicles need to be within network coverage.</a:t>
            </a:r>
          </a:p>
          <a:p>
            <a:pPr marL="0" indent="0">
              <a:buNone/>
            </a:pPr>
            <a:r>
              <a:rPr lang="en-US" sz="1400" dirty="0"/>
              <a:t>During the update process, the FOTA system performs error handling and verification. If any errors occur during the update, the system attempts to recover or rollback to the previous firmware version to avoid device malfunction.</a:t>
            </a:r>
          </a:p>
          <a:p>
            <a:pPr marL="0" indent="0">
              <a:buNone/>
            </a:pPr>
            <a:r>
              <a:rPr lang="en-US" sz="1400" dirty="0"/>
              <a:t>Once the update is successfully installed, the FOTA system sends a confirmation message to the manufacturer, indicating the completion of the update process. Users may also receive notifications confirming the successful update on their vehicle's display or smartphone app.</a:t>
            </a:r>
          </a:p>
          <a:p>
            <a:pPr marL="0" indent="0">
              <a:buNone/>
            </a:pPr>
            <a:r>
              <a:rPr lang="en-US" sz="1400" dirty="0"/>
              <a:t>Post-update, manufacturers may collect data to monitor the performance of the new firmware version and gather user feedback. This data helps manufacturers evaluate the effectiveness of the update and identify any potential issues that need further improvement.</a:t>
            </a:r>
          </a:p>
          <a:p>
            <a:pPr marL="0" indent="0">
              <a:buNone/>
            </a:pPr>
            <a:endParaRPr lang="en-US" sz="1400" dirty="0"/>
          </a:p>
        </p:txBody>
      </p:sp>
    </p:spTree>
    <p:extLst>
      <p:ext uri="{BB962C8B-B14F-4D97-AF65-F5344CB8AC3E}">
        <p14:creationId xmlns:p14="http://schemas.microsoft.com/office/powerpoint/2010/main" val="2003759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FOTA</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246253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FOTA Security</a:t>
            </a:r>
            <a:endParaRPr lang="en-US" dirty="0"/>
          </a:p>
        </p:txBody>
      </p:sp>
      <p:sp>
        <p:nvSpPr>
          <p:cNvPr id="3" name="Content Placeholder 2"/>
          <p:cNvSpPr>
            <a:spLocks noGrp="1"/>
          </p:cNvSpPr>
          <p:nvPr>
            <p:ph idx="1"/>
          </p:nvPr>
        </p:nvSpPr>
        <p:spPr>
          <a:xfrm>
            <a:off x="838200" y="1404049"/>
            <a:ext cx="10633364" cy="5263945"/>
          </a:xfrm>
        </p:spPr>
        <p:txBody>
          <a:bodyPr>
            <a:noAutofit/>
          </a:bodyPr>
          <a:lstStyle/>
          <a:p>
            <a:pPr marL="0" indent="0">
              <a:buNone/>
            </a:pPr>
            <a:r>
              <a:rPr lang="en-US" sz="1400" dirty="0"/>
              <a:t>Security in automotive FOTA (Firmware Over-the-Air) is of paramount importance due to the critical nature of the software updates being delivered to vehicles. FOTA security measures are designed to protect against potential cyber threats and ensure the authenticity, integrity, and confidentiality of firmware updates.</a:t>
            </a:r>
          </a:p>
          <a:p>
            <a:pPr marL="0" indent="0">
              <a:buNone/>
            </a:pPr>
            <a:r>
              <a:rPr lang="en-US" sz="1400" b="1" dirty="0"/>
              <a:t>Authentication and authorization </a:t>
            </a:r>
            <a:r>
              <a:rPr lang="en-US" sz="1400" dirty="0"/>
              <a:t>are crucial components of FOTA security. Before installing any firmware update, the vehicle's systems must verify the authenticity of the update source and ensure that it comes from a trusted and authorized entity. This process includes cryptographic verification using digital signatures to confirm that the firmware has not been tampered with during transit.</a:t>
            </a:r>
          </a:p>
          <a:p>
            <a:pPr marL="0" indent="0">
              <a:buNone/>
            </a:pPr>
            <a:r>
              <a:rPr lang="en-US" sz="1400" b="1" dirty="0"/>
              <a:t>Encryption </a:t>
            </a:r>
            <a:r>
              <a:rPr lang="en-US" sz="1400" dirty="0"/>
              <a:t>plays a vital role in FOTA security. FOTA updates are encrypted to protect the data from interception or manipulation during transmission. Encryption ensures that only authorized recipients can access and understand the update contents, safeguarding the information from unauthorized access.</a:t>
            </a:r>
          </a:p>
          <a:p>
            <a:pPr marL="0" indent="0">
              <a:buNone/>
            </a:pPr>
            <a:r>
              <a:rPr lang="en-US" sz="1400" b="1" dirty="0"/>
              <a:t>Secure boot </a:t>
            </a:r>
            <a:r>
              <a:rPr lang="en-US" sz="1400" dirty="0"/>
              <a:t>and update mechanisms are commonly implemented in automotive FOTA systems. Secure boot ensures that the vehicle's software is booted from a known, trusted source, preventing unauthorized or malicious software from executing during startup. Similarly, the FOTA update process is designed to be secure, preventing unauthorized modifications to the firmware during the update installation.</a:t>
            </a:r>
          </a:p>
          <a:p>
            <a:pPr marL="0" indent="0">
              <a:buNone/>
            </a:pPr>
            <a:r>
              <a:rPr lang="en-US" sz="1400" b="1" dirty="0"/>
              <a:t>Secure communication </a:t>
            </a:r>
            <a:r>
              <a:rPr lang="en-US" sz="1400" dirty="0"/>
              <a:t>is essential to protect the FOTA update process. Automotive manufacturers rely on secure protocols and encrypted channels, such as HTTPS or Secure Sockets Layer (SSL), to safeguard data transmission during the over-the-air update delivery.</a:t>
            </a:r>
          </a:p>
          <a:p>
            <a:pPr marL="0" indent="0">
              <a:buNone/>
            </a:pPr>
            <a:r>
              <a:rPr lang="en-US" sz="1400" b="1" dirty="0"/>
              <a:t>FOTA systems </a:t>
            </a:r>
            <a:r>
              <a:rPr lang="en-US" sz="1400" dirty="0"/>
              <a:t>use error-checking and verification mechanisms during the update process. If any errors are detected during the update installation, the system can attempt to recover or roll back to the previous version to prevent issues with the vehicle's functionality and ensure the integrity of the update.</a:t>
            </a:r>
          </a:p>
          <a:p>
            <a:pPr marL="0" indent="0">
              <a:buNone/>
            </a:pPr>
            <a:r>
              <a:rPr lang="en-US" sz="1400" b="1" dirty="0"/>
              <a:t>The storage of firmware </a:t>
            </a:r>
            <a:r>
              <a:rPr lang="en-US" sz="1400" dirty="0"/>
              <a:t>updates must be highly secure to prevent unauthorized access or tampering. Manufacturers utilize robust access controls and encryption techniques to protect the firmware repository or cloud-based storage, preventing any compromise to the update files.</a:t>
            </a:r>
          </a:p>
          <a:p>
            <a:pPr marL="0" indent="0">
              <a:buNone/>
            </a:pPr>
            <a:r>
              <a:rPr lang="en-US" sz="1400" b="1" dirty="0" smtClean="0"/>
              <a:t>Continuous </a:t>
            </a:r>
            <a:r>
              <a:rPr lang="en-US" sz="1400" b="1" dirty="0"/>
              <a:t>monitoring</a:t>
            </a:r>
            <a:r>
              <a:rPr lang="en-US" sz="1400" dirty="0"/>
              <a:t> and response mechanisms are essential to detect and respond to any security incidents or attempted breaches in real-time. Timely detection and response can mitigate potential risks and ensure the integrity of the update process.</a:t>
            </a:r>
          </a:p>
          <a:p>
            <a:pPr marL="0" indent="0">
              <a:buNone/>
            </a:pPr>
            <a:endParaRPr lang="en-US" sz="1400" dirty="0"/>
          </a:p>
        </p:txBody>
      </p:sp>
    </p:spTree>
    <p:extLst>
      <p:ext uri="{BB962C8B-B14F-4D97-AF65-F5344CB8AC3E}">
        <p14:creationId xmlns:p14="http://schemas.microsoft.com/office/powerpoint/2010/main" val="3441884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2367</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Calibri</vt:lpstr>
      <vt:lpstr>Calibri Light</vt:lpstr>
      <vt:lpstr>Helvetica Neue</vt:lpstr>
      <vt:lpstr>Office Theme</vt:lpstr>
      <vt:lpstr>FOTA</vt:lpstr>
      <vt:lpstr>FOTA</vt:lpstr>
      <vt:lpstr>FOTA Key Benefits</vt:lpstr>
      <vt:lpstr>Problem Attraction</vt:lpstr>
      <vt:lpstr>FOTA In Business</vt:lpstr>
      <vt:lpstr>FOTA Components</vt:lpstr>
      <vt:lpstr>Components Explained</vt:lpstr>
      <vt:lpstr>Benefits Of FOTA</vt:lpstr>
      <vt:lpstr>FOTA Security</vt:lpstr>
      <vt:lpstr>Most Used Security Algorithms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FOTA</dc:title>
  <dc:creator>Wx</dc:creator>
  <cp:lastModifiedBy>Wx</cp:lastModifiedBy>
  <cp:revision>50</cp:revision>
  <dcterms:created xsi:type="dcterms:W3CDTF">2023-08-05T07:07:57Z</dcterms:created>
  <dcterms:modified xsi:type="dcterms:W3CDTF">2023-08-05T10:49:52Z</dcterms:modified>
</cp:coreProperties>
</file>