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3FA2826-F2E6-485F-9E5E-2ACEF1943B8D}" type="datetimeFigureOut">
              <a:rPr lang="en-US" smtClean="0"/>
              <a:t>1/17/2025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2AED5B-2A96-4105-ADE2-ECA13498E14D}" type="slidenum">
              <a:rPr lang="en-US" smtClean="0"/>
              <a:t>‹#›</a:t>
            </a:fld>
            <a:endParaRPr lang="en-US"/>
          </a:p>
        </p:txBody>
      </p:sp>
    </p:spTree>
    <p:extLst>
      <p:ext uri="{BB962C8B-B14F-4D97-AF65-F5344CB8AC3E}">
        <p14:creationId xmlns:p14="http://schemas.microsoft.com/office/powerpoint/2010/main" val="32318138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3FA2826-F2E6-485F-9E5E-2ACEF1943B8D}" type="datetimeFigureOut">
              <a:rPr lang="en-US" smtClean="0"/>
              <a:t>1/17/2025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2AED5B-2A96-4105-ADE2-ECA13498E14D}" type="slidenum">
              <a:rPr lang="en-US" smtClean="0"/>
              <a:t>‹#›</a:t>
            </a:fld>
            <a:endParaRPr lang="en-US"/>
          </a:p>
        </p:txBody>
      </p:sp>
    </p:spTree>
    <p:extLst>
      <p:ext uri="{BB962C8B-B14F-4D97-AF65-F5344CB8AC3E}">
        <p14:creationId xmlns:p14="http://schemas.microsoft.com/office/powerpoint/2010/main" val="20601825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3FA2826-F2E6-485F-9E5E-2ACEF1943B8D}" type="datetimeFigureOut">
              <a:rPr lang="en-US" smtClean="0"/>
              <a:t>1/17/2025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2AED5B-2A96-4105-ADE2-ECA13498E14D}"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3706753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3FA2826-F2E6-485F-9E5E-2ACEF1943B8D}" type="datetimeFigureOut">
              <a:rPr lang="en-US" smtClean="0"/>
              <a:t>1/17/2025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2AED5B-2A96-4105-ADE2-ECA13498E14D}" type="slidenum">
              <a:rPr lang="en-US" smtClean="0"/>
              <a:t>‹#›</a:t>
            </a:fld>
            <a:endParaRPr lang="en-US"/>
          </a:p>
        </p:txBody>
      </p:sp>
    </p:spTree>
    <p:extLst>
      <p:ext uri="{BB962C8B-B14F-4D97-AF65-F5344CB8AC3E}">
        <p14:creationId xmlns:p14="http://schemas.microsoft.com/office/powerpoint/2010/main" val="42735689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3FA2826-F2E6-485F-9E5E-2ACEF1943B8D}" type="datetimeFigureOut">
              <a:rPr lang="en-US" smtClean="0"/>
              <a:t>1/17/2025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2AED5B-2A96-4105-ADE2-ECA13498E14D}"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4035971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3FA2826-F2E6-485F-9E5E-2ACEF1943B8D}" type="datetimeFigureOut">
              <a:rPr lang="en-US" smtClean="0"/>
              <a:t>1/17/2025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2AED5B-2A96-4105-ADE2-ECA13498E14D}" type="slidenum">
              <a:rPr lang="en-US" smtClean="0"/>
              <a:t>‹#›</a:t>
            </a:fld>
            <a:endParaRPr lang="en-US"/>
          </a:p>
        </p:txBody>
      </p:sp>
    </p:spTree>
    <p:extLst>
      <p:ext uri="{BB962C8B-B14F-4D97-AF65-F5344CB8AC3E}">
        <p14:creationId xmlns:p14="http://schemas.microsoft.com/office/powerpoint/2010/main" val="14064004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FA2826-F2E6-485F-9E5E-2ACEF1943B8D}" type="datetimeFigureOut">
              <a:rPr lang="en-US" smtClean="0"/>
              <a:t>1/17/2025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2AED5B-2A96-4105-ADE2-ECA13498E14D}" type="slidenum">
              <a:rPr lang="en-US" smtClean="0"/>
              <a:t>‹#›</a:t>
            </a:fld>
            <a:endParaRPr lang="en-US"/>
          </a:p>
        </p:txBody>
      </p:sp>
    </p:spTree>
    <p:extLst>
      <p:ext uri="{BB962C8B-B14F-4D97-AF65-F5344CB8AC3E}">
        <p14:creationId xmlns:p14="http://schemas.microsoft.com/office/powerpoint/2010/main" val="15627368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FA2826-F2E6-485F-9E5E-2ACEF1943B8D}" type="datetimeFigureOut">
              <a:rPr lang="en-US" smtClean="0"/>
              <a:t>1/17/2025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2AED5B-2A96-4105-ADE2-ECA13498E14D}" type="slidenum">
              <a:rPr lang="en-US" smtClean="0"/>
              <a:t>‹#›</a:t>
            </a:fld>
            <a:endParaRPr lang="en-US"/>
          </a:p>
        </p:txBody>
      </p:sp>
    </p:spTree>
    <p:extLst>
      <p:ext uri="{BB962C8B-B14F-4D97-AF65-F5344CB8AC3E}">
        <p14:creationId xmlns:p14="http://schemas.microsoft.com/office/powerpoint/2010/main" val="6437297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FA2826-F2E6-485F-9E5E-2ACEF1943B8D}" type="datetimeFigureOut">
              <a:rPr lang="en-US" smtClean="0"/>
              <a:t>1/17/2025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2AED5B-2A96-4105-ADE2-ECA13498E14D}" type="slidenum">
              <a:rPr lang="en-US" smtClean="0"/>
              <a:t>‹#›</a:t>
            </a:fld>
            <a:endParaRPr lang="en-US"/>
          </a:p>
        </p:txBody>
      </p:sp>
    </p:spTree>
    <p:extLst>
      <p:ext uri="{BB962C8B-B14F-4D97-AF65-F5344CB8AC3E}">
        <p14:creationId xmlns:p14="http://schemas.microsoft.com/office/powerpoint/2010/main" val="383503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3FA2826-F2E6-485F-9E5E-2ACEF1943B8D}" type="datetimeFigureOut">
              <a:rPr lang="en-US" smtClean="0"/>
              <a:t>1/17/2025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2AED5B-2A96-4105-ADE2-ECA13498E14D}" type="slidenum">
              <a:rPr lang="en-US" smtClean="0"/>
              <a:t>‹#›</a:t>
            </a:fld>
            <a:endParaRPr lang="en-US"/>
          </a:p>
        </p:txBody>
      </p:sp>
    </p:spTree>
    <p:extLst>
      <p:ext uri="{BB962C8B-B14F-4D97-AF65-F5344CB8AC3E}">
        <p14:creationId xmlns:p14="http://schemas.microsoft.com/office/powerpoint/2010/main" val="28658685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FA2826-F2E6-485F-9E5E-2ACEF1943B8D}" type="datetimeFigureOut">
              <a:rPr lang="en-US" smtClean="0"/>
              <a:t>1/17/2025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2AED5B-2A96-4105-ADE2-ECA13498E14D}" type="slidenum">
              <a:rPr lang="en-US" smtClean="0"/>
              <a:t>‹#›</a:t>
            </a:fld>
            <a:endParaRPr lang="en-US"/>
          </a:p>
        </p:txBody>
      </p:sp>
    </p:spTree>
    <p:extLst>
      <p:ext uri="{BB962C8B-B14F-4D97-AF65-F5344CB8AC3E}">
        <p14:creationId xmlns:p14="http://schemas.microsoft.com/office/powerpoint/2010/main" val="35630974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3FA2826-F2E6-485F-9E5E-2ACEF1943B8D}" type="datetimeFigureOut">
              <a:rPr lang="en-US" smtClean="0"/>
              <a:t>1/17/2025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52AED5B-2A96-4105-ADE2-ECA13498E14D}" type="slidenum">
              <a:rPr lang="en-US" smtClean="0"/>
              <a:t>‹#›</a:t>
            </a:fld>
            <a:endParaRPr lang="en-US"/>
          </a:p>
        </p:txBody>
      </p:sp>
    </p:spTree>
    <p:extLst>
      <p:ext uri="{BB962C8B-B14F-4D97-AF65-F5344CB8AC3E}">
        <p14:creationId xmlns:p14="http://schemas.microsoft.com/office/powerpoint/2010/main" val="38389397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3FA2826-F2E6-485F-9E5E-2ACEF1943B8D}" type="datetimeFigureOut">
              <a:rPr lang="en-US" smtClean="0"/>
              <a:t>1/17/2025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52AED5B-2A96-4105-ADE2-ECA13498E14D}" type="slidenum">
              <a:rPr lang="en-US" smtClean="0"/>
              <a:t>‹#›</a:t>
            </a:fld>
            <a:endParaRPr lang="en-US"/>
          </a:p>
        </p:txBody>
      </p:sp>
    </p:spTree>
    <p:extLst>
      <p:ext uri="{BB962C8B-B14F-4D97-AF65-F5344CB8AC3E}">
        <p14:creationId xmlns:p14="http://schemas.microsoft.com/office/powerpoint/2010/main" val="30265270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FA2826-F2E6-485F-9E5E-2ACEF1943B8D}" type="datetimeFigureOut">
              <a:rPr lang="en-US" smtClean="0"/>
              <a:t>1/17/2025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52AED5B-2A96-4105-ADE2-ECA13498E14D}" type="slidenum">
              <a:rPr lang="en-US" smtClean="0"/>
              <a:t>‹#›</a:t>
            </a:fld>
            <a:endParaRPr lang="en-US"/>
          </a:p>
        </p:txBody>
      </p:sp>
    </p:spTree>
    <p:extLst>
      <p:ext uri="{BB962C8B-B14F-4D97-AF65-F5344CB8AC3E}">
        <p14:creationId xmlns:p14="http://schemas.microsoft.com/office/powerpoint/2010/main" val="30991891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3FA2826-F2E6-485F-9E5E-2ACEF1943B8D}" type="datetimeFigureOut">
              <a:rPr lang="en-US" smtClean="0"/>
              <a:t>1/17/2025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2AED5B-2A96-4105-ADE2-ECA13498E14D}" type="slidenum">
              <a:rPr lang="en-US" smtClean="0"/>
              <a:t>‹#›</a:t>
            </a:fld>
            <a:endParaRPr lang="en-US"/>
          </a:p>
        </p:txBody>
      </p:sp>
    </p:spTree>
    <p:extLst>
      <p:ext uri="{BB962C8B-B14F-4D97-AF65-F5344CB8AC3E}">
        <p14:creationId xmlns:p14="http://schemas.microsoft.com/office/powerpoint/2010/main" val="17268384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3FA2826-F2E6-485F-9E5E-2ACEF1943B8D}" type="datetimeFigureOut">
              <a:rPr lang="en-US" smtClean="0"/>
              <a:t>1/17/2025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2AED5B-2A96-4105-ADE2-ECA13498E14D}" type="slidenum">
              <a:rPr lang="en-US" smtClean="0"/>
              <a:t>‹#›</a:t>
            </a:fld>
            <a:endParaRPr lang="en-US"/>
          </a:p>
        </p:txBody>
      </p:sp>
    </p:spTree>
    <p:extLst>
      <p:ext uri="{BB962C8B-B14F-4D97-AF65-F5344CB8AC3E}">
        <p14:creationId xmlns:p14="http://schemas.microsoft.com/office/powerpoint/2010/main" val="20230896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3FA2826-F2E6-485F-9E5E-2ACEF1943B8D}" type="datetimeFigureOut">
              <a:rPr lang="en-US" smtClean="0"/>
              <a:t>1/17/2025</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552AED5B-2A96-4105-ADE2-ECA13498E14D}" type="slidenum">
              <a:rPr lang="en-US" smtClean="0"/>
              <a:t>‹#›</a:t>
            </a:fld>
            <a:endParaRPr lang="en-US"/>
          </a:p>
        </p:txBody>
      </p:sp>
    </p:spTree>
    <p:extLst>
      <p:ext uri="{BB962C8B-B14F-4D97-AF65-F5344CB8AC3E}">
        <p14:creationId xmlns:p14="http://schemas.microsoft.com/office/powerpoint/2010/main" val="3255059420"/>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69DF6-CDDC-E2F7-BE88-880E128B77F4}"/>
              </a:ext>
            </a:extLst>
          </p:cNvPr>
          <p:cNvSpPr>
            <a:spLocks noGrp="1"/>
          </p:cNvSpPr>
          <p:nvPr>
            <p:ph type="ctrTitle"/>
          </p:nvPr>
        </p:nvSpPr>
        <p:spPr>
          <a:xfrm>
            <a:off x="1300590" y="1782698"/>
            <a:ext cx="7766936" cy="1646302"/>
          </a:xfrm>
        </p:spPr>
        <p:txBody>
          <a:bodyPr/>
          <a:lstStyle/>
          <a:p>
            <a:pPr algn="ctr"/>
            <a:r>
              <a:rPr lang="en-US" dirty="0"/>
              <a:t>Smart Plant Care System</a:t>
            </a:r>
          </a:p>
        </p:txBody>
      </p:sp>
      <p:sp>
        <p:nvSpPr>
          <p:cNvPr id="3" name="Title 1">
            <a:extLst>
              <a:ext uri="{FF2B5EF4-FFF2-40B4-BE49-F238E27FC236}">
                <a16:creationId xmlns:a16="http://schemas.microsoft.com/office/drawing/2014/main" id="{F9CDA29F-2D64-3CAE-340B-95BEF0FB563F}"/>
              </a:ext>
            </a:extLst>
          </p:cNvPr>
          <p:cNvSpPr txBox="1">
            <a:spLocks/>
          </p:cNvSpPr>
          <p:nvPr/>
        </p:nvSpPr>
        <p:spPr>
          <a:xfrm>
            <a:off x="892551" y="3872053"/>
            <a:ext cx="7766936" cy="1646302"/>
          </a:xfrm>
          <a:prstGeom prst="rect">
            <a:avLst/>
          </a:prstGeom>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endParaRPr lang="en-US" dirty="0"/>
          </a:p>
        </p:txBody>
      </p:sp>
    </p:spTree>
    <p:extLst>
      <p:ext uri="{BB962C8B-B14F-4D97-AF65-F5344CB8AC3E}">
        <p14:creationId xmlns:p14="http://schemas.microsoft.com/office/powerpoint/2010/main" val="8804505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14C6F0-40CA-F82C-F4FB-F6F066130EBD}"/>
              </a:ext>
            </a:extLst>
          </p:cNvPr>
          <p:cNvSpPr>
            <a:spLocks noGrp="1"/>
          </p:cNvSpPr>
          <p:nvPr>
            <p:ph type="title"/>
          </p:nvPr>
        </p:nvSpPr>
        <p:spPr/>
        <p:txBody>
          <a:bodyPr/>
          <a:lstStyle/>
          <a:p>
            <a:r>
              <a:rPr lang="en-US" dirty="0"/>
              <a:t>Benefits</a:t>
            </a:r>
          </a:p>
        </p:txBody>
      </p:sp>
      <p:sp>
        <p:nvSpPr>
          <p:cNvPr id="3" name="Content Placeholder 2">
            <a:extLst>
              <a:ext uri="{FF2B5EF4-FFF2-40B4-BE49-F238E27FC236}">
                <a16:creationId xmlns:a16="http://schemas.microsoft.com/office/drawing/2014/main" id="{2E218BB4-C10C-9C9C-879E-181625745C95}"/>
              </a:ext>
            </a:extLst>
          </p:cNvPr>
          <p:cNvSpPr>
            <a:spLocks noGrp="1"/>
          </p:cNvSpPr>
          <p:nvPr>
            <p:ph idx="1"/>
          </p:nvPr>
        </p:nvSpPr>
        <p:spPr/>
        <p:txBody>
          <a:bodyPr/>
          <a:lstStyle/>
          <a:p>
            <a:pPr>
              <a:lnSpc>
                <a:spcPct val="150000"/>
              </a:lnSpc>
              <a:buFont typeface="Arial" panose="020B0604020202020204" pitchFamily="34" charset="0"/>
              <a:buChar char="•"/>
            </a:pPr>
            <a:r>
              <a:rPr lang="en-US" dirty="0"/>
              <a:t>Automated monitoring reduces manual intervention.</a:t>
            </a:r>
          </a:p>
          <a:p>
            <a:pPr>
              <a:lnSpc>
                <a:spcPct val="150000"/>
              </a:lnSpc>
              <a:buFont typeface="Arial" panose="020B0604020202020204" pitchFamily="34" charset="0"/>
              <a:buChar char="•"/>
            </a:pPr>
            <a:r>
              <a:rPr lang="en-US" dirty="0"/>
              <a:t>IoT integration enables remote monitoring from anywhere.</a:t>
            </a:r>
          </a:p>
          <a:p>
            <a:pPr>
              <a:lnSpc>
                <a:spcPct val="150000"/>
              </a:lnSpc>
              <a:buFont typeface="Arial" panose="020B0604020202020204" pitchFamily="34" charset="0"/>
              <a:buChar char="•"/>
            </a:pPr>
            <a:r>
              <a:rPr lang="en-US" dirty="0"/>
              <a:t>Cost-effective and scalable for home gardens and farms.</a:t>
            </a:r>
          </a:p>
          <a:p>
            <a:pPr>
              <a:lnSpc>
                <a:spcPct val="150000"/>
              </a:lnSpc>
              <a:buFont typeface="Arial" panose="020B0604020202020204" pitchFamily="34" charset="0"/>
              <a:buChar char="•"/>
            </a:pPr>
            <a:r>
              <a:rPr lang="en-US" dirty="0"/>
              <a:t>Data logging provides historical insights for better decision-making.</a:t>
            </a:r>
          </a:p>
          <a:p>
            <a:pPr>
              <a:lnSpc>
                <a:spcPct val="150000"/>
              </a:lnSpc>
            </a:pPr>
            <a:endParaRPr lang="en-US" dirty="0"/>
          </a:p>
        </p:txBody>
      </p:sp>
    </p:spTree>
    <p:extLst>
      <p:ext uri="{BB962C8B-B14F-4D97-AF65-F5344CB8AC3E}">
        <p14:creationId xmlns:p14="http://schemas.microsoft.com/office/powerpoint/2010/main" val="7745164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FA549-84F0-D9B6-E59D-8F1E4324DC50}"/>
              </a:ext>
            </a:extLst>
          </p:cNvPr>
          <p:cNvSpPr>
            <a:spLocks noGrp="1"/>
          </p:cNvSpPr>
          <p:nvPr>
            <p:ph type="title"/>
          </p:nvPr>
        </p:nvSpPr>
        <p:spPr/>
        <p:txBody>
          <a:bodyPr/>
          <a:lstStyle/>
          <a:p>
            <a:r>
              <a:rPr lang="en-US" dirty="0"/>
              <a:t>Challenges</a:t>
            </a:r>
          </a:p>
        </p:txBody>
      </p:sp>
      <p:sp>
        <p:nvSpPr>
          <p:cNvPr id="3" name="Content Placeholder 2">
            <a:extLst>
              <a:ext uri="{FF2B5EF4-FFF2-40B4-BE49-F238E27FC236}">
                <a16:creationId xmlns:a16="http://schemas.microsoft.com/office/drawing/2014/main" id="{E1ED1A15-FDCD-E242-A1D6-CCBAE6029B46}"/>
              </a:ext>
            </a:extLst>
          </p:cNvPr>
          <p:cNvSpPr>
            <a:spLocks noGrp="1"/>
          </p:cNvSpPr>
          <p:nvPr>
            <p:ph idx="1"/>
          </p:nvPr>
        </p:nvSpPr>
        <p:spPr/>
        <p:txBody>
          <a:bodyPr/>
          <a:lstStyle/>
          <a:p>
            <a:pPr>
              <a:lnSpc>
                <a:spcPct val="150000"/>
              </a:lnSpc>
              <a:buFont typeface="Arial" panose="020B0604020202020204" pitchFamily="34" charset="0"/>
              <a:buChar char="•"/>
            </a:pPr>
            <a:r>
              <a:rPr lang="en-US" b="1" dirty="0"/>
              <a:t>Sensor Accuracy:</a:t>
            </a:r>
            <a:r>
              <a:rPr lang="en-US" dirty="0"/>
              <a:t> Sensors may require calibration for optimal performance.</a:t>
            </a:r>
          </a:p>
          <a:p>
            <a:pPr>
              <a:lnSpc>
                <a:spcPct val="150000"/>
              </a:lnSpc>
              <a:buFont typeface="Arial" panose="020B0604020202020204" pitchFamily="34" charset="0"/>
              <a:buChar char="•"/>
            </a:pPr>
            <a:r>
              <a:rPr lang="en-US" b="1" dirty="0"/>
              <a:t>WiFi Dependency:</a:t>
            </a:r>
            <a:r>
              <a:rPr lang="en-US" dirty="0"/>
              <a:t> Requires stable internet connectivity for ThingSpeak.</a:t>
            </a:r>
          </a:p>
          <a:p>
            <a:pPr>
              <a:lnSpc>
                <a:spcPct val="150000"/>
              </a:lnSpc>
              <a:buFont typeface="Arial" panose="020B0604020202020204" pitchFamily="34" charset="0"/>
              <a:buChar char="•"/>
            </a:pPr>
            <a:r>
              <a:rPr lang="en-US" b="1" dirty="0"/>
              <a:t>Power Supply:</a:t>
            </a:r>
            <a:r>
              <a:rPr lang="en-US" dirty="0"/>
              <a:t> Continuous monitoring requires a reliable power source.</a:t>
            </a:r>
          </a:p>
          <a:p>
            <a:pPr>
              <a:lnSpc>
                <a:spcPct val="150000"/>
              </a:lnSpc>
            </a:pPr>
            <a:endParaRPr lang="en-US" dirty="0"/>
          </a:p>
        </p:txBody>
      </p:sp>
    </p:spTree>
    <p:extLst>
      <p:ext uri="{BB962C8B-B14F-4D97-AF65-F5344CB8AC3E}">
        <p14:creationId xmlns:p14="http://schemas.microsoft.com/office/powerpoint/2010/main" val="41608500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A55438-7D34-9B34-B0B0-83C8F4FC3730}"/>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497ED747-BB01-E9D8-11C3-550D4ADA03D2}"/>
              </a:ext>
            </a:extLst>
          </p:cNvPr>
          <p:cNvSpPr>
            <a:spLocks noGrp="1"/>
          </p:cNvSpPr>
          <p:nvPr>
            <p:ph idx="1"/>
          </p:nvPr>
        </p:nvSpPr>
        <p:spPr/>
        <p:txBody>
          <a:bodyPr/>
          <a:lstStyle/>
          <a:p>
            <a:pPr>
              <a:lnSpc>
                <a:spcPct val="150000"/>
              </a:lnSpc>
            </a:pPr>
            <a:r>
              <a:rPr lang="en-US" b="1" dirty="0"/>
              <a:t>Smart and Efficient Solution for Plant Care:</a:t>
            </a:r>
            <a:endParaRPr lang="en-US" dirty="0"/>
          </a:p>
          <a:p>
            <a:pPr lvl="1">
              <a:lnSpc>
                <a:spcPct val="150000"/>
              </a:lnSpc>
              <a:buFont typeface="Arial" panose="020B0604020202020204" pitchFamily="34" charset="0"/>
              <a:buChar char="•"/>
            </a:pPr>
            <a:r>
              <a:rPr lang="en-US" dirty="0"/>
              <a:t>This system automates the process of monitoring crucial environmental factors such as temperature, humidity, and soil moisture. It eliminates the need for manual checks, making plant care easier, more efficient, and reliable.</a:t>
            </a:r>
          </a:p>
          <a:p>
            <a:pPr>
              <a:lnSpc>
                <a:spcPct val="150000"/>
              </a:lnSpc>
            </a:pPr>
            <a:r>
              <a:rPr lang="en-US" b="1" dirty="0"/>
              <a:t>Real-Time Monitoring:</a:t>
            </a:r>
            <a:endParaRPr lang="en-US" dirty="0"/>
          </a:p>
          <a:p>
            <a:pPr lvl="1">
              <a:lnSpc>
                <a:spcPct val="150000"/>
              </a:lnSpc>
              <a:buFont typeface="Arial" panose="020B0604020202020204" pitchFamily="34" charset="0"/>
              <a:buChar char="•"/>
            </a:pPr>
            <a:r>
              <a:rPr lang="en-US" dirty="0"/>
              <a:t>The system displays real-time data on an LCD screen, allowing users to see the current conditions of their plants instantly. This helps in making quick decisions to maintain optimal plant health.</a:t>
            </a:r>
          </a:p>
        </p:txBody>
      </p:sp>
    </p:spTree>
    <p:extLst>
      <p:ext uri="{BB962C8B-B14F-4D97-AF65-F5344CB8AC3E}">
        <p14:creationId xmlns:p14="http://schemas.microsoft.com/office/powerpoint/2010/main" val="14379037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3BFC3B-2AC0-1576-3184-A9324B6BAD75}"/>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14F75370-3B2B-90DB-42D0-9B5E5F52838E}"/>
              </a:ext>
            </a:extLst>
          </p:cNvPr>
          <p:cNvSpPr>
            <a:spLocks noGrp="1"/>
          </p:cNvSpPr>
          <p:nvPr>
            <p:ph idx="1"/>
          </p:nvPr>
        </p:nvSpPr>
        <p:spPr/>
        <p:txBody>
          <a:bodyPr>
            <a:normAutofit fontScale="92500" lnSpcReduction="20000"/>
          </a:bodyPr>
          <a:lstStyle/>
          <a:p>
            <a:pPr>
              <a:lnSpc>
                <a:spcPct val="160000"/>
              </a:lnSpc>
            </a:pPr>
            <a:r>
              <a:rPr lang="en-US" b="1" dirty="0"/>
              <a:t>Data Logging:</a:t>
            </a:r>
            <a:endParaRPr lang="en-US" dirty="0"/>
          </a:p>
          <a:p>
            <a:pPr lvl="1">
              <a:lnSpc>
                <a:spcPct val="160000"/>
              </a:lnSpc>
              <a:buFont typeface="Arial" panose="020B0604020202020204" pitchFamily="34" charset="0"/>
              <a:buChar char="•"/>
            </a:pPr>
            <a:r>
              <a:rPr lang="en-US" dirty="0"/>
              <a:t>By storing the environmental data on an SD card, the system enables users to track historical trends. This information can be used for analysis, such as understanding how weather changes affect plant growth or identifying patterns that lead to better plant care.</a:t>
            </a:r>
          </a:p>
          <a:p>
            <a:pPr>
              <a:lnSpc>
                <a:spcPct val="160000"/>
              </a:lnSpc>
            </a:pPr>
            <a:r>
              <a:rPr lang="en-US" b="1" dirty="0"/>
              <a:t>IoT Connectivity:</a:t>
            </a:r>
            <a:endParaRPr lang="en-US" dirty="0"/>
          </a:p>
          <a:p>
            <a:pPr lvl="1">
              <a:lnSpc>
                <a:spcPct val="160000"/>
              </a:lnSpc>
              <a:buFont typeface="Arial" panose="020B0604020202020204" pitchFamily="34" charset="0"/>
              <a:buChar char="•"/>
            </a:pPr>
            <a:r>
              <a:rPr lang="en-US" dirty="0"/>
              <a:t>Through integration with the ThingSpeak IoT platform, users can access the plant data remotely from anywhere with internet connectivity. This feature is particularly useful for those who cannot be physically present to monitor their plants, ensuring they stay informed at all times.</a:t>
            </a:r>
          </a:p>
        </p:txBody>
      </p:sp>
    </p:spTree>
    <p:extLst>
      <p:ext uri="{BB962C8B-B14F-4D97-AF65-F5344CB8AC3E}">
        <p14:creationId xmlns:p14="http://schemas.microsoft.com/office/powerpoint/2010/main" val="41424959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DAE36E-7F9B-432D-AA37-F31B6E40A5D4}"/>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87F20311-B12B-02BF-40C0-CEA420CE8CC8}"/>
              </a:ext>
            </a:extLst>
          </p:cNvPr>
          <p:cNvSpPr>
            <a:spLocks noGrp="1"/>
          </p:cNvSpPr>
          <p:nvPr>
            <p:ph idx="1"/>
          </p:nvPr>
        </p:nvSpPr>
        <p:spPr/>
        <p:txBody>
          <a:bodyPr/>
          <a:lstStyle/>
          <a:p>
            <a:r>
              <a:rPr lang="en-US" dirty="0"/>
              <a:t>Objective</a:t>
            </a:r>
          </a:p>
          <a:p>
            <a:pPr lvl="1">
              <a:buFont typeface="Arial" panose="020B0604020202020204" pitchFamily="34" charset="0"/>
              <a:buChar char="•"/>
            </a:pPr>
            <a:r>
              <a:rPr lang="en-US" dirty="0"/>
              <a:t>To develop an IoT-based system for monitoring and logging environmental conditions to enhance plant care.</a:t>
            </a:r>
          </a:p>
          <a:p>
            <a:pPr>
              <a:buFont typeface="Wingdings" panose="05000000000000000000" pitchFamily="2" charset="2"/>
              <a:buChar char="Ø"/>
            </a:pPr>
            <a:r>
              <a:rPr lang="en-US" b="1" dirty="0"/>
              <a:t>Features:</a:t>
            </a:r>
            <a:endParaRPr lang="en-US" dirty="0"/>
          </a:p>
          <a:p>
            <a:pPr marL="742950" lvl="1" indent="-285750">
              <a:buFont typeface="Arial" panose="020B0604020202020204" pitchFamily="34" charset="0"/>
              <a:buChar char="•"/>
            </a:pPr>
            <a:r>
              <a:rPr lang="en-US" dirty="0"/>
              <a:t>Monitors </a:t>
            </a:r>
            <a:r>
              <a:rPr lang="en-US" b="1" dirty="0"/>
              <a:t>Temperature</a:t>
            </a:r>
            <a:r>
              <a:rPr lang="en-US" dirty="0"/>
              <a:t>, </a:t>
            </a:r>
            <a:r>
              <a:rPr lang="en-US" b="1" dirty="0"/>
              <a:t>Humidity</a:t>
            </a:r>
            <a:r>
              <a:rPr lang="en-US" dirty="0"/>
              <a:t>, and </a:t>
            </a:r>
            <a:r>
              <a:rPr lang="en-US" b="1" dirty="0"/>
              <a:t>Soil Moisture</a:t>
            </a:r>
            <a:r>
              <a:rPr lang="en-US" dirty="0"/>
              <a:t>.</a:t>
            </a:r>
          </a:p>
          <a:p>
            <a:pPr marL="742950" lvl="1" indent="-285750">
              <a:buFont typeface="Arial" panose="020B0604020202020204" pitchFamily="34" charset="0"/>
              <a:buChar char="•"/>
            </a:pPr>
            <a:r>
              <a:rPr lang="en-US" dirty="0"/>
              <a:t>Displays real-time data on an </a:t>
            </a:r>
            <a:r>
              <a:rPr lang="en-US" b="1" dirty="0"/>
              <a:t>LCD</a:t>
            </a:r>
            <a:r>
              <a:rPr lang="en-US" dirty="0"/>
              <a:t>.</a:t>
            </a:r>
          </a:p>
          <a:p>
            <a:pPr marL="742950" lvl="1" indent="-285750">
              <a:buFont typeface="Arial" panose="020B0604020202020204" pitchFamily="34" charset="0"/>
              <a:buChar char="•"/>
            </a:pPr>
            <a:r>
              <a:rPr lang="en-US" dirty="0"/>
              <a:t>Logs data to an </a:t>
            </a:r>
            <a:r>
              <a:rPr lang="en-US" b="1" dirty="0"/>
              <a:t>SD Card</a:t>
            </a:r>
            <a:r>
              <a:rPr lang="en-US" dirty="0"/>
              <a:t>.</a:t>
            </a:r>
          </a:p>
          <a:p>
            <a:pPr marL="742950" lvl="1" indent="-285750">
              <a:buFont typeface="Arial" panose="020B0604020202020204" pitchFamily="34" charset="0"/>
              <a:buChar char="•"/>
            </a:pPr>
            <a:r>
              <a:rPr lang="en-US" dirty="0"/>
              <a:t>Sends data to an </a:t>
            </a:r>
            <a:r>
              <a:rPr lang="en-US" b="1" dirty="0"/>
              <a:t>IoT platform (ThingSpeak)</a:t>
            </a:r>
            <a:r>
              <a:rPr lang="en-US" dirty="0"/>
              <a:t> for remote monitoring.</a:t>
            </a:r>
          </a:p>
          <a:p>
            <a:endParaRPr lang="en-US" dirty="0"/>
          </a:p>
        </p:txBody>
      </p:sp>
    </p:spTree>
    <p:extLst>
      <p:ext uri="{BB962C8B-B14F-4D97-AF65-F5344CB8AC3E}">
        <p14:creationId xmlns:p14="http://schemas.microsoft.com/office/powerpoint/2010/main" val="3137840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CD566-31B6-06A7-7BE7-2C1B1949A29A}"/>
              </a:ext>
            </a:extLst>
          </p:cNvPr>
          <p:cNvSpPr>
            <a:spLocks noGrp="1"/>
          </p:cNvSpPr>
          <p:nvPr>
            <p:ph type="title"/>
          </p:nvPr>
        </p:nvSpPr>
        <p:spPr/>
        <p:txBody>
          <a:bodyPr/>
          <a:lstStyle/>
          <a:p>
            <a:r>
              <a:rPr lang="en-US" dirty="0"/>
              <a:t>System Components</a:t>
            </a:r>
          </a:p>
        </p:txBody>
      </p:sp>
      <p:sp>
        <p:nvSpPr>
          <p:cNvPr id="12" name="Rectangle 9">
            <a:extLst>
              <a:ext uri="{FF2B5EF4-FFF2-40B4-BE49-F238E27FC236}">
                <a16:creationId xmlns:a16="http://schemas.microsoft.com/office/drawing/2014/main" id="{DCEC7668-A3F3-3E7D-C85A-F33FB3D4D6CE}"/>
              </a:ext>
            </a:extLst>
          </p:cNvPr>
          <p:cNvSpPr>
            <a:spLocks noGrp="1" noChangeArrowheads="1"/>
          </p:cNvSpPr>
          <p:nvPr>
            <p:ph idx="1"/>
          </p:nvPr>
        </p:nvSpPr>
        <p:spPr bwMode="auto">
          <a:xfrm>
            <a:off x="677334" y="1616673"/>
            <a:ext cx="7965221" cy="50270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None/>
              <a:tabLst/>
            </a:pPr>
            <a:r>
              <a:rPr kumimoji="0" lang="en-US" altLang="en-US" b="1" i="0" u="none" strike="noStrike" cap="none" normalizeH="0" baseline="0" dirty="0">
                <a:ln>
                  <a:noFill/>
                </a:ln>
                <a:solidFill>
                  <a:schemeClr val="tx1"/>
                </a:solidFill>
                <a:effectLst/>
                <a:latin typeface="Arial" panose="020B0604020202020204" pitchFamily="34" charset="0"/>
              </a:rPr>
              <a:t>Microcontroller:</a:t>
            </a:r>
            <a:endParaRPr kumimoji="0" lang="en-US" altLang="en-US" b="0" i="0" u="none" strike="noStrike" cap="none" normalizeH="0" baseline="0" dirty="0">
              <a:ln>
                <a:noFill/>
              </a:ln>
              <a:solidFill>
                <a:schemeClr val="tx1"/>
              </a:solidFill>
              <a:effectLst/>
              <a:latin typeface="Arial" panose="020B0604020202020204" pitchFamily="34" charset="0"/>
            </a:endParaRPr>
          </a:p>
          <a:p>
            <a:pPr marL="400050" lvl="1" indent="0" defTabSz="914400" eaLnBrk="0" fontAlgn="base" hangingPunct="0">
              <a:lnSpc>
                <a:spcPct val="150000"/>
              </a:lnSpc>
              <a:spcBef>
                <a:spcPct val="0"/>
              </a:spcBef>
              <a:spcAft>
                <a:spcPct val="0"/>
              </a:spcAft>
              <a:buClrTx/>
              <a:buSzTx/>
              <a:buFontTx/>
              <a:buChar char="•"/>
            </a:pPr>
            <a:r>
              <a:rPr kumimoji="0" lang="en-US" altLang="en-US" sz="1800" b="0" i="0" u="none" strike="noStrike" cap="none" normalizeH="0" baseline="0" dirty="0">
                <a:ln>
                  <a:noFill/>
                </a:ln>
                <a:solidFill>
                  <a:schemeClr val="tx1"/>
                </a:solidFill>
                <a:effectLst/>
                <a:latin typeface="Arial" panose="020B0604020202020204" pitchFamily="34" charset="0"/>
              </a:rPr>
              <a:t>ESP32 (WiFi-enabled microcontroller for IoT applications).</a:t>
            </a:r>
          </a:p>
          <a:p>
            <a:pPr marL="0" marR="0" lvl="0" indent="0" algn="l" defTabSz="914400" rtl="0" eaLnBrk="0" fontAlgn="base" latinLnBrk="0" hangingPunct="0">
              <a:lnSpc>
                <a:spcPct val="150000"/>
              </a:lnSpc>
              <a:spcBef>
                <a:spcPct val="0"/>
              </a:spcBef>
              <a:spcAft>
                <a:spcPct val="0"/>
              </a:spcAft>
              <a:buClrTx/>
              <a:buSzTx/>
              <a:buNone/>
              <a:tabLst/>
            </a:pPr>
            <a:r>
              <a:rPr kumimoji="0" lang="en-US" altLang="en-US" b="1" i="0" u="none" strike="noStrike" cap="none" normalizeH="0" baseline="0" dirty="0">
                <a:ln>
                  <a:noFill/>
                </a:ln>
                <a:solidFill>
                  <a:schemeClr val="tx1"/>
                </a:solidFill>
                <a:effectLst/>
                <a:latin typeface="Arial" panose="020B0604020202020204" pitchFamily="34" charset="0"/>
              </a:rPr>
              <a:t>Sensors:</a:t>
            </a:r>
            <a:endParaRPr kumimoji="0" lang="en-US" altLang="en-US" b="0" i="0" u="none" strike="noStrike" cap="none" normalizeH="0" baseline="0" dirty="0">
              <a:ln>
                <a:noFill/>
              </a:ln>
              <a:solidFill>
                <a:schemeClr val="tx1"/>
              </a:solidFill>
              <a:effectLst/>
              <a:latin typeface="Arial" panose="020B0604020202020204" pitchFamily="34" charset="0"/>
            </a:endParaRPr>
          </a:p>
          <a:p>
            <a:pPr marL="400050" lvl="1" indent="0" defTabSz="914400" eaLnBrk="0" fontAlgn="base" hangingPunct="0">
              <a:lnSpc>
                <a:spcPct val="150000"/>
              </a:lnSpc>
              <a:spcBef>
                <a:spcPct val="0"/>
              </a:spcBef>
              <a:spcAft>
                <a:spcPct val="0"/>
              </a:spcAft>
              <a:buClrTx/>
              <a:buSzTx/>
              <a:buFontTx/>
              <a:buChar char="•"/>
            </a:pPr>
            <a:r>
              <a:rPr kumimoji="0" lang="en-US" altLang="en-US" sz="1800" b="0" i="0" u="none" strike="noStrike" cap="none" normalizeH="0" baseline="0" dirty="0">
                <a:ln>
                  <a:noFill/>
                </a:ln>
                <a:solidFill>
                  <a:schemeClr val="tx1"/>
                </a:solidFill>
                <a:effectLst/>
                <a:latin typeface="Arial" panose="020B0604020202020204" pitchFamily="34" charset="0"/>
              </a:rPr>
              <a:t>DHT22 for measuring Temperature and Humidity.</a:t>
            </a:r>
          </a:p>
          <a:p>
            <a:pPr marL="400050" lvl="1" indent="0" defTabSz="914400" eaLnBrk="0" fontAlgn="base" hangingPunct="0">
              <a:lnSpc>
                <a:spcPct val="150000"/>
              </a:lnSpc>
              <a:spcBef>
                <a:spcPct val="0"/>
              </a:spcBef>
              <a:spcAft>
                <a:spcPct val="0"/>
              </a:spcAft>
              <a:buClrTx/>
              <a:buSzTx/>
              <a:buFontTx/>
              <a:buChar char="•"/>
            </a:pPr>
            <a:r>
              <a:rPr kumimoji="0" lang="en-US" altLang="en-US" sz="1800" b="0" i="0" u="none" strike="noStrike" cap="none" normalizeH="0" baseline="0" dirty="0">
                <a:ln>
                  <a:noFill/>
                </a:ln>
                <a:solidFill>
                  <a:schemeClr val="tx1"/>
                </a:solidFill>
                <a:effectLst/>
                <a:latin typeface="Arial" panose="020B0604020202020204" pitchFamily="34" charset="0"/>
              </a:rPr>
              <a:t>Soil Moisture Sensor for detecting soil moisture levels.</a:t>
            </a:r>
          </a:p>
          <a:p>
            <a:pPr marL="0" marR="0" lvl="0" indent="0" algn="l" defTabSz="914400" rtl="0" eaLnBrk="0" fontAlgn="base" latinLnBrk="0" hangingPunct="0">
              <a:lnSpc>
                <a:spcPct val="150000"/>
              </a:lnSpc>
              <a:spcBef>
                <a:spcPct val="0"/>
              </a:spcBef>
              <a:spcAft>
                <a:spcPct val="0"/>
              </a:spcAft>
              <a:buClrTx/>
              <a:buSzTx/>
              <a:buNone/>
              <a:tabLst/>
            </a:pPr>
            <a:r>
              <a:rPr kumimoji="0" lang="en-US" altLang="en-US" b="1" i="0" u="none" strike="noStrike" cap="none" normalizeH="0" baseline="0" dirty="0">
                <a:ln>
                  <a:noFill/>
                </a:ln>
                <a:solidFill>
                  <a:schemeClr val="tx1"/>
                </a:solidFill>
                <a:effectLst/>
                <a:latin typeface="Arial" panose="020B0604020202020204" pitchFamily="34" charset="0"/>
              </a:rPr>
              <a:t>Storage:</a:t>
            </a:r>
            <a:endParaRPr kumimoji="0" lang="en-US" altLang="en-US" b="0" i="0" u="none" strike="noStrike" cap="none" normalizeH="0" baseline="0" dirty="0">
              <a:ln>
                <a:noFill/>
              </a:ln>
              <a:solidFill>
                <a:schemeClr val="tx1"/>
              </a:solidFill>
              <a:effectLst/>
              <a:latin typeface="Arial" panose="020B0604020202020204" pitchFamily="34" charset="0"/>
            </a:endParaRPr>
          </a:p>
          <a:p>
            <a:pPr marL="400050" lvl="1" indent="0" defTabSz="914400" eaLnBrk="0" fontAlgn="base" hangingPunct="0">
              <a:lnSpc>
                <a:spcPct val="150000"/>
              </a:lnSpc>
              <a:spcBef>
                <a:spcPct val="0"/>
              </a:spcBef>
              <a:spcAft>
                <a:spcPct val="0"/>
              </a:spcAft>
              <a:buClrTx/>
              <a:buSzTx/>
              <a:buFontTx/>
              <a:buChar char="•"/>
            </a:pPr>
            <a:r>
              <a:rPr kumimoji="0" lang="en-US" altLang="en-US" sz="1800" b="0" i="0" u="none" strike="noStrike" cap="none" normalizeH="0" baseline="0" dirty="0">
                <a:ln>
                  <a:noFill/>
                </a:ln>
                <a:solidFill>
                  <a:schemeClr val="tx1"/>
                </a:solidFill>
                <a:effectLst/>
                <a:latin typeface="Arial" panose="020B0604020202020204" pitchFamily="34" charset="0"/>
              </a:rPr>
              <a:t>SD Card Module for logging data locally.</a:t>
            </a:r>
          </a:p>
          <a:p>
            <a:pPr marL="0" marR="0" lvl="0" indent="0" algn="l" defTabSz="914400" rtl="0" eaLnBrk="0" fontAlgn="base" latinLnBrk="0" hangingPunct="0">
              <a:lnSpc>
                <a:spcPct val="150000"/>
              </a:lnSpc>
              <a:spcBef>
                <a:spcPct val="0"/>
              </a:spcBef>
              <a:spcAft>
                <a:spcPct val="0"/>
              </a:spcAft>
              <a:buClrTx/>
              <a:buSzTx/>
              <a:buNone/>
              <a:tabLst/>
            </a:pPr>
            <a:r>
              <a:rPr kumimoji="0" lang="en-US" altLang="en-US" b="1" i="0" u="none" strike="noStrike" cap="none" normalizeH="0" baseline="0" dirty="0">
                <a:ln>
                  <a:noFill/>
                </a:ln>
                <a:solidFill>
                  <a:schemeClr val="tx1"/>
                </a:solidFill>
                <a:effectLst/>
                <a:latin typeface="Arial" panose="020B0604020202020204" pitchFamily="34" charset="0"/>
              </a:rPr>
              <a:t>Display:</a:t>
            </a:r>
            <a:endParaRPr kumimoji="0" lang="en-US" altLang="en-US" b="0" i="0" u="none" strike="noStrike" cap="none" normalizeH="0" baseline="0" dirty="0">
              <a:ln>
                <a:noFill/>
              </a:ln>
              <a:solidFill>
                <a:schemeClr val="tx1"/>
              </a:solidFill>
              <a:effectLst/>
              <a:latin typeface="Arial" panose="020B0604020202020204" pitchFamily="34" charset="0"/>
            </a:endParaRPr>
          </a:p>
          <a:p>
            <a:pPr marL="400050" lvl="1" indent="0" defTabSz="914400" eaLnBrk="0" fontAlgn="base" hangingPunct="0">
              <a:lnSpc>
                <a:spcPct val="150000"/>
              </a:lnSpc>
              <a:spcBef>
                <a:spcPct val="0"/>
              </a:spcBef>
              <a:spcAft>
                <a:spcPct val="0"/>
              </a:spcAft>
              <a:buClrTx/>
              <a:buSzTx/>
              <a:buFontTx/>
              <a:buChar char="•"/>
            </a:pPr>
            <a:r>
              <a:rPr kumimoji="0" lang="en-US" altLang="en-US" sz="1800" b="0" i="0" u="none" strike="noStrike" cap="none" normalizeH="0" baseline="0" dirty="0">
                <a:ln>
                  <a:noFill/>
                </a:ln>
                <a:solidFill>
                  <a:schemeClr val="tx1"/>
                </a:solidFill>
                <a:effectLst/>
                <a:latin typeface="Arial" panose="020B0604020202020204" pitchFamily="34" charset="0"/>
              </a:rPr>
              <a:t>LCD 20x4 I2C for displaying real-time data.</a:t>
            </a:r>
          </a:p>
          <a:p>
            <a:pPr marL="0" marR="0" lvl="0" indent="0" algn="l" defTabSz="914400" rtl="0" eaLnBrk="0" fontAlgn="base" latinLnBrk="0" hangingPunct="0">
              <a:lnSpc>
                <a:spcPct val="150000"/>
              </a:lnSpc>
              <a:spcBef>
                <a:spcPct val="0"/>
              </a:spcBef>
              <a:spcAft>
                <a:spcPct val="0"/>
              </a:spcAft>
              <a:buClrTx/>
              <a:buSzTx/>
              <a:buNone/>
              <a:tabLst/>
            </a:pPr>
            <a:r>
              <a:rPr kumimoji="0" lang="en-US" altLang="en-US" b="1" i="0" u="none" strike="noStrike" cap="none" normalizeH="0" baseline="0" dirty="0">
                <a:ln>
                  <a:noFill/>
                </a:ln>
                <a:solidFill>
                  <a:schemeClr val="tx1"/>
                </a:solidFill>
                <a:effectLst/>
                <a:latin typeface="Arial" panose="020B0604020202020204" pitchFamily="34" charset="0"/>
              </a:rPr>
              <a:t>IoT Platform:</a:t>
            </a:r>
            <a:endParaRPr kumimoji="0" lang="en-US" altLang="en-US" b="0" i="0" u="none" strike="noStrike" cap="none" normalizeH="0" baseline="0" dirty="0">
              <a:ln>
                <a:noFill/>
              </a:ln>
              <a:solidFill>
                <a:schemeClr val="tx1"/>
              </a:solidFill>
              <a:effectLst/>
              <a:latin typeface="Arial" panose="020B0604020202020204" pitchFamily="34" charset="0"/>
            </a:endParaRPr>
          </a:p>
          <a:p>
            <a:pPr marL="400050" lvl="1" indent="0" defTabSz="914400" eaLnBrk="0" fontAlgn="base" hangingPunct="0">
              <a:lnSpc>
                <a:spcPct val="150000"/>
              </a:lnSpc>
              <a:spcBef>
                <a:spcPct val="0"/>
              </a:spcBef>
              <a:spcAft>
                <a:spcPct val="0"/>
              </a:spcAft>
              <a:buClrTx/>
              <a:buSzTx/>
              <a:buFontTx/>
              <a:buChar char="•"/>
            </a:pPr>
            <a:r>
              <a:rPr kumimoji="0" lang="en-US" altLang="en-US" sz="1800" b="0" i="0" u="none" strike="noStrike" cap="none" normalizeH="0" baseline="0" dirty="0">
                <a:ln>
                  <a:noFill/>
                </a:ln>
                <a:solidFill>
                  <a:schemeClr val="tx1"/>
                </a:solidFill>
                <a:effectLst/>
                <a:latin typeface="Arial" panose="020B0604020202020204" pitchFamily="34" charset="0"/>
              </a:rPr>
              <a:t>ThingSpeak for remote data monitoring.</a:t>
            </a:r>
          </a:p>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792037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5815-074A-0E59-5A02-7C2B8F1EA422}"/>
              </a:ext>
            </a:extLst>
          </p:cNvPr>
          <p:cNvSpPr>
            <a:spLocks noGrp="1"/>
          </p:cNvSpPr>
          <p:nvPr>
            <p:ph type="title"/>
          </p:nvPr>
        </p:nvSpPr>
        <p:spPr/>
        <p:txBody>
          <a:bodyPr/>
          <a:lstStyle/>
          <a:p>
            <a:r>
              <a:rPr lang="en-US" dirty="0"/>
              <a:t>System Architecture</a:t>
            </a:r>
          </a:p>
        </p:txBody>
      </p:sp>
      <p:sp>
        <p:nvSpPr>
          <p:cNvPr id="3" name="Content Placeholder 2">
            <a:extLst>
              <a:ext uri="{FF2B5EF4-FFF2-40B4-BE49-F238E27FC236}">
                <a16:creationId xmlns:a16="http://schemas.microsoft.com/office/drawing/2014/main" id="{0DCD400A-3EF5-68DB-BD8E-064053AFB6B5}"/>
              </a:ext>
            </a:extLst>
          </p:cNvPr>
          <p:cNvSpPr>
            <a:spLocks noGrp="1"/>
          </p:cNvSpPr>
          <p:nvPr>
            <p:ph idx="1"/>
          </p:nvPr>
        </p:nvSpPr>
        <p:spPr/>
        <p:txBody>
          <a:bodyPr>
            <a:normAutofit/>
          </a:bodyPr>
          <a:lstStyle/>
          <a:p>
            <a:pPr>
              <a:lnSpc>
                <a:spcPct val="200000"/>
              </a:lnSpc>
            </a:pPr>
            <a:r>
              <a:rPr lang="en-US" b="1" dirty="0"/>
              <a:t>Diagram:</a:t>
            </a:r>
            <a:r>
              <a:rPr lang="en-US" dirty="0"/>
              <a:t> Include a block diagram showing how the components interact:</a:t>
            </a:r>
          </a:p>
          <a:p>
            <a:pPr lvl="1">
              <a:lnSpc>
                <a:spcPct val="200000"/>
              </a:lnSpc>
              <a:buFont typeface="Arial" panose="020B0604020202020204" pitchFamily="34" charset="0"/>
              <a:buChar char="•"/>
            </a:pPr>
            <a:r>
              <a:rPr lang="en-US" sz="1800" dirty="0"/>
              <a:t>Sensors collect data → ESP32 processes it → Data is displayed, logged, and sent to ThingSpeak.</a:t>
            </a:r>
          </a:p>
          <a:p>
            <a:pPr>
              <a:lnSpc>
                <a:spcPct val="200000"/>
              </a:lnSpc>
            </a:pPr>
            <a:endParaRPr lang="en-US" dirty="0"/>
          </a:p>
        </p:txBody>
      </p:sp>
    </p:spTree>
    <p:extLst>
      <p:ext uri="{BB962C8B-B14F-4D97-AF65-F5344CB8AC3E}">
        <p14:creationId xmlns:p14="http://schemas.microsoft.com/office/powerpoint/2010/main" val="32147413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F9FE8-3393-EE5B-4C94-F7BB506A1FC2}"/>
              </a:ext>
            </a:extLst>
          </p:cNvPr>
          <p:cNvSpPr>
            <a:spLocks noGrp="1"/>
          </p:cNvSpPr>
          <p:nvPr>
            <p:ph type="title"/>
          </p:nvPr>
        </p:nvSpPr>
        <p:spPr/>
        <p:txBody>
          <a:bodyPr/>
          <a:lstStyle/>
          <a:p>
            <a:r>
              <a:rPr lang="en-US" dirty="0"/>
              <a:t>Features</a:t>
            </a:r>
          </a:p>
        </p:txBody>
      </p:sp>
      <p:sp>
        <p:nvSpPr>
          <p:cNvPr id="3" name="Content Placeholder 2">
            <a:extLst>
              <a:ext uri="{FF2B5EF4-FFF2-40B4-BE49-F238E27FC236}">
                <a16:creationId xmlns:a16="http://schemas.microsoft.com/office/drawing/2014/main" id="{00E8E92F-07AC-8723-8E43-43736949A1FE}"/>
              </a:ext>
            </a:extLst>
          </p:cNvPr>
          <p:cNvSpPr>
            <a:spLocks noGrp="1"/>
          </p:cNvSpPr>
          <p:nvPr>
            <p:ph idx="1"/>
          </p:nvPr>
        </p:nvSpPr>
        <p:spPr/>
        <p:txBody>
          <a:bodyPr/>
          <a:lstStyle/>
          <a:p>
            <a:pPr>
              <a:buFont typeface="Arial" panose="020B0604020202020204" pitchFamily="34" charset="0"/>
              <a:buChar char="•"/>
            </a:pPr>
            <a:r>
              <a:rPr lang="en-US" b="1" dirty="0"/>
              <a:t>Real-time Monitoring:</a:t>
            </a:r>
            <a:endParaRPr lang="en-US" dirty="0"/>
          </a:p>
          <a:p>
            <a:pPr marL="742950" lvl="1" indent="-285750">
              <a:buFont typeface="Arial" panose="020B0604020202020204" pitchFamily="34" charset="0"/>
              <a:buChar char="•"/>
            </a:pPr>
            <a:r>
              <a:rPr lang="en-US" dirty="0"/>
              <a:t>Displays Temperature, Humidity, and Soil Moisture on an LCD screen.</a:t>
            </a:r>
          </a:p>
          <a:p>
            <a:pPr>
              <a:buFont typeface="Arial" panose="020B0604020202020204" pitchFamily="34" charset="0"/>
              <a:buChar char="•"/>
            </a:pPr>
            <a:r>
              <a:rPr lang="en-US" b="1" dirty="0"/>
              <a:t>Data Logging:</a:t>
            </a:r>
            <a:endParaRPr lang="en-US" dirty="0"/>
          </a:p>
          <a:p>
            <a:pPr marL="742950" lvl="1" indent="-285750">
              <a:buFont typeface="Arial" panose="020B0604020202020204" pitchFamily="34" charset="0"/>
              <a:buChar char="•"/>
            </a:pPr>
            <a:r>
              <a:rPr lang="en-US" dirty="0"/>
              <a:t>Logs data on an SD card for future analysis.</a:t>
            </a:r>
          </a:p>
          <a:p>
            <a:pPr>
              <a:buFont typeface="Arial" panose="020B0604020202020204" pitchFamily="34" charset="0"/>
              <a:buChar char="•"/>
            </a:pPr>
            <a:r>
              <a:rPr lang="en-US" b="1" dirty="0"/>
              <a:t>IoT Integration:</a:t>
            </a:r>
            <a:endParaRPr lang="en-US" dirty="0"/>
          </a:p>
          <a:p>
            <a:pPr marL="742950" lvl="1" indent="-285750">
              <a:buFont typeface="Arial" panose="020B0604020202020204" pitchFamily="34" charset="0"/>
              <a:buChar char="•"/>
            </a:pPr>
            <a:r>
              <a:rPr lang="en-US" dirty="0"/>
              <a:t>Sends real-time data to ThingSpeak for remote monitoring.</a:t>
            </a:r>
          </a:p>
          <a:p>
            <a:pPr>
              <a:buFont typeface="Arial" panose="020B0604020202020204" pitchFamily="34" charset="0"/>
              <a:buChar char="•"/>
            </a:pPr>
            <a:r>
              <a:rPr lang="en-US" b="1" dirty="0"/>
              <a:t>Error Handling:</a:t>
            </a:r>
            <a:endParaRPr lang="en-US" dirty="0"/>
          </a:p>
          <a:p>
            <a:pPr marL="742950" lvl="1" indent="-285750">
              <a:buFont typeface="Arial" panose="020B0604020202020204" pitchFamily="34" charset="0"/>
              <a:buChar char="•"/>
            </a:pPr>
            <a:r>
              <a:rPr lang="en-US" dirty="0"/>
              <a:t>Displays error messages on the LCD when sensors or SD card fail.</a:t>
            </a:r>
          </a:p>
          <a:p>
            <a:endParaRPr lang="en-US" dirty="0"/>
          </a:p>
        </p:txBody>
      </p:sp>
    </p:spTree>
    <p:extLst>
      <p:ext uri="{BB962C8B-B14F-4D97-AF65-F5344CB8AC3E}">
        <p14:creationId xmlns:p14="http://schemas.microsoft.com/office/powerpoint/2010/main" val="22301122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97478-72E5-B3EF-F48D-220B4F9A13A2}"/>
              </a:ext>
            </a:extLst>
          </p:cNvPr>
          <p:cNvSpPr>
            <a:spLocks noGrp="1"/>
          </p:cNvSpPr>
          <p:nvPr>
            <p:ph type="title"/>
          </p:nvPr>
        </p:nvSpPr>
        <p:spPr/>
        <p:txBody>
          <a:bodyPr/>
          <a:lstStyle/>
          <a:p>
            <a:r>
              <a:rPr lang="en-US" dirty="0"/>
              <a:t>How It Works</a:t>
            </a:r>
          </a:p>
        </p:txBody>
      </p:sp>
      <p:sp>
        <p:nvSpPr>
          <p:cNvPr id="4" name="Rectangle 1">
            <a:extLst>
              <a:ext uri="{FF2B5EF4-FFF2-40B4-BE49-F238E27FC236}">
                <a16:creationId xmlns:a16="http://schemas.microsoft.com/office/drawing/2014/main" id="{6F6088CE-8455-D2AA-78EF-E8BB6E15CCE2}"/>
              </a:ext>
            </a:extLst>
          </p:cNvPr>
          <p:cNvSpPr>
            <a:spLocks noGrp="1" noChangeArrowheads="1"/>
          </p:cNvSpPr>
          <p:nvPr>
            <p:ph idx="1"/>
          </p:nvPr>
        </p:nvSpPr>
        <p:spPr bwMode="auto">
          <a:xfrm>
            <a:off x="677333" y="1412540"/>
            <a:ext cx="7886563" cy="47500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Arial" panose="020B0604020202020204" pitchFamily="34" charset="0"/>
              </a:rPr>
              <a:t>Startup:</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400050" lvl="1" indent="0" defTabSz="914400" eaLnBrk="0" fontAlgn="base" hangingPunct="0">
              <a:lnSpc>
                <a:spcPct val="150000"/>
              </a:lnSpc>
              <a:spcBef>
                <a:spcPct val="0"/>
              </a:spcBef>
              <a:spcAft>
                <a:spcPct val="0"/>
              </a:spcAft>
              <a:buClrTx/>
              <a:buSzTx/>
              <a:buFontTx/>
              <a:buChar char="•"/>
            </a:pPr>
            <a:r>
              <a:rPr kumimoji="0" lang="en-US" altLang="en-US" b="0" i="0" u="none" strike="noStrike" cap="none" normalizeH="0" baseline="0" dirty="0">
                <a:ln>
                  <a:noFill/>
                </a:ln>
                <a:solidFill>
                  <a:schemeClr val="tx1"/>
                </a:solidFill>
                <a:effectLst/>
                <a:latin typeface="Arial" panose="020B0604020202020204" pitchFamily="34" charset="0"/>
              </a:rPr>
              <a:t>The system initializes the WiFi connection, DHT22 sensor, and SD card.</a:t>
            </a:r>
          </a:p>
          <a:p>
            <a:pPr marL="0" marR="0" lvl="0" indent="0" algn="l" defTabSz="914400" rtl="0" eaLnBrk="0" fontAlgn="base" latinLnBrk="0" hangingPunct="0">
              <a:lnSpc>
                <a:spcPct val="15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Arial" panose="020B0604020202020204" pitchFamily="34" charset="0"/>
              </a:rPr>
              <a:t>Data Collection:</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400050" lvl="1" indent="0" defTabSz="914400" eaLnBrk="0" fontAlgn="base" hangingPunct="0">
              <a:lnSpc>
                <a:spcPct val="150000"/>
              </a:lnSpc>
              <a:spcBef>
                <a:spcPct val="0"/>
              </a:spcBef>
              <a:spcAft>
                <a:spcPct val="0"/>
              </a:spcAft>
              <a:buClrTx/>
              <a:buSzTx/>
              <a:buFontTx/>
              <a:buChar char="•"/>
            </a:pPr>
            <a:r>
              <a:rPr kumimoji="0" lang="en-US" altLang="en-US" b="0" i="0" u="none" strike="noStrike" cap="none" normalizeH="0" baseline="0" dirty="0">
                <a:ln>
                  <a:noFill/>
                </a:ln>
                <a:solidFill>
                  <a:schemeClr val="tx1"/>
                </a:solidFill>
                <a:effectLst/>
                <a:latin typeface="Arial" panose="020B0604020202020204" pitchFamily="34" charset="0"/>
              </a:rPr>
              <a:t>Reads temperature and humidity from DHT22.</a:t>
            </a:r>
          </a:p>
          <a:p>
            <a:pPr marL="400050" lvl="1" indent="0" defTabSz="914400" eaLnBrk="0" fontAlgn="base" hangingPunct="0">
              <a:lnSpc>
                <a:spcPct val="150000"/>
              </a:lnSpc>
              <a:spcBef>
                <a:spcPct val="0"/>
              </a:spcBef>
              <a:spcAft>
                <a:spcPct val="0"/>
              </a:spcAft>
              <a:buClrTx/>
              <a:buSzTx/>
              <a:buFontTx/>
              <a:buChar char="•"/>
            </a:pPr>
            <a:r>
              <a:rPr kumimoji="0" lang="en-US" altLang="en-US" b="0" i="0" u="none" strike="noStrike" cap="none" normalizeH="0" baseline="0" dirty="0">
                <a:ln>
                  <a:noFill/>
                </a:ln>
                <a:solidFill>
                  <a:schemeClr val="tx1"/>
                </a:solidFill>
                <a:effectLst/>
                <a:latin typeface="Arial" panose="020B0604020202020204" pitchFamily="34" charset="0"/>
              </a:rPr>
              <a:t>Reads soil moisture level using the soil moisture sensor.</a:t>
            </a:r>
          </a:p>
          <a:p>
            <a:pPr marL="0" marR="0" lvl="0" indent="0" algn="l" defTabSz="914400" rtl="0" eaLnBrk="0" fontAlgn="base" latinLnBrk="0" hangingPunct="0">
              <a:lnSpc>
                <a:spcPct val="15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Arial" panose="020B0604020202020204" pitchFamily="34" charset="0"/>
              </a:rPr>
              <a:t>Data Display:</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400050" lvl="1" indent="0" defTabSz="914400" eaLnBrk="0" fontAlgn="base" hangingPunct="0">
              <a:lnSpc>
                <a:spcPct val="150000"/>
              </a:lnSpc>
              <a:spcBef>
                <a:spcPct val="0"/>
              </a:spcBef>
              <a:spcAft>
                <a:spcPct val="0"/>
              </a:spcAft>
              <a:buClrTx/>
              <a:buSzTx/>
              <a:buFontTx/>
              <a:buChar char="•"/>
            </a:pPr>
            <a:r>
              <a:rPr kumimoji="0" lang="en-US" altLang="en-US" b="0" i="0" u="none" strike="noStrike" cap="none" normalizeH="0" baseline="0" dirty="0">
                <a:ln>
                  <a:noFill/>
                </a:ln>
                <a:solidFill>
                  <a:schemeClr val="tx1"/>
                </a:solidFill>
                <a:effectLst/>
                <a:latin typeface="Arial" panose="020B0604020202020204" pitchFamily="34" charset="0"/>
              </a:rPr>
              <a:t>Displays the collected data on the LCD screen.</a:t>
            </a:r>
          </a:p>
          <a:p>
            <a:pPr marL="0" marR="0" lvl="0" indent="0" algn="l" defTabSz="914400" rtl="0" eaLnBrk="0" fontAlgn="base" latinLnBrk="0" hangingPunct="0">
              <a:lnSpc>
                <a:spcPct val="15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Arial" panose="020B0604020202020204" pitchFamily="34" charset="0"/>
              </a:rPr>
              <a:t>Data Logging:</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400050" lvl="1" indent="0" defTabSz="914400" eaLnBrk="0" fontAlgn="base" hangingPunct="0">
              <a:lnSpc>
                <a:spcPct val="150000"/>
              </a:lnSpc>
              <a:spcBef>
                <a:spcPct val="0"/>
              </a:spcBef>
              <a:spcAft>
                <a:spcPct val="0"/>
              </a:spcAft>
              <a:buClrTx/>
              <a:buSzTx/>
              <a:buFontTx/>
              <a:buChar char="•"/>
            </a:pPr>
            <a:r>
              <a:rPr kumimoji="0" lang="en-US" altLang="en-US" b="0" i="0" u="none" strike="noStrike" cap="none" normalizeH="0" baseline="0" dirty="0">
                <a:ln>
                  <a:noFill/>
                </a:ln>
                <a:solidFill>
                  <a:schemeClr val="tx1"/>
                </a:solidFill>
                <a:effectLst/>
                <a:latin typeface="Arial" panose="020B0604020202020204" pitchFamily="34" charset="0"/>
              </a:rPr>
              <a:t>Logs the data in a file on the SD card </a:t>
            </a:r>
            <a:r>
              <a:rPr kumimoji="0" lang="en-US" altLang="en-US" sz="1400" b="0" i="0" u="none" strike="noStrike" cap="none" normalizeH="0" baseline="0" dirty="0">
                <a:ln>
                  <a:noFill/>
                </a:ln>
                <a:solidFill>
                  <a:schemeClr val="tx1"/>
                </a:solidFill>
                <a:effectLst/>
                <a:latin typeface="Arial" panose="020B0604020202020204" pitchFamily="34" charset="0"/>
              </a:rPr>
              <a:t>(</a:t>
            </a:r>
            <a:r>
              <a:rPr kumimoji="0" lang="en-US" altLang="en-US" sz="1400" b="0" i="0" u="none" strike="noStrike" cap="none" normalizeH="0" baseline="0" dirty="0">
                <a:ln>
                  <a:noFill/>
                </a:ln>
                <a:solidFill>
                  <a:schemeClr val="tx1"/>
                </a:solidFill>
                <a:effectLst/>
                <a:latin typeface="Arial Unicode MS"/>
              </a:rPr>
              <a:t>data.csv</a:t>
            </a:r>
            <a:r>
              <a:rPr kumimoji="0" lang="en-US" altLang="en-US" sz="1400" b="0" i="0" u="none" strike="noStrike" cap="none" normalizeH="0" baseline="0" dirty="0">
                <a:ln>
                  <a:noFill/>
                </a:ln>
                <a:solidFill>
                  <a:schemeClr val="tx1"/>
                </a:solidFill>
                <a:effectLst/>
              </a:rPr>
              <a:t>).</a:t>
            </a: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Arial" panose="020B0604020202020204" pitchFamily="34" charset="0"/>
              </a:rPr>
              <a:t>IoT Communication:</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400050" lvl="1" indent="0" defTabSz="914400" eaLnBrk="0" fontAlgn="base" hangingPunct="0">
              <a:lnSpc>
                <a:spcPct val="150000"/>
              </a:lnSpc>
              <a:spcBef>
                <a:spcPct val="0"/>
              </a:spcBef>
              <a:spcAft>
                <a:spcPct val="0"/>
              </a:spcAft>
              <a:buClrTx/>
              <a:buSzTx/>
              <a:buFontTx/>
              <a:buChar char="•"/>
            </a:pPr>
            <a:r>
              <a:rPr kumimoji="0" lang="en-US" altLang="en-US" b="0" i="0" u="none" strike="noStrike" cap="none" normalizeH="0" baseline="0" dirty="0">
                <a:ln>
                  <a:noFill/>
                </a:ln>
                <a:solidFill>
                  <a:schemeClr val="tx1"/>
                </a:solidFill>
                <a:effectLst/>
                <a:latin typeface="Arial" panose="020B0604020202020204" pitchFamily="34" charset="0"/>
              </a:rPr>
              <a:t>Sends the data to ThingSpeak for remote viewing.</a:t>
            </a:r>
          </a:p>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027790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D2AA5-85CD-7FF8-E1A7-3A2CF1DC6F29}"/>
              </a:ext>
            </a:extLst>
          </p:cNvPr>
          <p:cNvSpPr>
            <a:spLocks noGrp="1"/>
          </p:cNvSpPr>
          <p:nvPr>
            <p:ph type="title"/>
          </p:nvPr>
        </p:nvSpPr>
        <p:spPr/>
        <p:txBody>
          <a:bodyPr/>
          <a:lstStyle/>
          <a:p>
            <a:r>
              <a:rPr lang="en-US" dirty="0"/>
              <a:t>Key Code Features</a:t>
            </a:r>
          </a:p>
        </p:txBody>
      </p:sp>
      <p:sp>
        <p:nvSpPr>
          <p:cNvPr id="3" name="Content Placeholder 2">
            <a:extLst>
              <a:ext uri="{FF2B5EF4-FFF2-40B4-BE49-F238E27FC236}">
                <a16:creationId xmlns:a16="http://schemas.microsoft.com/office/drawing/2014/main" id="{6F64188D-45D6-F518-F9DC-BC9E65AF87B0}"/>
              </a:ext>
            </a:extLst>
          </p:cNvPr>
          <p:cNvSpPr>
            <a:spLocks noGrp="1"/>
          </p:cNvSpPr>
          <p:nvPr>
            <p:ph idx="1"/>
          </p:nvPr>
        </p:nvSpPr>
        <p:spPr/>
        <p:txBody>
          <a:bodyPr/>
          <a:lstStyle/>
          <a:p>
            <a:r>
              <a:rPr lang="en-US" dirty="0"/>
              <a:t>WiFi Connectivity:</a:t>
            </a:r>
          </a:p>
          <a:p>
            <a:endParaRPr lang="en-US" dirty="0"/>
          </a:p>
          <a:p>
            <a:endParaRPr lang="en-US" dirty="0"/>
          </a:p>
          <a:p>
            <a:endParaRPr lang="en-US" dirty="0"/>
          </a:p>
          <a:p>
            <a:endParaRPr lang="en-US" dirty="0"/>
          </a:p>
          <a:p>
            <a:endParaRPr lang="en-US" dirty="0"/>
          </a:p>
          <a:p>
            <a:r>
              <a:rPr lang="en-US" dirty="0"/>
              <a:t>Sensor Reading:</a:t>
            </a:r>
          </a:p>
          <a:p>
            <a:endParaRPr lang="en-US" dirty="0"/>
          </a:p>
          <a:p>
            <a:endParaRPr lang="en-US" dirty="0"/>
          </a:p>
        </p:txBody>
      </p:sp>
      <p:pic>
        <p:nvPicPr>
          <p:cNvPr id="5" name="Picture 4">
            <a:extLst>
              <a:ext uri="{FF2B5EF4-FFF2-40B4-BE49-F238E27FC236}">
                <a16:creationId xmlns:a16="http://schemas.microsoft.com/office/drawing/2014/main" id="{55141EBB-0953-F392-29CC-C32ECED1A9A0}"/>
              </a:ext>
            </a:extLst>
          </p:cNvPr>
          <p:cNvPicPr>
            <a:picLocks noChangeAspect="1"/>
          </p:cNvPicPr>
          <p:nvPr/>
        </p:nvPicPr>
        <p:blipFill>
          <a:blip r:embed="rId2"/>
          <a:stretch>
            <a:fillRect/>
          </a:stretch>
        </p:blipFill>
        <p:spPr>
          <a:xfrm>
            <a:off x="1248885" y="2807916"/>
            <a:ext cx="4168501" cy="1242168"/>
          </a:xfrm>
          <a:prstGeom prst="rect">
            <a:avLst/>
          </a:prstGeom>
        </p:spPr>
      </p:pic>
      <p:pic>
        <p:nvPicPr>
          <p:cNvPr id="9" name="Picture 8">
            <a:extLst>
              <a:ext uri="{FF2B5EF4-FFF2-40B4-BE49-F238E27FC236}">
                <a16:creationId xmlns:a16="http://schemas.microsoft.com/office/drawing/2014/main" id="{B6370B89-F73E-78D0-B7A0-59D36EE06C90}"/>
              </a:ext>
            </a:extLst>
          </p:cNvPr>
          <p:cNvPicPr>
            <a:picLocks noChangeAspect="1"/>
          </p:cNvPicPr>
          <p:nvPr/>
        </p:nvPicPr>
        <p:blipFill>
          <a:blip r:embed="rId3"/>
          <a:stretch>
            <a:fillRect/>
          </a:stretch>
        </p:blipFill>
        <p:spPr>
          <a:xfrm>
            <a:off x="1248885" y="5239707"/>
            <a:ext cx="4168501" cy="586791"/>
          </a:xfrm>
          <a:prstGeom prst="rect">
            <a:avLst/>
          </a:prstGeom>
        </p:spPr>
      </p:pic>
    </p:spTree>
    <p:extLst>
      <p:ext uri="{BB962C8B-B14F-4D97-AF65-F5344CB8AC3E}">
        <p14:creationId xmlns:p14="http://schemas.microsoft.com/office/powerpoint/2010/main" val="16363110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2F715-9A6B-C0CA-6DBD-BCED2DFCD54A}"/>
              </a:ext>
            </a:extLst>
          </p:cNvPr>
          <p:cNvSpPr>
            <a:spLocks noGrp="1"/>
          </p:cNvSpPr>
          <p:nvPr>
            <p:ph type="title"/>
          </p:nvPr>
        </p:nvSpPr>
        <p:spPr/>
        <p:txBody>
          <a:bodyPr/>
          <a:lstStyle/>
          <a:p>
            <a:r>
              <a:rPr lang="en-US" dirty="0"/>
              <a:t>Key Code Features</a:t>
            </a:r>
          </a:p>
        </p:txBody>
      </p:sp>
      <p:sp>
        <p:nvSpPr>
          <p:cNvPr id="3" name="Content Placeholder 2">
            <a:extLst>
              <a:ext uri="{FF2B5EF4-FFF2-40B4-BE49-F238E27FC236}">
                <a16:creationId xmlns:a16="http://schemas.microsoft.com/office/drawing/2014/main" id="{6D2930A7-04DF-E9BD-4F8A-CAFB75C3BB2B}"/>
              </a:ext>
            </a:extLst>
          </p:cNvPr>
          <p:cNvSpPr>
            <a:spLocks noGrp="1"/>
          </p:cNvSpPr>
          <p:nvPr>
            <p:ph idx="1"/>
          </p:nvPr>
        </p:nvSpPr>
        <p:spPr/>
        <p:txBody>
          <a:bodyPr/>
          <a:lstStyle/>
          <a:p>
            <a:r>
              <a:rPr lang="en-US" dirty="0"/>
              <a:t>Data Logging:</a:t>
            </a:r>
          </a:p>
          <a:p>
            <a:endParaRPr lang="en-US" dirty="0"/>
          </a:p>
        </p:txBody>
      </p:sp>
      <p:pic>
        <p:nvPicPr>
          <p:cNvPr id="5" name="Picture 4">
            <a:extLst>
              <a:ext uri="{FF2B5EF4-FFF2-40B4-BE49-F238E27FC236}">
                <a16:creationId xmlns:a16="http://schemas.microsoft.com/office/drawing/2014/main" id="{497D5BDB-6F4B-2B69-10D8-BD4A9BDFA63A}"/>
              </a:ext>
            </a:extLst>
          </p:cNvPr>
          <p:cNvPicPr>
            <a:picLocks noChangeAspect="1"/>
          </p:cNvPicPr>
          <p:nvPr/>
        </p:nvPicPr>
        <p:blipFill>
          <a:blip r:embed="rId2"/>
          <a:stretch>
            <a:fillRect/>
          </a:stretch>
        </p:blipFill>
        <p:spPr>
          <a:xfrm>
            <a:off x="971077" y="2778739"/>
            <a:ext cx="5235394" cy="2579842"/>
          </a:xfrm>
          <a:prstGeom prst="rect">
            <a:avLst/>
          </a:prstGeom>
        </p:spPr>
      </p:pic>
    </p:spTree>
    <p:extLst>
      <p:ext uri="{BB962C8B-B14F-4D97-AF65-F5344CB8AC3E}">
        <p14:creationId xmlns:p14="http://schemas.microsoft.com/office/powerpoint/2010/main" val="20810242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94B81F-5050-6F77-F61F-D4D80B49FB38}"/>
              </a:ext>
            </a:extLst>
          </p:cNvPr>
          <p:cNvSpPr>
            <a:spLocks noGrp="1"/>
          </p:cNvSpPr>
          <p:nvPr>
            <p:ph type="title"/>
          </p:nvPr>
        </p:nvSpPr>
        <p:spPr/>
        <p:txBody>
          <a:bodyPr/>
          <a:lstStyle/>
          <a:p>
            <a:r>
              <a:rPr lang="en-US" dirty="0"/>
              <a:t>Key Code Features</a:t>
            </a:r>
          </a:p>
        </p:txBody>
      </p:sp>
      <p:sp>
        <p:nvSpPr>
          <p:cNvPr id="3" name="Content Placeholder 2">
            <a:extLst>
              <a:ext uri="{FF2B5EF4-FFF2-40B4-BE49-F238E27FC236}">
                <a16:creationId xmlns:a16="http://schemas.microsoft.com/office/drawing/2014/main" id="{CC62F5CA-E4AE-AADA-6876-3B376DEDBB84}"/>
              </a:ext>
            </a:extLst>
          </p:cNvPr>
          <p:cNvSpPr>
            <a:spLocks noGrp="1"/>
          </p:cNvSpPr>
          <p:nvPr>
            <p:ph idx="1"/>
          </p:nvPr>
        </p:nvSpPr>
        <p:spPr/>
        <p:txBody>
          <a:bodyPr/>
          <a:lstStyle/>
          <a:p>
            <a:r>
              <a:rPr lang="en-US" dirty="0"/>
              <a:t>IOT:</a:t>
            </a:r>
          </a:p>
          <a:p>
            <a:endParaRPr lang="en-US" dirty="0"/>
          </a:p>
        </p:txBody>
      </p:sp>
      <p:pic>
        <p:nvPicPr>
          <p:cNvPr id="6" name="Picture 5">
            <a:extLst>
              <a:ext uri="{FF2B5EF4-FFF2-40B4-BE49-F238E27FC236}">
                <a16:creationId xmlns:a16="http://schemas.microsoft.com/office/drawing/2014/main" id="{7712334C-8025-2362-E1C7-1764E5D03DAC}"/>
              </a:ext>
            </a:extLst>
          </p:cNvPr>
          <p:cNvPicPr>
            <a:picLocks noChangeAspect="1"/>
          </p:cNvPicPr>
          <p:nvPr/>
        </p:nvPicPr>
        <p:blipFill>
          <a:blip r:embed="rId2"/>
          <a:stretch>
            <a:fillRect/>
          </a:stretch>
        </p:blipFill>
        <p:spPr>
          <a:xfrm>
            <a:off x="976433" y="2894089"/>
            <a:ext cx="6505915" cy="960156"/>
          </a:xfrm>
          <a:prstGeom prst="rect">
            <a:avLst/>
          </a:prstGeom>
        </p:spPr>
      </p:pic>
    </p:spTree>
    <p:extLst>
      <p:ext uri="{BB962C8B-B14F-4D97-AF65-F5344CB8AC3E}">
        <p14:creationId xmlns:p14="http://schemas.microsoft.com/office/powerpoint/2010/main" val="252008356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24</TotalTime>
  <Words>561</Words>
  <Application>Microsoft Office PowerPoint</Application>
  <PresentationFormat>Widescreen</PresentationFormat>
  <Paragraphs>76</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Arial Unicode MS</vt:lpstr>
      <vt:lpstr>Trebuchet MS</vt:lpstr>
      <vt:lpstr>Wingdings</vt:lpstr>
      <vt:lpstr>Wingdings 3</vt:lpstr>
      <vt:lpstr>Facet</vt:lpstr>
      <vt:lpstr>Smart Plant Care System</vt:lpstr>
      <vt:lpstr>Introduction</vt:lpstr>
      <vt:lpstr>System Components</vt:lpstr>
      <vt:lpstr>System Architecture</vt:lpstr>
      <vt:lpstr>Features</vt:lpstr>
      <vt:lpstr>How It Works</vt:lpstr>
      <vt:lpstr>Key Code Features</vt:lpstr>
      <vt:lpstr>Key Code Features</vt:lpstr>
      <vt:lpstr>Key Code Features</vt:lpstr>
      <vt:lpstr>Benefits</vt:lpstr>
      <vt:lpstr>Challenges</vt:lpstr>
      <vt:lpstr>Conclusion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Mohamed Ashraf</dc:creator>
  <cp:lastModifiedBy>Mohamed Ashraf</cp:lastModifiedBy>
  <cp:revision>3</cp:revision>
  <dcterms:created xsi:type="dcterms:W3CDTF">2024-12-22T04:00:22Z</dcterms:created>
  <dcterms:modified xsi:type="dcterms:W3CDTF">2025-01-17T10:26:22Z</dcterms:modified>
</cp:coreProperties>
</file>