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A17C7-127E-43C0-AEA6-1E003F4CD178}" v="162" dt="2025-08-15T12:16:53.495"/>
    <p1510:client id="{79BC2F2F-0120-451E-B435-4AA6C8CB87C7}" v="6" dt="2025-08-15T00:33:29.5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A0CD8-CEFF-4201-942A-B838EB640FC2}" type="datetimeFigureOut"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4D9189-FD01-46AE-BA30-73F4C8F66F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13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1064419"/>
            <a:ext cx="85725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Medicine Inventory System</a:t>
            </a:r>
            <a:endParaRPr lang="en-US" sz="4050"/>
          </a:p>
        </p:txBody>
      </p:sp>
      <p:sp>
        <p:nvSpPr>
          <p:cNvPr id="5" name="Text 1"/>
          <p:cNvSpPr/>
          <p:nvPr/>
        </p:nvSpPr>
        <p:spPr>
          <a:xfrm>
            <a:off x="2671640" y="2017812"/>
            <a:ext cx="3800720" cy="3077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00" dirty="0">
                <a:solidFill>
                  <a:srgbClr val="3498DB"/>
                </a:solidFill>
                <a:latin typeface="Noto Sans"/>
                <a:ea typeface="Noto Sans"/>
                <a:cs typeface="Noto Sans"/>
              </a:rPr>
              <a:t> Database Management Project</a:t>
            </a:r>
            <a:endParaRPr lang="en-US" sz="200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6" name="Text 2"/>
          <p:cNvSpPr/>
          <p:nvPr/>
        </p:nvSpPr>
        <p:spPr>
          <a:xfrm>
            <a:off x="3281583" y="2675044"/>
            <a:ext cx="2580835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Omar     231002343</a:t>
            </a:r>
            <a:endParaRPr lang="en-US" sz="135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7" name="Text 3"/>
          <p:cNvSpPr/>
          <p:nvPr/>
        </p:nvSpPr>
        <p:spPr>
          <a:xfrm>
            <a:off x="3066780" y="2932219"/>
            <a:ext cx="3010441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Omnia Abdelnaser Ezzat    211000476</a:t>
            </a:r>
            <a:endParaRPr lang="en-US" sz="135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8" name="Text 4"/>
          <p:cNvSpPr/>
          <p:nvPr/>
        </p:nvSpPr>
        <p:spPr>
          <a:xfrm>
            <a:off x="3082008" y="3189394"/>
            <a:ext cx="2979983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Mariam Ashraf </a:t>
            </a:r>
            <a:r>
              <a:rPr lang="en-US" sz="1350" dirty="0" err="1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Bassaly</a:t>
            </a:r>
            <a:r>
              <a:rPr lang="en-US" sz="135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      231002049</a:t>
            </a:r>
            <a:endParaRPr lang="en-US" sz="135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9" name="Text 5"/>
          <p:cNvSpPr/>
          <p:nvPr/>
        </p:nvSpPr>
        <p:spPr>
          <a:xfrm>
            <a:off x="3083612" y="3446569"/>
            <a:ext cx="2976776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35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Ahmed Atea  231002184</a:t>
            </a:r>
            <a:endParaRPr lang="en-US" sz="135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10" name="Text 6"/>
          <p:cNvSpPr/>
          <p:nvPr/>
        </p:nvSpPr>
        <p:spPr>
          <a:xfrm>
            <a:off x="285750" y="3821906"/>
            <a:ext cx="85725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Supervised by: Dr. Muhammad Elsayeh</a:t>
            </a:r>
            <a:endParaRPr lang="en-US" sz="135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54189" y="907256"/>
            <a:ext cx="2835622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You!</a:t>
            </a:r>
            <a:endParaRPr lang="en-US" sz="4050"/>
          </a:p>
        </p:txBody>
      </p:sp>
      <p:sp>
        <p:nvSpPr>
          <p:cNvPr id="4" name="Text 1"/>
          <p:cNvSpPr/>
          <p:nvPr/>
        </p:nvSpPr>
        <p:spPr>
          <a:xfrm>
            <a:off x="3155082" y="1964531"/>
            <a:ext cx="2833836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Questions &amp; Discussion</a:t>
            </a:r>
            <a:endParaRPr lang="en-US" sz="2025"/>
          </a:p>
        </p:txBody>
      </p:sp>
      <p:sp>
        <p:nvSpPr>
          <p:cNvPr id="5" name="Text 2"/>
          <p:cNvSpPr/>
          <p:nvPr/>
        </p:nvSpPr>
        <p:spPr>
          <a:xfrm>
            <a:off x="649467" y="2778919"/>
            <a:ext cx="784503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Mohammad Omar | Omnia Abdelnaser Ezzat | Mariam Ashraf Bassaly | Mohammad Ahmed Atea</a:t>
            </a:r>
            <a:endParaRPr lang="en-US" sz="135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1869" y="3393281"/>
            <a:ext cx="300038" cy="342900"/>
          </a:xfrm>
          <a:prstGeom prst="rect">
            <a:avLst/>
          </a:prstGeom>
        </p:spPr>
      </p:pic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7656" y="3393281"/>
            <a:ext cx="385763" cy="342900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79169" y="3393281"/>
            <a:ext cx="300038" cy="342900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4956" y="3393281"/>
            <a:ext cx="257175" cy="342900"/>
          </a:xfrm>
          <a:prstGeom prst="rect">
            <a:avLst/>
          </a:prstGeom>
        </p:spPr>
      </p:pic>
      <p:sp>
        <p:nvSpPr>
          <p:cNvPr id="10" name="Text 3"/>
          <p:cNvSpPr/>
          <p:nvPr/>
        </p:nvSpPr>
        <p:spPr>
          <a:xfrm>
            <a:off x="3275884" y="4021931"/>
            <a:ext cx="259220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46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Supervised by: Dr. Muhammad Elsayeh</a:t>
            </a:r>
            <a:endParaRPr lang="en-US" sz="1046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406" y="0"/>
            <a:ext cx="9165405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Overview</a:t>
            </a:r>
            <a:endParaRPr lang="en-US" sz="2025"/>
          </a:p>
        </p:txBody>
      </p:sp>
      <p:sp>
        <p:nvSpPr>
          <p:cNvPr id="4" name="Text 1"/>
          <p:cNvSpPr/>
          <p:nvPr/>
        </p:nvSpPr>
        <p:spPr>
          <a:xfrm>
            <a:off x="81875" y="945654"/>
            <a:ext cx="4459957" cy="92333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This project is a Relational Database Management System for medical inventory, bringing together doctors, diseases, medicines, prescriptions, and billing in one organized platform.</a:t>
            </a:r>
            <a:br>
              <a:rPr lang="en-US" sz="1200" dirty="0">
                <a:solidFill>
                  <a:schemeClr val="bg1"/>
                </a:solidFill>
              </a:rPr>
            </a:br>
            <a:r>
              <a:rPr lang="en-US" sz="1200" dirty="0">
                <a:solidFill>
                  <a:schemeClr val="bg1"/>
                </a:solidFill>
              </a:rPr>
              <a:t>It enables quick access to information, reduces errors, and improves work efficiency.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5" y="2505670"/>
            <a:ext cx="16073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53577" y="2405657"/>
            <a:ext cx="394692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Tracks medicines, their associations with diseases, and prescription details</a:t>
            </a:r>
            <a:endParaRPr lang="en-US" sz="837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67" y="2938758"/>
            <a:ext cx="125016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15820" y="2924471"/>
            <a:ext cx="27896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Manages doctor information and their prescriptions</a:t>
            </a:r>
            <a:endParaRPr lang="en-US" sz="837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259780"/>
            <a:ext cx="107156" cy="14287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8594" y="3245493"/>
            <a:ext cx="321479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billing system with tax calculation and discounts</a:t>
            </a:r>
            <a:endParaRPr lang="en-US" sz="837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6824" y="918628"/>
            <a:ext cx="4325328" cy="3027730"/>
          </a:xfrm>
          <a:prstGeom prst="rect">
            <a:avLst/>
          </a:prstGeom>
        </p:spPr>
      </p:pic>
      <p:pic>
        <p:nvPicPr>
          <p:cNvPr id="23" name="Image 1" descr="preencoded.png">
            <a:extLst>
              <a:ext uri="{FF2B5EF4-FFF2-40B4-BE49-F238E27FC236}">
                <a16:creationId xmlns:a16="http://schemas.microsoft.com/office/drawing/2014/main" id="{3801EE70-577A-E775-A0D4-E2B2328328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96" y="2143123"/>
            <a:ext cx="125016" cy="142875"/>
          </a:xfrm>
          <a:prstGeom prst="rect">
            <a:avLst/>
          </a:prstGeom>
        </p:spPr>
      </p:pic>
      <p:sp>
        <p:nvSpPr>
          <p:cNvPr id="24" name="Text 2">
            <a:extLst>
              <a:ext uri="{FF2B5EF4-FFF2-40B4-BE49-F238E27FC236}">
                <a16:creationId xmlns:a16="http://schemas.microsoft.com/office/drawing/2014/main" id="{6222096D-2673-4733-FED3-113B5E1B63C5}"/>
              </a:ext>
            </a:extLst>
          </p:cNvPr>
          <p:cNvSpPr/>
          <p:nvPr/>
        </p:nvSpPr>
        <p:spPr>
          <a:xfrm>
            <a:off x="231849" y="2128835"/>
            <a:ext cx="33937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Relational database management system for medical inventory</a:t>
            </a:r>
            <a:endParaRPr lang="en-US" sz="837" dirty="0"/>
          </a:p>
        </p:txBody>
      </p:sp>
      <p:sp>
        <p:nvSpPr>
          <p:cNvPr id="29" name="Text 2">
            <a:extLst>
              <a:ext uri="{FF2B5EF4-FFF2-40B4-BE49-F238E27FC236}">
                <a16:creationId xmlns:a16="http://schemas.microsoft.com/office/drawing/2014/main" id="{8D29F502-CF8B-AB74-EF6A-70AD573FE0FE}"/>
              </a:ext>
            </a:extLst>
          </p:cNvPr>
          <p:cNvSpPr/>
          <p:nvPr/>
        </p:nvSpPr>
        <p:spPr>
          <a:xfrm>
            <a:off x="35396" y="88969"/>
            <a:ext cx="1449515" cy="3385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Omar     231002343</a:t>
            </a:r>
            <a:endParaRPr lang="en-US" sz="11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background with layers of paper cut out&#10;&#10;AI-generated content may be incorrect.">
            <a:extLst>
              <a:ext uri="{FF2B5EF4-FFF2-40B4-BE49-F238E27FC236}">
                <a16:creationId xmlns:a16="http://schemas.microsoft.com/office/drawing/2014/main" id="{6A663B1D-A12E-63CA-979C-109CE34D7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886" y="-7177"/>
            <a:ext cx="9449871" cy="523834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CB9AEF-60A1-CA34-3F32-7D5A43DB3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070" y="899131"/>
            <a:ext cx="5943600" cy="38004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9801A-FE39-092A-E5A7-1617CF01D981}"/>
              </a:ext>
            </a:extLst>
          </p:cNvPr>
          <p:cNvSpPr txBox="1"/>
          <p:nvPr/>
        </p:nvSpPr>
        <p:spPr>
          <a:xfrm>
            <a:off x="1132885" y="499021"/>
            <a:ext cx="31906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u="sng" dirty="0">
                <a:solidFill>
                  <a:schemeClr val="bg1"/>
                </a:solidFill>
                <a:latin typeface="Noto Sans"/>
                <a:ea typeface="Calibri"/>
                <a:cs typeface="Calibri"/>
              </a:rPr>
              <a:t>SQL </a:t>
            </a:r>
            <a:r>
              <a:rPr lang="en-US" sz="2000" b="1" u="sng" dirty="0">
                <a:solidFill>
                  <a:schemeClr val="bg1"/>
                </a:solidFill>
                <a:latin typeface="Noto Sans"/>
                <a:ea typeface="Calibri"/>
                <a:cs typeface="Calibri"/>
              </a:rPr>
              <a:t>Schema</a:t>
            </a:r>
            <a:endParaRPr lang="en-US" sz="2000" dirty="0">
              <a:solidFill>
                <a:schemeClr val="bg1"/>
              </a:solidFill>
              <a:latin typeface="Noto Sans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069826EE-3885-AA30-EFA4-240382A7CFDD}"/>
              </a:ext>
            </a:extLst>
          </p:cNvPr>
          <p:cNvSpPr/>
          <p:nvPr/>
        </p:nvSpPr>
        <p:spPr>
          <a:xfrm>
            <a:off x="-220445" y="76645"/>
            <a:ext cx="1449515" cy="3385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Omar     231002343</a:t>
            </a:r>
            <a:endParaRPr lang="en-US" sz="1100" dirty="0">
              <a:latin typeface="Noto Sans"/>
              <a:ea typeface="Noto Sans"/>
              <a:cs typeface="Noto Sans"/>
            </a:endParaRPr>
          </a:p>
        </p:txBody>
      </p:sp>
    </p:spTree>
    <p:extLst>
      <p:ext uri="{BB962C8B-B14F-4D97-AF65-F5344CB8AC3E}">
        <p14:creationId xmlns:p14="http://schemas.microsoft.com/office/powerpoint/2010/main" val="1165364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 Schema: Key Entities</a:t>
            </a:r>
            <a:endParaRPr lang="en-US" sz="2025"/>
          </a:p>
        </p:txBody>
      </p:sp>
      <p:sp>
        <p:nvSpPr>
          <p:cNvPr id="9" name="Text 6"/>
          <p:cNvSpPr/>
          <p:nvPr/>
        </p:nvSpPr>
        <p:spPr>
          <a:xfrm>
            <a:off x="414338" y="2706030"/>
            <a:ext cx="4050506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Records medicine details: ID, name, manufacture/expiry dates, price, and dosage.</a:t>
            </a:r>
            <a:endParaRPr lang="en-US" sz="942"/>
          </a:p>
        </p:txBody>
      </p:sp>
      <p:sp>
        <p:nvSpPr>
          <p:cNvPr id="11" name="Text 8"/>
          <p:cNvSpPr/>
          <p:nvPr/>
        </p:nvSpPr>
        <p:spPr>
          <a:xfrm>
            <a:off x="414338" y="3480402"/>
            <a:ext cx="4050506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Links doctors to patients with prescription ID, doctor ID, issue date, and patient name.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4338" y="4254773"/>
            <a:ext cx="4050506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Handles financial aspects with bill ID, prescription ID, tax, discount, and total amount.</a:t>
            </a:r>
            <a:endParaRPr lang="en-US" sz="942" dirty="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l="5204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B11794F-F1D2-3153-11CC-C4FE243C8631}"/>
              </a:ext>
            </a:extLst>
          </p:cNvPr>
          <p:cNvSpPr txBox="1"/>
          <p:nvPr/>
        </p:nvSpPr>
        <p:spPr>
          <a:xfrm>
            <a:off x="211608" y="328638"/>
            <a:ext cx="319067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u="sng" dirty="0">
                <a:solidFill>
                  <a:schemeClr val="bg1"/>
                </a:solidFill>
              </a:rPr>
              <a:t>ER Diagram </a:t>
            </a:r>
            <a:endParaRPr lang="en-US" sz="2000" b="1" u="sng" dirty="0">
              <a:solidFill>
                <a:schemeClr val="bg1"/>
              </a:solidFill>
              <a:latin typeface="Noto Sans"/>
            </a:endParaRPr>
          </a:p>
        </p:txBody>
      </p:sp>
      <p:pic>
        <p:nvPicPr>
          <p:cNvPr id="18" name="Picture 17" descr="A diagram of a medical organization">
            <a:extLst>
              <a:ext uri="{FF2B5EF4-FFF2-40B4-BE49-F238E27FC236}">
                <a16:creationId xmlns:a16="http://schemas.microsoft.com/office/drawing/2014/main" id="{7AFA27C9-C4E9-4B89-C63C-5FA4D98190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693711"/>
            <a:ext cx="8151962" cy="4211718"/>
          </a:xfrm>
          <a:prstGeom prst="rect">
            <a:avLst/>
          </a:prstGeom>
        </p:spPr>
      </p:pic>
      <p:sp>
        <p:nvSpPr>
          <p:cNvPr id="19" name="Text 2">
            <a:extLst>
              <a:ext uri="{FF2B5EF4-FFF2-40B4-BE49-F238E27FC236}">
                <a16:creationId xmlns:a16="http://schemas.microsoft.com/office/drawing/2014/main" id="{23961B40-021B-7417-3824-B5519AE9279A}"/>
              </a:ext>
            </a:extLst>
          </p:cNvPr>
          <p:cNvSpPr/>
          <p:nvPr/>
        </p:nvSpPr>
        <p:spPr>
          <a:xfrm>
            <a:off x="2912216" y="-32114"/>
            <a:ext cx="1449515" cy="3385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Omar     231002343</a:t>
            </a:r>
            <a:endParaRPr lang="en-US" sz="11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 Implementation: Structure &amp; Data</a:t>
            </a:r>
            <a:endParaRPr lang="en-US" sz="2025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5116"/>
            <a:ext cx="137517" cy="15716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94705" y="885825"/>
            <a:ext cx="2487727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Definition Language (DDL)</a:t>
            </a:r>
            <a:endParaRPr lang="en-US" sz="1238"/>
          </a:p>
        </p:txBody>
      </p:sp>
      <p:sp>
        <p:nvSpPr>
          <p:cNvPr id="6" name="Text 2"/>
          <p:cNvSpPr/>
          <p:nvPr/>
        </p:nvSpPr>
        <p:spPr>
          <a:xfrm>
            <a:off x="285750" y="1194792"/>
            <a:ext cx="403959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Used to define the database structure through CREATE statements. </a:t>
            </a:r>
            <a:endParaRPr lang="en-US" sz="942"/>
          </a:p>
        </p:txBody>
      </p:sp>
      <p:sp>
        <p:nvSpPr>
          <p:cNvPr id="7" name="Shape 3"/>
          <p:cNvSpPr/>
          <p:nvPr/>
        </p:nvSpPr>
        <p:spPr>
          <a:xfrm>
            <a:off x="285750" y="1444461"/>
            <a:ext cx="4179094" cy="1422946"/>
          </a:xfrm>
          <a:prstGeom prst="rect">
            <a:avLst/>
          </a:prstGeom>
          <a:solidFill>
            <a:srgbClr val="34495E">
              <a:alpha val="7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Shape 4"/>
          <p:cNvSpPr/>
          <p:nvPr/>
        </p:nvSpPr>
        <p:spPr>
          <a:xfrm>
            <a:off x="285750" y="1444461"/>
            <a:ext cx="21431" cy="1422946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5"/>
          <p:cNvSpPr/>
          <p:nvPr/>
        </p:nvSpPr>
        <p:spPr>
          <a:xfrm>
            <a:off x="357188" y="1517684"/>
            <a:ext cx="78547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TABLE</a:t>
            </a:r>
            <a:endParaRPr lang="en-US" sz="837"/>
          </a:p>
        </p:txBody>
      </p:sp>
      <p:sp>
        <p:nvSpPr>
          <p:cNvPr id="10" name="Text 6"/>
          <p:cNvSpPr/>
          <p:nvPr/>
        </p:nvSpPr>
        <p:spPr>
          <a:xfrm>
            <a:off x="1142665" y="1517684"/>
            <a:ext cx="58112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Medicine (</a:t>
            </a:r>
            <a:endParaRPr lang="en-US" sz="837"/>
          </a:p>
        </p:txBody>
      </p:sp>
      <p:sp>
        <p:nvSpPr>
          <p:cNvPr id="11" name="Text 7"/>
          <p:cNvSpPr/>
          <p:nvPr/>
        </p:nvSpPr>
        <p:spPr>
          <a:xfrm>
            <a:off x="357188" y="1677693"/>
            <a:ext cx="16337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medicine_id INT PRIMARY KEY,</a:t>
            </a:r>
            <a:endParaRPr lang="en-US" sz="837"/>
          </a:p>
        </p:txBody>
      </p:sp>
      <p:sp>
        <p:nvSpPr>
          <p:cNvPr id="12" name="Text 8"/>
          <p:cNvSpPr/>
          <p:nvPr/>
        </p:nvSpPr>
        <p:spPr>
          <a:xfrm>
            <a:off x="357188" y="1837702"/>
            <a:ext cx="114037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name VARCHAR(100),</a:t>
            </a:r>
            <a:endParaRPr lang="en-US" sz="837"/>
          </a:p>
        </p:txBody>
      </p:sp>
      <p:sp>
        <p:nvSpPr>
          <p:cNvPr id="13" name="Text 9"/>
          <p:cNvSpPr/>
          <p:nvPr/>
        </p:nvSpPr>
        <p:spPr>
          <a:xfrm>
            <a:off x="357188" y="1997711"/>
            <a:ext cx="131640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</a:t>
            </a:r>
            <a:r>
              <a:rPr lang="en-US" sz="837" dirty="0" err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manufacture_date</a:t>
            </a:r>
            <a:r>
              <a:rPr lang="en-US" sz="837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DATE,</a:t>
            </a:r>
            <a:endParaRPr lang="en-US" sz="837" dirty="0"/>
          </a:p>
        </p:txBody>
      </p:sp>
      <p:sp>
        <p:nvSpPr>
          <p:cNvPr id="14" name="Text 10"/>
          <p:cNvSpPr/>
          <p:nvPr/>
        </p:nvSpPr>
        <p:spPr>
          <a:xfrm>
            <a:off x="357188" y="2157719"/>
            <a:ext cx="95246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expiry_date DATE,</a:t>
            </a:r>
            <a:endParaRPr lang="en-US" sz="837"/>
          </a:p>
        </p:txBody>
      </p:sp>
      <p:sp>
        <p:nvSpPr>
          <p:cNvPr id="15" name="Text 11"/>
          <p:cNvSpPr/>
          <p:nvPr/>
        </p:nvSpPr>
        <p:spPr>
          <a:xfrm>
            <a:off x="357188" y="2317728"/>
            <a:ext cx="21299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price DECIMAL(10,2) CHECK (price &gt;= 0),</a:t>
            </a:r>
            <a:endParaRPr lang="en-US" sz="837"/>
          </a:p>
        </p:txBody>
      </p:sp>
      <p:sp>
        <p:nvSpPr>
          <p:cNvPr id="16" name="Text 12"/>
          <p:cNvSpPr/>
          <p:nvPr/>
        </p:nvSpPr>
        <p:spPr>
          <a:xfrm>
            <a:off x="357188" y="2477737"/>
            <a:ext cx="113136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dosage VARCHAR(50)</a:t>
            </a:r>
            <a:endParaRPr lang="en-US" sz="837"/>
          </a:p>
        </p:txBody>
      </p:sp>
      <p:sp>
        <p:nvSpPr>
          <p:cNvPr id="17" name="Text 13"/>
          <p:cNvSpPr/>
          <p:nvPr/>
        </p:nvSpPr>
        <p:spPr>
          <a:xfrm>
            <a:off x="357188" y="2637746"/>
            <a:ext cx="6493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); </a:t>
            </a:r>
            <a:endParaRPr lang="en-US" sz="837"/>
          </a:p>
        </p:txBody>
      </p:sp>
      <p:pic>
        <p:nvPicPr>
          <p:cNvPr id="1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085291"/>
            <a:ext cx="157163" cy="157163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514350" y="3046000"/>
            <a:ext cx="279044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Manipulation Language (DML)</a:t>
            </a:r>
            <a:endParaRPr lang="en-US" sz="1238"/>
          </a:p>
        </p:txBody>
      </p:sp>
      <p:sp>
        <p:nvSpPr>
          <p:cNvPr id="20" name="Text 15"/>
          <p:cNvSpPr/>
          <p:nvPr/>
        </p:nvSpPr>
        <p:spPr>
          <a:xfrm>
            <a:off x="285750" y="3354967"/>
            <a:ext cx="41384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Used to populate tables with initial data through INSERT statements. </a:t>
            </a:r>
            <a:endParaRPr lang="en-US" sz="942"/>
          </a:p>
        </p:txBody>
      </p:sp>
      <p:sp>
        <p:nvSpPr>
          <p:cNvPr id="21" name="Shape 16"/>
          <p:cNvSpPr/>
          <p:nvPr/>
        </p:nvSpPr>
        <p:spPr>
          <a:xfrm>
            <a:off x="285750" y="3604636"/>
            <a:ext cx="4179094" cy="782910"/>
          </a:xfrm>
          <a:prstGeom prst="rect">
            <a:avLst/>
          </a:prstGeom>
          <a:solidFill>
            <a:srgbClr val="34495E">
              <a:alpha val="7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2" name="Shape 17"/>
          <p:cNvSpPr/>
          <p:nvPr/>
        </p:nvSpPr>
        <p:spPr>
          <a:xfrm>
            <a:off x="285750" y="3604636"/>
            <a:ext cx="21431" cy="78291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18"/>
          <p:cNvSpPr/>
          <p:nvPr/>
        </p:nvSpPr>
        <p:spPr>
          <a:xfrm>
            <a:off x="357188" y="3677859"/>
            <a:ext cx="72799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INSERT INTO</a:t>
            </a:r>
            <a:endParaRPr lang="en-US" sz="837"/>
          </a:p>
        </p:txBody>
      </p:sp>
      <p:sp>
        <p:nvSpPr>
          <p:cNvPr id="24" name="Text 19"/>
          <p:cNvSpPr/>
          <p:nvPr/>
        </p:nvSpPr>
        <p:spPr>
          <a:xfrm>
            <a:off x="1085180" y="3677859"/>
            <a:ext cx="830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Doctor VALUES</a:t>
            </a:r>
            <a:endParaRPr lang="en-US" sz="837"/>
          </a:p>
        </p:txBody>
      </p:sp>
      <p:sp>
        <p:nvSpPr>
          <p:cNvPr id="25" name="Text 20"/>
          <p:cNvSpPr/>
          <p:nvPr/>
        </p:nvSpPr>
        <p:spPr>
          <a:xfrm>
            <a:off x="357188" y="3837868"/>
            <a:ext cx="24356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(1, 'Dr. Rowaida', 'MBBS, MD', 'Heart Disease'),</a:t>
            </a:r>
            <a:endParaRPr lang="en-US" sz="837"/>
          </a:p>
        </p:txBody>
      </p:sp>
      <p:sp>
        <p:nvSpPr>
          <p:cNvPr id="26" name="Text 21"/>
          <p:cNvSpPr/>
          <p:nvPr/>
        </p:nvSpPr>
        <p:spPr>
          <a:xfrm>
            <a:off x="357188" y="3997877"/>
            <a:ext cx="20727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(2, 'Dr. Mohab', 'MBBS', 'Dermatology'),</a:t>
            </a:r>
            <a:endParaRPr lang="en-US" sz="837"/>
          </a:p>
        </p:txBody>
      </p:sp>
      <p:sp>
        <p:nvSpPr>
          <p:cNvPr id="27" name="Text 22"/>
          <p:cNvSpPr/>
          <p:nvPr/>
        </p:nvSpPr>
        <p:spPr>
          <a:xfrm>
            <a:off x="357188" y="4157886"/>
            <a:ext cx="22591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(3, 'Dr. Abdullah', 'MBBS, MS', 'Neurology');</a:t>
            </a:r>
            <a:endParaRPr lang="en-US" sz="837"/>
          </a:p>
        </p:txBody>
      </p:sp>
      <p:sp>
        <p:nvSpPr>
          <p:cNvPr id="28" name="Text 2">
            <a:extLst>
              <a:ext uri="{FF2B5EF4-FFF2-40B4-BE49-F238E27FC236}">
                <a16:creationId xmlns:a16="http://schemas.microsoft.com/office/drawing/2014/main" id="{D2138B9D-61AE-21B8-8E53-9E35725A3C83}"/>
              </a:ext>
            </a:extLst>
          </p:cNvPr>
          <p:cNvSpPr/>
          <p:nvPr/>
        </p:nvSpPr>
        <p:spPr>
          <a:xfrm>
            <a:off x="-71006" y="9380"/>
            <a:ext cx="1449515" cy="3385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Omar     231002343</a:t>
            </a:r>
            <a:endParaRPr lang="en-US" sz="11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Features: Stored Procedures</a:t>
            </a:r>
            <a:endParaRPr lang="en-US" sz="2025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recalc_bill_proc</a:t>
            </a:r>
            <a:endParaRPr lang="en-US" sz="1238"/>
          </a:p>
        </p:txBody>
      </p:sp>
      <p:sp>
        <p:nvSpPr>
          <p:cNvPr id="5" name="Text 2"/>
          <p:cNvSpPr/>
          <p:nvPr/>
        </p:nvSpPr>
        <p:spPr>
          <a:xfrm>
            <a:off x="285750" y="1193006"/>
            <a:ext cx="4179094" cy="36003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stored procedure that automatically recalculates the bill total for a given prescription ID, including tax calculation. </a:t>
            </a:r>
            <a:endParaRPr lang="en-US" sz="942"/>
          </a:p>
        </p:txBody>
      </p:sp>
      <p:sp>
        <p:nvSpPr>
          <p:cNvPr id="6" name="Shape 3"/>
          <p:cNvSpPr/>
          <p:nvPr/>
        </p:nvSpPr>
        <p:spPr>
          <a:xfrm>
            <a:off x="293799" y="1555556"/>
            <a:ext cx="4171045" cy="2566719"/>
          </a:xfrm>
          <a:prstGeom prst="rect">
            <a:avLst/>
          </a:prstGeom>
          <a:solidFill>
            <a:srgbClr val="34495E">
              <a:alpha val="7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285750" y="1660196"/>
            <a:ext cx="21431" cy="1785938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57188" y="1738778"/>
            <a:ext cx="11284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 PROCEDURE</a:t>
            </a:r>
            <a:endParaRPr lang="en-US" sz="837"/>
          </a:p>
        </p:txBody>
      </p:sp>
      <p:sp>
        <p:nvSpPr>
          <p:cNvPr id="9" name="Text 6"/>
          <p:cNvSpPr/>
          <p:nvPr/>
        </p:nvSpPr>
        <p:spPr>
          <a:xfrm>
            <a:off x="1485677" y="1738778"/>
            <a:ext cx="14845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recalc_bill_proc (IN pid INT)</a:t>
            </a:r>
            <a:endParaRPr lang="en-US" sz="837"/>
          </a:p>
        </p:txBody>
      </p:sp>
      <p:sp>
        <p:nvSpPr>
          <p:cNvPr id="10" name="Text 7"/>
          <p:cNvSpPr/>
          <p:nvPr/>
        </p:nvSpPr>
        <p:spPr>
          <a:xfrm>
            <a:off x="357188" y="1910228"/>
            <a:ext cx="34669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BEGIN</a:t>
            </a:r>
            <a:endParaRPr lang="en-US" sz="837"/>
          </a:p>
        </p:txBody>
      </p:sp>
      <p:sp>
        <p:nvSpPr>
          <p:cNvPr id="11" name="Text 8"/>
          <p:cNvSpPr/>
          <p:nvPr/>
        </p:nvSpPr>
        <p:spPr>
          <a:xfrm>
            <a:off x="357188" y="2081678"/>
            <a:ext cx="25757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DECLARE subtotal DECIMAL(12,2) DEFAULT 0.00;</a:t>
            </a:r>
            <a:endParaRPr lang="en-US" sz="837"/>
          </a:p>
        </p:txBody>
      </p:sp>
      <p:sp>
        <p:nvSpPr>
          <p:cNvPr id="12" name="Text 9"/>
          <p:cNvSpPr/>
          <p:nvPr/>
        </p:nvSpPr>
        <p:spPr>
          <a:xfrm>
            <a:off x="357188" y="2253128"/>
            <a:ext cx="340466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SELECT IFNULL(SUM(pm.quantity * m.price),0.00) INTO subtotal</a:t>
            </a:r>
            <a:endParaRPr lang="en-US" sz="837"/>
          </a:p>
        </p:txBody>
      </p:sp>
      <p:sp>
        <p:nvSpPr>
          <p:cNvPr id="13" name="Text 10"/>
          <p:cNvSpPr/>
          <p:nvPr/>
        </p:nvSpPr>
        <p:spPr>
          <a:xfrm>
            <a:off x="357188" y="2424578"/>
            <a:ext cx="174377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FROM Prescription_Medicine pm</a:t>
            </a:r>
            <a:endParaRPr lang="en-US" sz="837"/>
          </a:p>
        </p:txBody>
      </p:sp>
      <p:sp>
        <p:nvSpPr>
          <p:cNvPr id="14" name="Text 11"/>
          <p:cNvSpPr/>
          <p:nvPr/>
        </p:nvSpPr>
        <p:spPr>
          <a:xfrm>
            <a:off x="357188" y="2596028"/>
            <a:ext cx="28876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JOIN Medicine m ON pm.medicine_id = m.medicine_id</a:t>
            </a:r>
            <a:endParaRPr lang="en-US" sz="837"/>
          </a:p>
        </p:txBody>
      </p:sp>
      <p:sp>
        <p:nvSpPr>
          <p:cNvPr id="15" name="Text 12"/>
          <p:cNvSpPr/>
          <p:nvPr/>
        </p:nvSpPr>
        <p:spPr>
          <a:xfrm>
            <a:off x="357188" y="2767478"/>
            <a:ext cx="174960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pm.prescription_id = pid;</a:t>
            </a:r>
            <a:endParaRPr lang="en-US" sz="837"/>
          </a:p>
        </p:txBody>
      </p:sp>
      <p:sp>
        <p:nvSpPr>
          <p:cNvPr id="16" name="Text 13"/>
          <p:cNvSpPr/>
          <p:nvPr/>
        </p:nvSpPr>
        <p:spPr>
          <a:xfrm>
            <a:off x="357188" y="3110378"/>
            <a:ext cx="61849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UPDATE Bill</a:t>
            </a:r>
            <a:endParaRPr lang="en-US" sz="837"/>
          </a:p>
        </p:txBody>
      </p:sp>
      <p:sp>
        <p:nvSpPr>
          <p:cNvPr id="17" name="Text 14"/>
          <p:cNvSpPr/>
          <p:nvPr/>
        </p:nvSpPr>
        <p:spPr>
          <a:xfrm>
            <a:off x="357188" y="3281828"/>
            <a:ext cx="23988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SET tax = ROUND(subtotal * 0.05,2), -- 5% tax</a:t>
            </a:r>
            <a:endParaRPr lang="en-US" sz="837"/>
          </a:p>
        </p:txBody>
      </p:sp>
      <p:sp>
        <p:nvSpPr>
          <p:cNvPr id="18" name="Text 15"/>
          <p:cNvSpPr/>
          <p:nvPr/>
        </p:nvSpPr>
        <p:spPr>
          <a:xfrm>
            <a:off x="357188" y="3453278"/>
            <a:ext cx="84332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discount = 0.00,</a:t>
            </a:r>
            <a:endParaRPr lang="en-US" sz="837"/>
          </a:p>
        </p:txBody>
      </p:sp>
      <p:sp>
        <p:nvSpPr>
          <p:cNvPr id="19" name="Text 16"/>
          <p:cNvSpPr/>
          <p:nvPr/>
        </p:nvSpPr>
        <p:spPr>
          <a:xfrm>
            <a:off x="357188" y="3624728"/>
            <a:ext cx="320670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total = ROUND(subtotal + ROUND(subtotal * 0.05,2) - 0.00,2)</a:t>
            </a:r>
            <a:endParaRPr lang="en-US" sz="837"/>
          </a:p>
        </p:txBody>
      </p:sp>
      <p:sp>
        <p:nvSpPr>
          <p:cNvPr id="20" name="Text 17"/>
          <p:cNvSpPr/>
          <p:nvPr/>
        </p:nvSpPr>
        <p:spPr>
          <a:xfrm>
            <a:off x="357188" y="3796178"/>
            <a:ext cx="154179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WHERE prescription_id = pid;</a:t>
            </a:r>
            <a:endParaRPr lang="en-US" sz="837"/>
          </a:p>
        </p:txBody>
      </p:sp>
      <p:sp>
        <p:nvSpPr>
          <p:cNvPr id="21" name="Text 18"/>
          <p:cNvSpPr/>
          <p:nvPr/>
        </p:nvSpPr>
        <p:spPr>
          <a:xfrm>
            <a:off x="357188" y="3967628"/>
            <a:ext cx="23387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END </a:t>
            </a:r>
            <a:endParaRPr lang="en-US" sz="837"/>
          </a:p>
        </p:txBody>
      </p:sp>
      <p:sp>
        <p:nvSpPr>
          <p:cNvPr id="22" name="Shape 19"/>
          <p:cNvSpPr/>
          <p:nvPr/>
        </p:nvSpPr>
        <p:spPr>
          <a:xfrm>
            <a:off x="5389003" y="155253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5389004" y="155253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/>
          </a:p>
        </p:txBody>
      </p:sp>
      <p:sp>
        <p:nvSpPr>
          <p:cNvPr id="24" name="Text 21"/>
          <p:cNvSpPr/>
          <p:nvPr/>
        </p:nvSpPr>
        <p:spPr>
          <a:xfrm>
            <a:off x="5656040" y="1522400"/>
            <a:ext cx="2962241" cy="27699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9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Calculate subtotal by summing (quantity × price) for </a:t>
            </a:r>
            <a:endParaRPr lang="en-US" sz="900" dirty="0">
              <a:solidFill>
                <a:srgbClr val="000000"/>
              </a:solidFill>
              <a:latin typeface="Noto Sans"/>
              <a:ea typeface="Noto Sans"/>
              <a:cs typeface="Noto Sans"/>
            </a:endParaRPr>
          </a:p>
          <a:p>
            <a:pPr marL="0" indent="0">
              <a:buNone/>
            </a:pPr>
            <a:r>
              <a:rPr lang="en-US" sz="9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all medicines in the prescription</a:t>
            </a:r>
            <a:endParaRPr lang="en-US" sz="90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25" name="Shape 22"/>
          <p:cNvSpPr/>
          <p:nvPr/>
        </p:nvSpPr>
        <p:spPr>
          <a:xfrm>
            <a:off x="5405102" y="2210970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5405102" y="221097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/>
          </a:p>
        </p:txBody>
      </p:sp>
      <p:sp>
        <p:nvSpPr>
          <p:cNvPr id="27" name="Text 24"/>
          <p:cNvSpPr/>
          <p:nvPr/>
        </p:nvSpPr>
        <p:spPr>
          <a:xfrm>
            <a:off x="5656039" y="2210970"/>
            <a:ext cx="169198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Apply 5% tax to the subtotal</a:t>
            </a:r>
            <a:endParaRPr lang="en-US" sz="942"/>
          </a:p>
        </p:txBody>
      </p:sp>
      <p:sp>
        <p:nvSpPr>
          <p:cNvPr id="28" name="Shape 25"/>
          <p:cNvSpPr/>
          <p:nvPr/>
        </p:nvSpPr>
        <p:spPr>
          <a:xfrm>
            <a:off x="5389004" y="2837507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9" name="Text 26"/>
          <p:cNvSpPr/>
          <p:nvPr/>
        </p:nvSpPr>
        <p:spPr>
          <a:xfrm>
            <a:off x="5389004" y="2845557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/>
          </a:p>
        </p:txBody>
      </p:sp>
      <p:sp>
        <p:nvSpPr>
          <p:cNvPr id="30" name="Text 27"/>
          <p:cNvSpPr/>
          <p:nvPr/>
        </p:nvSpPr>
        <p:spPr>
          <a:xfrm>
            <a:off x="5656039" y="2845556"/>
            <a:ext cx="27177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Calculate final total (subtotal + tax - discount)</a:t>
            </a:r>
            <a:endParaRPr lang="en-US" sz="942"/>
          </a:p>
        </p:txBody>
      </p:sp>
      <p:sp>
        <p:nvSpPr>
          <p:cNvPr id="31" name="Shape 28"/>
          <p:cNvSpPr/>
          <p:nvPr/>
        </p:nvSpPr>
        <p:spPr>
          <a:xfrm>
            <a:off x="5389004" y="3528438"/>
            <a:ext cx="171450" cy="171450"/>
          </a:xfrm>
          <a:prstGeom prst="ellipse">
            <a:avLst/>
          </a:prstGeom>
          <a:solidFill>
            <a:srgbClr val="3498DB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2" name="Text 29"/>
          <p:cNvSpPr/>
          <p:nvPr/>
        </p:nvSpPr>
        <p:spPr>
          <a:xfrm>
            <a:off x="5405102" y="354453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837"/>
          </a:p>
        </p:txBody>
      </p:sp>
      <p:sp>
        <p:nvSpPr>
          <p:cNvPr id="33" name="Text 30"/>
          <p:cNvSpPr/>
          <p:nvPr/>
        </p:nvSpPr>
        <p:spPr>
          <a:xfrm>
            <a:off x="5656039" y="3528438"/>
            <a:ext cx="245538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Update the Bill table with the new values</a:t>
            </a:r>
            <a:endParaRPr lang="en-US" sz="942"/>
          </a:p>
        </p:txBody>
      </p:sp>
      <p:sp>
        <p:nvSpPr>
          <p:cNvPr id="34" name="Text 3">
            <a:extLst>
              <a:ext uri="{FF2B5EF4-FFF2-40B4-BE49-F238E27FC236}">
                <a16:creationId xmlns:a16="http://schemas.microsoft.com/office/drawing/2014/main" id="{29198A23-DACF-80F5-6565-3CE113E2D8B2}"/>
              </a:ext>
            </a:extLst>
          </p:cNvPr>
          <p:cNvSpPr/>
          <p:nvPr/>
        </p:nvSpPr>
        <p:spPr>
          <a:xfrm flipH="1">
            <a:off x="-124017" y="41774"/>
            <a:ext cx="1925052" cy="33855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1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Omnia Abdelnaser Ezzat    211000476</a:t>
            </a:r>
            <a:endParaRPr lang="en-US" sz="11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71475" y="439984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Features: Triggers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21544"/>
            <a:ext cx="107156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64344" y="885825"/>
            <a:ext cx="203284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trg_after_insert_prescription</a:t>
            </a:r>
            <a:endParaRPr lang="en-US" sz="1046"/>
          </a:p>
        </p:txBody>
      </p:sp>
      <p:sp>
        <p:nvSpPr>
          <p:cNvPr id="6" name="Text 2"/>
          <p:cNvSpPr/>
          <p:nvPr/>
        </p:nvSpPr>
        <p:spPr>
          <a:xfrm>
            <a:off x="285750" y="1157288"/>
            <a:ext cx="5657850" cy="180017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Creates a new bill record when a prescription is added and calculates its initial total. </a:t>
            </a:r>
            <a:endParaRPr lang="en-US" sz="942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480179"/>
            <a:ext cx="107156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64344" y="1444461"/>
            <a:ext cx="274562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trg_after_insert_prescription_medicine</a:t>
            </a:r>
            <a:endParaRPr lang="en-US" sz="1046"/>
          </a:p>
        </p:txBody>
      </p:sp>
      <p:sp>
        <p:nvSpPr>
          <p:cNvPr id="9" name="Text 4"/>
          <p:cNvSpPr/>
          <p:nvPr/>
        </p:nvSpPr>
        <p:spPr>
          <a:xfrm>
            <a:off x="285750" y="1715923"/>
            <a:ext cx="5657850" cy="180017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Recalculates the bill when a new medicine is added to a prescription. </a:t>
            </a:r>
            <a:endParaRPr lang="en-US" sz="942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038815"/>
            <a:ext cx="107156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64344" y="2003096"/>
            <a:ext cx="283336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trg_after_update_prescription_medicine</a:t>
            </a:r>
            <a:endParaRPr lang="en-US" sz="1046"/>
          </a:p>
        </p:txBody>
      </p:sp>
      <p:sp>
        <p:nvSpPr>
          <p:cNvPr id="12" name="Text 6"/>
          <p:cNvSpPr/>
          <p:nvPr/>
        </p:nvSpPr>
        <p:spPr>
          <a:xfrm>
            <a:off x="285750" y="2274559"/>
            <a:ext cx="5657850" cy="180017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Recalculates the bill when a medicine's quantity or type is updated in a prescription. </a:t>
            </a:r>
            <a:endParaRPr lang="en-US" sz="942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2597451"/>
            <a:ext cx="107156" cy="14287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64344" y="2561732"/>
            <a:ext cx="2775207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trg_after_delete_prescription_medicine</a:t>
            </a:r>
            <a:endParaRPr lang="en-US" sz="1046"/>
          </a:p>
        </p:txBody>
      </p:sp>
      <p:sp>
        <p:nvSpPr>
          <p:cNvPr id="15" name="Text 8"/>
          <p:cNvSpPr/>
          <p:nvPr/>
        </p:nvSpPr>
        <p:spPr>
          <a:xfrm>
            <a:off x="285750" y="2833195"/>
            <a:ext cx="5657850" cy="180017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Recalculates the bill when a medicine is removed from a prescription. </a:t>
            </a:r>
            <a:endParaRPr lang="en-US" sz="942"/>
          </a:p>
        </p:txBody>
      </p:sp>
      <p:sp>
        <p:nvSpPr>
          <p:cNvPr id="16" name="Text 9"/>
          <p:cNvSpPr/>
          <p:nvPr/>
        </p:nvSpPr>
        <p:spPr>
          <a:xfrm>
            <a:off x="285750" y="3191805"/>
            <a:ext cx="565785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38" b="1" dirty="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Trigger Workflow</a:t>
            </a:r>
            <a:endParaRPr lang="en-US" sz="1238" dirty="0"/>
          </a:p>
        </p:txBody>
      </p:sp>
      <p:sp>
        <p:nvSpPr>
          <p:cNvPr id="17" name="Shape 10"/>
          <p:cNvSpPr/>
          <p:nvPr/>
        </p:nvSpPr>
        <p:spPr>
          <a:xfrm>
            <a:off x="285750" y="3534705"/>
            <a:ext cx="1285875" cy="342900"/>
          </a:xfrm>
          <a:prstGeom prst="rect">
            <a:avLst/>
          </a:prstGeom>
          <a:solidFill>
            <a:srgbClr val="3498DB">
              <a:alpha val="20000"/>
            </a:srgbClr>
          </a:solidFill>
          <a:ln w="198">
            <a:solidFill>
              <a:srgbClr val="3498D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1"/>
          <p:cNvSpPr/>
          <p:nvPr/>
        </p:nvSpPr>
        <p:spPr>
          <a:xfrm>
            <a:off x="285750" y="3534705"/>
            <a:ext cx="1285875" cy="3429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Change</a:t>
            </a:r>
            <a:endParaRPr lang="en-US" sz="837"/>
          </a:p>
        </p:txBody>
      </p:sp>
      <p:sp>
        <p:nvSpPr>
          <p:cNvPr id="19" name="Text 12"/>
          <p:cNvSpPr/>
          <p:nvPr/>
        </p:nvSpPr>
        <p:spPr>
          <a:xfrm>
            <a:off x="1571625" y="357756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/>
          </a:p>
        </p:txBody>
      </p:sp>
      <p:sp>
        <p:nvSpPr>
          <p:cNvPr id="20" name="Shape 13"/>
          <p:cNvSpPr/>
          <p:nvPr/>
        </p:nvSpPr>
        <p:spPr>
          <a:xfrm>
            <a:off x="1743075" y="3534705"/>
            <a:ext cx="1285875" cy="342900"/>
          </a:xfrm>
          <a:prstGeom prst="rect">
            <a:avLst/>
          </a:prstGeom>
          <a:solidFill>
            <a:srgbClr val="3498DB">
              <a:alpha val="20000"/>
            </a:srgbClr>
          </a:solidFill>
          <a:ln w="198">
            <a:solidFill>
              <a:srgbClr val="3498D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4"/>
          <p:cNvSpPr/>
          <p:nvPr/>
        </p:nvSpPr>
        <p:spPr>
          <a:xfrm>
            <a:off x="1743075" y="3534705"/>
            <a:ext cx="1285875" cy="3429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Trigger Activated</a:t>
            </a:r>
            <a:endParaRPr lang="en-US" sz="837"/>
          </a:p>
        </p:txBody>
      </p:sp>
      <p:sp>
        <p:nvSpPr>
          <p:cNvPr id="22" name="Text 15"/>
          <p:cNvSpPr/>
          <p:nvPr/>
        </p:nvSpPr>
        <p:spPr>
          <a:xfrm>
            <a:off x="3028950" y="357756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/>
          </a:p>
        </p:txBody>
      </p:sp>
      <p:sp>
        <p:nvSpPr>
          <p:cNvPr id="23" name="Shape 16"/>
          <p:cNvSpPr/>
          <p:nvPr/>
        </p:nvSpPr>
        <p:spPr>
          <a:xfrm>
            <a:off x="3200400" y="3534705"/>
            <a:ext cx="1285875" cy="342900"/>
          </a:xfrm>
          <a:prstGeom prst="rect">
            <a:avLst/>
          </a:prstGeom>
          <a:solidFill>
            <a:srgbClr val="3498DB">
              <a:alpha val="20000"/>
            </a:srgbClr>
          </a:solidFill>
          <a:ln w="198">
            <a:solidFill>
              <a:srgbClr val="3498D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17"/>
          <p:cNvSpPr/>
          <p:nvPr/>
        </p:nvSpPr>
        <p:spPr>
          <a:xfrm>
            <a:off x="3200400" y="3534705"/>
            <a:ext cx="1285875" cy="3429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Call Procedure</a:t>
            </a:r>
            <a:endParaRPr lang="en-US" sz="837"/>
          </a:p>
        </p:txBody>
      </p:sp>
      <p:sp>
        <p:nvSpPr>
          <p:cNvPr id="25" name="Text 18"/>
          <p:cNvSpPr/>
          <p:nvPr/>
        </p:nvSpPr>
        <p:spPr>
          <a:xfrm>
            <a:off x="4486275" y="3577568"/>
            <a:ext cx="17145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→</a:t>
            </a:r>
            <a:endParaRPr lang="en-US" sz="1350"/>
          </a:p>
        </p:txBody>
      </p:sp>
      <p:sp>
        <p:nvSpPr>
          <p:cNvPr id="26" name="Shape 19"/>
          <p:cNvSpPr/>
          <p:nvPr/>
        </p:nvSpPr>
        <p:spPr>
          <a:xfrm>
            <a:off x="4657725" y="3534705"/>
            <a:ext cx="1285875" cy="342900"/>
          </a:xfrm>
          <a:prstGeom prst="rect">
            <a:avLst/>
          </a:prstGeom>
          <a:solidFill>
            <a:srgbClr val="3498DB">
              <a:alpha val="20000"/>
            </a:srgbClr>
          </a:solidFill>
          <a:ln w="198">
            <a:solidFill>
              <a:srgbClr val="3498DB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20"/>
          <p:cNvSpPr/>
          <p:nvPr/>
        </p:nvSpPr>
        <p:spPr>
          <a:xfrm>
            <a:off x="4657725" y="3534705"/>
            <a:ext cx="1285875" cy="342900"/>
          </a:xfrm>
          <a:prstGeom prst="rect">
            <a:avLst/>
          </a:prstGeom>
          <a:noFill/>
          <a:ln/>
        </p:spPr>
        <p:txBody>
          <a:bodyPr wrap="square" lIns="85090" tIns="85090" rIns="85090" bIns="85090" rtlCol="0" anchor="ctr">
            <a:spAutoFit/>
          </a:bodyPr>
          <a:lstStyle/>
          <a:p>
            <a:pPr marL="0" indent="0" algn="ctr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Bill Updated</a:t>
            </a:r>
            <a:endParaRPr lang="en-US" sz="837"/>
          </a:p>
        </p:txBody>
      </p:sp>
      <p:sp>
        <p:nvSpPr>
          <p:cNvPr id="28" name="Text 5">
            <a:extLst>
              <a:ext uri="{FF2B5EF4-FFF2-40B4-BE49-F238E27FC236}">
                <a16:creationId xmlns:a16="http://schemas.microsoft.com/office/drawing/2014/main" id="{B8AF133F-FE1A-63AC-1B64-9B394D43E2DD}"/>
              </a:ext>
            </a:extLst>
          </p:cNvPr>
          <p:cNvSpPr/>
          <p:nvPr/>
        </p:nvSpPr>
        <p:spPr>
          <a:xfrm flipH="1">
            <a:off x="-79903" y="29618"/>
            <a:ext cx="1560668" cy="36933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Mohammad Atea  231002184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Practical Applications: Sample Queries</a:t>
            </a:r>
            <a:endParaRPr lang="en-US" sz="2025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41790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List Heart Disease Specialists</a:t>
            </a:r>
            <a:endParaRPr lang="en-US" sz="1046"/>
          </a:p>
        </p:txBody>
      </p:sp>
      <p:sp>
        <p:nvSpPr>
          <p:cNvPr id="5" name="Text 2"/>
          <p:cNvSpPr/>
          <p:nvPr/>
        </p:nvSpPr>
        <p:spPr>
          <a:xfrm>
            <a:off x="285750" y="1171575"/>
            <a:ext cx="417909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Query to find all doctors specializing in heart disease. </a:t>
            </a:r>
            <a:endParaRPr lang="en-US" sz="942"/>
          </a:p>
        </p:txBody>
      </p:sp>
      <p:sp>
        <p:nvSpPr>
          <p:cNvPr id="6" name="Shape 3"/>
          <p:cNvSpPr/>
          <p:nvPr/>
        </p:nvSpPr>
        <p:spPr>
          <a:xfrm>
            <a:off x="285750" y="1423029"/>
            <a:ext cx="4179094" cy="657225"/>
          </a:xfrm>
          <a:prstGeom prst="rect">
            <a:avLst/>
          </a:prstGeom>
          <a:solidFill>
            <a:srgbClr val="34495E">
              <a:alpha val="7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4"/>
          <p:cNvSpPr/>
          <p:nvPr/>
        </p:nvSpPr>
        <p:spPr>
          <a:xfrm>
            <a:off x="285750" y="1423029"/>
            <a:ext cx="21431" cy="65722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357188" y="1501611"/>
            <a:ext cx="3945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</a:t>
            </a:r>
            <a:endParaRPr lang="en-US" sz="837"/>
          </a:p>
        </p:txBody>
      </p:sp>
      <p:sp>
        <p:nvSpPr>
          <p:cNvPr id="9" name="Text 6"/>
          <p:cNvSpPr/>
          <p:nvPr/>
        </p:nvSpPr>
        <p:spPr>
          <a:xfrm>
            <a:off x="751768" y="1501611"/>
            <a:ext cx="3358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name</a:t>
            </a:r>
            <a:endParaRPr lang="en-US" sz="837"/>
          </a:p>
        </p:txBody>
      </p:sp>
      <p:sp>
        <p:nvSpPr>
          <p:cNvPr id="10" name="Text 7"/>
          <p:cNvSpPr/>
          <p:nvPr/>
        </p:nvSpPr>
        <p:spPr>
          <a:xfrm>
            <a:off x="357188" y="1673061"/>
            <a:ext cx="3369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</a:t>
            </a:r>
            <a:endParaRPr lang="en-US" sz="837"/>
          </a:p>
        </p:txBody>
      </p:sp>
      <p:sp>
        <p:nvSpPr>
          <p:cNvPr id="11" name="Text 8"/>
          <p:cNvSpPr/>
          <p:nvPr/>
        </p:nvSpPr>
        <p:spPr>
          <a:xfrm>
            <a:off x="694144" y="1673061"/>
            <a:ext cx="3948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Doctor</a:t>
            </a:r>
            <a:endParaRPr lang="en-US" sz="837"/>
          </a:p>
        </p:txBody>
      </p:sp>
      <p:sp>
        <p:nvSpPr>
          <p:cNvPr id="12" name="Text 9"/>
          <p:cNvSpPr/>
          <p:nvPr/>
        </p:nvSpPr>
        <p:spPr>
          <a:xfrm>
            <a:off x="357188" y="1844511"/>
            <a:ext cx="4014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</a:t>
            </a:r>
            <a:endParaRPr lang="en-US" sz="837"/>
          </a:p>
        </p:txBody>
      </p:sp>
      <p:sp>
        <p:nvSpPr>
          <p:cNvPr id="13" name="Text 10"/>
          <p:cNvSpPr/>
          <p:nvPr/>
        </p:nvSpPr>
        <p:spPr>
          <a:xfrm>
            <a:off x="758633" y="1844511"/>
            <a:ext cx="170777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specialization = 'Heart Disease'; </a:t>
            </a:r>
            <a:endParaRPr lang="en-US" sz="837"/>
          </a:p>
        </p:txBody>
      </p:sp>
      <p:sp>
        <p:nvSpPr>
          <p:cNvPr id="14" name="Shape 11"/>
          <p:cNvSpPr/>
          <p:nvPr/>
        </p:nvSpPr>
        <p:spPr>
          <a:xfrm>
            <a:off x="285750" y="2151692"/>
            <a:ext cx="4179094" cy="300038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285750" y="2151692"/>
            <a:ext cx="4179094" cy="30003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Results: Dr. Rowaida, Dr. Mariam, Dr. Nada </a:t>
            </a:r>
            <a:endParaRPr lang="en-US" sz="837"/>
          </a:p>
        </p:txBody>
      </p:sp>
      <p:sp>
        <p:nvSpPr>
          <p:cNvPr id="16" name="Text 13"/>
          <p:cNvSpPr/>
          <p:nvPr/>
        </p:nvSpPr>
        <p:spPr>
          <a:xfrm>
            <a:off x="285750" y="2616036"/>
            <a:ext cx="417909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46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List Deficiency Diseases</a:t>
            </a:r>
            <a:endParaRPr lang="en-US" sz="1046"/>
          </a:p>
        </p:txBody>
      </p:sp>
      <p:sp>
        <p:nvSpPr>
          <p:cNvPr id="17" name="Text 14"/>
          <p:cNvSpPr/>
          <p:nvPr/>
        </p:nvSpPr>
        <p:spPr>
          <a:xfrm>
            <a:off x="285750" y="2901786"/>
            <a:ext cx="4179094" cy="18001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942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Query to identify all diseases categorized as deficiency type. </a:t>
            </a:r>
            <a:endParaRPr lang="en-US" sz="942"/>
          </a:p>
        </p:txBody>
      </p:sp>
      <p:sp>
        <p:nvSpPr>
          <p:cNvPr id="18" name="Shape 15"/>
          <p:cNvSpPr/>
          <p:nvPr/>
        </p:nvSpPr>
        <p:spPr>
          <a:xfrm>
            <a:off x="285750" y="3153240"/>
            <a:ext cx="4179094" cy="657225"/>
          </a:xfrm>
          <a:prstGeom prst="rect">
            <a:avLst/>
          </a:prstGeom>
          <a:solidFill>
            <a:srgbClr val="34495E">
              <a:alpha val="70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6"/>
          <p:cNvSpPr/>
          <p:nvPr/>
        </p:nvSpPr>
        <p:spPr>
          <a:xfrm>
            <a:off x="285750" y="3153240"/>
            <a:ext cx="21431" cy="65722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357188" y="3231821"/>
            <a:ext cx="39458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SELECT</a:t>
            </a:r>
            <a:endParaRPr lang="en-US" sz="837"/>
          </a:p>
        </p:txBody>
      </p:sp>
      <p:sp>
        <p:nvSpPr>
          <p:cNvPr id="21" name="Text 18"/>
          <p:cNvSpPr/>
          <p:nvPr/>
        </p:nvSpPr>
        <p:spPr>
          <a:xfrm>
            <a:off x="751768" y="3231821"/>
            <a:ext cx="33584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name</a:t>
            </a:r>
            <a:endParaRPr lang="en-US" sz="837"/>
          </a:p>
        </p:txBody>
      </p:sp>
      <p:sp>
        <p:nvSpPr>
          <p:cNvPr id="22" name="Text 19"/>
          <p:cNvSpPr/>
          <p:nvPr/>
        </p:nvSpPr>
        <p:spPr>
          <a:xfrm>
            <a:off x="357188" y="3403271"/>
            <a:ext cx="33695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</a:t>
            </a:r>
            <a:endParaRPr lang="en-US" sz="837"/>
          </a:p>
        </p:txBody>
      </p:sp>
      <p:sp>
        <p:nvSpPr>
          <p:cNvPr id="23" name="Text 20"/>
          <p:cNvSpPr/>
          <p:nvPr/>
        </p:nvSpPr>
        <p:spPr>
          <a:xfrm>
            <a:off x="694144" y="3403271"/>
            <a:ext cx="44520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Disease</a:t>
            </a:r>
            <a:endParaRPr lang="en-US" sz="837"/>
          </a:p>
        </p:txBody>
      </p:sp>
      <p:sp>
        <p:nvSpPr>
          <p:cNvPr id="24" name="Text 21"/>
          <p:cNvSpPr/>
          <p:nvPr/>
        </p:nvSpPr>
        <p:spPr>
          <a:xfrm>
            <a:off x="357188" y="3574721"/>
            <a:ext cx="40144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 b="1">
                <a:solidFill>
                  <a:srgbClr val="E74C3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WHERE</a:t>
            </a:r>
            <a:endParaRPr lang="en-US" sz="837"/>
          </a:p>
        </p:txBody>
      </p:sp>
      <p:sp>
        <p:nvSpPr>
          <p:cNvPr id="25" name="Text 22"/>
          <p:cNvSpPr/>
          <p:nvPr/>
        </p:nvSpPr>
        <p:spPr>
          <a:xfrm>
            <a:off x="758633" y="3574721"/>
            <a:ext cx="102482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type = 'Deficiency'; </a:t>
            </a:r>
            <a:endParaRPr lang="en-US" sz="837"/>
          </a:p>
        </p:txBody>
      </p:sp>
      <p:sp>
        <p:nvSpPr>
          <p:cNvPr id="26" name="Shape 23"/>
          <p:cNvSpPr/>
          <p:nvPr/>
        </p:nvSpPr>
        <p:spPr>
          <a:xfrm>
            <a:off x="285750" y="3881903"/>
            <a:ext cx="4179094" cy="300038"/>
          </a:xfrm>
          <a:prstGeom prst="rect">
            <a:avLst/>
          </a:prstGeom>
          <a:solidFill>
            <a:srgbClr val="2ECC71">
              <a:alpha val="10000"/>
            </a:srgbClr>
          </a:solidFill>
          <a:ln w="99">
            <a:solidFill>
              <a:srgbClr val="2ECC71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7" name="Text 24"/>
          <p:cNvSpPr/>
          <p:nvPr/>
        </p:nvSpPr>
        <p:spPr>
          <a:xfrm>
            <a:off x="285750" y="3881903"/>
            <a:ext cx="4179094" cy="300038"/>
          </a:xfrm>
          <a:prstGeom prst="rect">
            <a:avLst/>
          </a:prstGeom>
          <a:noFill/>
          <a:ln/>
        </p:spPr>
        <p:txBody>
          <a:bodyPr wrap="square" lIns="68072" tIns="68072" rIns="68072" bIns="68072" rtlCol="0" anchor="ctr">
            <a:spAutoFit/>
          </a:bodyPr>
          <a:lstStyle/>
          <a:p>
            <a:pPr marL="0" indent="0">
              <a:buNone/>
            </a:pPr>
            <a:r>
              <a:rPr lang="en-US" sz="837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Results: Anemia, Scurvy, Rickets </a:t>
            </a:r>
            <a:endParaRPr lang="en-US" sz="837"/>
          </a:p>
        </p:txBody>
      </p:sp>
      <p:sp>
        <p:nvSpPr>
          <p:cNvPr id="28" name="Text 4">
            <a:extLst>
              <a:ext uri="{FF2B5EF4-FFF2-40B4-BE49-F238E27FC236}">
                <a16:creationId xmlns:a16="http://schemas.microsoft.com/office/drawing/2014/main" id="{BADCFFE5-0E4D-BF08-2CE1-56BEF1AFCCB2}"/>
              </a:ext>
            </a:extLst>
          </p:cNvPr>
          <p:cNvSpPr/>
          <p:nvPr/>
        </p:nvSpPr>
        <p:spPr>
          <a:xfrm>
            <a:off x="-138370" y="-13688"/>
            <a:ext cx="1409413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Mariam Ashraf </a:t>
            </a:r>
            <a:r>
              <a:rPr lang="en-US" sz="1200" dirty="0" err="1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Bassaly</a:t>
            </a: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      231002049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817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50085" y="386298"/>
            <a:ext cx="2043829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&amp; Conclusion</a:t>
            </a:r>
            <a:endParaRPr lang="en-US" sz="1200"/>
          </a:p>
        </p:txBody>
      </p:sp>
      <p:sp>
        <p:nvSpPr>
          <p:cNvPr id="4" name="Text 1"/>
          <p:cNvSpPr/>
          <p:nvPr/>
        </p:nvSpPr>
        <p:spPr>
          <a:xfrm>
            <a:off x="285750" y="922079"/>
            <a:ext cx="1433085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Technologies Used</a:t>
            </a:r>
            <a:endParaRPr lang="en-US" sz="120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1264444"/>
            <a:ext cx="178594" cy="14287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535781" y="1243548"/>
            <a:ext cx="2800447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MySQL Database Management System</a:t>
            </a:r>
            <a:endParaRPr lang="en-US" sz="120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1507331"/>
            <a:ext cx="178594" cy="14287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535781" y="1486436"/>
            <a:ext cx="3252493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 (DDL, DML, Stored Procedures, Triggers)</a:t>
            </a:r>
            <a:endParaRPr lang="en-US" sz="120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750" y="1750219"/>
            <a:ext cx="178594" cy="14287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35781" y="1729323"/>
            <a:ext cx="1984518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>
                <a:solidFill>
                  <a:srgbClr val="ECF0F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Relational Database Design</a:t>
            </a:r>
            <a:endParaRPr lang="en-US" sz="1200"/>
          </a:p>
        </p:txBody>
      </p:sp>
      <p:sp>
        <p:nvSpPr>
          <p:cNvPr id="11" name="Text 5"/>
          <p:cNvSpPr/>
          <p:nvPr/>
        </p:nvSpPr>
        <p:spPr>
          <a:xfrm>
            <a:off x="4680665" y="922884"/>
            <a:ext cx="2529539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b="1">
                <a:solidFill>
                  <a:srgbClr val="3498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Benefits &amp; Future Enhancements</a:t>
            </a:r>
            <a:endParaRPr lang="en-US" sz="120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665" y="1284869"/>
            <a:ext cx="178594" cy="14287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244619" y="1255924"/>
            <a:ext cx="2968761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Automated billing with real-time updates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0665" y="1680693"/>
            <a:ext cx="178594" cy="1428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5244619" y="1567465"/>
            <a:ext cx="3374322" cy="36933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Comprehensive medicine-disease relationship </a:t>
            </a:r>
            <a:endParaRPr lang="en-US" sz="1200" dirty="0">
              <a:solidFill>
                <a:srgbClr val="000000"/>
              </a:solidFill>
              <a:latin typeface="Noto Sans"/>
              <a:ea typeface="Noto Sans"/>
              <a:cs typeface="Noto Sans"/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tracking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  <p:pic>
        <p:nvPicPr>
          <p:cNvPr id="16" name="Image 6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8715" y="2124813"/>
            <a:ext cx="178594" cy="142875"/>
          </a:xfrm>
          <a:prstGeom prst="rect">
            <a:avLst/>
          </a:prstGeom>
        </p:spPr>
      </p:pic>
      <p:sp>
        <p:nvSpPr>
          <p:cNvPr id="17" name="Text 8"/>
          <p:cNvSpPr/>
          <p:nvPr/>
        </p:nvSpPr>
        <p:spPr>
          <a:xfrm>
            <a:off x="5228521" y="2144164"/>
            <a:ext cx="3399970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Data integrity through triggers and constraints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8715" y="2568933"/>
            <a:ext cx="178594" cy="142875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5220471" y="2572186"/>
            <a:ext cx="3367910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Future: Inventory alerts for expiring medicines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  <p:pic>
        <p:nvPicPr>
          <p:cNvPr id="20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8715" y="3053299"/>
            <a:ext cx="178594" cy="142875"/>
          </a:xfrm>
          <a:prstGeom prst="rect">
            <a:avLst/>
          </a:prstGeom>
        </p:spPr>
      </p:pic>
      <p:sp>
        <p:nvSpPr>
          <p:cNvPr id="21" name="Text 10"/>
          <p:cNvSpPr/>
          <p:nvPr/>
        </p:nvSpPr>
        <p:spPr>
          <a:xfrm>
            <a:off x="5244619" y="3032403"/>
            <a:ext cx="3422412" cy="1846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Future: Patient history and analytics dashboard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  <p:sp>
        <p:nvSpPr>
          <p:cNvPr id="22" name="Text 4">
            <a:extLst>
              <a:ext uri="{FF2B5EF4-FFF2-40B4-BE49-F238E27FC236}">
                <a16:creationId xmlns:a16="http://schemas.microsoft.com/office/drawing/2014/main" id="{8BC0F132-415A-AAA4-BDB4-E612FE2E8099}"/>
              </a:ext>
            </a:extLst>
          </p:cNvPr>
          <p:cNvSpPr/>
          <p:nvPr/>
        </p:nvSpPr>
        <p:spPr>
          <a:xfrm>
            <a:off x="-138370" y="-13688"/>
            <a:ext cx="1409413" cy="5539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Mariam Ashraf </a:t>
            </a:r>
            <a:r>
              <a:rPr lang="en-US" sz="1200" dirty="0" err="1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Bassaly</a:t>
            </a:r>
            <a:r>
              <a:rPr lang="en-US" sz="1200" dirty="0">
                <a:solidFill>
                  <a:srgbClr val="ECF0F1"/>
                </a:solidFill>
                <a:latin typeface="Noto Sans"/>
                <a:ea typeface="Noto Sans"/>
                <a:cs typeface="Noto Sans"/>
              </a:rPr>
              <a:t>      231002049</a:t>
            </a:r>
            <a:endParaRPr lang="en-US" sz="1200" dirty="0">
              <a:latin typeface="Noto Sans"/>
              <a:ea typeface="Noto Sans"/>
              <a:cs typeface="No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821</Words>
  <Application>Microsoft Office PowerPoint</Application>
  <PresentationFormat>On-screen Show (16:9)</PresentationFormat>
  <Paragraphs>133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Noto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mohamed omar mohamed</cp:lastModifiedBy>
  <cp:revision>70</cp:revision>
  <dcterms:created xsi:type="dcterms:W3CDTF">2025-08-14T22:38:43Z</dcterms:created>
  <dcterms:modified xsi:type="dcterms:W3CDTF">2025-08-15T13:12:16Z</dcterms:modified>
</cp:coreProperties>
</file>