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ld Standard TT" panose="020B0604020202020204" charset="0"/>
      <p:regular r:id="rId16"/>
      <p:bold r:id="rId17"/>
      <p:italic r:id="rId18"/>
    </p:embeddedFont>
    <p:embeddedFont>
      <p:font typeface="Georgia" panose="0204050205040502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3BF686-36B1-4F8E-99B4-4B473AC0E8A9}">
  <a:tblStyle styleId="{5A3BF686-36B1-4F8E-99B4-4B473AC0E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278014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697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063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4248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433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306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185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5052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25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089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8699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664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2143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60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5683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algn="ctr" rtl="0">
              <a:spcBef>
                <a:spcPts val="0"/>
              </a:spcBef>
              <a:spcAft>
                <a:spcPts val="0"/>
              </a:spcAft>
              <a:buNone/>
            </a:pPr>
            <a:r>
              <a:rPr lang="en" sz="2400" dirty="0">
                <a:solidFill>
                  <a:srgbClr val="FFFFFF"/>
                </a:solidFill>
                <a:latin typeface="Arial"/>
                <a:ea typeface="Arial"/>
                <a:cs typeface="Arial"/>
                <a:sym typeface="Arial"/>
              </a:rPr>
              <a:t>Machine Learning</a:t>
            </a:r>
            <a:endParaRPr dirty="0">
              <a:solidFill>
                <a:srgbClr val="FFFFFF"/>
              </a:solidFill>
            </a:endParaRPr>
          </a:p>
          <a:p>
            <a:pPr lvl="0" algn="ctr"/>
            <a:r>
              <a:rPr lang="en" sz="3600" dirty="0"/>
              <a:t>Cheque </a:t>
            </a:r>
            <a:r>
              <a:rPr lang="en" sz="3600" dirty="0"/>
              <a:t>Amount Handwriting Recognition</a:t>
            </a:r>
            <a:endParaRPr sz="3600" dirty="0"/>
          </a:p>
        </p:txBody>
      </p:sp>
      <p:sp>
        <p:nvSpPr>
          <p:cNvPr id="60" name="Shape 60"/>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Mohamed Atta</a:t>
            </a:r>
            <a:endParaRPr/>
          </a:p>
        </p:txBody>
      </p:sp>
      <p:sp>
        <p:nvSpPr>
          <p:cNvPr id="61" name="Shape 61"/>
          <p:cNvSpPr txBox="1"/>
          <p:nvPr/>
        </p:nvSpPr>
        <p:spPr>
          <a:xfrm>
            <a:off x="1261275" y="138725"/>
            <a:ext cx="7264800" cy="14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a:p>
          <a:p>
            <a:pPr marL="0" lvl="0" indent="0" algn="ctr">
              <a:spcBef>
                <a:spcPts val="0"/>
              </a:spcBef>
              <a:spcAft>
                <a:spcPts val="0"/>
              </a:spcAft>
              <a:buClr>
                <a:schemeClr val="dk1"/>
              </a:buClr>
              <a:buSzPts val="1100"/>
              <a:buFont typeface="Arial"/>
              <a:buNone/>
            </a:pPr>
            <a:r>
              <a:rPr lang="en" sz="2400"/>
              <a:t>Cairo University</a:t>
            </a:r>
            <a:endParaRPr sz="2400"/>
          </a:p>
          <a:p>
            <a:pPr marL="0" lvl="0" indent="0" algn="ctr">
              <a:spcBef>
                <a:spcPts val="0"/>
              </a:spcBef>
              <a:spcAft>
                <a:spcPts val="0"/>
              </a:spcAft>
              <a:buNone/>
            </a:pPr>
            <a:r>
              <a:rPr lang="en" sz="2400"/>
              <a:t>Faculty of Computers and Information</a:t>
            </a:r>
            <a:endParaRPr sz="2400"/>
          </a:p>
          <a:p>
            <a:pPr marL="0" lvl="0" indent="0" algn="ctr">
              <a:spcBef>
                <a:spcPts val="0"/>
              </a:spcBef>
              <a:spcAft>
                <a:spcPts val="0"/>
              </a:spcAft>
              <a:buClr>
                <a:schemeClr val="dk1"/>
              </a:buClr>
              <a:buSzPts val="1100"/>
              <a:buFont typeface="Arial"/>
              <a:buNone/>
            </a:pPr>
            <a:endParaRPr sz="2400"/>
          </a:p>
          <a:p>
            <a:pPr marL="0" lvl="0" indent="0" algn="ctr">
              <a:spcBef>
                <a:spcPts val="0"/>
              </a:spcBef>
              <a:spcAft>
                <a:spcPts val="0"/>
              </a:spcAft>
              <a:buNone/>
            </a:pPr>
            <a:endParaRPr sz="2400"/>
          </a:p>
        </p:txBody>
      </p:sp>
      <p:sp>
        <p:nvSpPr>
          <p:cNvPr id="62" name="Shape 62"/>
          <p:cNvSpPr txBox="1"/>
          <p:nvPr/>
        </p:nvSpPr>
        <p:spPr>
          <a:xfrm>
            <a:off x="5814325" y="4225175"/>
            <a:ext cx="7264800" cy="84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Supervisor</a:t>
            </a:r>
            <a:endParaRPr>
              <a:solidFill>
                <a:srgbClr val="FFFFFF"/>
              </a:solidFill>
            </a:endParaRPr>
          </a:p>
          <a:p>
            <a:pPr marL="0" lvl="0" indent="0" rtl="0">
              <a:spcBef>
                <a:spcPts val="0"/>
              </a:spcBef>
              <a:spcAft>
                <a:spcPts val="0"/>
              </a:spcAft>
              <a:buNone/>
            </a:pPr>
            <a:r>
              <a:rPr lang="en">
                <a:solidFill>
                  <a:srgbClr val="FFFFFF"/>
                </a:solidFill>
              </a:rPr>
              <a:t>Dr Aly Aly Fahmy</a:t>
            </a:r>
            <a:endParaRPr>
              <a:solidFill>
                <a:srgbClr val="FFFFFF"/>
              </a:solidFill>
            </a:endParaRPr>
          </a:p>
          <a:p>
            <a:pPr marL="0" lvl="0" indent="0" rtl="0">
              <a:spcBef>
                <a:spcPts val="0"/>
              </a:spcBef>
              <a:spcAft>
                <a:spcPts val="0"/>
              </a:spcAft>
              <a:buNone/>
            </a:pPr>
            <a:r>
              <a:rPr lang="en">
                <a:solidFill>
                  <a:srgbClr val="FFFFFF"/>
                </a:solidFill>
              </a:rPr>
              <a:t>Dr Hanaa Baiomy Ali Mobarz</a:t>
            </a:r>
            <a:endParaRPr>
              <a:solidFill>
                <a:srgbClr val="FFFFFF"/>
              </a:solidFill>
            </a:endParaRPr>
          </a:p>
          <a:p>
            <a:pPr marL="0" lvl="0" indent="0">
              <a:spcBef>
                <a:spcPts val="0"/>
              </a:spcBef>
              <a:spcAft>
                <a:spcPts val="0"/>
              </a:spcAft>
              <a:buNone/>
            </a:pP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141800"/>
            <a:ext cx="8520600" cy="91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Classification Model</a:t>
            </a:r>
            <a:endParaRPr/>
          </a:p>
        </p:txBody>
      </p:sp>
      <p:sp>
        <p:nvSpPr>
          <p:cNvPr id="150" name="Shape 15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51" name="Shape 151"/>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52" name="Shape 152"/>
          <p:cNvPicPr preferRelativeResize="0"/>
          <p:nvPr/>
        </p:nvPicPr>
        <p:blipFill>
          <a:blip r:embed="rId3">
            <a:alphaModFix/>
          </a:blip>
          <a:stretch>
            <a:fillRect/>
          </a:stretch>
        </p:blipFill>
        <p:spPr>
          <a:xfrm>
            <a:off x="4648200" y="541400"/>
            <a:ext cx="4495800" cy="4657725"/>
          </a:xfrm>
          <a:prstGeom prst="rect">
            <a:avLst/>
          </a:prstGeom>
          <a:noFill/>
          <a:ln>
            <a:noFill/>
          </a:ln>
        </p:spPr>
      </p:pic>
      <p:sp>
        <p:nvSpPr>
          <p:cNvPr id="153" name="Shape 153"/>
          <p:cNvSpPr txBox="1"/>
          <p:nvPr/>
        </p:nvSpPr>
        <p:spPr>
          <a:xfrm>
            <a:off x="5027475" y="141800"/>
            <a:ext cx="38049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Detailed Model</a:t>
            </a:r>
            <a:endParaRPr/>
          </a:p>
        </p:txBody>
      </p:sp>
      <p:pic>
        <p:nvPicPr>
          <p:cNvPr id="154" name="Shape 154"/>
          <p:cNvPicPr preferRelativeResize="0"/>
          <p:nvPr/>
        </p:nvPicPr>
        <p:blipFill>
          <a:blip r:embed="rId4">
            <a:alphaModFix/>
          </a:blip>
          <a:stretch>
            <a:fillRect/>
          </a:stretch>
        </p:blipFill>
        <p:spPr>
          <a:xfrm>
            <a:off x="0" y="698404"/>
            <a:ext cx="4571999" cy="4089824"/>
          </a:xfrm>
          <a:prstGeom prst="rect">
            <a:avLst/>
          </a:prstGeom>
          <a:noFill/>
          <a:ln>
            <a:noFill/>
          </a:ln>
        </p:spPr>
      </p:pic>
      <p:pic>
        <p:nvPicPr>
          <p:cNvPr id="9" name="Shape 102"/>
          <p:cNvPicPr preferRelativeResize="0"/>
          <p:nvPr/>
        </p:nvPicPr>
        <p:blipFill>
          <a:blip r:embed="rId5">
            <a:alphaModFix/>
          </a:blip>
          <a:stretch>
            <a:fillRect/>
          </a:stretch>
        </p:blipFill>
        <p:spPr>
          <a:xfrm>
            <a:off x="51301" y="2059912"/>
            <a:ext cx="697662" cy="159768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Full sentence Processing</a:t>
            </a:r>
            <a:endParaRPr/>
          </a:p>
        </p:txBody>
      </p:sp>
      <p:sp>
        <p:nvSpPr>
          <p:cNvPr id="160" name="Shape 160"/>
          <p:cNvSpPr txBox="1">
            <a:spLocks noGrp="1"/>
          </p:cNvSpPr>
          <p:nvPr>
            <p:ph type="body" idx="1"/>
          </p:nvPr>
        </p:nvSpPr>
        <p:spPr>
          <a:xfrm>
            <a:off x="311700" y="2201325"/>
            <a:ext cx="3999900" cy="2367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Splits the sentence based on Horizontal histogram projection of words to set of paws</a:t>
            </a:r>
            <a:endParaRPr/>
          </a:p>
          <a:p>
            <a:pPr marL="457200" lvl="0" indent="-317500" rtl="0">
              <a:spcBef>
                <a:spcPts val="0"/>
              </a:spcBef>
              <a:spcAft>
                <a:spcPts val="0"/>
              </a:spcAft>
              <a:buSzPts val="1400"/>
              <a:buChar char="●"/>
            </a:pPr>
            <a:r>
              <a:rPr lang="en"/>
              <a:t>Recognize the words according to sliding window of size 4.</a:t>
            </a:r>
            <a:endParaRPr/>
          </a:p>
          <a:p>
            <a:pPr marL="0" lvl="0" indent="0">
              <a:spcBef>
                <a:spcPts val="1600"/>
              </a:spcBef>
              <a:spcAft>
                <a:spcPts val="1600"/>
              </a:spcAft>
              <a:buNone/>
            </a:pPr>
            <a:r>
              <a:rPr lang="en"/>
              <a:t> </a:t>
            </a:r>
            <a:endParaRPr/>
          </a:p>
        </p:txBody>
      </p:sp>
      <p:sp>
        <p:nvSpPr>
          <p:cNvPr id="161" name="Shape 161"/>
          <p:cNvSpPr txBox="1">
            <a:spLocks noGrp="1"/>
          </p:cNvSpPr>
          <p:nvPr>
            <p:ph type="body" idx="2"/>
          </p:nvPr>
        </p:nvSpPr>
        <p:spPr>
          <a:xfrm>
            <a:off x="4832400" y="2266050"/>
            <a:ext cx="3999900" cy="2302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62" name="Shape 162"/>
          <p:cNvPicPr preferRelativeResize="0"/>
          <p:nvPr/>
        </p:nvPicPr>
        <p:blipFill>
          <a:blip r:embed="rId3">
            <a:alphaModFix/>
          </a:blip>
          <a:stretch>
            <a:fillRect/>
          </a:stretch>
        </p:blipFill>
        <p:spPr>
          <a:xfrm>
            <a:off x="0" y="1122950"/>
            <a:ext cx="9144000" cy="1078375"/>
          </a:xfrm>
          <a:prstGeom prst="rect">
            <a:avLst/>
          </a:prstGeom>
          <a:noFill/>
          <a:ln>
            <a:noFill/>
          </a:ln>
        </p:spPr>
      </p:pic>
      <p:sp>
        <p:nvSpPr>
          <p:cNvPr id="163" name="Shape 163"/>
          <p:cNvSpPr/>
          <p:nvPr/>
        </p:nvSpPr>
        <p:spPr>
          <a:xfrm>
            <a:off x="6657475" y="1068300"/>
            <a:ext cx="18000" cy="11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6320025" y="1068288"/>
            <a:ext cx="18000" cy="11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902000" y="1068300"/>
            <a:ext cx="18000" cy="11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3146525" y="1068288"/>
            <a:ext cx="18000" cy="11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2615700" y="1068288"/>
            <a:ext cx="18000" cy="11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1000"/>
                                        <p:tgtEl>
                                          <p:spTgt spid="16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64"/>
                                        </p:tgtEl>
                                        <p:attrNameLst>
                                          <p:attrName>style.visibility</p:attrName>
                                        </p:attrNameLst>
                                      </p:cBhvr>
                                      <p:to>
                                        <p:strVal val="visible"/>
                                      </p:to>
                                    </p:set>
                                    <p:anim calcmode="lin" valueType="num">
                                      <p:cBhvr additive="base">
                                        <p:cTn id="11" dur="2500"/>
                                        <p:tgtEl>
                                          <p:spTgt spid="164"/>
                                        </p:tgtEl>
                                        <p:attrNameLst>
                                          <p:attrName>ppt_x</p:attrName>
                                        </p:attrNameLst>
                                      </p:cBhvr>
                                      <p:tavLst>
                                        <p:tav tm="0">
                                          <p:val>
                                            <p:strVal val="#ppt_x+1"/>
                                          </p:val>
                                        </p:tav>
                                        <p:tav tm="100000">
                                          <p:val>
                                            <p:strVal val="#ppt_x"/>
                                          </p:val>
                                        </p:tav>
                                      </p:tavLst>
                                    </p:anim>
                                  </p:childTnLst>
                                </p:cTn>
                              </p:par>
                            </p:childTnLst>
                          </p:cTn>
                        </p:par>
                        <p:par>
                          <p:cTn id="12" fill="hold">
                            <p:stCondLst>
                              <p:cond delay="3500"/>
                            </p:stCondLst>
                            <p:childTnLst>
                              <p:par>
                                <p:cTn id="13" presetID="2" presetClass="entr" presetSubtype="2" fill="hold" nodeType="afterEffect">
                                  <p:stCondLst>
                                    <p:cond delay="0"/>
                                  </p:stCondLst>
                                  <p:childTnLst>
                                    <p:set>
                                      <p:cBhvr>
                                        <p:cTn id="14" dur="1" fill="hold">
                                          <p:stCondLst>
                                            <p:cond delay="0"/>
                                          </p:stCondLst>
                                        </p:cTn>
                                        <p:tgtEl>
                                          <p:spTgt spid="165"/>
                                        </p:tgtEl>
                                        <p:attrNameLst>
                                          <p:attrName>style.visibility</p:attrName>
                                        </p:attrNameLst>
                                      </p:cBhvr>
                                      <p:to>
                                        <p:strVal val="visible"/>
                                      </p:to>
                                    </p:set>
                                    <p:anim calcmode="lin" valueType="num">
                                      <p:cBhvr additive="base">
                                        <p:cTn id="15" dur="2500"/>
                                        <p:tgtEl>
                                          <p:spTgt spid="165"/>
                                        </p:tgtEl>
                                        <p:attrNameLst>
                                          <p:attrName>ppt_x</p:attrName>
                                        </p:attrNameLst>
                                      </p:cBhvr>
                                      <p:tavLst>
                                        <p:tav tm="0">
                                          <p:val>
                                            <p:strVal val="#ppt_x+1"/>
                                          </p:val>
                                        </p:tav>
                                        <p:tav tm="100000">
                                          <p:val>
                                            <p:strVal val="#ppt_x"/>
                                          </p:val>
                                        </p:tav>
                                      </p:tavLst>
                                    </p:anim>
                                  </p:childTnLst>
                                </p:cTn>
                              </p:par>
                            </p:childTnLst>
                          </p:cTn>
                        </p:par>
                        <p:par>
                          <p:cTn id="16" fill="hold">
                            <p:stCondLst>
                              <p:cond delay="6000"/>
                            </p:stCondLst>
                            <p:childTnLst>
                              <p:par>
                                <p:cTn id="17" presetID="2" presetClass="entr" presetSubtype="2" fill="hold" nodeType="afterEffect">
                                  <p:stCondLst>
                                    <p:cond delay="0"/>
                                  </p:stCondLst>
                                  <p:childTnLst>
                                    <p:set>
                                      <p:cBhvr>
                                        <p:cTn id="18" dur="1" fill="hold">
                                          <p:stCondLst>
                                            <p:cond delay="0"/>
                                          </p:stCondLst>
                                        </p:cTn>
                                        <p:tgtEl>
                                          <p:spTgt spid="166"/>
                                        </p:tgtEl>
                                        <p:attrNameLst>
                                          <p:attrName>style.visibility</p:attrName>
                                        </p:attrNameLst>
                                      </p:cBhvr>
                                      <p:to>
                                        <p:strVal val="visible"/>
                                      </p:to>
                                    </p:set>
                                    <p:anim calcmode="lin" valueType="num">
                                      <p:cBhvr additive="base">
                                        <p:cTn id="19" dur="2500"/>
                                        <p:tgtEl>
                                          <p:spTgt spid="166"/>
                                        </p:tgtEl>
                                        <p:attrNameLst>
                                          <p:attrName>ppt_x</p:attrName>
                                        </p:attrNameLst>
                                      </p:cBhvr>
                                      <p:tavLst>
                                        <p:tav tm="0">
                                          <p:val>
                                            <p:strVal val="#ppt_x+1"/>
                                          </p:val>
                                        </p:tav>
                                        <p:tav tm="100000">
                                          <p:val>
                                            <p:strVal val="#ppt_x"/>
                                          </p:val>
                                        </p:tav>
                                      </p:tavLst>
                                    </p:anim>
                                  </p:childTnLst>
                                </p:cTn>
                              </p:par>
                            </p:childTnLst>
                          </p:cTn>
                        </p:par>
                        <p:par>
                          <p:cTn id="20" fill="hold">
                            <p:stCondLst>
                              <p:cond delay="8500"/>
                            </p:stCondLst>
                            <p:childTnLst>
                              <p:par>
                                <p:cTn id="21" presetID="2" presetClass="entr" presetSubtype="2" fill="hold" nodeType="afterEffect">
                                  <p:stCondLst>
                                    <p:cond delay="0"/>
                                  </p:stCondLst>
                                  <p:childTnLst>
                                    <p:set>
                                      <p:cBhvr>
                                        <p:cTn id="22" dur="1" fill="hold">
                                          <p:stCondLst>
                                            <p:cond delay="0"/>
                                          </p:stCondLst>
                                        </p:cTn>
                                        <p:tgtEl>
                                          <p:spTgt spid="167"/>
                                        </p:tgtEl>
                                        <p:attrNameLst>
                                          <p:attrName>style.visibility</p:attrName>
                                        </p:attrNameLst>
                                      </p:cBhvr>
                                      <p:to>
                                        <p:strVal val="visible"/>
                                      </p:to>
                                    </p:set>
                                    <p:anim calcmode="lin" valueType="num">
                                      <p:cBhvr additive="base">
                                        <p:cTn id="23" dur="2500"/>
                                        <p:tgtEl>
                                          <p:spTgt spid="1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a:t>
            </a:r>
            <a:endParaRPr/>
          </a:p>
        </p:txBody>
      </p:sp>
      <p:sp>
        <p:nvSpPr>
          <p:cNvPr id="173" name="Shape 17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smtClean="0"/>
              <a:t>With Epochs = 200 </a:t>
            </a:r>
            <a:r>
              <a:rPr lang="en-US" smtClean="0"/>
              <a:t>the result</a:t>
            </a:r>
            <a:endParaRPr/>
          </a:p>
        </p:txBody>
      </p:sp>
      <p:graphicFrame>
        <p:nvGraphicFramePr>
          <p:cNvPr id="174" name="Shape 174"/>
          <p:cNvGraphicFramePr/>
          <p:nvPr>
            <p:extLst>
              <p:ext uri="{D42A27DB-BD31-4B8C-83A1-F6EECF244321}">
                <p14:modId xmlns:p14="http://schemas.microsoft.com/office/powerpoint/2010/main" val="2373373653"/>
              </p:ext>
            </p:extLst>
          </p:nvPr>
        </p:nvGraphicFramePr>
        <p:xfrm>
          <a:off x="952500" y="1809750"/>
          <a:ext cx="7239000" cy="1005780"/>
        </p:xfrm>
        <a:graphic>
          <a:graphicData uri="http://schemas.openxmlformats.org/drawingml/2006/table">
            <a:tbl>
              <a:tblPr>
                <a:noFill/>
                <a:tableStyleId>{5A3BF686-36B1-4F8E-99B4-4B473AC0E8A9}</a:tableStyleId>
              </a:tblPr>
              <a:tblGrid>
                <a:gridCol w="1809750"/>
                <a:gridCol w="1809750"/>
                <a:gridCol w="1809750"/>
                <a:gridCol w="1809750"/>
              </a:tblGrid>
              <a:tr h="381000">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r>
                        <a:rPr lang="en"/>
                        <a:t>CNN Model</a:t>
                      </a:r>
                      <a:endParaRPr/>
                    </a:p>
                  </a:txBody>
                  <a:tcPr marL="91425" marR="91425" marT="91425" marB="91425"/>
                </a:tc>
                <a:tc>
                  <a:txBody>
                    <a:bodyPr/>
                    <a:lstStyle/>
                    <a:p>
                      <a:pPr marL="0" lvl="0" indent="0">
                        <a:spcBef>
                          <a:spcPts val="0"/>
                        </a:spcBef>
                        <a:spcAft>
                          <a:spcPts val="0"/>
                        </a:spcAft>
                        <a:buNone/>
                      </a:pPr>
                      <a:r>
                        <a:rPr lang="en"/>
                        <a:t>CNN Model With Dropout</a:t>
                      </a:r>
                      <a:endParaRPr/>
                    </a:p>
                  </a:txBody>
                  <a:tcPr marL="91425" marR="91425" marT="91425" marB="91425"/>
                </a:tc>
                <a:tc>
                  <a:txBody>
                    <a:bodyPr/>
                    <a:lstStyle/>
                    <a:p>
                      <a:pPr marL="0" lvl="0" indent="0">
                        <a:spcBef>
                          <a:spcPts val="0"/>
                        </a:spcBef>
                        <a:spcAft>
                          <a:spcPts val="0"/>
                        </a:spcAft>
                        <a:buNone/>
                      </a:pPr>
                      <a:r>
                        <a:rPr lang="en" dirty="0"/>
                        <a:t>CNN Model With Data Augmentation</a:t>
                      </a:r>
                      <a:endParaRPr dirty="0"/>
                    </a:p>
                  </a:txBody>
                  <a:tcPr marL="91425" marR="91425" marT="91425" marB="91425"/>
                </a:tc>
              </a:tr>
              <a:tr h="381000">
                <a:tc>
                  <a:txBody>
                    <a:bodyPr/>
                    <a:lstStyle/>
                    <a:p>
                      <a:pPr marL="0" lvl="0" indent="0">
                        <a:spcBef>
                          <a:spcPts val="0"/>
                        </a:spcBef>
                        <a:spcAft>
                          <a:spcPts val="0"/>
                        </a:spcAft>
                        <a:buClr>
                          <a:schemeClr val="dk1"/>
                        </a:buClr>
                        <a:buSzPts val="1100"/>
                        <a:buFont typeface="Arial"/>
                        <a:buNone/>
                      </a:pPr>
                      <a:r>
                        <a:rPr lang="en" dirty="0">
                          <a:solidFill>
                            <a:schemeClr val="dk1"/>
                          </a:solidFill>
                        </a:rPr>
                        <a:t>Accuracy</a:t>
                      </a:r>
                      <a:endParaRPr dirty="0"/>
                    </a:p>
                  </a:txBody>
                  <a:tcPr marL="91425" marR="91425" marT="91425" marB="91425"/>
                </a:tc>
                <a:tc>
                  <a:txBody>
                    <a:bodyPr/>
                    <a:lstStyle/>
                    <a:p>
                      <a:pPr marL="0" lvl="0" indent="0">
                        <a:spcBef>
                          <a:spcPts val="0"/>
                        </a:spcBef>
                        <a:spcAft>
                          <a:spcPts val="0"/>
                        </a:spcAft>
                        <a:buNone/>
                      </a:pPr>
                      <a:r>
                        <a:rPr lang="en"/>
                        <a:t>98</a:t>
                      </a:r>
                      <a:endParaRPr/>
                    </a:p>
                  </a:txBody>
                  <a:tcPr marL="91425" marR="91425" marT="91425" marB="91425"/>
                </a:tc>
                <a:tc>
                  <a:txBody>
                    <a:bodyPr/>
                    <a:lstStyle/>
                    <a:p>
                      <a:pPr marL="0" lvl="0" indent="0">
                        <a:spcBef>
                          <a:spcPts val="0"/>
                        </a:spcBef>
                        <a:spcAft>
                          <a:spcPts val="0"/>
                        </a:spcAft>
                        <a:buNone/>
                      </a:pPr>
                      <a:r>
                        <a:rPr lang="en"/>
                        <a:t>99,4</a:t>
                      </a:r>
                      <a:endParaRPr/>
                    </a:p>
                  </a:txBody>
                  <a:tcPr marL="91425" marR="91425" marT="91425" marB="91425"/>
                </a:tc>
                <a:tc>
                  <a:txBody>
                    <a:bodyPr/>
                    <a:lstStyle/>
                    <a:p>
                      <a:pPr marL="0" lvl="0" indent="0">
                        <a:spcBef>
                          <a:spcPts val="0"/>
                        </a:spcBef>
                        <a:spcAft>
                          <a:spcPts val="0"/>
                        </a:spcAft>
                        <a:buNone/>
                      </a:pPr>
                      <a:r>
                        <a:rPr lang="en" dirty="0"/>
                        <a:t>95  - 96,4</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152400" y="152400"/>
            <a:ext cx="8991600" cy="4838701"/>
          </a:xfrm>
          <a:prstGeom prst="rect">
            <a:avLst/>
          </a:prstGeom>
          <a:noFill/>
          <a:ln>
            <a:noFill/>
          </a:ln>
        </p:spPr>
      </p:pic>
      <p:sp>
        <p:nvSpPr>
          <p:cNvPr id="180" name="Shape 180"/>
          <p:cNvSpPr txBox="1"/>
          <p:nvPr/>
        </p:nvSpPr>
        <p:spPr>
          <a:xfrm>
            <a:off x="1492525" y="470700"/>
            <a:ext cx="3000000" cy="300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5400" b="1">
                <a:solidFill>
                  <a:schemeClr val="dk2"/>
                </a:solidFill>
              </a:rPr>
              <a:t>Thank You</a:t>
            </a:r>
            <a:endParaRPr sz="54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Motivation</a:t>
            </a:r>
            <a:endParaRPr/>
          </a:p>
        </p:txBody>
      </p:sp>
      <p:sp>
        <p:nvSpPr>
          <p:cNvPr id="68" name="Shape 6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33333"/>
              </a:buClr>
              <a:buSzPts val="1800"/>
              <a:buFont typeface="Georgia"/>
              <a:buAutoNum type="arabicPeriod"/>
            </a:pPr>
            <a:r>
              <a:rPr lang="en">
                <a:solidFill>
                  <a:srgbClr val="333333"/>
                </a:solidFill>
                <a:latin typeface="Georgia"/>
                <a:ea typeface="Georgia"/>
                <a:cs typeface="Georgia"/>
                <a:sym typeface="Georgia"/>
              </a:rPr>
              <a:t>The writing style of people vary and hence to confirm the number that is written on the check it is written in words too.Some numeric such as 1 and 7 may look same in many cases.This procedure will help to lessen confusion.</a:t>
            </a:r>
            <a:endParaRPr>
              <a:solidFill>
                <a:srgbClr val="333333"/>
              </a:solidFill>
              <a:latin typeface="Georgia"/>
              <a:ea typeface="Georgia"/>
              <a:cs typeface="Georgia"/>
              <a:sym typeface="Georgia"/>
            </a:endParaRPr>
          </a:p>
          <a:p>
            <a:pPr marL="0" lvl="0" indent="0" rtl="0">
              <a:spcBef>
                <a:spcPts val="1100"/>
              </a:spcBef>
              <a:spcAft>
                <a:spcPts val="0"/>
              </a:spcAft>
              <a:buNone/>
            </a:pPr>
            <a:endParaRPr>
              <a:solidFill>
                <a:srgbClr val="333333"/>
              </a:solidFill>
              <a:latin typeface="Georgia"/>
              <a:ea typeface="Georgia"/>
              <a:cs typeface="Georgia"/>
              <a:sym typeface="Georgia"/>
            </a:endParaRPr>
          </a:p>
          <a:p>
            <a:pPr marL="457200" lvl="0" indent="-342900" rtl="0">
              <a:spcBef>
                <a:spcPts val="1100"/>
              </a:spcBef>
              <a:spcAft>
                <a:spcPts val="0"/>
              </a:spcAft>
              <a:buClr>
                <a:srgbClr val="333333"/>
              </a:buClr>
              <a:buSzPts val="1800"/>
              <a:buFont typeface="Georgia"/>
              <a:buAutoNum type="arabicPeriod"/>
            </a:pPr>
            <a:r>
              <a:rPr lang="en">
                <a:solidFill>
                  <a:srgbClr val="333333"/>
                </a:solidFill>
                <a:latin typeface="Georgia"/>
                <a:ea typeface="Georgia"/>
                <a:cs typeface="Georgia"/>
                <a:sym typeface="Georgia"/>
              </a:rPr>
              <a:t>Another reason is to prevent fraudulent activities.Any person can add or change the digits for a higher amount if it is only written in digits.If it is written 600 $ on a check it is very easy to add one ‘0 ‘and can make it to 6000$.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5482313" y="1576225"/>
            <a:ext cx="3076575" cy="1790700"/>
          </a:xfrm>
          <a:prstGeom prst="rect">
            <a:avLst/>
          </a:prstGeom>
          <a:noFill/>
          <a:ln>
            <a:noFill/>
          </a:ln>
        </p:spPr>
      </p:pic>
      <p:sp>
        <p:nvSpPr>
          <p:cNvPr id="74" name="Shape 7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solidFill>
                  <a:srgbClr val="000000"/>
                </a:solidFill>
                <a:latin typeface="Arial"/>
                <a:ea typeface="Arial"/>
                <a:cs typeface="Arial"/>
                <a:sym typeface="Arial"/>
              </a:rPr>
              <a:t>Arabic Language Challenges</a:t>
            </a:r>
            <a:endParaRPr sz="2400">
              <a:solidFill>
                <a:srgbClr val="000000"/>
              </a:solidFill>
            </a:endParaRPr>
          </a:p>
        </p:txBody>
      </p:sp>
      <p:sp>
        <p:nvSpPr>
          <p:cNvPr id="75" name="Shape 75"/>
          <p:cNvSpPr txBox="1">
            <a:spLocks noGrp="1"/>
          </p:cNvSpPr>
          <p:nvPr>
            <p:ph type="body" idx="1"/>
          </p:nvPr>
        </p:nvSpPr>
        <p:spPr>
          <a:xfrm>
            <a:off x="311700" y="1171675"/>
            <a:ext cx="3999900" cy="3811200"/>
          </a:xfrm>
          <a:prstGeom prst="rect">
            <a:avLst/>
          </a:prstGeom>
        </p:spPr>
        <p:txBody>
          <a:bodyPr spcFirstLastPara="1" wrap="square" lIns="91425" tIns="91425" rIns="91425" bIns="91425" anchor="t" anchorCtr="0">
            <a:noAutofit/>
          </a:bodyPr>
          <a:lstStyle/>
          <a:p>
            <a:pPr marL="0" lvl="0" indent="0" rtl="0">
              <a:lnSpc>
                <a:spcPct val="100000"/>
              </a:lnSpc>
              <a:spcBef>
                <a:spcPts val="100"/>
              </a:spcBef>
              <a:spcAft>
                <a:spcPts val="0"/>
              </a:spcAft>
              <a:buClr>
                <a:schemeClr val="dk1"/>
              </a:buClr>
              <a:buSzPts val="1100"/>
              <a:buFont typeface="Arial"/>
              <a:buNone/>
            </a:pPr>
            <a:r>
              <a:rPr lang="en" sz="1000">
                <a:solidFill>
                  <a:srgbClr val="E48312"/>
                </a:solidFill>
                <a:latin typeface="Arial"/>
                <a:ea typeface="Arial"/>
                <a:cs typeface="Arial"/>
                <a:sym typeface="Arial"/>
              </a:rPr>
              <a:t> </a:t>
            </a:r>
            <a:r>
              <a:rPr lang="en" sz="1000">
                <a:solidFill>
                  <a:srgbClr val="404040"/>
                </a:solidFill>
                <a:latin typeface="Arial"/>
                <a:ea typeface="Arial"/>
                <a:cs typeface="Arial"/>
                <a:sym typeface="Arial"/>
              </a:rPr>
              <a:t>Arabic texts still present difficult challenge:</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None/>
            </a:pPr>
            <a:r>
              <a:rPr lang="en" sz="1000">
                <a:solidFill>
                  <a:srgbClr val="E48312"/>
                </a:solidFill>
                <a:latin typeface="Arial"/>
                <a:ea typeface="Arial"/>
                <a:cs typeface="Arial"/>
                <a:sym typeface="Arial"/>
              </a:rPr>
              <a:t>1.</a:t>
            </a:r>
            <a:r>
              <a:rPr lang="en" sz="1000">
                <a:solidFill>
                  <a:srgbClr val="404040"/>
                </a:solidFill>
                <a:latin typeface="Arial"/>
                <a:ea typeface="Arial"/>
                <a:cs typeface="Arial"/>
                <a:sym typeface="Arial"/>
              </a:rPr>
              <a:t>Optical character recognition of printed texts has been a focus of research for the last few decades, Arabic printed text, being cursive, still poses a challenge.</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None/>
            </a:pPr>
            <a:r>
              <a:rPr lang="en" sz="1000">
                <a:solidFill>
                  <a:srgbClr val="E48312"/>
                </a:solidFill>
                <a:latin typeface="Arial"/>
                <a:ea typeface="Arial"/>
                <a:cs typeface="Arial"/>
                <a:sym typeface="Arial"/>
              </a:rPr>
              <a:t>2.</a:t>
            </a:r>
            <a:r>
              <a:rPr lang="en" sz="1000">
                <a:solidFill>
                  <a:srgbClr val="404040"/>
                </a:solidFill>
                <a:latin typeface="Arial"/>
                <a:ea typeface="Arial"/>
                <a:cs typeface="Arial"/>
                <a:sym typeface="Arial"/>
              </a:rPr>
              <a:t>The challenge is twofold: segmenting words into letters and identifying individual letters.</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None/>
            </a:pPr>
            <a:r>
              <a:rPr lang="en" sz="1000">
                <a:solidFill>
                  <a:srgbClr val="E48312"/>
                </a:solidFill>
                <a:latin typeface="Arial"/>
                <a:ea typeface="Arial"/>
                <a:cs typeface="Arial"/>
                <a:sym typeface="Arial"/>
              </a:rPr>
              <a:t>3.</a:t>
            </a:r>
            <a:r>
              <a:rPr lang="en" sz="1000">
                <a:solidFill>
                  <a:srgbClr val="404040"/>
                </a:solidFill>
                <a:latin typeface="Arial"/>
                <a:ea typeface="Arial"/>
                <a:cs typeface="Arial"/>
                <a:sym typeface="Arial"/>
              </a:rPr>
              <a:t>To recognize the text inside an image, the image is split into “pieces of Arabic words”, and each piece is scanned.</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None/>
            </a:pPr>
            <a:r>
              <a:rPr lang="en" sz="1000">
                <a:solidFill>
                  <a:srgbClr val="E48312"/>
                </a:solidFill>
                <a:latin typeface="Arial"/>
                <a:ea typeface="Arial"/>
                <a:cs typeface="Arial"/>
                <a:sym typeface="Arial"/>
              </a:rPr>
              <a:t>4.</a:t>
            </a:r>
            <a:r>
              <a:rPr lang="en" sz="1000">
                <a:solidFill>
                  <a:srgbClr val="404040"/>
                </a:solidFill>
                <a:latin typeface="Arial"/>
                <a:ea typeface="Arial"/>
                <a:cs typeface="Arial"/>
                <a:sym typeface="Arial"/>
              </a:rPr>
              <a:t>Even printed text is semi-cursive. Each word consist of one or more pieces (of an Arabic word).</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None/>
            </a:pPr>
            <a:r>
              <a:rPr lang="en" sz="1000">
                <a:solidFill>
                  <a:srgbClr val="E48312"/>
                </a:solidFill>
                <a:latin typeface="Arial"/>
                <a:ea typeface="Arial"/>
                <a:cs typeface="Arial"/>
                <a:sym typeface="Arial"/>
              </a:rPr>
              <a:t>5.</a:t>
            </a:r>
            <a:r>
              <a:rPr lang="en" sz="1000">
                <a:solidFill>
                  <a:srgbClr val="404040"/>
                </a:solidFill>
                <a:latin typeface="Arial"/>
                <a:ea typeface="Arial"/>
                <a:cs typeface="Arial"/>
                <a:sym typeface="Arial"/>
              </a:rPr>
              <a:t>The same letter may be written differently, depending on its location in the Word, as there are up to four different variations in form for each letter, Isolated, initial, medial and final.</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None/>
            </a:pPr>
            <a:r>
              <a:rPr lang="en" sz="1000">
                <a:solidFill>
                  <a:srgbClr val="E48312"/>
                </a:solidFill>
                <a:latin typeface="Arial"/>
                <a:ea typeface="Arial"/>
                <a:cs typeface="Arial"/>
                <a:sym typeface="Arial"/>
              </a:rPr>
              <a:t>6.</a:t>
            </a:r>
            <a:r>
              <a:rPr lang="en" sz="1000">
                <a:solidFill>
                  <a:srgbClr val="404040"/>
                </a:solidFill>
                <a:latin typeface="Arial"/>
                <a:ea typeface="Arial"/>
                <a:cs typeface="Arial"/>
                <a:sym typeface="Arial"/>
              </a:rPr>
              <a:t>Each word consist of one or more pieces (of an Arabic word).</a:t>
            </a: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endParaRPr sz="1000">
              <a:solidFill>
                <a:srgbClr val="404040"/>
              </a:solidFill>
              <a:latin typeface="Arial"/>
              <a:ea typeface="Arial"/>
              <a:cs typeface="Arial"/>
              <a:sym typeface="Arial"/>
            </a:endParaRPr>
          </a:p>
          <a:p>
            <a:pPr marL="0" lvl="0" indent="0" rtl="0">
              <a:lnSpc>
                <a:spcPct val="100000"/>
              </a:lnSpc>
              <a:spcBef>
                <a:spcPts val="100"/>
              </a:spcBef>
              <a:spcAft>
                <a:spcPts val="0"/>
              </a:spcAft>
              <a:buClr>
                <a:schemeClr val="dk1"/>
              </a:buClr>
              <a:buSzPts val="1100"/>
              <a:buFont typeface="Arial"/>
              <a:buNone/>
            </a:pPr>
            <a:r>
              <a:rPr lang="en" sz="1000">
                <a:solidFill>
                  <a:srgbClr val="E48312"/>
                </a:solidFill>
                <a:latin typeface="Arial"/>
                <a:ea typeface="Arial"/>
                <a:cs typeface="Arial"/>
                <a:sym typeface="Arial"/>
              </a:rPr>
              <a:t>7.</a:t>
            </a:r>
            <a:r>
              <a:rPr lang="en" sz="1000">
                <a:solidFill>
                  <a:srgbClr val="404040"/>
                </a:solidFill>
                <a:latin typeface="Arial"/>
                <a:ea typeface="Arial"/>
                <a:cs typeface="Arial"/>
                <a:sym typeface="Arial"/>
              </a:rPr>
              <a:t>Many Arabic letters are distinguished one from another only by diacritical Dots or strokes.</a:t>
            </a:r>
            <a:endParaRPr sz="1000">
              <a:solidFill>
                <a:srgbClr val="404040"/>
              </a:solidFill>
              <a:latin typeface="Arial"/>
              <a:ea typeface="Arial"/>
              <a:cs typeface="Arial"/>
              <a:sym typeface="Arial"/>
            </a:endParaRPr>
          </a:p>
          <a:p>
            <a:pPr marL="0" lvl="0" indent="0">
              <a:lnSpc>
                <a:spcPct val="100000"/>
              </a:lnSpc>
              <a:spcBef>
                <a:spcPts val="100"/>
              </a:spcBef>
              <a:spcAft>
                <a:spcPts val="100"/>
              </a:spcAft>
              <a:buNone/>
            </a:pPr>
            <a:endParaRPr sz="1000"/>
          </a:p>
        </p:txBody>
      </p:sp>
      <p:sp>
        <p:nvSpPr>
          <p:cNvPr id="76" name="Shape 76"/>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77" name="Shape 77"/>
          <p:cNvPicPr preferRelativeResize="0"/>
          <p:nvPr/>
        </p:nvPicPr>
        <p:blipFill>
          <a:blip r:embed="rId4">
            <a:alphaModFix/>
          </a:blip>
          <a:stretch>
            <a:fillRect/>
          </a:stretch>
        </p:blipFill>
        <p:spPr>
          <a:xfrm>
            <a:off x="4832400" y="734775"/>
            <a:ext cx="4260575" cy="4299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Functionality</a:t>
            </a:r>
            <a:endParaRPr/>
          </a:p>
        </p:txBody>
      </p:sp>
      <p:sp>
        <p:nvSpPr>
          <p:cNvPr id="83" name="Shape 83"/>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84" name="Shape 84"/>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85" name="Shape 85"/>
          <p:cNvPicPr preferRelativeResize="0"/>
          <p:nvPr/>
        </p:nvPicPr>
        <p:blipFill>
          <a:blip r:embed="rId3">
            <a:alphaModFix/>
          </a:blip>
          <a:stretch>
            <a:fillRect/>
          </a:stretch>
        </p:blipFill>
        <p:spPr>
          <a:xfrm>
            <a:off x="403700" y="1644825"/>
            <a:ext cx="2099174" cy="2144549"/>
          </a:xfrm>
          <a:prstGeom prst="rect">
            <a:avLst/>
          </a:prstGeom>
          <a:noFill/>
          <a:ln w="9525" cap="flat" cmpd="sng">
            <a:solidFill>
              <a:srgbClr val="000000"/>
            </a:solidFill>
            <a:prstDash val="solid"/>
            <a:round/>
            <a:headEnd type="none" w="sm" len="sm"/>
            <a:tailEnd type="none" w="sm" len="sm"/>
          </a:ln>
        </p:spPr>
      </p:pic>
      <p:sp>
        <p:nvSpPr>
          <p:cNvPr id="86" name="Shape 86"/>
          <p:cNvSpPr/>
          <p:nvPr/>
        </p:nvSpPr>
        <p:spPr>
          <a:xfrm>
            <a:off x="3056550" y="2319175"/>
            <a:ext cx="1102200" cy="110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 Processing</a:t>
            </a:r>
            <a:endParaRPr/>
          </a:p>
        </p:txBody>
      </p:sp>
      <p:sp>
        <p:nvSpPr>
          <p:cNvPr id="87" name="Shape 87"/>
          <p:cNvSpPr/>
          <p:nvPr/>
        </p:nvSpPr>
        <p:spPr>
          <a:xfrm>
            <a:off x="2502875" y="2663600"/>
            <a:ext cx="553800" cy="34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txBox="1"/>
          <p:nvPr/>
        </p:nvSpPr>
        <p:spPr>
          <a:xfrm>
            <a:off x="6957500" y="2484475"/>
            <a:ext cx="2099100" cy="7716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a:t>خمسة ألاف وتسعمئة ريالا</a:t>
            </a:r>
            <a:endParaRPr/>
          </a:p>
        </p:txBody>
      </p:sp>
      <p:sp>
        <p:nvSpPr>
          <p:cNvPr id="89" name="Shape 89"/>
          <p:cNvSpPr/>
          <p:nvPr/>
        </p:nvSpPr>
        <p:spPr>
          <a:xfrm>
            <a:off x="4158750" y="2721025"/>
            <a:ext cx="468000" cy="29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593728" y="2319175"/>
            <a:ext cx="1330500" cy="110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Trained Model , Words Level</a:t>
            </a:r>
            <a:endParaRPr/>
          </a:p>
        </p:txBody>
      </p:sp>
      <p:sp>
        <p:nvSpPr>
          <p:cNvPr id="91" name="Shape 91"/>
          <p:cNvSpPr/>
          <p:nvPr/>
        </p:nvSpPr>
        <p:spPr>
          <a:xfrm>
            <a:off x="5924225" y="2663600"/>
            <a:ext cx="1102200" cy="34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txBox="1"/>
          <p:nvPr/>
        </p:nvSpPr>
        <p:spPr>
          <a:xfrm>
            <a:off x="723300" y="1179325"/>
            <a:ext cx="1572900" cy="34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Input Image</a:t>
            </a:r>
            <a:endParaRPr/>
          </a:p>
        </p:txBody>
      </p:sp>
      <p:sp>
        <p:nvSpPr>
          <p:cNvPr id="93" name="Shape 93"/>
          <p:cNvSpPr txBox="1"/>
          <p:nvPr/>
        </p:nvSpPr>
        <p:spPr>
          <a:xfrm>
            <a:off x="7244525" y="1836975"/>
            <a:ext cx="1899600" cy="40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Recognized Output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2400" dirty="0"/>
              <a:t>AHDB </a:t>
            </a:r>
            <a:r>
              <a:rPr lang="en" sz="2400" dirty="0" smtClean="0"/>
              <a:t>DataSet &amp; Tools</a:t>
            </a:r>
            <a:endParaRPr sz="2400" dirty="0"/>
          </a:p>
        </p:txBody>
      </p:sp>
      <p:sp>
        <p:nvSpPr>
          <p:cNvPr id="99" name="Shape 9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5F5F5F"/>
              </a:buClr>
              <a:buSzPts val="1800"/>
              <a:buFont typeface="Arial"/>
              <a:buChar char="●"/>
            </a:pPr>
            <a:r>
              <a:rPr lang="en" sz="1800" dirty="0">
                <a:solidFill>
                  <a:srgbClr val="5F5F5F"/>
                </a:solidFill>
                <a:highlight>
                  <a:srgbClr val="FBFBFB"/>
                </a:highlight>
                <a:latin typeface="Arial"/>
                <a:ea typeface="Arial"/>
                <a:cs typeface="Arial"/>
                <a:sym typeface="Arial"/>
              </a:rPr>
              <a:t>This dataset has been collected in Qatar University and is essentially meant for Arabic Handwriting Recognition tasks.</a:t>
            </a:r>
            <a:endParaRPr sz="1800" dirty="0">
              <a:solidFill>
                <a:srgbClr val="5F5F5F"/>
              </a:solidFill>
              <a:highlight>
                <a:srgbClr val="FBFBFB"/>
              </a:highlight>
              <a:latin typeface="Arial"/>
              <a:ea typeface="Arial"/>
              <a:cs typeface="Arial"/>
              <a:sym typeface="Arial"/>
            </a:endParaRPr>
          </a:p>
          <a:p>
            <a:pPr marL="457200" lvl="0" indent="-342900" rtl="0">
              <a:spcBef>
                <a:spcPts val="0"/>
              </a:spcBef>
              <a:spcAft>
                <a:spcPts val="0"/>
              </a:spcAft>
              <a:buClr>
                <a:srgbClr val="5F5F5F"/>
              </a:buClr>
              <a:buSzPts val="1800"/>
              <a:buFont typeface="Arial"/>
              <a:buChar char="●"/>
            </a:pPr>
            <a:r>
              <a:rPr lang="en" sz="1800" dirty="0">
                <a:solidFill>
                  <a:srgbClr val="5F5F5F"/>
                </a:solidFill>
                <a:highlight>
                  <a:srgbClr val="FBFBFB"/>
                </a:highlight>
                <a:latin typeface="Arial"/>
                <a:ea typeface="Arial"/>
                <a:cs typeface="Arial"/>
                <a:sym typeface="Arial"/>
              </a:rPr>
              <a:t>The data set have  most frequent Words Dataset and Cheque numbers </a:t>
            </a:r>
            <a:r>
              <a:rPr lang="en" sz="1800" dirty="0" smtClean="0">
                <a:solidFill>
                  <a:srgbClr val="5F5F5F"/>
                </a:solidFill>
                <a:highlight>
                  <a:srgbClr val="FBFBFB"/>
                </a:highlight>
                <a:latin typeface="Arial"/>
                <a:ea typeface="Arial"/>
                <a:cs typeface="Arial"/>
                <a:sym typeface="Arial"/>
              </a:rPr>
              <a:t>DataSet</a:t>
            </a:r>
          </a:p>
          <a:p>
            <a:pPr marL="457200" lvl="0" indent="-342900" rtl="0">
              <a:spcBef>
                <a:spcPts val="0"/>
              </a:spcBef>
              <a:spcAft>
                <a:spcPts val="0"/>
              </a:spcAft>
              <a:buClr>
                <a:srgbClr val="5F5F5F"/>
              </a:buClr>
              <a:buSzPts val="1800"/>
              <a:buFont typeface="Arial"/>
              <a:buChar char="●"/>
            </a:pPr>
            <a:r>
              <a:rPr lang="en" sz="1800" dirty="0" smtClean="0">
                <a:solidFill>
                  <a:srgbClr val="5F5F5F"/>
                </a:solidFill>
                <a:highlight>
                  <a:srgbClr val="FBFBFB"/>
                </a:highlight>
                <a:latin typeface="Arial"/>
                <a:ea typeface="Arial"/>
                <a:cs typeface="Arial"/>
                <a:sym typeface="Arial"/>
              </a:rPr>
              <a:t>10K original training dataset </a:t>
            </a:r>
          </a:p>
          <a:p>
            <a:pPr marL="457200" lvl="0" indent="-342900" rtl="0">
              <a:spcBef>
                <a:spcPts val="0"/>
              </a:spcBef>
              <a:spcAft>
                <a:spcPts val="0"/>
              </a:spcAft>
              <a:buClr>
                <a:srgbClr val="5F5F5F"/>
              </a:buClr>
              <a:buSzPts val="1800"/>
              <a:buFont typeface="Arial"/>
              <a:buChar char="●"/>
            </a:pPr>
            <a:r>
              <a:rPr lang="en-US" sz="1800" dirty="0" smtClean="0">
                <a:solidFill>
                  <a:srgbClr val="5F5F5F"/>
                </a:solidFill>
                <a:highlight>
                  <a:srgbClr val="FBFBFB"/>
                </a:highlight>
                <a:latin typeface="Arial"/>
                <a:ea typeface="Arial"/>
                <a:cs typeface="Arial"/>
                <a:sym typeface="Arial"/>
              </a:rPr>
              <a:t>K</a:t>
            </a:r>
            <a:r>
              <a:rPr lang="en" sz="1800" dirty="0" smtClean="0">
                <a:solidFill>
                  <a:srgbClr val="5F5F5F"/>
                </a:solidFill>
                <a:highlight>
                  <a:srgbClr val="FBFBFB"/>
                </a:highlight>
                <a:latin typeface="Arial"/>
                <a:ea typeface="Arial"/>
                <a:cs typeface="Arial"/>
                <a:sym typeface="Arial"/>
              </a:rPr>
              <a:t>eras with tensorflow , Augmentor</a:t>
            </a:r>
          </a:p>
          <a:p>
            <a:pPr marL="457200" lvl="0" indent="-342900" rtl="0">
              <a:spcBef>
                <a:spcPts val="0"/>
              </a:spcBef>
              <a:spcAft>
                <a:spcPts val="0"/>
              </a:spcAft>
              <a:buClr>
                <a:srgbClr val="5F5F5F"/>
              </a:buClr>
              <a:buSzPts val="1800"/>
              <a:buFont typeface="Arial"/>
              <a:buChar char="●"/>
            </a:pPr>
            <a:endParaRPr sz="1800" dirty="0">
              <a:solidFill>
                <a:srgbClr val="5F5F5F"/>
              </a:solidFill>
              <a:highlight>
                <a:srgbClr val="FBFBFB"/>
              </a:highlight>
              <a:latin typeface="Arial"/>
              <a:ea typeface="Arial"/>
              <a:cs typeface="Arial"/>
              <a:sym typeface="Arial"/>
            </a:endParaRPr>
          </a:p>
          <a:p>
            <a:pPr marL="0" lvl="0" indent="0">
              <a:spcBef>
                <a:spcPts val="1600"/>
              </a:spcBef>
              <a:spcAft>
                <a:spcPts val="1600"/>
              </a:spcAft>
              <a:buNone/>
            </a:pPr>
            <a:endParaRPr dirty="0">
              <a:solidFill>
                <a:srgbClr val="5F5F5F"/>
              </a:solidFill>
              <a:highlight>
                <a:srgbClr val="FBFBFB"/>
              </a:highlight>
              <a:latin typeface="Arial"/>
              <a:ea typeface="Arial"/>
              <a:cs typeface="Arial"/>
              <a:sym typeface="Arial"/>
            </a:endParaRPr>
          </a:p>
        </p:txBody>
      </p:sp>
      <p:sp>
        <p:nvSpPr>
          <p:cNvPr id="100" name="Shape 10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01" name="Shape 101"/>
          <p:cNvPicPr preferRelativeResize="0"/>
          <p:nvPr/>
        </p:nvPicPr>
        <p:blipFill>
          <a:blip r:embed="rId3">
            <a:alphaModFix/>
          </a:blip>
          <a:stretch>
            <a:fillRect/>
          </a:stretch>
        </p:blipFill>
        <p:spPr>
          <a:xfrm>
            <a:off x="7330150" y="1171675"/>
            <a:ext cx="1502150" cy="1503400"/>
          </a:xfrm>
          <a:prstGeom prst="rect">
            <a:avLst/>
          </a:prstGeom>
          <a:noFill/>
          <a:ln>
            <a:noFill/>
          </a:ln>
        </p:spPr>
      </p:pic>
      <p:pic>
        <p:nvPicPr>
          <p:cNvPr id="102" name="Shape 102"/>
          <p:cNvPicPr preferRelativeResize="0"/>
          <p:nvPr/>
        </p:nvPicPr>
        <p:blipFill>
          <a:blip r:embed="rId4">
            <a:alphaModFix/>
          </a:blip>
          <a:stretch>
            <a:fillRect/>
          </a:stretch>
        </p:blipFill>
        <p:spPr>
          <a:xfrm>
            <a:off x="4878575" y="1171679"/>
            <a:ext cx="1395325" cy="1503400"/>
          </a:xfrm>
          <a:prstGeom prst="rect">
            <a:avLst/>
          </a:prstGeom>
          <a:noFill/>
          <a:ln>
            <a:noFill/>
          </a:ln>
        </p:spPr>
      </p:pic>
      <p:pic>
        <p:nvPicPr>
          <p:cNvPr id="103" name="Shape 103"/>
          <p:cNvPicPr preferRelativeResize="0"/>
          <p:nvPr/>
        </p:nvPicPr>
        <p:blipFill>
          <a:blip r:embed="rId5">
            <a:alphaModFix/>
          </a:blip>
          <a:stretch>
            <a:fillRect/>
          </a:stretch>
        </p:blipFill>
        <p:spPr>
          <a:xfrm>
            <a:off x="7267500" y="2788525"/>
            <a:ext cx="1564800" cy="1684675"/>
          </a:xfrm>
          <a:prstGeom prst="rect">
            <a:avLst/>
          </a:prstGeom>
          <a:noFill/>
          <a:ln>
            <a:noFill/>
          </a:ln>
        </p:spPr>
      </p:pic>
      <p:pic>
        <p:nvPicPr>
          <p:cNvPr id="104" name="Shape 104"/>
          <p:cNvPicPr preferRelativeResize="0"/>
          <p:nvPr/>
        </p:nvPicPr>
        <p:blipFill>
          <a:blip r:embed="rId6">
            <a:alphaModFix/>
          </a:blip>
          <a:stretch>
            <a:fillRect/>
          </a:stretch>
        </p:blipFill>
        <p:spPr>
          <a:xfrm>
            <a:off x="4878575" y="3058850"/>
            <a:ext cx="1654125" cy="141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Preprocessing</a:t>
            </a:r>
            <a:endParaRPr/>
          </a:p>
        </p:txBody>
      </p:sp>
      <p:sp>
        <p:nvSpPr>
          <p:cNvPr id="110" name="Shape 11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55600" rtl="0">
              <a:lnSpc>
                <a:spcPct val="90000"/>
              </a:lnSpc>
              <a:spcBef>
                <a:spcPts val="1200"/>
              </a:spcBef>
              <a:spcAft>
                <a:spcPts val="0"/>
              </a:spcAft>
              <a:buClr>
                <a:srgbClr val="404040"/>
              </a:buClr>
              <a:buSzPts val="2000"/>
              <a:buFont typeface="Arial"/>
              <a:buChar char="❖"/>
            </a:pPr>
            <a:r>
              <a:rPr lang="en" sz="2000">
                <a:solidFill>
                  <a:srgbClr val="404040"/>
                </a:solidFill>
                <a:latin typeface="Arial"/>
                <a:ea typeface="Arial"/>
                <a:cs typeface="Arial"/>
                <a:sym typeface="Arial"/>
              </a:rPr>
              <a:t>Image Resize.</a:t>
            </a:r>
            <a:endParaRPr sz="2000">
              <a:solidFill>
                <a:srgbClr val="404040"/>
              </a:solidFill>
              <a:latin typeface="Arial"/>
              <a:ea typeface="Arial"/>
              <a:cs typeface="Arial"/>
              <a:sym typeface="Arial"/>
            </a:endParaRPr>
          </a:p>
          <a:p>
            <a:pPr marL="457200" lvl="0" indent="-355600" rtl="0">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Image Cropping</a:t>
            </a:r>
            <a:endParaRPr sz="2000">
              <a:solidFill>
                <a:srgbClr val="404040"/>
              </a:solidFill>
              <a:latin typeface="Arial"/>
              <a:ea typeface="Arial"/>
              <a:cs typeface="Arial"/>
              <a:sym typeface="Arial"/>
            </a:endParaRPr>
          </a:p>
          <a:p>
            <a:pPr marL="0" lvl="0" indent="0" rtl="0">
              <a:lnSpc>
                <a:spcPct val="90000"/>
              </a:lnSpc>
              <a:spcBef>
                <a:spcPts val="1200"/>
              </a:spcBef>
              <a:spcAft>
                <a:spcPts val="0"/>
              </a:spcAft>
              <a:buNone/>
            </a:pPr>
            <a:endParaRPr sz="2000">
              <a:solidFill>
                <a:srgbClr val="404040"/>
              </a:solidFill>
              <a:latin typeface="Arial"/>
              <a:ea typeface="Arial"/>
              <a:cs typeface="Arial"/>
              <a:sym typeface="Arial"/>
            </a:endParaRPr>
          </a:p>
          <a:p>
            <a:pPr marL="0" lvl="0" indent="0">
              <a:spcBef>
                <a:spcPts val="200"/>
              </a:spcBef>
              <a:spcAft>
                <a:spcPts val="1600"/>
              </a:spcAft>
              <a:buNone/>
            </a:pPr>
            <a:endParaRPr/>
          </a:p>
        </p:txBody>
      </p:sp>
      <p:sp>
        <p:nvSpPr>
          <p:cNvPr id="111" name="Shape 111"/>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2" name="Shape 112"/>
          <p:cNvPicPr preferRelativeResize="0"/>
          <p:nvPr/>
        </p:nvPicPr>
        <p:blipFill>
          <a:blip r:embed="rId3">
            <a:alphaModFix/>
          </a:blip>
          <a:stretch>
            <a:fillRect/>
          </a:stretch>
        </p:blipFill>
        <p:spPr>
          <a:xfrm>
            <a:off x="585525" y="2307675"/>
            <a:ext cx="3157300" cy="2469050"/>
          </a:xfrm>
          <a:prstGeom prst="rect">
            <a:avLst/>
          </a:prstGeom>
          <a:noFill/>
          <a:ln w="9525" cap="flat" cmpd="sng">
            <a:solidFill>
              <a:srgbClr val="000000"/>
            </a:solidFill>
            <a:prstDash val="solid"/>
            <a:round/>
            <a:headEnd type="none" w="sm" len="sm"/>
            <a:tailEnd type="none" w="sm" len="sm"/>
          </a:ln>
        </p:spPr>
      </p:pic>
      <p:pic>
        <p:nvPicPr>
          <p:cNvPr id="113" name="Shape 113"/>
          <p:cNvPicPr preferRelativeResize="0"/>
          <p:nvPr/>
        </p:nvPicPr>
        <p:blipFill>
          <a:blip r:embed="rId4">
            <a:alphaModFix/>
          </a:blip>
          <a:stretch>
            <a:fillRect/>
          </a:stretch>
        </p:blipFill>
        <p:spPr>
          <a:xfrm>
            <a:off x="5251200" y="2658925"/>
            <a:ext cx="3162300" cy="1628775"/>
          </a:xfrm>
          <a:prstGeom prst="rect">
            <a:avLst/>
          </a:prstGeom>
          <a:noFill/>
          <a:ln w="9525" cap="flat" cmpd="sng">
            <a:solidFill>
              <a:srgbClr val="000000"/>
            </a:solidFill>
            <a:prstDash val="solid"/>
            <a:round/>
            <a:headEnd type="none" w="sm" len="sm"/>
            <a:tailEnd type="none" w="sm" len="sm"/>
          </a:ln>
        </p:spPr>
      </p:pic>
      <p:sp>
        <p:nvSpPr>
          <p:cNvPr id="114" name="Shape 114"/>
          <p:cNvSpPr/>
          <p:nvPr/>
        </p:nvSpPr>
        <p:spPr>
          <a:xfrm>
            <a:off x="3742825" y="3490225"/>
            <a:ext cx="1508400" cy="26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b="1">
                <a:solidFill>
                  <a:schemeClr val="dk2"/>
                </a:solidFill>
              </a:rPr>
              <a:t>Data Augmentation</a:t>
            </a:r>
            <a:endParaRPr sz="3600" b="1">
              <a:solidFill>
                <a:schemeClr val="dk2"/>
              </a:solidFill>
            </a:endParaRPr>
          </a:p>
        </p:txBody>
      </p:sp>
      <p:sp>
        <p:nvSpPr>
          <p:cNvPr id="120" name="Shape 12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Original Image</a:t>
            </a:r>
            <a:endParaRPr/>
          </a:p>
          <a:p>
            <a:pPr marL="0" lvl="0" indent="0">
              <a:spcBef>
                <a:spcPts val="1600"/>
              </a:spcBef>
              <a:spcAft>
                <a:spcPts val="1600"/>
              </a:spcAft>
              <a:buNone/>
            </a:pPr>
            <a:endParaRPr/>
          </a:p>
        </p:txBody>
      </p:sp>
      <p:sp>
        <p:nvSpPr>
          <p:cNvPr id="121" name="Shape 121"/>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Rotation</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22" name="Shape 122"/>
          <p:cNvPicPr preferRelativeResize="0"/>
          <p:nvPr/>
        </p:nvPicPr>
        <p:blipFill>
          <a:blip r:embed="rId3">
            <a:alphaModFix/>
          </a:blip>
          <a:stretch>
            <a:fillRect/>
          </a:stretch>
        </p:blipFill>
        <p:spPr>
          <a:xfrm>
            <a:off x="841018" y="1835188"/>
            <a:ext cx="2040724" cy="2733675"/>
          </a:xfrm>
          <a:prstGeom prst="rect">
            <a:avLst/>
          </a:prstGeom>
          <a:noFill/>
          <a:ln>
            <a:noFill/>
          </a:ln>
        </p:spPr>
      </p:pic>
      <p:pic>
        <p:nvPicPr>
          <p:cNvPr id="123" name="Shape 123"/>
          <p:cNvPicPr preferRelativeResize="0"/>
          <p:nvPr/>
        </p:nvPicPr>
        <p:blipFill>
          <a:blip r:embed="rId4">
            <a:alphaModFix/>
          </a:blip>
          <a:stretch>
            <a:fillRect/>
          </a:stretch>
        </p:blipFill>
        <p:spPr>
          <a:xfrm>
            <a:off x="5292775" y="1676227"/>
            <a:ext cx="2559525" cy="1484100"/>
          </a:xfrm>
          <a:prstGeom prst="rect">
            <a:avLst/>
          </a:prstGeom>
          <a:noFill/>
          <a:ln w="9525" cap="flat" cmpd="sng">
            <a:solidFill>
              <a:srgbClr val="000000"/>
            </a:solidFill>
            <a:prstDash val="solid"/>
            <a:round/>
            <a:headEnd type="none" w="sm" len="sm"/>
            <a:tailEnd type="none" w="sm" len="sm"/>
          </a:ln>
        </p:spPr>
      </p:pic>
      <p:pic>
        <p:nvPicPr>
          <p:cNvPr id="124" name="Shape 124"/>
          <p:cNvPicPr preferRelativeResize="0"/>
          <p:nvPr/>
        </p:nvPicPr>
        <p:blipFill>
          <a:blip r:embed="rId5">
            <a:alphaModFix/>
          </a:blip>
          <a:stretch>
            <a:fillRect/>
          </a:stretch>
        </p:blipFill>
        <p:spPr>
          <a:xfrm>
            <a:off x="5292775" y="3269800"/>
            <a:ext cx="2559525" cy="14841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b="1">
                <a:solidFill>
                  <a:schemeClr val="dk2"/>
                </a:solidFill>
              </a:rPr>
              <a:t>Data Augmentation</a:t>
            </a:r>
            <a:endParaRPr sz="3600" b="1">
              <a:solidFill>
                <a:schemeClr val="dk2"/>
              </a:solidFill>
            </a:endParaRPr>
          </a:p>
        </p:txBody>
      </p:sp>
      <p:sp>
        <p:nvSpPr>
          <p:cNvPr id="130" name="Shape 13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Augmentor Library easy tool for augmentation</a:t>
            </a:r>
            <a:endParaRPr/>
          </a:p>
          <a:p>
            <a:pPr marL="457200" lvl="0" indent="-317500" rtl="0">
              <a:spcBef>
                <a:spcPts val="0"/>
              </a:spcBef>
              <a:spcAft>
                <a:spcPts val="0"/>
              </a:spcAft>
              <a:buSzPts val="1400"/>
              <a:buChar char="●"/>
            </a:pPr>
            <a:r>
              <a:rPr lang="en"/>
              <a:t>Original Image</a:t>
            </a:r>
            <a:endParaRPr/>
          </a:p>
          <a:p>
            <a:pPr marL="0" lvl="0" indent="0" rtl="0">
              <a:spcBef>
                <a:spcPts val="1600"/>
              </a:spcBef>
              <a:spcAft>
                <a:spcPts val="1600"/>
              </a:spcAft>
              <a:buNone/>
            </a:pPr>
            <a:endParaRPr/>
          </a:p>
        </p:txBody>
      </p:sp>
      <p:sp>
        <p:nvSpPr>
          <p:cNvPr id="131" name="Shape 131"/>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Distortion</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32" name="Shape 132"/>
          <p:cNvPicPr preferRelativeResize="0"/>
          <p:nvPr/>
        </p:nvPicPr>
        <p:blipFill>
          <a:blip r:embed="rId3">
            <a:alphaModFix/>
          </a:blip>
          <a:stretch>
            <a:fillRect/>
          </a:stretch>
        </p:blipFill>
        <p:spPr>
          <a:xfrm>
            <a:off x="772118" y="2122213"/>
            <a:ext cx="2040724" cy="2733675"/>
          </a:xfrm>
          <a:prstGeom prst="rect">
            <a:avLst/>
          </a:prstGeom>
          <a:noFill/>
          <a:ln>
            <a:noFill/>
          </a:ln>
        </p:spPr>
      </p:pic>
      <p:pic>
        <p:nvPicPr>
          <p:cNvPr id="133" name="Shape 133"/>
          <p:cNvPicPr preferRelativeResize="0"/>
          <p:nvPr/>
        </p:nvPicPr>
        <p:blipFill>
          <a:blip r:embed="rId4">
            <a:alphaModFix/>
          </a:blip>
          <a:stretch>
            <a:fillRect/>
          </a:stretch>
        </p:blipFill>
        <p:spPr>
          <a:xfrm>
            <a:off x="5016100" y="1721575"/>
            <a:ext cx="3193951" cy="1412750"/>
          </a:xfrm>
          <a:prstGeom prst="rect">
            <a:avLst/>
          </a:prstGeom>
          <a:noFill/>
          <a:ln w="9525" cap="flat" cmpd="sng">
            <a:solidFill>
              <a:srgbClr val="000000"/>
            </a:solidFill>
            <a:prstDash val="solid"/>
            <a:round/>
            <a:headEnd type="none" w="sm" len="sm"/>
            <a:tailEnd type="none" w="sm" len="sm"/>
          </a:ln>
        </p:spPr>
      </p:pic>
      <p:pic>
        <p:nvPicPr>
          <p:cNvPr id="134" name="Shape 134"/>
          <p:cNvPicPr preferRelativeResize="0"/>
          <p:nvPr/>
        </p:nvPicPr>
        <p:blipFill>
          <a:blip r:embed="rId5">
            <a:alphaModFix/>
          </a:blip>
          <a:stretch>
            <a:fillRect/>
          </a:stretch>
        </p:blipFill>
        <p:spPr>
          <a:xfrm>
            <a:off x="5016100" y="3260025"/>
            <a:ext cx="3193951" cy="17044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b="1">
                <a:solidFill>
                  <a:schemeClr val="dk2"/>
                </a:solidFill>
              </a:rPr>
              <a:t>Data Augmentation</a:t>
            </a:r>
            <a:endParaRPr sz="3600" b="1">
              <a:solidFill>
                <a:schemeClr val="dk2"/>
              </a:solidFill>
            </a:endParaRPr>
          </a:p>
        </p:txBody>
      </p:sp>
      <p:sp>
        <p:nvSpPr>
          <p:cNvPr id="140" name="Shape 14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Original Image</a:t>
            </a:r>
            <a:endParaRPr/>
          </a:p>
          <a:p>
            <a:pPr marL="0" lvl="0" indent="0" rtl="0">
              <a:spcBef>
                <a:spcPts val="1600"/>
              </a:spcBef>
              <a:spcAft>
                <a:spcPts val="1600"/>
              </a:spcAft>
              <a:buNone/>
            </a:pPr>
            <a:endParaRPr/>
          </a:p>
        </p:txBody>
      </p:sp>
      <p:sp>
        <p:nvSpPr>
          <p:cNvPr id="141" name="Shape 141"/>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Skewness</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42" name="Shape 142"/>
          <p:cNvPicPr preferRelativeResize="0"/>
          <p:nvPr/>
        </p:nvPicPr>
        <p:blipFill>
          <a:blip r:embed="rId3">
            <a:alphaModFix/>
          </a:blip>
          <a:stretch>
            <a:fillRect/>
          </a:stretch>
        </p:blipFill>
        <p:spPr>
          <a:xfrm>
            <a:off x="841018" y="1835188"/>
            <a:ext cx="2040724" cy="2733675"/>
          </a:xfrm>
          <a:prstGeom prst="rect">
            <a:avLst/>
          </a:prstGeom>
          <a:noFill/>
          <a:ln>
            <a:noFill/>
          </a:ln>
        </p:spPr>
      </p:pic>
      <p:pic>
        <p:nvPicPr>
          <p:cNvPr id="143" name="Shape 143"/>
          <p:cNvPicPr preferRelativeResize="0"/>
          <p:nvPr/>
        </p:nvPicPr>
        <p:blipFill>
          <a:blip r:embed="rId4">
            <a:alphaModFix/>
          </a:blip>
          <a:stretch>
            <a:fillRect/>
          </a:stretch>
        </p:blipFill>
        <p:spPr>
          <a:xfrm>
            <a:off x="5040175" y="1595300"/>
            <a:ext cx="2755450" cy="1274950"/>
          </a:xfrm>
          <a:prstGeom prst="rect">
            <a:avLst/>
          </a:prstGeom>
          <a:noFill/>
          <a:ln w="9525" cap="flat" cmpd="sng">
            <a:solidFill>
              <a:srgbClr val="000000"/>
            </a:solidFill>
            <a:prstDash val="solid"/>
            <a:round/>
            <a:headEnd type="none" w="sm" len="sm"/>
            <a:tailEnd type="none" w="sm" len="sm"/>
          </a:ln>
        </p:spPr>
      </p:pic>
      <p:pic>
        <p:nvPicPr>
          <p:cNvPr id="144" name="Shape 144"/>
          <p:cNvPicPr preferRelativeResize="0"/>
          <p:nvPr/>
        </p:nvPicPr>
        <p:blipFill>
          <a:blip r:embed="rId5">
            <a:alphaModFix/>
          </a:blip>
          <a:stretch>
            <a:fillRect/>
          </a:stretch>
        </p:blipFill>
        <p:spPr>
          <a:xfrm>
            <a:off x="5040163" y="3144650"/>
            <a:ext cx="2847300" cy="14242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434</Words>
  <Application>Microsoft Office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Old Standard TT</vt:lpstr>
      <vt:lpstr>Georgia</vt:lpstr>
      <vt:lpstr>Arial</vt:lpstr>
      <vt:lpstr>Paperback</vt:lpstr>
      <vt:lpstr> Machine Learning Cheque Amount Handwriting Recognition</vt:lpstr>
      <vt:lpstr>Motivation</vt:lpstr>
      <vt:lpstr>Arabic Language Challenges</vt:lpstr>
      <vt:lpstr>System Functionality</vt:lpstr>
      <vt:lpstr>AHDB DataSet &amp; Tools</vt:lpstr>
      <vt:lpstr>Preprocessing</vt:lpstr>
      <vt:lpstr>Data Augmentation</vt:lpstr>
      <vt:lpstr>Data Augmentation</vt:lpstr>
      <vt:lpstr>Data Augmentation</vt:lpstr>
      <vt:lpstr>Classification Model</vt:lpstr>
      <vt:lpstr>Full sentence Processing</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Cheque Amount In Words Recognition</dc:title>
  <cp:lastModifiedBy>mohamed atta</cp:lastModifiedBy>
  <cp:revision>9</cp:revision>
  <dcterms:modified xsi:type="dcterms:W3CDTF">2018-06-10T22:21:33Z</dcterms:modified>
</cp:coreProperties>
</file>