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99" d="100"/>
          <a:sy n="99" d="100"/>
        </p:scale>
        <p:origin x="-384" y="-96"/>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pPr algn="r">
                <a:lnSpc>
                  <a:spcPct val="100000"/>
                </a:lnSpc>
              </a:p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17-11-2024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32369" y="915065"/>
            <a:ext cx="6898511" cy="3102015"/>
          </a:xfrm>
          <a:prstGeom prst="roundRect">
            <a:avLst>
              <a:gd name="adj" fmla="val 8142"/>
            </a:avLst>
          </a:prstGeom>
          <a:ln/>
        </p:spPr>
        <p:style>
          <a:lnRef idx="0">
            <a:schemeClr val="accent5"/>
          </a:lnRef>
          <a:fillRef idx="3">
            <a:schemeClr val="accent5"/>
          </a:fillRef>
          <a:effectRef idx="3">
            <a:schemeClr val="accent5"/>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02340" y="2090731"/>
            <a:ext cx="6520068" cy="2677656"/>
          </a:xfrm>
          <a:prstGeom prst="rect">
            <a:avLst/>
          </a:prstGeom>
          <a:noFill/>
        </p:spPr>
        <p:txBody>
          <a:bodyPr wrap="square">
            <a:spAutoFit/>
          </a:bodyPr>
          <a:lstStyle/>
          <a:p>
            <a:pPr algn="ctr"/>
            <a:r>
              <a:rPr lang="en-US" sz="2800" b="1" dirty="0">
                <a:latin typeface="Arial Black" pitchFamily="34" charset="0"/>
              </a:rPr>
              <a:t>SPOTIFY MUSIC RECOMMENDATION SYSTEM</a:t>
            </a:r>
            <a:endParaRPr lang="en-US" b="1" dirty="0">
              <a:latin typeface="Arial Black" pitchFamily="34" charset="0"/>
            </a:endParaRPr>
          </a:p>
          <a:p>
            <a:endParaRPr lang="en-US" sz="1400" dirty="0"/>
          </a:p>
          <a:p>
            <a:r>
              <a:rPr lang="en-US" dirty="0"/>
              <a:t>N</a:t>
            </a:r>
            <a:r>
              <a:rPr lang="en-IN" dirty="0" err="1"/>
              <a:t>ame</a:t>
            </a:r>
            <a:r>
              <a:rPr lang="en-IN" dirty="0"/>
              <a:t>: </a:t>
            </a:r>
            <a:r>
              <a:rPr lang="en-IN" dirty="0" smtClean="0"/>
              <a:t>MOHAMED BASHAIR R</a:t>
            </a:r>
            <a:endParaRPr lang="en-US" dirty="0"/>
          </a:p>
          <a:p>
            <a:r>
              <a:rPr lang="en-US" dirty="0"/>
              <a:t>Email </a:t>
            </a:r>
            <a:r>
              <a:rPr lang="en-US" dirty="0" smtClean="0"/>
              <a:t>id:</a:t>
            </a:r>
            <a:r>
              <a:rPr lang="en-IN" dirty="0" smtClean="0"/>
              <a:t>bashairbasith7@gmail.com                  </a:t>
            </a:r>
            <a:r>
              <a:rPr lang="en-US" dirty="0" smtClean="0"/>
              <a:t>                 </a:t>
            </a:r>
            <a:r>
              <a:rPr lang="en-US" sz="1400" dirty="0" smtClean="0"/>
              <a:t>Guide</a:t>
            </a:r>
            <a:r>
              <a:rPr lang="en-US" sz="1400" dirty="0"/>
              <a:t>: </a:t>
            </a:r>
            <a:r>
              <a:rPr lang="en-US" sz="1400" dirty="0" smtClean="0"/>
              <a:t>P.RAJA</a:t>
            </a:r>
          </a:p>
          <a:p>
            <a:r>
              <a:rPr lang="en-US" smtClean="0"/>
              <a:t>NM ID:D921CBE715390C19DB242B63EA1D352D</a:t>
            </a:r>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3046988"/>
          </a:xfrm>
          <a:prstGeom prst="rect">
            <a:avLst/>
          </a:prstGeom>
          <a:noFill/>
        </p:spPr>
        <p:txBody>
          <a:bodyPr wrap="square">
            <a:spAutoFit/>
          </a:bodyPr>
          <a:lstStyle/>
          <a:p>
            <a:pPr>
              <a:buFont typeface="Arial" pitchFamily="34" charset="0"/>
              <a:buChar char="•"/>
            </a:pPr>
            <a:r>
              <a:rPr lang="en-US" sz="1600" dirty="0">
                <a:latin typeface="Times New Roman" panose="02020603050405020304" pitchFamily="18" charset="0"/>
                <a:cs typeface="Times New Roman" panose="02020603050405020304" pitchFamily="18" charset="0"/>
              </a:rPr>
              <a:t>       Recommendation systems have emerged as a result of the large amount of data available on the Internet. Many firms, such as Amazon and Flipkart for e-commerce, </a:t>
            </a:r>
            <a:r>
              <a:rPr lang="en-US" sz="1600" dirty="0" err="1">
                <a:latin typeface="Times New Roman" panose="02020603050405020304" pitchFamily="18" charset="0"/>
                <a:cs typeface="Times New Roman" panose="02020603050405020304" pitchFamily="18" charset="0"/>
              </a:rPr>
              <a:t>wynk</a:t>
            </a:r>
            <a:r>
              <a:rPr lang="en-US" sz="1600" dirty="0">
                <a:latin typeface="Times New Roman" panose="02020603050405020304" pitchFamily="18" charset="0"/>
                <a:cs typeface="Times New Roman" panose="02020603050405020304" pitchFamily="18" charset="0"/>
              </a:rPr>
              <a:t> music and ganna.com for music streaming, are now employing recommender systems to their advantage. We provide a framework in this particular situation that can then recommend songs to clients based on their preferences. </a:t>
            </a:r>
            <a:endParaRPr lang="en-US" sz="16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cs typeface="Times New Roman" panose="02020603050405020304" pitchFamily="18" charset="0"/>
              </a:rPr>
              <a:t>       We chose to do this project because of all the positive aspects of music and the increasing demand for recommender systems on the market. The report comprises a topic description, and a full summary of the work completed thus far. </a:t>
            </a:r>
            <a:endParaRPr lang="en-US" sz="16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cs typeface="Times New Roman" panose="02020603050405020304" pitchFamily="18" charset="0"/>
              </a:rPr>
              <a:t>       The major goal of music recommendation in this study is to provide strong human-computer interaction and deliver good recommendations to users. It is fluid and can be changed by variables other than the listening history of users or songs.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2893100"/>
          </a:xfrm>
          <a:prstGeom prst="rect">
            <a:avLst/>
          </a:prstGeom>
          <a:noFill/>
        </p:spPr>
        <p:txBody>
          <a:bodyPr wrap="square">
            <a:spAutoFit/>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r>
              <a:rPr lang="en-US" dirty="0" smtClean="0">
                <a:latin typeface="Times New Roman" panose="02020603050405020304" pitchFamily="18" charset="0"/>
                <a:cs typeface="Times New Roman" panose="02020603050405020304" pitchFamily="18" charset="0"/>
              </a:rPr>
              <a:t>.</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r>
              <a:rPr lang="en-US" dirty="0" smtClean="0">
                <a:latin typeface="Times New Roman" panose="02020603050405020304" pitchFamily="18" charset="0"/>
                <a:cs typeface="Times New Roman" panose="02020603050405020304" pitchFamily="18" charset="0"/>
              </a:rPr>
              <a:t>.</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753485"/>
          </a:xfrm>
          <a:prstGeom prst="rect">
            <a:avLst/>
          </a:prstGeom>
          <a:noFill/>
        </p:spPr>
        <p:txBody>
          <a:bodyPr wrap="square">
            <a:spAutoFit/>
          </a:bodyPr>
          <a:lstStyle/>
          <a:p>
            <a:pPr algn="l"/>
            <a:r>
              <a:rPr lang="en-IN" sz="1400" dirty="0">
                <a:latin typeface="Times New Roman" panose="02020603050405020304" pitchFamily="18" charset="0"/>
                <a:cs typeface="Times New Roman" panose="02020603050405020304" pitchFamily="18" charset="0"/>
              </a:rPr>
              <a:t> Designing a Spotify Music Recommendation System involves several components:
Data Collection: Gather user listening history, preferences, and </a:t>
            </a:r>
            <a:r>
              <a:rPr lang="en-IN" sz="1400" dirty="0" err="1">
                <a:latin typeface="Times New Roman" panose="02020603050405020304" pitchFamily="18" charset="0"/>
                <a:cs typeface="Times New Roman" panose="02020603050405020304" pitchFamily="18" charset="0"/>
              </a:rPr>
              <a:t>behaviors</a:t>
            </a:r>
            <a:r>
              <a:rPr lang="en-IN" sz="1400" dirty="0">
                <a:latin typeface="Times New Roman" panose="02020603050405020304" pitchFamily="18" charset="0"/>
                <a:cs typeface="Times New Roman" panose="02020603050405020304" pitchFamily="18" charset="0"/>
              </a:rPr>
              <a:t>.</a:t>
            </a:r>
          </a:p>
          <a:p>
            <a:pPr algn="l"/>
            <a:r>
              <a:rPr lang="en-IN" sz="1400" dirty="0">
                <a:latin typeface="Times New Roman" panose="02020603050405020304" pitchFamily="18" charset="0"/>
                <a:cs typeface="Times New Roman" panose="02020603050405020304" pitchFamily="18" charset="0"/>
              </a:rPr>
              <a:t>
Data Preprocessing: Clean and preprocess the collected data, handling missing values and outliers.
</a:t>
            </a:r>
          </a:p>
          <a:p>
            <a:pPr algn="l"/>
            <a:r>
              <a:rPr lang="en-IN" sz="1400" dirty="0">
                <a:latin typeface="Times New Roman" panose="02020603050405020304" pitchFamily="18" charset="0"/>
                <a:cs typeface="Times New Roman" panose="02020603050405020304" pitchFamily="18" charset="0"/>
              </a:rPr>
              <a:t>Feature Engineering: Extract relevant features such as genre, artist, tempo, mood, etc.
</a:t>
            </a:r>
          </a:p>
          <a:p>
            <a:pPr algn="l"/>
            <a:r>
              <a:rPr lang="en-IN" sz="1400" dirty="0">
                <a:latin typeface="Times New Roman" panose="02020603050405020304" pitchFamily="18" charset="0"/>
                <a:cs typeface="Times New Roman" panose="02020603050405020304" pitchFamily="18" charset="0"/>
              </a:rPr>
              <a:t>Model Selection: Choose appropriate algorithms like collaborative filtering, content-based filtering, or hybrid models.
</a:t>
            </a:r>
          </a:p>
          <a:p>
            <a:pPr algn="l"/>
            <a:r>
              <a:rPr lang="en-IN" sz="1400" dirty="0">
                <a:latin typeface="Times New Roman" panose="02020603050405020304" pitchFamily="18" charset="0"/>
                <a:cs typeface="Times New Roman" panose="02020603050405020304" pitchFamily="18" charset="0"/>
              </a:rPr>
              <a:t>Training: Train the selected model on historical data to learn patterns and relationships.
</a:t>
            </a:r>
          </a:p>
          <a:p>
            <a:pPr algn="l"/>
            <a:r>
              <a:rPr lang="en-IN" sz="1400" dirty="0">
                <a:latin typeface="Times New Roman" panose="02020603050405020304" pitchFamily="18" charset="0"/>
                <a:cs typeface="Times New Roman" panose="02020603050405020304" pitchFamily="18" charset="0"/>
              </a:rPr>
              <a:t>Evaluation: Assess the model’s performance using metrics like accuracy, precision, recall, or F1-score.</a:t>
            </a:r>
          </a:p>
          <a:p>
            <a:pPr algn="l"/>
            <a:r>
              <a:rPr lang="en-IN" sz="1400" dirty="0">
                <a:latin typeface="Times New Roman" panose="02020603050405020304" pitchFamily="18" charset="0"/>
                <a:cs typeface="Times New Roman" panose="02020603050405020304" pitchFamily="18" charset="0"/>
              </a:rPr>
              <a:t>
Deployment: Implement the model into Spotify’s infrastructure for real-time recommendations.</a:t>
            </a:r>
          </a:p>
          <a:p>
            <a:pPr algn="l"/>
            <a:r>
              <a:rPr lang="en-IN" sz="1400" dirty="0">
                <a:latin typeface="Times New Roman" panose="02020603050405020304" pitchFamily="18" charset="0"/>
                <a:cs typeface="Times New Roman" panose="02020603050405020304" pitchFamily="18" charset="0"/>
              </a:rPr>
              <a:t>
Feedback Loop: Continuously collect feedback from users to improve the model over time.</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289217" y="921275"/>
            <a:ext cx="7863381" cy="3754874"/>
          </a:xfrm>
          <a:prstGeom prst="rect">
            <a:avLst/>
          </a:prstGeom>
          <a:noFill/>
        </p:spPr>
        <p:txBody>
          <a:bodyPr wrap="square">
            <a:spAutoFit/>
          </a:bodyPr>
          <a:lstStyle/>
          <a:p>
            <a:r>
              <a:rPr lang="en-IN" sz="1400" dirty="0">
                <a:latin typeface="Times New Roman" pitchFamily="18" charset="0"/>
                <a:cs typeface="Times New Roman" pitchFamily="18" charset="0"/>
              </a:rPr>
              <a:t>Data Collection: Gather data on user listening habits, preferences, and song attributes from Spotify’s API or other sources.
     Data Preprocessing: Clean and preprocess the data, handling missing values, outliers, and encoding categorical variables.
     Feature Engineering: Extract relevant features from the data, such as user demographics, listening history, genre preferences, and song attributes like tempo, energy, and danceability.
     Model Selection: Choose appropriate algorithms for recommendation, such as collaborative filtering, content-based filtering, or hybrid methods.
     Training: Train the selected model on historical user interactions and song features data.
     Evaluation: Evaluate the model’s performance using metrics like precision, recall, and mean average precision.
     Deployment: Deploy the trained model into a production environment, ensuring scalability, reliability, and low latency.
     Feedback Loop: Continuously gather user feedback and update the model to improve recommendations over time.
</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08008" y="1013142"/>
            <a:ext cx="8065971" cy="2062103"/>
          </a:xfrm>
          <a:prstGeom prst="rect">
            <a:avLst/>
          </a:prstGeom>
          <a:noFill/>
        </p:spPr>
        <p:txBody>
          <a:bodyPr wrap="square">
            <a:spAutoFit/>
          </a:bodyPr>
          <a:lstStyle/>
          <a:p>
            <a:pPr>
              <a:buFont typeface="Wingdings" pitchFamily="2" charset="2"/>
              <a:buChar char="Ø"/>
            </a:pPr>
            <a:r>
              <a:rPr lang="en-IN" sz="1600" dirty="0">
                <a:latin typeface="Times New Roman" panose="02020603050405020304" pitchFamily="18" charset="0"/>
                <a:cs typeface="Times New Roman" panose="02020603050405020304" pitchFamily="18" charset="0"/>
              </a:rPr>
              <a:t>The Spotify Music Recommendation System is a powerful tool that enhances user experience by providing personalized music recommendations tailored to individual preferences. Through advanced algorithms and machine learning techniques, Spotify </a:t>
            </a:r>
            <a:r>
              <a:rPr lang="en-IN" sz="1600" dirty="0" err="1">
                <a:latin typeface="Times New Roman" panose="02020603050405020304" pitchFamily="18" charset="0"/>
                <a:cs typeface="Times New Roman" panose="02020603050405020304" pitchFamily="18" charset="0"/>
              </a:rPr>
              <a:t>analyzes</a:t>
            </a:r>
            <a:r>
              <a:rPr lang="en-IN" sz="1600" dirty="0">
                <a:latin typeface="Times New Roman" panose="02020603050405020304" pitchFamily="18" charset="0"/>
                <a:cs typeface="Times New Roman" panose="02020603050405020304" pitchFamily="18" charset="0"/>
              </a:rPr>
              <a:t> user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72716" y="910953"/>
            <a:ext cx="7600749" cy="3970318"/>
          </a:xfrm>
          <a:prstGeom prst="rect">
            <a:avLst/>
          </a:prstGeom>
          <a:noFill/>
        </p:spPr>
        <p:txBody>
          <a:bodyPr wrap="square">
            <a:spAutoFit/>
          </a:bodyPr>
          <a:lstStyle/>
          <a:p>
            <a:pPr>
              <a:buFont typeface="Wingdings" pitchFamily="2" charset="2"/>
              <a:buChar char="Ø"/>
            </a:pPr>
            <a:r>
              <a:rPr lang="en-US" dirty="0">
                <a:latin typeface="Times New Roman" pitchFamily="18" charset="0"/>
                <a:cs typeface="Times New Roman" pitchFamily="18" charset="0"/>
              </a:rPr>
              <a:t>          The range of characteristics covered by the recommender system is extensive. In today's generation of e-services and commerce, it is growing and evolving. However, there is a requirement to create and </a:t>
            </a:r>
            <a:r>
              <a:rPr lang="en-US" dirty="0" err="1">
                <a:latin typeface="Times New Roman" pitchFamily="18" charset="0"/>
                <a:cs typeface="Times New Roman" pitchFamily="18" charset="0"/>
              </a:rPr>
              <a:t>optimise</a:t>
            </a:r>
            <a:r>
              <a:rPr lang="en-US" dirty="0">
                <a:latin typeface="Times New Roman" pitchFamily="18" charset="0"/>
                <a:cs typeface="Times New Roman" pitchFamily="18" charset="0"/>
              </a:rPr>
              <a:t> the working and output of the recommender system at the same time. For user convenience and technological simplicity, a dataset can be generated and versioned fully from a single data source. That is, data sources in a dataset cannot be mixed and matched at this time</a:t>
            </a:r>
            <a:r>
              <a:rPr lang="en-US" dirty="0" smtClean="0">
                <a:latin typeface="Times New Roman" pitchFamily="18" charset="0"/>
                <a:cs typeface="Times New Roman" pitchFamily="18" charset="0"/>
              </a:rPr>
              <a:t>.</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r>
              <a:rPr lang="en-US" dirty="0" smtClean="0">
                <a:latin typeface="Times New Roman" pitchFamily="18" charset="0"/>
                <a:cs typeface="Times New Roman" pitchFamily="18" charset="0"/>
              </a:rPr>
              <a:t>.</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p>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dirty="0">
                <a:latin typeface="Britannic Bold" pitchFamily="34" charset="0"/>
                <a:cs typeface="Aharoni" pitchFamily="2" charset="-79"/>
              </a:rPr>
              <a:t>Thank you</a:t>
            </a:r>
            <a:r>
              <a:rPr lang="en-US" sz="3000" b="1" dirty="0" smtClean="0">
                <a:latin typeface="Britannic Bold" pitchFamily="34" charset="0"/>
                <a:cs typeface="Aharoni" pitchFamily="2" charset="-79"/>
              </a:rPr>
              <a:t>!!!</a:t>
            </a:r>
            <a:endParaRPr lang="en-US" sz="3000" b="1" dirty="0">
              <a:latin typeface="Britannic Bold" pitchFamily="34" charset="0"/>
              <a:cs typeface="Aharoni" pitchFamily="2" charset="-79"/>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TotalTime>
  <Words>830</Words>
  <Application>Microsoft Office PowerPoint</Application>
  <PresentationFormat>On-screen Show (16:9)</PresentationFormat>
  <Paragraphs>55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Slide 1</vt:lpstr>
      <vt:lpstr>Slide 2</vt:lpstr>
      <vt:lpstr>Abstract</vt:lpstr>
      <vt:lpstr>Problem Statement</vt:lpstr>
      <vt:lpstr>Proposed Solution</vt:lpstr>
      <vt:lpstr>System Architecture</vt:lpstr>
      <vt:lpstr>Conclusion</vt:lpstr>
      <vt:lpstr>Future Scope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13</cp:revision>
  <dcterms:created xsi:type="dcterms:W3CDTF">2024-11-10T11:41:20Z</dcterms:created>
  <dcterms:modified xsi:type="dcterms:W3CDTF">2024-11-17T05:11:46Z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