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5" r:id="rId3"/>
    <p:sldId id="299" r:id="rId4"/>
    <p:sldId id="257" r:id="rId5"/>
    <p:sldId id="286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03" r:id="rId35"/>
    <p:sldId id="287" r:id="rId36"/>
    <p:sldId id="288" r:id="rId37"/>
    <p:sldId id="289" r:id="rId38"/>
    <p:sldId id="291" r:id="rId39"/>
    <p:sldId id="290" r:id="rId40"/>
    <p:sldId id="292" r:id="rId41"/>
    <p:sldId id="293" r:id="rId42"/>
    <p:sldId id="294" r:id="rId43"/>
    <p:sldId id="295" r:id="rId44"/>
    <p:sldId id="302" r:id="rId45"/>
    <p:sldId id="296" r:id="rId46"/>
    <p:sldId id="297" r:id="rId47"/>
    <p:sldId id="298" r:id="rId48"/>
    <p:sldId id="304" r:id="rId49"/>
    <p:sldId id="3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7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80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53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ABF9F7-02C6-4D07-9BFA-93868588E2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D89C3E-4098-4820-BC4F-BFD1AF66F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95091"/>
          </a:xfrm>
        </p:spPr>
        <p:txBody>
          <a:bodyPr>
            <a:normAutofit/>
          </a:bodyPr>
          <a:lstStyle/>
          <a:p>
            <a:r>
              <a:rPr lang="en-US" dirty="0" smtClean="0"/>
              <a:t>The Principles of</a:t>
            </a:r>
            <a:br>
              <a:rPr lang="en-US" dirty="0" smtClean="0"/>
            </a:br>
            <a:r>
              <a:rPr lang="en-US" dirty="0" smtClean="0"/>
              <a:t>OBJECT-ORIENTED</a:t>
            </a:r>
            <a:br>
              <a:rPr lang="en-US" dirty="0" smtClean="0"/>
            </a:b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ar-SA" dirty="0" smtClean="0"/>
              <a:t>بعد تعريف ال</a:t>
            </a:r>
            <a:r>
              <a:rPr lang="en-US" dirty="0" smtClean="0"/>
              <a:t>constructor</a:t>
            </a:r>
            <a:r>
              <a:rPr lang="ar-SA" dirty="0" smtClean="0"/>
              <a:t> يمكنك البدء في إنشاء حالات او مثيلات لها.</a:t>
            </a:r>
          </a:p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rtl="1">
              <a:buNone/>
            </a:pPr>
            <a:r>
              <a:rPr lang="en-US" dirty="0"/>
              <a:t>              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person1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 smtClean="0"/>
              <a:t> Person</a:t>
            </a:r>
            <a:r>
              <a:rPr lang="en-US" dirty="0"/>
              <a:t>();</a:t>
            </a:r>
          </a:p>
          <a:p>
            <a:pPr marL="0" indent="0" rtl="1">
              <a:buNone/>
            </a:pPr>
            <a:r>
              <a:rPr lang="en-US" dirty="0" smtClean="0"/>
              <a:t>              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person2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 smtClean="0"/>
              <a:t> Person();   </a:t>
            </a:r>
            <a:endParaRPr lang="ar-SA" dirty="0" smtClean="0"/>
          </a:p>
          <a:p>
            <a:pPr marL="0" indent="0" rtl="1">
              <a:buNone/>
            </a:pPr>
            <a:r>
              <a:rPr lang="en-US" dirty="0" smtClean="0"/>
              <a:t>         </a:t>
            </a:r>
          </a:p>
          <a:p>
            <a:pPr marL="0" indent="0" algn="r" rtl="1">
              <a:buNone/>
            </a:pPr>
            <a:r>
              <a:rPr lang="ar-SA" dirty="0" smtClean="0"/>
              <a:t>عندما لا يكون لديك معاملات للتمرير إلى</a:t>
            </a:r>
            <a:r>
              <a:rPr lang="en-US" dirty="0" smtClean="0"/>
              <a:t> constructor</a:t>
            </a:r>
            <a:r>
              <a:rPr lang="ar-SA" dirty="0" smtClean="0"/>
              <a:t>يمكنك تجاهل أو إلغاء الاقواس</a:t>
            </a:r>
            <a:r>
              <a:rPr lang="ar-SA" dirty="0"/>
              <a:t>.</a:t>
            </a:r>
            <a:endParaRPr lang="en-US" dirty="0" smtClean="0"/>
          </a:p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rtl="1">
              <a:buNone/>
            </a:pPr>
            <a:r>
              <a:rPr lang="en-US" dirty="0"/>
              <a:t>             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person1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 smtClean="0"/>
              <a:t> Person</a:t>
            </a:r>
            <a:r>
              <a:rPr lang="en-US" dirty="0"/>
              <a:t>;</a:t>
            </a:r>
          </a:p>
          <a:p>
            <a:pPr marL="0" indent="0" rtl="1">
              <a:buNone/>
            </a:pPr>
            <a:r>
              <a:rPr lang="en-US" dirty="0" smtClean="0"/>
              <a:t>             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person2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 smtClean="0"/>
              <a:t> Person;  </a:t>
            </a:r>
            <a:r>
              <a:rPr lang="ar-S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59488"/>
            <a:ext cx="12192000" cy="461234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dirty="0" smtClean="0"/>
              <a:t>الكود التالي يظهر حالة إجراء باستخدام كائنات تم إنشائها حديثا.</a:t>
            </a:r>
          </a:p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rtl="1">
              <a:buNone/>
            </a:pPr>
            <a:r>
              <a:rPr lang="en-US" dirty="0"/>
              <a:t>                        console.log(person1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instanceof</a:t>
            </a:r>
            <a:r>
              <a:rPr lang="en-US" dirty="0" smtClean="0"/>
              <a:t> Person</a:t>
            </a:r>
            <a:r>
              <a:rPr lang="en-US" dirty="0"/>
              <a:t>);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true</a:t>
            </a:r>
          </a:p>
          <a:p>
            <a:pPr marL="0" indent="0" rtl="1">
              <a:buNone/>
            </a:pPr>
            <a:r>
              <a:rPr lang="en-US" dirty="0" smtClean="0"/>
              <a:t>                        console.log(person2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instanceof</a:t>
            </a:r>
            <a:r>
              <a:rPr lang="en-US" dirty="0" smtClean="0"/>
              <a:t> Person</a:t>
            </a:r>
            <a:r>
              <a:rPr lang="en-US" dirty="0"/>
              <a:t>);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marL="0" indent="0" algn="r" rtl="1">
              <a:buNone/>
            </a:pPr>
            <a:endParaRPr lang="ar-SA" dirty="0" smtClean="0"/>
          </a:p>
          <a:p>
            <a:pPr marL="0" indent="0" algn="r" rtl="1">
              <a:buNone/>
            </a:pPr>
            <a:r>
              <a:rPr lang="ar-SA" dirty="0" smtClean="0"/>
              <a:t>نظرا لأن </a:t>
            </a:r>
            <a:r>
              <a:rPr lang="en-US" dirty="0" smtClean="0"/>
              <a:t>person1 </a:t>
            </a:r>
            <a:r>
              <a:rPr lang="ar-SA" dirty="0"/>
              <a:t> </a:t>
            </a:r>
            <a:r>
              <a:rPr lang="ar-SA" dirty="0" smtClean="0"/>
              <a:t>و </a:t>
            </a:r>
            <a:r>
              <a:rPr lang="en-US" dirty="0" smtClean="0"/>
              <a:t>person2</a:t>
            </a:r>
            <a:r>
              <a:rPr lang="ar-SA" dirty="0" smtClean="0"/>
              <a:t> تم إنشاؤهما باستخدام منشئ ال</a:t>
            </a:r>
            <a:r>
              <a:rPr lang="en-US" dirty="0" smtClean="0"/>
              <a:t>person</a:t>
            </a:r>
            <a:r>
              <a:rPr lang="ar-SA" dirty="0" smtClean="0"/>
              <a:t> فإن المثيل</a:t>
            </a:r>
            <a:r>
              <a:rPr lang="en-US" dirty="0" smtClean="0"/>
              <a:t>  instance </a:t>
            </a:r>
            <a:r>
              <a:rPr lang="ar-SA" dirty="0" smtClean="0"/>
              <a:t>يرجع صحيح </a:t>
            </a:r>
            <a:r>
              <a:rPr lang="en-US" dirty="0" smtClean="0"/>
              <a:t>true</a:t>
            </a:r>
            <a:r>
              <a:rPr lang="ar-SA" dirty="0" smtClean="0"/>
              <a:t> عندما يتحقق مما إذا كانت هذه الكائنات هي مثيلات من نوع </a:t>
            </a:r>
            <a:r>
              <a:rPr lang="en-US" dirty="0" smtClean="0"/>
              <a:t>person</a:t>
            </a:r>
            <a:r>
              <a:rPr lang="ar-SA" dirty="0"/>
              <a:t> </a:t>
            </a:r>
            <a:r>
              <a:rPr lang="ar-SA" dirty="0" smtClean="0"/>
              <a:t>.</a:t>
            </a:r>
            <a:endParaRPr lang="ar-SA" dirty="0" smtClean="0"/>
          </a:p>
          <a:p>
            <a:pPr marL="0" indent="0" algn="r" rtl="1">
              <a:buNone/>
            </a:pPr>
            <a:r>
              <a:rPr lang="ar-SA" dirty="0" smtClean="0"/>
              <a:t>يمكنك أيضا التحقق من نوع المثيل </a:t>
            </a:r>
            <a:r>
              <a:rPr lang="en-US" dirty="0" smtClean="0"/>
              <a:t>instance</a:t>
            </a:r>
            <a:r>
              <a:rPr lang="ar-SA" dirty="0" smtClean="0"/>
              <a:t> باستخدام خاصية ال</a:t>
            </a:r>
            <a:r>
              <a:rPr lang="en-US" dirty="0" smtClean="0"/>
              <a:t>constructor</a:t>
            </a:r>
            <a:r>
              <a:rPr lang="ar-SA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8" y="2189409"/>
            <a:ext cx="10515600" cy="502276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بالطبع دالة ال</a:t>
            </a:r>
            <a:r>
              <a:rPr lang="en-US" dirty="0" smtClean="0"/>
              <a:t>constructor</a:t>
            </a:r>
            <a:r>
              <a:rPr lang="ar-SA" dirty="0" smtClean="0"/>
              <a:t> الفارغة ليست مفيدة جدا.</a:t>
            </a:r>
          </a:p>
          <a:p>
            <a:pPr marL="0" indent="0" algn="r" rtl="1">
              <a:buNone/>
            </a:pPr>
            <a:r>
              <a:rPr lang="ar-SA" dirty="0" smtClean="0"/>
              <a:t>المقصود من ال</a:t>
            </a:r>
            <a:r>
              <a:rPr lang="en-US" dirty="0" smtClean="0"/>
              <a:t>constructor</a:t>
            </a:r>
            <a:r>
              <a:rPr lang="ar-SA" dirty="0" smtClean="0"/>
              <a:t> هو تسهيل إنشاء المزيد من الكائنات باستخدام نفس الخصائص والاساليب وللقيام بذلك نقوم بإضافة أي خصائص نريدها داخل ال</a:t>
            </a:r>
            <a:r>
              <a:rPr lang="en-US" dirty="0" smtClean="0"/>
              <a:t>constructor</a:t>
            </a:r>
            <a:r>
              <a:rPr lang="ar-SA" dirty="0" smtClean="0"/>
              <a:t> </a:t>
            </a:r>
          </a:p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rtl="1">
              <a:buNone/>
            </a:pPr>
            <a:r>
              <a:rPr lang="en-US" dirty="0" smtClean="0"/>
              <a:t>                  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Person(name) </a:t>
            </a:r>
            <a:r>
              <a:rPr lang="en-US" dirty="0" smtClean="0"/>
              <a:t>{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=name;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dirty="0" err="1" smtClean="0"/>
              <a:t>.sayName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                         console.log(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.name);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                           }; </a:t>
            </a:r>
            <a:r>
              <a:rPr lang="en-US" dirty="0"/>
              <a:t>} </a:t>
            </a:r>
            <a:endParaRPr lang="en-US" dirty="0" smtClean="0"/>
          </a:p>
          <a:p>
            <a:pPr marL="0" indent="0" algn="r" rtl="1">
              <a:buNone/>
            </a:pPr>
            <a:r>
              <a:rPr lang="ar-SA" dirty="0" smtClean="0"/>
              <a:t>يقبل </a:t>
            </a:r>
            <a:r>
              <a:rPr lang="ar-SA" dirty="0" smtClean="0"/>
              <a:t>هذا الكود من ال</a:t>
            </a:r>
            <a:r>
              <a:rPr lang="en-US" dirty="0" smtClean="0"/>
              <a:t>constructor</a:t>
            </a:r>
            <a:r>
              <a:rPr lang="ar-SA" dirty="0" smtClean="0"/>
              <a:t> </a:t>
            </a:r>
            <a:r>
              <a:rPr lang="en-US" dirty="0" smtClean="0"/>
              <a:t>“person”</a:t>
            </a:r>
            <a:r>
              <a:rPr lang="ar-SA" dirty="0" smtClean="0"/>
              <a:t> معامل واحد ويخصصها لخاصية الاسم لهذا الكائن، ويضيف ال</a:t>
            </a:r>
            <a:r>
              <a:rPr lang="en-US" dirty="0" smtClean="0"/>
              <a:t>constructor</a:t>
            </a:r>
            <a:r>
              <a:rPr lang="ar-SA" dirty="0" smtClean="0"/>
              <a:t> طريقة </a:t>
            </a:r>
            <a:r>
              <a:rPr lang="en-US" dirty="0" err="1" smtClean="0"/>
              <a:t>sayName</a:t>
            </a:r>
            <a:r>
              <a:rPr lang="en-US" dirty="0" smtClean="0"/>
              <a:t>()</a:t>
            </a:r>
            <a:r>
              <a:rPr lang="ar-SA" dirty="0" smtClean="0"/>
              <a:t> إلى الكائن.</a:t>
            </a:r>
          </a:p>
          <a:p>
            <a:pPr marL="0" indent="0" algn="r" rtl="1">
              <a:buNone/>
            </a:pPr>
            <a:r>
              <a:rPr lang="ar-SA" dirty="0" smtClean="0"/>
              <a:t>يتم إنشاء هذا الكائن تلقائيا بواسطة </a:t>
            </a:r>
            <a:r>
              <a:rPr lang="en-US" dirty="0" smtClean="0"/>
              <a:t>new</a:t>
            </a:r>
            <a:r>
              <a:rPr lang="ar-SA" dirty="0" smtClean="0"/>
              <a:t> عند إستدعاء ال</a:t>
            </a:r>
            <a:r>
              <a:rPr lang="en-US" dirty="0" smtClean="0"/>
              <a:t>constructor</a:t>
            </a:r>
            <a:r>
              <a:rPr lang="ar-SA" dirty="0"/>
              <a:t> </a:t>
            </a:r>
            <a:r>
              <a:rPr lang="ar-S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7" y="2507972"/>
            <a:ext cx="10515600" cy="4253437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يمكنك استخدام </a:t>
            </a:r>
            <a:r>
              <a:rPr lang="en-US" dirty="0" smtClean="0"/>
              <a:t>constructor</a:t>
            </a:r>
            <a:r>
              <a:rPr lang="ar-SA" dirty="0" smtClean="0"/>
              <a:t> ال</a:t>
            </a:r>
            <a:r>
              <a:rPr lang="en-US" dirty="0" smtClean="0"/>
              <a:t>person</a:t>
            </a:r>
            <a:r>
              <a:rPr lang="ar-SA" dirty="0" smtClean="0"/>
              <a:t> لانشاء كائنات باستخدام خاصية اسم مهيأة.</a:t>
            </a:r>
          </a:p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rtl="1">
              <a:buNone/>
            </a:pPr>
            <a:r>
              <a:rPr lang="en-US" dirty="0"/>
              <a:t>           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person1 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new </a:t>
            </a:r>
            <a:r>
              <a:rPr lang="en-US" dirty="0" smtClean="0"/>
              <a:t>   Person("</a:t>
            </a:r>
            <a:r>
              <a:rPr lang="en-US" dirty="0" smtClean="0">
                <a:solidFill>
                  <a:srgbClr val="C00000"/>
                </a:solidFill>
              </a:rPr>
              <a:t>Nicholas</a:t>
            </a:r>
            <a:r>
              <a:rPr lang="en-US" dirty="0" smtClean="0"/>
              <a:t>");</a:t>
            </a:r>
          </a:p>
          <a:p>
            <a:pPr marL="0" indent="0" rtl="1">
              <a:buNone/>
            </a:pPr>
            <a:r>
              <a:rPr lang="en-US" dirty="0" smtClean="0"/>
              <a:t>               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person2 =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 smtClean="0"/>
              <a:t>    Person("</a:t>
            </a:r>
            <a:r>
              <a:rPr lang="en-US" dirty="0" smtClean="0">
                <a:solidFill>
                  <a:srgbClr val="C00000"/>
                </a:solidFill>
              </a:rPr>
              <a:t>Greg</a:t>
            </a:r>
            <a:r>
              <a:rPr lang="en-US" dirty="0" smtClean="0"/>
              <a:t>");</a:t>
            </a:r>
          </a:p>
          <a:p>
            <a:pPr marL="0" indent="0" rtl="1">
              <a:buNone/>
            </a:pPr>
            <a:r>
              <a:rPr lang="en-US" dirty="0" smtClean="0"/>
              <a:t>                         console.log(person1.name);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"Nicholas"</a:t>
            </a:r>
          </a:p>
          <a:p>
            <a:pPr marL="0" indent="0" rtl="1">
              <a:buNone/>
            </a:pPr>
            <a:r>
              <a:rPr lang="en-US" dirty="0" smtClean="0"/>
              <a:t>                         console.log(person2.name);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"Greg“ </a:t>
            </a:r>
          </a:p>
          <a:p>
            <a:pPr marL="0" indent="0" rtl="1">
              <a:buNone/>
            </a:pPr>
            <a:r>
              <a:rPr lang="en-US" dirty="0" smtClean="0"/>
              <a:t>                         person1.sayName();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outputs "Nicholas“ </a:t>
            </a:r>
          </a:p>
          <a:p>
            <a:pPr marL="0" indent="0" rtl="1">
              <a:buNone/>
            </a:pPr>
            <a:r>
              <a:rPr lang="en-US" dirty="0" smtClean="0"/>
              <a:t>                         person2.sayName();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outputs "Greg«</a:t>
            </a:r>
            <a:endParaRPr lang="ar-SA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rtl="1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 algn="r" rtl="1">
              <a:buNone/>
            </a:pPr>
            <a:r>
              <a:rPr lang="ar-SA" dirty="0" smtClean="0"/>
              <a:t>لكل كائن خاصية اسم خاصة به لذا يجب ان ترجع دالة </a:t>
            </a:r>
            <a:r>
              <a:rPr lang="en-US" dirty="0" err="1" smtClean="0"/>
              <a:t>sayName</a:t>
            </a:r>
            <a:r>
              <a:rPr lang="en-US" dirty="0" smtClean="0"/>
              <a:t>()</a:t>
            </a:r>
            <a:r>
              <a:rPr lang="ar-SA" dirty="0" smtClean="0"/>
              <a:t> قيمة مختلفة طبقا للكائن الذي تستخدمه عليه.</a:t>
            </a:r>
            <a:endParaRPr lang="en-US" dirty="0" smtClean="0"/>
          </a:p>
          <a:p>
            <a:pPr marL="0" indent="0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3265174"/>
            <a:ext cx="10515600" cy="20170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NOTE:</a:t>
            </a:r>
            <a:endParaRPr lang="ar-SA" b="1" dirty="0" smtClean="0"/>
          </a:p>
          <a:p>
            <a:pPr marL="0" indent="0" algn="r" rtl="1">
              <a:buNone/>
            </a:pPr>
            <a:r>
              <a:rPr lang="ar-SA" dirty="0" smtClean="0"/>
              <a:t>يمكنك استدعاء قيمة مرجعة داخل ال</a:t>
            </a:r>
            <a:r>
              <a:rPr lang="en-US" dirty="0" smtClean="0"/>
              <a:t>constructor</a:t>
            </a:r>
            <a:r>
              <a:rPr lang="ar-SA" dirty="0" smtClean="0"/>
              <a:t> ، لو كانت القيمة المرجعة كائن سيتم إرجاعه بدلا من مثيل كائن تم إنشاؤه حديثا ، أما إذا كانت القيمة المرجعة ابتدائية فإن الكائن الذي تم إنشاؤه حديثا يتم استخدامه والقيمة المرجعة يتم تجاهلها.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41300"/>
            <a:ext cx="10515600" cy="6616700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ar-SA" sz="3100" dirty="0" smtClean="0"/>
              <a:t>يمكنك استخدام الكائن </a:t>
            </a:r>
            <a:r>
              <a:rPr lang="en-US" sz="3100" dirty="0" smtClean="0"/>
              <a:t>define Property()</a:t>
            </a:r>
            <a:r>
              <a:rPr lang="ar-SA" sz="3100" dirty="0" smtClean="0"/>
              <a:t>. داخل </a:t>
            </a:r>
            <a:r>
              <a:rPr lang="en-US" sz="3100" dirty="0" smtClean="0"/>
              <a:t>constructor</a:t>
            </a:r>
            <a:r>
              <a:rPr lang="ar-SA" sz="3100" dirty="0" smtClean="0"/>
              <a:t> للمساعدة في تهيئة المثيل </a:t>
            </a:r>
            <a:r>
              <a:rPr lang="en-US" sz="3100" dirty="0" smtClean="0"/>
              <a:t>instance</a:t>
            </a:r>
            <a:r>
              <a:rPr lang="ar-SA" sz="3100" dirty="0" smtClean="0"/>
              <a:t> .</a:t>
            </a:r>
            <a:endParaRPr lang="en-US" sz="3100" dirty="0" smtClean="0"/>
          </a:p>
          <a:p>
            <a:pPr marL="0" indent="0" algn="r" rtl="1">
              <a:buNone/>
            </a:pPr>
            <a:endParaRPr lang="ar-SA" dirty="0" smtClean="0"/>
          </a:p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rtl="1">
              <a:buNone/>
            </a:pPr>
            <a:r>
              <a:rPr lang="en-US" dirty="0"/>
              <a:t>                          </a:t>
            </a:r>
            <a:r>
              <a:rPr lang="en-US" dirty="0" smtClean="0"/>
              <a:t>function Person(name</a:t>
            </a:r>
            <a:r>
              <a:rPr lang="en-US" dirty="0"/>
              <a:t>) {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Object .</a:t>
            </a:r>
            <a:r>
              <a:rPr lang="en-US" dirty="0" err="1" smtClean="0"/>
              <a:t>defineProperty</a:t>
            </a:r>
            <a:r>
              <a:rPr lang="en-US" dirty="0" smtClean="0"/>
              <a:t>(this</a:t>
            </a:r>
            <a:r>
              <a:rPr lang="en-US" dirty="0"/>
              <a:t>, "name", {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     get</a:t>
            </a:r>
            <a:r>
              <a:rPr lang="en-US" dirty="0"/>
              <a:t>: function() </a:t>
            </a:r>
            <a:r>
              <a:rPr lang="en-US" dirty="0" smtClean="0"/>
              <a:t>{  </a:t>
            </a:r>
            <a:endParaRPr lang="en-US" dirty="0"/>
          </a:p>
          <a:p>
            <a:pPr marL="0" indent="0" rtl="1">
              <a:buNone/>
            </a:pPr>
            <a:r>
              <a:rPr lang="en-US" dirty="0" smtClean="0"/>
              <a:t>                                                  </a:t>
            </a:r>
            <a:r>
              <a:rPr lang="en-US" dirty="0" err="1" smtClean="0"/>
              <a:t>returnname</a:t>
            </a:r>
            <a:r>
              <a:rPr lang="en-US" dirty="0"/>
              <a:t>;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    }, </a:t>
            </a:r>
            <a:endParaRPr lang="en-US" dirty="0"/>
          </a:p>
          <a:p>
            <a:pPr marL="0" indent="0" rtl="1">
              <a:buNone/>
            </a:pPr>
            <a:r>
              <a:rPr lang="en-US" dirty="0" smtClean="0"/>
              <a:t>                                      set</a:t>
            </a:r>
            <a:r>
              <a:rPr lang="en-US" dirty="0"/>
              <a:t>: function(</a:t>
            </a:r>
            <a:r>
              <a:rPr lang="en-US" dirty="0" err="1"/>
              <a:t>newName</a:t>
            </a:r>
            <a:r>
              <a:rPr lang="en-US" dirty="0"/>
              <a:t>) {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            name </a:t>
            </a:r>
            <a:r>
              <a:rPr lang="en-US" dirty="0"/>
              <a:t>=</a:t>
            </a:r>
            <a:r>
              <a:rPr lang="en-US" dirty="0" err="1"/>
              <a:t>newName</a:t>
            </a:r>
            <a:r>
              <a:rPr lang="en-US" dirty="0"/>
              <a:t>;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    },</a:t>
            </a:r>
            <a:endParaRPr lang="en-US" dirty="0"/>
          </a:p>
          <a:p>
            <a:pPr marL="0" indent="0" rtl="1">
              <a:buNone/>
            </a:pPr>
            <a:r>
              <a:rPr lang="en-US" dirty="0" smtClean="0"/>
              <a:t>                                      enumerable</a:t>
            </a:r>
            <a:r>
              <a:rPr lang="en-US" dirty="0"/>
              <a:t>: true,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    configurable</a:t>
            </a:r>
            <a:r>
              <a:rPr lang="en-US" dirty="0"/>
              <a:t>: true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});</a:t>
            </a:r>
            <a:endParaRPr lang="en-US" dirty="0"/>
          </a:p>
          <a:p>
            <a:pPr marL="0" indent="0" rtl="1">
              <a:buNone/>
            </a:pPr>
            <a:r>
              <a:rPr lang="en-US" dirty="0" smtClean="0"/>
              <a:t>                               </a:t>
            </a:r>
            <a:r>
              <a:rPr lang="en-US" dirty="0" err="1" smtClean="0"/>
              <a:t>this.sayName</a:t>
            </a:r>
            <a:r>
              <a:rPr lang="en-US" dirty="0" smtClean="0"/>
              <a:t> </a:t>
            </a:r>
            <a:r>
              <a:rPr lang="en-US" dirty="0"/>
              <a:t>= function() {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         console.log(this.name</a:t>
            </a:r>
            <a:r>
              <a:rPr lang="en-US" dirty="0"/>
              <a:t>);</a:t>
            </a:r>
          </a:p>
          <a:p>
            <a:pPr marL="0" indent="0" rtl="1">
              <a:buNone/>
            </a:pPr>
            <a:r>
              <a:rPr lang="en-US" dirty="0" smtClean="0"/>
              <a:t>                                };  </a:t>
            </a:r>
            <a:endParaRPr lang="en-US" dirty="0"/>
          </a:p>
          <a:p>
            <a:pPr marL="0" indent="0" rtl="1">
              <a:buNone/>
            </a:pPr>
            <a:r>
              <a:rPr lang="en-US" dirty="0" smtClean="0"/>
              <a:t>                      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1532"/>
            <a:ext cx="12192000" cy="38862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تأكد من إستدعاء المنشئين بشكل دائم ب</a:t>
            </a:r>
            <a:r>
              <a:rPr lang="en-US" dirty="0" smtClean="0"/>
              <a:t>new;</a:t>
            </a:r>
            <a:r>
              <a:rPr lang="ar-SA" dirty="0" smtClean="0"/>
              <a:t> وإلا قد تجازف بتغيير الكائن العام بدلا من الكائن الذي تم إنشاؤه حديثا.</a:t>
            </a:r>
          </a:p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rtl="1">
              <a:buNone/>
            </a:pPr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person1 = Person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Nicholas</a:t>
            </a:r>
            <a:r>
              <a:rPr lang="en-US" dirty="0"/>
              <a:t>");  </a:t>
            </a:r>
            <a:r>
              <a:rPr lang="en-US" dirty="0" smtClean="0"/>
              <a:t>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note: missing "new"</a:t>
            </a:r>
          </a:p>
          <a:p>
            <a:pPr marL="0" indent="0" rtl="1">
              <a:buNone/>
            </a:pPr>
            <a:r>
              <a:rPr lang="en-US" dirty="0" smtClean="0"/>
              <a:t>             console.log(person1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instanceof</a:t>
            </a:r>
            <a:r>
              <a:rPr lang="en-US" dirty="0" smtClean="0"/>
              <a:t> Person</a:t>
            </a:r>
            <a:r>
              <a:rPr lang="en-US" dirty="0"/>
              <a:t>);  </a:t>
            </a:r>
            <a:r>
              <a:rPr lang="en-US" dirty="0" smtClean="0"/>
              <a:t>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false 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rtl="1">
              <a:buNone/>
            </a:pPr>
            <a:r>
              <a:rPr lang="en-US" dirty="0" smtClean="0"/>
              <a:t>             console.log(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typeof</a:t>
            </a:r>
            <a:r>
              <a:rPr lang="en-US" dirty="0" smtClean="0"/>
              <a:t> person1</a:t>
            </a:r>
            <a:r>
              <a:rPr lang="en-US" dirty="0"/>
              <a:t>);  </a:t>
            </a:r>
            <a:r>
              <a:rPr lang="en-US" dirty="0" smtClean="0"/>
              <a:t>         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"undefined"</a:t>
            </a:r>
          </a:p>
          <a:p>
            <a:pPr marL="0" indent="0" rtl="1">
              <a:buNone/>
            </a:pPr>
            <a:r>
              <a:rPr lang="en-US" dirty="0" smtClean="0"/>
              <a:t>             console.log(name</a:t>
            </a:r>
            <a:r>
              <a:rPr lang="en-US" dirty="0"/>
              <a:t>); </a:t>
            </a:r>
            <a:r>
              <a:rPr lang="en-US" dirty="0" smtClean="0"/>
              <a:t>                       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"Nicholas"</a:t>
            </a:r>
          </a:p>
        </p:txBody>
      </p:sp>
    </p:spTree>
    <p:extLst>
      <p:ext uri="{BB962C8B-B14F-4D97-AF65-F5344CB8AC3E}">
        <p14:creationId xmlns:p14="http://schemas.microsoft.com/office/powerpoint/2010/main" val="15312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3364271"/>
            <a:ext cx="10515600" cy="216815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NOTE:</a:t>
            </a:r>
          </a:p>
          <a:p>
            <a:pPr marL="0" indent="0" algn="r" rtl="1">
              <a:buNone/>
            </a:pPr>
            <a:r>
              <a:rPr lang="ar-SA" dirty="0" smtClean="0"/>
              <a:t>يحدث خطأ إذا اتصلت ب</a:t>
            </a:r>
            <a:r>
              <a:rPr lang="en-US" dirty="0" smtClean="0"/>
              <a:t>constructor</a:t>
            </a:r>
            <a:r>
              <a:rPr lang="ar-SA" dirty="0" smtClean="0"/>
              <a:t> ال</a:t>
            </a:r>
            <a:r>
              <a:rPr lang="en-US" dirty="0" smtClean="0"/>
              <a:t>person</a:t>
            </a:r>
            <a:r>
              <a:rPr lang="ar-SA" dirty="0" smtClean="0"/>
              <a:t> دون إستخدام </a:t>
            </a:r>
            <a:r>
              <a:rPr lang="en-US" dirty="0" smtClean="0"/>
              <a:t>new;</a:t>
            </a:r>
            <a:r>
              <a:rPr lang="ar-SA" dirty="0" smtClean="0"/>
              <a:t> هذا لان</a:t>
            </a:r>
            <a:r>
              <a:rPr lang="ar-SA" dirty="0"/>
              <a:t>ه</a:t>
            </a:r>
            <a:r>
              <a:rPr lang="ar-SA" dirty="0" smtClean="0"/>
              <a:t> لايقوم بتعيين </a:t>
            </a:r>
            <a:r>
              <a:rPr lang="en-US" dirty="0" smtClean="0"/>
              <a:t>this</a:t>
            </a:r>
            <a:r>
              <a:rPr lang="ar-SA" dirty="0" smtClean="0"/>
              <a:t> للكائن العام بدلا من ذلك</a:t>
            </a:r>
            <a:r>
              <a:rPr lang="en-US" dirty="0" smtClean="0"/>
              <a:t> </a:t>
            </a:r>
            <a:r>
              <a:rPr lang="ar-SA" dirty="0" smtClean="0"/>
              <a:t> </a:t>
            </a:r>
            <a:r>
              <a:rPr lang="en-US" dirty="0" smtClean="0"/>
              <a:t>this</a:t>
            </a:r>
            <a:r>
              <a:rPr lang="ar-SA" dirty="0" smtClean="0"/>
              <a:t> يبقى غير معرف ويحدث خطأ عندما تحاول إنشاء خاصية غير معرفة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140" y="2706531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latin typeface="Aparajita" panose="020B0604020202020204" pitchFamily="34" charset="0"/>
                <a:cs typeface="Aparajita" panose="020B0604020202020204" pitchFamily="34" charset="0"/>
              </a:rPr>
              <a:t>LECTURE </a:t>
            </a:r>
            <a:r>
              <a:rPr lang="ar-SA" sz="6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2</a:t>
            </a:r>
            <a:endParaRPr lang="en-US" sz="6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ctr" rtl="1">
              <a:buNone/>
            </a:pPr>
            <a:r>
              <a:rPr lang="en-US" sz="6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PROTOTYPES</a:t>
            </a:r>
          </a:p>
          <a:p>
            <a:pPr marL="0" indent="0" algn="ctr" rtl="1">
              <a:buNone/>
            </a:pPr>
            <a:r>
              <a:rPr lang="ar-SA" sz="6000" dirty="0" smtClean="0"/>
              <a:t>النماذج الأولية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373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715" y="1063820"/>
            <a:ext cx="8761413" cy="706964"/>
          </a:xfrm>
        </p:spPr>
        <p:txBody>
          <a:bodyPr/>
          <a:lstStyle/>
          <a:p>
            <a:pPr algn="ctr"/>
            <a:r>
              <a:rPr lang="ar-SA" b="1" dirty="0" smtClean="0"/>
              <a:t>مقدمة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590" y="3080018"/>
            <a:ext cx="8825659" cy="34163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/>
              <a:t>فهم الـ </a:t>
            </a:r>
            <a:r>
              <a:rPr lang="en-US" dirty="0"/>
              <a:t>prototype </a:t>
            </a:r>
            <a:r>
              <a:rPr lang="ar-SA" dirty="0" smtClean="0"/>
              <a:t> في </a:t>
            </a:r>
            <a:r>
              <a:rPr lang="ar-SA" dirty="0"/>
              <a:t>الجافاسكربت مهم للغاية، وله فوائد كثيرة أهمها الـ </a:t>
            </a:r>
            <a:r>
              <a:rPr lang="en-US" dirty="0"/>
              <a:t>optimization </a:t>
            </a:r>
            <a:r>
              <a:rPr lang="ar-SA" dirty="0"/>
              <a:t>والـ </a:t>
            </a:r>
            <a:r>
              <a:rPr lang="en-US" dirty="0"/>
              <a:t>performance </a:t>
            </a:r>
            <a:r>
              <a:rPr lang="ar-SA" dirty="0" smtClean="0"/>
              <a:t> وعدم </a:t>
            </a:r>
            <a:r>
              <a:rPr lang="ar-SA" dirty="0"/>
              <a:t>تكرار </a:t>
            </a:r>
            <a:r>
              <a:rPr lang="ar-SA" dirty="0" smtClean="0"/>
              <a:t>الأكواد ، </a:t>
            </a:r>
            <a:r>
              <a:rPr lang="ar-SA" dirty="0"/>
              <a:t>وكذلك مهم في موضوع الوراثة والبرمجة على منوال الـ </a:t>
            </a:r>
            <a:r>
              <a:rPr lang="en-US" dirty="0"/>
              <a:t>object oriented </a:t>
            </a:r>
            <a:r>
              <a:rPr lang="ar-SA" dirty="0" smtClean="0"/>
              <a:t> واستخدام </a:t>
            </a:r>
            <a:r>
              <a:rPr lang="ar-SA" dirty="0"/>
              <a:t>دوال </a:t>
            </a:r>
            <a:r>
              <a:rPr lang="ar-SA" dirty="0" smtClean="0"/>
              <a:t>الإنشاء ، </a:t>
            </a:r>
            <a:r>
              <a:rPr lang="ar-SA" dirty="0"/>
              <a:t>وفوق كل هذا الموضوع سهل وبسيط للغاية</a:t>
            </a:r>
            <a:r>
              <a:rPr lang="ar-SA" dirty="0" smtClean="0"/>
              <a:t>.</a:t>
            </a:r>
          </a:p>
          <a:p>
            <a:pPr marL="0" indent="0" algn="r" rtl="1">
              <a:buNone/>
            </a:pPr>
            <a:r>
              <a:rPr lang="ar-SA" dirty="0" smtClean="0"/>
              <a:t> </a:t>
            </a:r>
            <a:r>
              <a:rPr lang="ar-SA" dirty="0"/>
              <a:t>ولك أن تعرف أن لغة الجافاسكربت مبنية على فكرة الـ </a:t>
            </a:r>
            <a:r>
              <a:rPr lang="en-US" dirty="0"/>
              <a:t>prototype </a:t>
            </a:r>
            <a:r>
              <a:rPr lang="ar-SA" dirty="0" smtClean="0"/>
              <a:t> ولذلك </a:t>
            </a:r>
            <a:r>
              <a:rPr lang="ar-SA" dirty="0"/>
              <a:t>لكي تتشبع بفهم الجافاسكربت لابد أن تكون على فهم دقيق لموضوع الـ </a:t>
            </a:r>
            <a:r>
              <a:rPr lang="en-US" dirty="0" smtClean="0"/>
              <a:t>prototype</a:t>
            </a:r>
            <a:r>
              <a:rPr lang="ar-SA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870" y="1205488"/>
            <a:ext cx="8761413" cy="706964"/>
          </a:xfrm>
        </p:spPr>
        <p:txBody>
          <a:bodyPr/>
          <a:lstStyle/>
          <a:p>
            <a:pPr algn="ctr" rtl="1"/>
            <a:r>
              <a:rPr lang="ar-SA" dirty="0" smtClean="0"/>
              <a:t>إهداء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624" y="2513347"/>
            <a:ext cx="8825659" cy="3416300"/>
          </a:xfrm>
        </p:spPr>
        <p:txBody>
          <a:bodyPr/>
          <a:lstStyle/>
          <a:p>
            <a:pPr marL="0" indent="0" algn="ctr" rtl="1">
              <a:buNone/>
            </a:pPr>
            <a:r>
              <a:rPr lang="ar-SA" b="1" dirty="0" smtClean="0"/>
              <a:t> إلى صاحب السيرة العطرة ، والفكر المستنير</a:t>
            </a:r>
          </a:p>
          <a:p>
            <a:pPr marL="0" indent="0" algn="ctr" rtl="1">
              <a:buNone/>
            </a:pPr>
            <a:r>
              <a:rPr lang="ar-SA" b="1" dirty="0" smtClean="0"/>
              <a:t>إلى من </a:t>
            </a:r>
            <a:r>
              <a:rPr lang="ar-SA" b="1" dirty="0" smtClean="0"/>
              <a:t>أخلص </a:t>
            </a:r>
            <a:r>
              <a:rPr lang="ar-SA" b="1" dirty="0" smtClean="0"/>
              <a:t>النية في تعليمي</a:t>
            </a:r>
          </a:p>
          <a:p>
            <a:pPr marL="0" indent="0" algn="ctr" rtl="1">
              <a:buNone/>
            </a:pPr>
            <a:r>
              <a:rPr lang="ar-SA" b="1" dirty="0" smtClean="0"/>
              <a:t>وساعد على وصولي لإتمام هذا البحث</a:t>
            </a:r>
          </a:p>
          <a:p>
            <a:pPr marL="0" indent="0" algn="ctr" rtl="1">
              <a:buNone/>
            </a:pPr>
            <a:r>
              <a:rPr lang="ar-SA" b="1" dirty="0" smtClean="0"/>
              <a:t>أهدي بحثي هذا لأستاذي ومعلمي </a:t>
            </a:r>
          </a:p>
          <a:p>
            <a:pPr marL="0" indent="0" algn="ctr" rtl="1">
              <a:buNone/>
            </a:pPr>
            <a:r>
              <a:rPr lang="ar-SA" b="1" dirty="0" smtClean="0"/>
              <a:t>الدكتور : مصطفى قاباج </a:t>
            </a:r>
          </a:p>
          <a:p>
            <a:pPr marL="0" indent="0" algn="ctr" rtl="1">
              <a:buNone/>
            </a:pPr>
            <a:r>
              <a:rPr lang="ar-SA" b="1" dirty="0" smtClean="0"/>
              <a:t>متعه الله بوافر الصحة والعافية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29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0357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/>
              <a:t>النماذج الاولية (</a:t>
            </a:r>
            <a:r>
              <a:rPr lang="en-US" sz="3200" b="1" dirty="0" smtClean="0"/>
              <a:t>(PROTOTYPES</a:t>
            </a:r>
            <a:r>
              <a:rPr lang="ar-SA" sz="3200" b="1" dirty="0" smtClean="0"/>
              <a:t>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SA" dirty="0"/>
              <a:t>كلمة </a:t>
            </a:r>
            <a:r>
              <a:rPr lang="en-US" dirty="0"/>
              <a:t>prototype </a:t>
            </a:r>
            <a:r>
              <a:rPr lang="ar-SA" dirty="0" smtClean="0"/>
              <a:t> تعني </a:t>
            </a:r>
            <a:r>
              <a:rPr lang="ar-SA" dirty="0"/>
              <a:t>النموذج المبدئي </a:t>
            </a:r>
            <a:r>
              <a:rPr lang="ar-SA" dirty="0" smtClean="0"/>
              <a:t>للشيء ، </a:t>
            </a:r>
            <a:r>
              <a:rPr lang="ar-SA" dirty="0"/>
              <a:t>فعلى سبيل المثال لو اردت أن تنشيء سلعة </a:t>
            </a:r>
            <a:r>
              <a:rPr lang="ar-SA" dirty="0" smtClean="0"/>
              <a:t>ما ، </a:t>
            </a:r>
            <a:r>
              <a:rPr lang="ar-SA" dirty="0"/>
              <a:t>فأول شيء سوف تقوم به هو إنشاء نموذج مبدئي لهذا السلعة. أو أنك تقوم بإبتكار تكنولوجي معينة فتقوم بإنشاء </a:t>
            </a:r>
            <a:r>
              <a:rPr lang="en-US" dirty="0"/>
              <a:t>prototype </a:t>
            </a:r>
            <a:r>
              <a:rPr lang="ar-SA" dirty="0" smtClean="0"/>
              <a:t> من </a:t>
            </a:r>
            <a:r>
              <a:rPr lang="ar-SA" dirty="0"/>
              <a:t>هذه التكنولوجي </a:t>
            </a:r>
            <a:r>
              <a:rPr lang="ar-SA" dirty="0" smtClean="0"/>
              <a:t>الجديدة. </a:t>
            </a:r>
            <a:r>
              <a:rPr lang="ar-SA" dirty="0"/>
              <a:t>هذا تعريف حرفي لكلمة </a:t>
            </a:r>
            <a:r>
              <a:rPr lang="en-US" dirty="0" smtClean="0"/>
              <a:t>prototype</a:t>
            </a:r>
            <a:r>
              <a:rPr lang="ar-SA" dirty="0" smtClean="0"/>
              <a:t> </a:t>
            </a:r>
            <a:r>
              <a:rPr lang="en-US" dirty="0" smtClean="0"/>
              <a:t>، </a:t>
            </a:r>
            <a:r>
              <a:rPr lang="ar-SA" dirty="0"/>
              <a:t>فعندما تقوم بإنشاء كائن في الجافاسكربت تقوم اللغة بإنشاء </a:t>
            </a:r>
            <a:r>
              <a:rPr lang="ar-SA" dirty="0" smtClean="0"/>
              <a:t>   </a:t>
            </a:r>
            <a:r>
              <a:rPr lang="en-US" dirty="0" smtClean="0"/>
              <a:t>prototype </a:t>
            </a:r>
            <a:r>
              <a:rPr lang="ar-SA" dirty="0" smtClean="0"/>
              <a:t> لهذا الكائن ، </a:t>
            </a:r>
            <a:r>
              <a:rPr lang="ar-SA" dirty="0"/>
              <a:t>وربما هذا التعريف البسيط يعطيك لمحة عن فكرة الـ </a:t>
            </a:r>
            <a:r>
              <a:rPr lang="en-US" dirty="0"/>
              <a:t>prototype </a:t>
            </a:r>
            <a:r>
              <a:rPr lang="ar-SA" dirty="0"/>
              <a:t>في الجافاسكربت</a:t>
            </a:r>
            <a:r>
              <a:rPr lang="ar-SA" dirty="0" smtClean="0"/>
              <a:t>.</a:t>
            </a:r>
          </a:p>
          <a:p>
            <a:pPr marL="0" indent="0" algn="r" rtl="1">
              <a:buNone/>
            </a:pPr>
            <a:r>
              <a:rPr lang="ar-SA" dirty="0" smtClean="0"/>
              <a:t>ويمكنك أن تفكر في النموذج الاولي كوصفة للكائن . كل وظيفة تقريبا لديها نموذج أولي للخاصية يستخدم أثناء إنشاء حالات جديدة .</a:t>
            </a:r>
          </a:p>
          <a:p>
            <a:pPr marL="0" indent="0" algn="r" rtl="1">
              <a:buNone/>
            </a:pPr>
            <a:r>
              <a:rPr lang="ar-SA" dirty="0" smtClean="0"/>
              <a:t>هذا النموذج الاولي مشترك بين كل مثيلات الكائن ويمكن لتلك المثيلات الوصول لخصائص النموذج الاولي.</a:t>
            </a:r>
          </a:p>
        </p:txBody>
      </p:sp>
    </p:spTree>
    <p:extLst>
      <p:ext uri="{BB962C8B-B14F-4D97-AF65-F5344CB8AC3E}">
        <p14:creationId xmlns:p14="http://schemas.microsoft.com/office/powerpoint/2010/main" val="16205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3513"/>
            <a:ext cx="10515600" cy="1325562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>
                <a:solidFill>
                  <a:schemeClr val="tx1"/>
                </a:solidFill>
              </a:rPr>
              <a:t>سنقوم </a:t>
            </a:r>
            <a:r>
              <a:rPr lang="ar-SA" sz="3200" b="1" dirty="0">
                <a:solidFill>
                  <a:schemeClr val="tx1"/>
                </a:solidFill>
              </a:rPr>
              <a:t>بإنشاء كائن جديد ونقوم بطباعته في الـ </a:t>
            </a:r>
            <a:r>
              <a:rPr lang="en-US" sz="3200" b="1" dirty="0" smtClean="0">
                <a:solidFill>
                  <a:schemeClr val="tx1"/>
                </a:solidFill>
              </a:rPr>
              <a:t>console </a:t>
            </a:r>
            <a:r>
              <a:rPr lang="ar-SA" sz="3200" b="1" dirty="0" smtClean="0">
                <a:solidFill>
                  <a:schemeClr val="tx1"/>
                </a:solidFill>
              </a:rPr>
              <a:t> ونرى </a:t>
            </a:r>
            <a:r>
              <a:rPr lang="ar-SA" sz="3200" b="1" dirty="0">
                <a:solidFill>
                  <a:schemeClr val="tx1"/>
                </a:solidFill>
              </a:rPr>
              <a:t>الناتج:-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7951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dummykey</a:t>
            </a:r>
            <a:r>
              <a:rPr lang="en-US" dirty="0" smtClean="0"/>
              <a:t>:   ‘</a:t>
            </a:r>
            <a:r>
              <a:rPr lang="en-US" dirty="0" smtClean="0">
                <a:solidFill>
                  <a:srgbClr val="C00000"/>
                </a:solidFill>
              </a:rPr>
              <a:t>dummy Value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console</a:t>
            </a:r>
            <a:r>
              <a:rPr lang="ar-SA" dirty="0" smtClean="0"/>
              <a:t>.</a:t>
            </a:r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7294"/>
            <a:ext cx="8954060" cy="31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89" y="2528426"/>
            <a:ext cx="10515600" cy="6158753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/>
              <a:t>في هذه الأسطر قمنا بإنشاء كائن وله خاصية اسمها </a:t>
            </a:r>
            <a:r>
              <a:rPr lang="en-US" dirty="0" err="1"/>
              <a:t>dummyKey</a:t>
            </a:r>
            <a:r>
              <a:rPr lang="en-US" dirty="0"/>
              <a:t> </a:t>
            </a:r>
            <a:r>
              <a:rPr lang="ar-SA" dirty="0" smtClean="0"/>
              <a:t> وقمنا </a:t>
            </a:r>
            <a:r>
              <a:rPr lang="ar-SA" dirty="0"/>
              <a:t>بطباعته في الـ </a:t>
            </a:r>
            <a:r>
              <a:rPr lang="en-US" dirty="0" smtClean="0"/>
              <a:t>console</a:t>
            </a:r>
            <a:r>
              <a:rPr lang="ar-SA" dirty="0" smtClean="0"/>
              <a:t> </a:t>
            </a:r>
            <a:r>
              <a:rPr lang="en-US" dirty="0" smtClean="0"/>
              <a:t>، </a:t>
            </a:r>
            <a:r>
              <a:rPr lang="ar-SA" dirty="0"/>
              <a:t>لاحظ أني قمت باستخدام الـ 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ar-SA" dirty="0" smtClean="0"/>
              <a:t> بدلا </a:t>
            </a:r>
            <a:r>
              <a:rPr lang="ar-SA" dirty="0"/>
              <a:t>من </a:t>
            </a:r>
            <a:r>
              <a:rPr lang="ar-SA" dirty="0" smtClean="0"/>
              <a:t>الـ</a:t>
            </a:r>
            <a:r>
              <a:rPr lang="en-US" dirty="0" smtClean="0"/>
              <a:t>log </a:t>
            </a:r>
            <a:r>
              <a:rPr lang="ar-SA" dirty="0" smtClean="0"/>
              <a:t> أثناء </a:t>
            </a:r>
            <a:r>
              <a:rPr lang="ar-SA" dirty="0"/>
              <a:t>عملية الطباعة في الـ </a:t>
            </a:r>
            <a:r>
              <a:rPr lang="ar-SA" dirty="0" smtClean="0"/>
              <a:t>  </a:t>
            </a:r>
            <a:r>
              <a:rPr lang="en-US" dirty="0" smtClean="0"/>
              <a:t>console</a:t>
            </a:r>
            <a:r>
              <a:rPr lang="ar-SA" dirty="0" smtClean="0"/>
              <a:t> </a:t>
            </a:r>
            <a:r>
              <a:rPr lang="en-US" dirty="0" smtClean="0"/>
              <a:t>، </a:t>
            </a:r>
            <a:r>
              <a:rPr lang="ar-SA" dirty="0"/>
              <a:t>والسبب في ذلك أن الـ 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ar-SA" dirty="0" smtClean="0"/>
              <a:t> يعطينا </a:t>
            </a:r>
            <a:r>
              <a:rPr lang="ar-SA" dirty="0"/>
              <a:t>بعض التفاصيل أكثر من الـ </a:t>
            </a:r>
            <a:r>
              <a:rPr lang="en-US" dirty="0" smtClean="0"/>
              <a:t>log</a:t>
            </a:r>
            <a:r>
              <a:rPr lang="ar-SA" dirty="0" smtClean="0"/>
              <a:t> .</a:t>
            </a:r>
          </a:p>
          <a:p>
            <a:pPr marL="0" indent="0" algn="r" rtl="1">
              <a:buNone/>
            </a:pPr>
            <a:r>
              <a:rPr lang="ar-SA" dirty="0"/>
              <a:t>عندما قمنا بإنشاء </a:t>
            </a:r>
            <a:r>
              <a:rPr lang="ar-SA" dirty="0" smtClean="0"/>
              <a:t>الكائن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ar-SA" dirty="0" smtClean="0"/>
              <a:t> في </a:t>
            </a:r>
            <a:r>
              <a:rPr lang="ar-SA" dirty="0"/>
              <a:t>المثال السابق ارفقنا إليه خاصية واحدة ألا وهي الـ </a:t>
            </a:r>
            <a:r>
              <a:rPr lang="en-US" dirty="0" err="1" smtClean="0"/>
              <a:t>dummyKey</a:t>
            </a:r>
            <a:endParaRPr lang="ar-SA" dirty="0" smtClean="0"/>
          </a:p>
          <a:p>
            <a:pPr marL="0" indent="0" algn="r" rtl="1">
              <a:buNone/>
            </a:pPr>
            <a:endParaRPr lang="ar-SA" dirty="0" smtClean="0"/>
          </a:p>
          <a:p>
            <a:pPr marL="0" indent="0" algn="r" rtl="1">
              <a:buNone/>
            </a:pPr>
            <a:r>
              <a:rPr lang="ar-SA" dirty="0"/>
              <a:t>"الـ </a:t>
            </a:r>
            <a:r>
              <a:rPr lang="ar-SA" dirty="0" smtClean="0"/>
              <a:t>_</a:t>
            </a:r>
            <a:r>
              <a:rPr lang="en-US" dirty="0" smtClean="0"/>
              <a:t>proto</a:t>
            </a:r>
            <a:r>
              <a:rPr lang="ar-SA" dirty="0" smtClean="0"/>
              <a:t> المظلل </a:t>
            </a:r>
            <a:r>
              <a:rPr lang="ar-SA" dirty="0"/>
              <a:t>في </a:t>
            </a:r>
            <a:r>
              <a:rPr lang="ar-SA" dirty="0" smtClean="0"/>
              <a:t>الصورة </a:t>
            </a:r>
            <a:r>
              <a:rPr lang="ar-SA" dirty="0"/>
              <a:t>وهو بمثابة النموذج المبدئي للكائن</a:t>
            </a:r>
            <a:r>
              <a:rPr lang="ar-SA" dirty="0" smtClean="0"/>
              <a:t>.</a:t>
            </a:r>
          </a:p>
          <a:p>
            <a:pPr marL="0" indent="0" algn="r" rtl="1">
              <a:buNone/>
            </a:pPr>
            <a:endParaRPr lang="ar-SA" dirty="0" smtClean="0"/>
          </a:p>
          <a:p>
            <a:pPr marL="0" indent="0" algn="r" rtl="1">
              <a:buNone/>
            </a:pPr>
            <a:r>
              <a:rPr lang="ar-SA" dirty="0"/>
              <a:t>فأي كائن سوف تنشئه في الجافاسكربت سوف يكون له نموذج مبدئي ألا وهو الـ </a:t>
            </a:r>
            <a:r>
              <a:rPr lang="en-US" dirty="0" smtClean="0"/>
              <a:t>prototype</a:t>
            </a:r>
            <a:r>
              <a:rPr lang="ar-SA" dirty="0" smtClean="0"/>
              <a:t> ولك </a:t>
            </a:r>
            <a:r>
              <a:rPr lang="ar-SA" dirty="0"/>
              <a:t>أن تعرف أن </a:t>
            </a:r>
            <a:r>
              <a:rPr lang="ar-SA" dirty="0" smtClean="0"/>
              <a:t>الـ</a:t>
            </a:r>
            <a:r>
              <a:rPr lang="en-US" dirty="0" smtClean="0"/>
              <a:t>prototype </a:t>
            </a:r>
            <a:r>
              <a:rPr lang="ar-SA" dirty="0" smtClean="0"/>
              <a:t> هذا </a:t>
            </a:r>
            <a:r>
              <a:rPr lang="ar-SA" dirty="0"/>
              <a:t>هو في الأساس أيضا كائن </a:t>
            </a:r>
            <a:r>
              <a:rPr lang="en-US" dirty="0" smtClean="0"/>
              <a:t>object</a:t>
            </a:r>
            <a:r>
              <a:rPr lang="ar-SA" dirty="0" smtClean="0"/>
              <a:t> </a:t>
            </a:r>
            <a:r>
              <a:rPr lang="en-US" dirty="0" smtClean="0"/>
              <a:t>، </a:t>
            </a:r>
            <a:r>
              <a:rPr lang="ar-SA" dirty="0"/>
              <a:t>لو قولنا مرة أخرى ما الذي حدث في المثال السابق سوف نقول الآتي:- </a:t>
            </a:r>
            <a:r>
              <a:rPr lang="ar-SA" dirty="0" smtClean="0"/>
              <a:t> قمنا </a:t>
            </a:r>
            <a:r>
              <a:rPr lang="ar-SA" dirty="0"/>
              <a:t>بإنشاء كائن له خاصية </a:t>
            </a:r>
            <a:r>
              <a:rPr lang="ar-SA" dirty="0" smtClean="0"/>
              <a:t>اسمها</a:t>
            </a:r>
            <a:r>
              <a:rPr lang="en-US" dirty="0" err="1" smtClean="0"/>
              <a:t>dummyKey</a:t>
            </a:r>
            <a:r>
              <a:rPr lang="en-US" dirty="0" smtClean="0"/>
              <a:t> </a:t>
            </a:r>
            <a:r>
              <a:rPr lang="ar-SA" dirty="0" smtClean="0"/>
              <a:t> وأثناء </a:t>
            </a:r>
            <a:r>
              <a:rPr lang="ar-SA" dirty="0"/>
              <a:t>عملية الإنشاء قامت لغة الجافاسكربت بإنشاء كائن الـ </a:t>
            </a:r>
            <a:r>
              <a:rPr lang="en-US" dirty="0"/>
              <a:t>prototype </a:t>
            </a:r>
            <a:r>
              <a:rPr lang="ar-SA" dirty="0" smtClean="0"/>
              <a:t> وقامت </a:t>
            </a:r>
            <a:r>
              <a:rPr lang="ar-SA" dirty="0"/>
              <a:t>بإرفاقه إلى </a:t>
            </a:r>
            <a:r>
              <a:rPr lang="ar-SA" dirty="0" smtClean="0"/>
              <a:t>الكائن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ar-SA" dirty="0" smtClean="0"/>
              <a:t> الذي </a:t>
            </a:r>
            <a:r>
              <a:rPr lang="ar-SA" dirty="0"/>
              <a:t>أنشأناه.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71037"/>
            <a:ext cx="12192000" cy="4847949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مثال أخر على ال</a:t>
            </a:r>
            <a:r>
              <a:rPr lang="en-US" dirty="0" smtClean="0"/>
              <a:t>prototypes </a:t>
            </a:r>
            <a:r>
              <a:rPr lang="ar-SA" dirty="0" smtClean="0"/>
              <a:t> </a:t>
            </a:r>
          </a:p>
          <a:p>
            <a:pPr marL="0" indent="0" rtl="1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book </a:t>
            </a:r>
            <a:r>
              <a:rPr lang="en-US" dirty="0"/>
              <a:t>= {</a:t>
            </a:r>
          </a:p>
          <a:p>
            <a:pPr marL="0" indent="0" rtl="1">
              <a:buNone/>
            </a:pPr>
            <a:r>
              <a:rPr lang="en-US" dirty="0"/>
              <a:t>title: "</a:t>
            </a:r>
            <a:r>
              <a:rPr lang="en-US" dirty="0">
                <a:solidFill>
                  <a:srgbClr val="C00000"/>
                </a:solidFill>
              </a:rPr>
              <a:t>The Principles of Object-Oriented JavaScript</a:t>
            </a:r>
            <a:r>
              <a:rPr lang="en-US" dirty="0"/>
              <a:t>"</a:t>
            </a:r>
          </a:p>
          <a:p>
            <a:pPr marL="0" indent="0" rtl="1">
              <a:buNone/>
            </a:pPr>
            <a:r>
              <a:rPr lang="en-US" dirty="0"/>
              <a:t>};</a:t>
            </a:r>
          </a:p>
          <a:p>
            <a:pPr marL="0" indent="0" rtl="1">
              <a:buNone/>
            </a:pPr>
            <a:r>
              <a:rPr lang="en-US" dirty="0"/>
              <a:t>console.log("</a:t>
            </a:r>
            <a:r>
              <a:rPr lang="en-US" dirty="0">
                <a:solidFill>
                  <a:srgbClr val="C00000"/>
                </a:solidFill>
              </a:rPr>
              <a:t>title</a:t>
            </a:r>
            <a:r>
              <a:rPr lang="en-US" dirty="0"/>
              <a:t>"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dirty="0" smtClean="0"/>
              <a:t> book</a:t>
            </a:r>
            <a:r>
              <a:rPr lang="en-US" dirty="0"/>
              <a:t>);  </a:t>
            </a:r>
            <a:r>
              <a:rPr lang="en-US" dirty="0" smtClean="0"/>
              <a:t>                                                    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marL="0" indent="0" rtl="1">
              <a:buNone/>
            </a:pPr>
            <a:r>
              <a:rPr lang="en-US" dirty="0" smtClean="0"/>
              <a:t>console.log(book . </a:t>
            </a:r>
            <a:r>
              <a:rPr lang="en-US" dirty="0" err="1" smtClean="0"/>
              <a:t>hasOwnProperty</a:t>
            </a:r>
            <a:r>
              <a:rPr lang="en-US" dirty="0"/>
              <a:t>("</a:t>
            </a:r>
            <a:r>
              <a:rPr lang="en-US" dirty="0">
                <a:solidFill>
                  <a:srgbClr val="C00000"/>
                </a:solidFill>
              </a:rPr>
              <a:t>title</a:t>
            </a:r>
            <a:r>
              <a:rPr lang="en-US" dirty="0"/>
              <a:t>")); </a:t>
            </a:r>
            <a:r>
              <a:rPr lang="en-US" dirty="0" smtClean="0"/>
              <a:t>                    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true</a:t>
            </a:r>
          </a:p>
          <a:p>
            <a:pPr marL="0" indent="0" rtl="1">
              <a:buNone/>
            </a:pPr>
            <a:r>
              <a:rPr lang="en-US" dirty="0"/>
              <a:t>console.log("</a:t>
            </a:r>
            <a:r>
              <a:rPr lang="en-US" dirty="0" err="1">
                <a:solidFill>
                  <a:srgbClr val="C00000"/>
                </a:solidFill>
              </a:rPr>
              <a:t>hasOwnProperty</a:t>
            </a:r>
            <a:r>
              <a:rPr lang="en-US" dirty="0"/>
              <a:t>"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en-US" dirty="0" smtClean="0"/>
              <a:t> book</a:t>
            </a:r>
            <a:r>
              <a:rPr lang="en-US" dirty="0"/>
              <a:t>); </a:t>
            </a:r>
            <a:r>
              <a:rPr lang="en-US" dirty="0" smtClean="0"/>
              <a:t>                           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true</a:t>
            </a:r>
          </a:p>
          <a:p>
            <a:pPr marL="0" indent="0" rtl="1">
              <a:buNone/>
            </a:pPr>
            <a:r>
              <a:rPr lang="en-US" dirty="0" smtClean="0"/>
              <a:t>console.log(book . </a:t>
            </a:r>
            <a:r>
              <a:rPr lang="en-US" dirty="0" err="1" smtClean="0"/>
              <a:t>hasOwnProperty</a:t>
            </a:r>
            <a:r>
              <a:rPr lang="en-US" dirty="0"/>
              <a:t>("</a:t>
            </a:r>
            <a:r>
              <a:rPr lang="en-US" dirty="0" err="1">
                <a:solidFill>
                  <a:srgbClr val="C00000"/>
                </a:solidFill>
              </a:rPr>
              <a:t>hasOwnProperty</a:t>
            </a:r>
            <a:r>
              <a:rPr lang="en-US" dirty="0"/>
              <a:t>"));  </a:t>
            </a:r>
            <a:r>
              <a:rPr lang="en-US" dirty="0" smtClean="0"/>
              <a:t>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  <a:p>
            <a:pPr marL="0" indent="0" rtl="1">
              <a:buNone/>
            </a:pPr>
            <a:r>
              <a:rPr lang="en-US" dirty="0" smtClean="0"/>
              <a:t>console.log(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en-US" dirty="0" smtClean="0"/>
              <a:t> . Prototype . </a:t>
            </a:r>
            <a:r>
              <a:rPr lang="en-US" dirty="0" err="1" smtClean="0"/>
              <a:t>hasOwnProperty</a:t>
            </a:r>
            <a:r>
              <a:rPr lang="en-US" dirty="0" smtClean="0"/>
              <a:t>("</a:t>
            </a:r>
            <a:r>
              <a:rPr lang="en-US" dirty="0" err="1">
                <a:solidFill>
                  <a:srgbClr val="C00000"/>
                </a:solidFill>
              </a:rPr>
              <a:t>hasOwnProperty</a:t>
            </a:r>
            <a:r>
              <a:rPr lang="en-US" dirty="0"/>
              <a:t>")); </a:t>
            </a:r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true</a:t>
            </a:r>
          </a:p>
          <a:p>
            <a:pPr marL="0" indent="0" algn="r" rtl="1">
              <a:buNone/>
            </a:pPr>
            <a:endParaRPr lang="ar-SA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ar-SA" dirty="0" smtClean="0"/>
              <a:t>على الرغم من أنه لا يوجد تعريف لل</a:t>
            </a:r>
            <a:r>
              <a:rPr lang="en-US" dirty="0" smtClean="0"/>
              <a:t> </a:t>
            </a:r>
            <a:r>
              <a:rPr lang="en-US" dirty="0" err="1" smtClean="0"/>
              <a:t>hasOwnProperty</a:t>
            </a:r>
            <a:r>
              <a:rPr lang="en-US" dirty="0" smtClean="0"/>
              <a:t>()</a:t>
            </a:r>
            <a:r>
              <a:rPr lang="ar-SA" dirty="0" smtClean="0"/>
              <a:t> في </a:t>
            </a:r>
            <a:r>
              <a:rPr lang="en-US" dirty="0" smtClean="0"/>
              <a:t>book</a:t>
            </a:r>
            <a:r>
              <a:rPr lang="ar-SA" dirty="0" smtClean="0"/>
              <a:t> لكن لايزال يمكن الوصول لهذه الدالة </a:t>
            </a:r>
            <a:r>
              <a:rPr lang="en-US" dirty="0" smtClean="0"/>
              <a:t>book </a:t>
            </a:r>
            <a:r>
              <a:rPr lang="en-US" dirty="0"/>
              <a:t>. </a:t>
            </a:r>
            <a:r>
              <a:rPr lang="en-US" dirty="0" err="1" smtClean="0"/>
              <a:t>hasOwnProperty</a:t>
            </a:r>
            <a:r>
              <a:rPr lang="en-US" dirty="0" smtClean="0"/>
              <a:t>()</a:t>
            </a:r>
            <a:r>
              <a:rPr lang="ar-SA" dirty="0" smtClean="0"/>
              <a:t> لان التعريف موجود على </a:t>
            </a:r>
            <a:r>
              <a:rPr lang="en-US" dirty="0"/>
              <a:t>Object . Prototype </a:t>
            </a:r>
            <a:r>
              <a:rPr lang="ar-SA" dirty="0"/>
              <a:t> </a:t>
            </a:r>
            <a:r>
              <a:rPr lang="ar-SA" dirty="0" smtClean="0"/>
              <a:t>. تذكر أن ال</a:t>
            </a:r>
            <a:r>
              <a:rPr lang="en-US" dirty="0" smtClean="0"/>
              <a:t>operator</a:t>
            </a:r>
            <a:r>
              <a:rPr lang="ar-SA" dirty="0" smtClean="0"/>
              <a:t> الموجود يرجع او يعطي </a:t>
            </a:r>
            <a:r>
              <a:rPr lang="en-US" dirty="0" smtClean="0"/>
              <a:t>true</a:t>
            </a:r>
            <a:r>
              <a:rPr lang="ar-SA" dirty="0" smtClean="0"/>
              <a:t> لكل من خصائص النموذج الاولي وخصائصه الخاصة.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03031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>
                <a:solidFill>
                  <a:schemeClr val="tx1"/>
                </a:solidFill>
              </a:rPr>
              <a:t>خاصية النموذج الاولي </a:t>
            </a:r>
            <a:r>
              <a:rPr lang="en-US" sz="3200" b="1" dirty="0" smtClean="0">
                <a:solidFill>
                  <a:schemeClr val="tx1"/>
                </a:solidFill>
              </a:rPr>
              <a:t>The [[Prototype]]property</a:t>
            </a:r>
            <a:r>
              <a:rPr lang="ar-SA" sz="3200" b="1" dirty="0" smtClean="0">
                <a:solidFill>
                  <a:schemeClr val="tx1"/>
                </a:solidFill>
              </a:rPr>
              <a:t> :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8186" y="1321175"/>
            <a:ext cx="10515600" cy="511826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dirty="0" smtClean="0"/>
              <a:t>تقوم إحدى الحالات بتعقب النموذج الاولي من خلال خاصية داخلية تسمى </a:t>
            </a:r>
            <a:r>
              <a:rPr lang="en-US" dirty="0" smtClean="0"/>
              <a:t>]]</a:t>
            </a:r>
            <a:r>
              <a:rPr lang="ar-SA" dirty="0" smtClean="0"/>
              <a:t> </a:t>
            </a:r>
            <a:r>
              <a:rPr lang="en-US" dirty="0" smtClean="0"/>
              <a:t>prototype</a:t>
            </a:r>
            <a:r>
              <a:rPr lang="ar-SA" dirty="0" smtClean="0"/>
              <a:t> </a:t>
            </a:r>
            <a:r>
              <a:rPr lang="en-US" dirty="0" smtClean="0"/>
              <a:t>[[</a:t>
            </a:r>
            <a:r>
              <a:rPr lang="ar-SA" dirty="0" smtClean="0"/>
              <a:t> هذه الخاصية هي مؤشر إلى النموذج الاولي للكائن الذي يستخدمه المثيل </a:t>
            </a:r>
            <a:r>
              <a:rPr lang="en-US" dirty="0" smtClean="0"/>
              <a:t>instance</a:t>
            </a:r>
            <a:r>
              <a:rPr lang="ar-SA" dirty="0" smtClean="0"/>
              <a:t> عندما تقوم بإنشاء كائن جديد باستخدام </a:t>
            </a:r>
            <a:r>
              <a:rPr lang="en-US" dirty="0" smtClean="0"/>
              <a:t>new;</a:t>
            </a:r>
            <a:r>
              <a:rPr lang="ar-SA" dirty="0" smtClean="0"/>
              <a:t> </a:t>
            </a: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ar-SA" dirty="0" smtClean="0"/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ar-SA" dirty="0" smtClean="0"/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ar-SA" dirty="0" smtClean="0"/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ar-SA" dirty="0" smtClean="0"/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r>
              <a:rPr lang="ar-SA" dirty="0" smtClean="0"/>
              <a:t>المثال السابق يظهر كيف أن الخاصية </a:t>
            </a:r>
            <a:r>
              <a:rPr lang="en-US" dirty="0" smtClean="0"/>
              <a:t>]]</a:t>
            </a:r>
            <a:r>
              <a:rPr lang="ar-SA" dirty="0" smtClean="0"/>
              <a:t> </a:t>
            </a:r>
            <a:r>
              <a:rPr lang="en-US" dirty="0" smtClean="0"/>
              <a:t>prototype</a:t>
            </a:r>
            <a:r>
              <a:rPr lang="ar-SA" dirty="0" smtClean="0"/>
              <a:t> </a:t>
            </a:r>
            <a:r>
              <a:rPr lang="en-US" dirty="0" smtClean="0"/>
              <a:t>[[</a:t>
            </a:r>
            <a:r>
              <a:rPr lang="ar-SA" dirty="0" smtClean="0"/>
              <a:t> تتيح حالات متعددة من نوع كائن يشيرإلى نفس النموذج الاولي التي يمكن ان تقلل من تكرار الكود .</a:t>
            </a: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906"/>
            <a:ext cx="10416988" cy="33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86366" y="1346736"/>
            <a:ext cx="12192000" cy="5144215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يمكنك قراءة قيمة الخاصية </a:t>
            </a:r>
            <a:r>
              <a:rPr lang="en-US" dirty="0" smtClean="0"/>
              <a:t>]]</a:t>
            </a:r>
            <a:r>
              <a:rPr lang="ar-SA" dirty="0" smtClean="0"/>
              <a:t> </a:t>
            </a:r>
            <a:r>
              <a:rPr lang="en-US" dirty="0" smtClean="0"/>
              <a:t>prototype</a:t>
            </a:r>
            <a:r>
              <a:rPr lang="ar-SA" dirty="0" smtClean="0"/>
              <a:t> </a:t>
            </a:r>
            <a:r>
              <a:rPr lang="en-US" dirty="0" smtClean="0"/>
              <a:t>[[</a:t>
            </a:r>
            <a:r>
              <a:rPr lang="ar-SA" dirty="0" smtClean="0"/>
              <a:t> باستخدام اسلوب ()</a:t>
            </a:r>
            <a:r>
              <a:rPr lang="en-US" dirty="0" err="1" smtClean="0"/>
              <a:t>object.getPrototypeof</a:t>
            </a:r>
            <a:r>
              <a:rPr lang="ar-SA" dirty="0" smtClean="0"/>
              <a:t> على الكائن.</a:t>
            </a:r>
            <a:endParaRPr lang="en-US" dirty="0" smtClean="0"/>
          </a:p>
          <a:p>
            <a:pPr marL="0" indent="0" algn="r" rtl="1">
              <a:buNone/>
            </a:pPr>
            <a:endParaRPr lang="ar-SA" dirty="0" smtClean="0"/>
          </a:p>
          <a:p>
            <a:pPr marL="0" indent="0" rtl="1">
              <a:buNone/>
            </a:pPr>
            <a:r>
              <a:rPr lang="en-US" dirty="0" smtClean="0"/>
              <a:t>        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object ={}; </a:t>
            </a:r>
            <a:endParaRPr lang="en-US" dirty="0"/>
          </a:p>
          <a:p>
            <a:pPr marL="0" indent="0" rtl="1">
              <a:buNone/>
            </a:pPr>
            <a:r>
              <a:rPr lang="en-US" dirty="0" smtClean="0"/>
              <a:t>            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prototype </a:t>
            </a:r>
            <a:r>
              <a:rPr lang="en-US" dirty="0"/>
              <a:t>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en-US" dirty="0" err="1"/>
              <a:t>.getPrototypeOf</a:t>
            </a:r>
            <a:r>
              <a:rPr lang="en-US" dirty="0"/>
              <a:t>(object);</a:t>
            </a:r>
          </a:p>
          <a:p>
            <a:pPr marL="0" indent="0" rtl="1">
              <a:buNone/>
            </a:pPr>
            <a:r>
              <a:rPr lang="en-US" dirty="0" smtClean="0"/>
              <a:t>                   console.log(prototype </a:t>
            </a:r>
            <a:r>
              <a:rPr lang="en-US" dirty="0"/>
              <a:t>===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en-US" dirty="0" err="1"/>
              <a:t>.prototype</a:t>
            </a:r>
            <a:r>
              <a:rPr lang="en-US" dirty="0"/>
              <a:t>);  </a:t>
            </a:r>
            <a:r>
              <a:rPr lang="en-US" dirty="0" smtClean="0"/>
              <a:t>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true</a:t>
            </a:r>
          </a:p>
          <a:p>
            <a:pPr marL="0" indent="0" algn="r" rtl="1">
              <a:buNone/>
            </a:pPr>
            <a:r>
              <a:rPr lang="ar-SA" dirty="0" smtClean="0"/>
              <a:t>المثال السابق يتحقق من </a:t>
            </a:r>
            <a:r>
              <a:rPr lang="en-US" dirty="0" smtClean="0"/>
              <a:t>]]</a:t>
            </a:r>
            <a:r>
              <a:rPr lang="ar-SA" dirty="0" smtClean="0"/>
              <a:t> </a:t>
            </a:r>
            <a:r>
              <a:rPr lang="en-US" dirty="0" smtClean="0"/>
              <a:t>prototype</a:t>
            </a:r>
            <a:r>
              <a:rPr lang="ar-SA" dirty="0" smtClean="0"/>
              <a:t> </a:t>
            </a:r>
            <a:r>
              <a:rPr lang="en-US" dirty="0" smtClean="0"/>
              <a:t>[[</a:t>
            </a:r>
            <a:r>
              <a:rPr lang="ar-SA" dirty="0" smtClean="0"/>
              <a:t> لكائن عام وفارغ. </a:t>
            </a:r>
          </a:p>
          <a:p>
            <a:pPr marL="0" indent="0" algn="r" rtl="1">
              <a:buNone/>
            </a:pPr>
            <a:r>
              <a:rPr lang="ar-SA" dirty="0" smtClean="0"/>
              <a:t>لأي كان عام مثل هذا دائما يشير ال</a:t>
            </a:r>
            <a:r>
              <a:rPr lang="en-US" dirty="0" smtClean="0"/>
              <a:t>]]</a:t>
            </a:r>
            <a:r>
              <a:rPr lang="ar-SA" dirty="0" smtClean="0"/>
              <a:t> </a:t>
            </a:r>
            <a:r>
              <a:rPr lang="en-US" dirty="0" smtClean="0"/>
              <a:t>prototype</a:t>
            </a:r>
            <a:r>
              <a:rPr lang="ar-SA" dirty="0" smtClean="0"/>
              <a:t> </a:t>
            </a:r>
            <a:r>
              <a:rPr lang="en-US" dirty="0" smtClean="0"/>
              <a:t>[[</a:t>
            </a:r>
            <a:r>
              <a:rPr lang="ar-SA" dirty="0" smtClean="0"/>
              <a:t> إلى </a:t>
            </a:r>
            <a:r>
              <a:rPr lang="en-US" dirty="0" err="1" smtClean="0"/>
              <a:t>object.prototype</a:t>
            </a:r>
            <a:r>
              <a:rPr lang="ar-SA" dirty="0" smtClean="0"/>
              <a:t> .</a:t>
            </a:r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r>
              <a:rPr lang="ar-SA" dirty="0" smtClean="0"/>
              <a:t>يمكنك اختبار لمعرفة ما إذا كان احد العناصر نموذجا أوليا لأخر باستخدام طريقة ()</a:t>
            </a:r>
            <a:r>
              <a:rPr lang="en-US" dirty="0" err="1" smtClean="0"/>
              <a:t>isPrototypeof</a:t>
            </a:r>
            <a:r>
              <a:rPr lang="ar-SA" dirty="0" smtClean="0"/>
              <a:t> .</a:t>
            </a:r>
            <a:endParaRPr lang="en-US" dirty="0" smtClean="0"/>
          </a:p>
          <a:p>
            <a:pPr marL="0" indent="0" algn="r" rtl="1">
              <a:buNone/>
            </a:pPr>
            <a:endParaRPr lang="ar-SA" dirty="0" smtClean="0"/>
          </a:p>
          <a:p>
            <a:pPr marL="0" indent="0" rtl="1">
              <a:buNone/>
            </a:pPr>
            <a:r>
              <a:rPr lang="en-US" dirty="0" smtClean="0"/>
              <a:t>               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object = {};</a:t>
            </a:r>
            <a:endParaRPr lang="en-US" dirty="0"/>
          </a:p>
          <a:p>
            <a:pPr marL="0" indent="0" rtl="1">
              <a:buNone/>
            </a:pPr>
            <a:r>
              <a:rPr lang="en-US" dirty="0" smtClean="0"/>
              <a:t>                      console.log(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en-US" dirty="0" smtClean="0"/>
              <a:t> . Prototype . </a:t>
            </a:r>
            <a:r>
              <a:rPr lang="en-US" dirty="0" err="1" smtClean="0"/>
              <a:t>isPrototypeOf</a:t>
            </a:r>
            <a:r>
              <a:rPr lang="en-US" dirty="0" smtClean="0"/>
              <a:t>(object</a:t>
            </a:r>
            <a:r>
              <a:rPr lang="en-US" dirty="0"/>
              <a:t>));  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ar-SA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endParaRPr lang="ar-SA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954" y="3512757"/>
            <a:ext cx="6949225" cy="138121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NOTE:</a:t>
            </a:r>
            <a:endParaRPr lang="ar-SA" b="1" dirty="0" smtClean="0"/>
          </a:p>
          <a:p>
            <a:pPr marL="0" indent="0" algn="r" rtl="1">
              <a:buNone/>
            </a:pPr>
            <a:r>
              <a:rPr lang="ar-SA" dirty="0" smtClean="0"/>
              <a:t>تدعم بعض محركات الجافاسكربت خاصية تسمى _</a:t>
            </a:r>
            <a:r>
              <a:rPr lang="en-US" dirty="0" smtClean="0"/>
              <a:t>proto</a:t>
            </a:r>
            <a:r>
              <a:rPr lang="ar-SA" dirty="0" smtClean="0"/>
              <a:t>_ على جميع الكائنات ، وتتيح لك </a:t>
            </a:r>
          </a:p>
          <a:p>
            <a:pPr marL="0" indent="0" algn="r" rtl="1">
              <a:buNone/>
            </a:pPr>
            <a:r>
              <a:rPr lang="ar-SA" dirty="0" smtClean="0"/>
              <a:t>هذه الخاصية القرءاة من والكتابة إلى </a:t>
            </a:r>
            <a:r>
              <a:rPr lang="en-US" dirty="0" smtClean="0"/>
              <a:t>]]</a:t>
            </a:r>
            <a:r>
              <a:rPr lang="ar-SA" dirty="0" smtClean="0"/>
              <a:t> </a:t>
            </a:r>
            <a:r>
              <a:rPr lang="en-US" dirty="0" smtClean="0"/>
              <a:t>prototype</a:t>
            </a:r>
            <a:r>
              <a:rPr lang="ar-SA" dirty="0" smtClean="0"/>
              <a:t> </a:t>
            </a:r>
            <a:r>
              <a:rPr lang="en-US" dirty="0" smtClean="0"/>
              <a:t>[[</a:t>
            </a:r>
            <a:r>
              <a:rPr lang="ar-S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308698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>
                <a:solidFill>
                  <a:schemeClr val="tx1"/>
                </a:solidFill>
              </a:rPr>
              <a:t>استخدام النماذج الأولية مع المنشئين</a:t>
            </a:r>
            <a:br>
              <a:rPr lang="ar-SA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Using Prototypes with Constructor</a:t>
            </a:r>
            <a:r>
              <a:rPr lang="ar-SA" sz="3200" b="1" dirty="0" smtClean="0">
                <a:solidFill>
                  <a:schemeClr val="tx1"/>
                </a:solidFill>
              </a:rPr>
              <a:t> :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124" y="4086029"/>
            <a:ext cx="10515600" cy="237462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dirty="0" smtClean="0"/>
              <a:t>إن طبيعة النماذج الاولية المشتركة تجعلها مثالية لتحديد الوظائف مرة واحدة لجميع الكائنات </a:t>
            </a:r>
          </a:p>
          <a:p>
            <a:pPr marL="0" indent="0" algn="r" rtl="1">
              <a:buNone/>
            </a:pPr>
            <a:r>
              <a:rPr lang="ar-SA" dirty="0" smtClean="0"/>
              <a:t>من نوع معين ، نظرا لان الوظائف تميل إلى فعل الشئ نفسه لجميع الحالات ، فلا يوجد سبب</a:t>
            </a:r>
          </a:p>
          <a:p>
            <a:pPr marL="0" indent="0" algn="r" rtl="1">
              <a:buNone/>
            </a:pPr>
            <a:r>
              <a:rPr lang="ar-SA" dirty="0" smtClean="0"/>
              <a:t> يحتاج كل حالة إلى مجموعة وظائف خاصة به .</a:t>
            </a:r>
          </a:p>
          <a:p>
            <a:pPr marL="0" indent="0" algn="r" rtl="1">
              <a:buNone/>
            </a:pPr>
            <a:r>
              <a:rPr lang="ar-SA" dirty="0" smtClean="0"/>
              <a:t>من الأكثر فاعلية وضع الوظائف على النموذج الأولي ثم إستخدامها للوصول إلى الحالة </a:t>
            </a:r>
          </a:p>
          <a:p>
            <a:pPr marL="0" indent="0" algn="r" rtl="1">
              <a:buNone/>
            </a:pPr>
            <a:r>
              <a:rPr lang="ar-SA" dirty="0" smtClean="0"/>
              <a:t>الحالية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2388"/>
            <a:ext cx="11164888" cy="6805612"/>
          </a:xfrm>
        </p:spPr>
        <p:txBody>
          <a:bodyPr>
            <a:normAutofit fontScale="92500" lnSpcReduction="20000"/>
          </a:bodyPr>
          <a:lstStyle/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rt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       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fu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</a:rPr>
              <a:t>nction </a:t>
            </a:r>
            <a:r>
              <a:rPr lang="en-US" sz="1900" dirty="0" smtClean="0"/>
              <a:t>Person(name</a:t>
            </a:r>
            <a:r>
              <a:rPr lang="en-US" sz="1900" dirty="0"/>
              <a:t>) {</a:t>
            </a:r>
          </a:p>
          <a:p>
            <a:pPr marL="0" indent="0" rtl="1">
              <a:buNone/>
            </a:pPr>
            <a:r>
              <a:rPr lang="en-US" sz="1900" dirty="0" smtClean="0"/>
              <a:t>                                           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900" dirty="0" smtClean="0"/>
              <a:t>.name </a:t>
            </a:r>
            <a:r>
              <a:rPr lang="en-US" sz="1900" dirty="0"/>
              <a:t>=name;</a:t>
            </a:r>
          </a:p>
          <a:p>
            <a:pPr marL="0" indent="0" rtl="1">
              <a:buNone/>
            </a:pPr>
            <a:r>
              <a:rPr lang="en-US" sz="1900" dirty="0" smtClean="0"/>
              <a:t>                                     }</a:t>
            </a:r>
            <a:endParaRPr lang="en-US" sz="1900" dirty="0"/>
          </a:p>
          <a:p>
            <a:pPr marL="0" indent="0" rtl="1">
              <a:buNone/>
            </a:pPr>
            <a:r>
              <a:rPr lang="en-US" sz="1900" dirty="0" smtClean="0"/>
              <a:t>                                    Person. prototype. </a:t>
            </a:r>
            <a:r>
              <a:rPr lang="en-US" sz="1900" dirty="0" err="1" smtClean="0"/>
              <a:t>sayName</a:t>
            </a:r>
            <a:r>
              <a:rPr lang="en-US" sz="1900" dirty="0" smtClean="0"/>
              <a:t> =  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900" dirty="0"/>
              <a:t>() </a:t>
            </a:r>
            <a:r>
              <a:rPr lang="en-US" sz="1900" dirty="0" smtClean="0"/>
              <a:t>  {</a:t>
            </a:r>
            <a:endParaRPr lang="en-US" sz="1900" dirty="0"/>
          </a:p>
          <a:p>
            <a:pPr marL="0" indent="0" rtl="1">
              <a:buNone/>
            </a:pPr>
            <a:r>
              <a:rPr lang="en-US" sz="1900" dirty="0" smtClean="0"/>
              <a:t>                                            console.log(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900" dirty="0" smtClean="0"/>
              <a:t>.name</a:t>
            </a:r>
            <a:r>
              <a:rPr lang="en-US" sz="1900" dirty="0"/>
              <a:t>);</a:t>
            </a:r>
          </a:p>
          <a:p>
            <a:pPr marL="0" indent="0" rtl="1">
              <a:buNone/>
            </a:pPr>
            <a:r>
              <a:rPr lang="en-US" sz="1900" dirty="0" smtClean="0"/>
              <a:t>                                     };</a:t>
            </a:r>
            <a:endParaRPr lang="en-US" sz="1900" dirty="0"/>
          </a:p>
          <a:p>
            <a:pPr marL="0" indent="0" rtl="1">
              <a:buNone/>
            </a:pPr>
            <a:r>
              <a:rPr lang="en-US" sz="1900" dirty="0" smtClean="0"/>
              <a:t>                                     </a:t>
            </a:r>
            <a:r>
              <a:rPr lang="en-US" sz="1900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1900" dirty="0" smtClean="0"/>
              <a:t> person1 </a:t>
            </a:r>
            <a:r>
              <a:rPr lang="en-US" sz="1900" dirty="0"/>
              <a:t>=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sz="1900" dirty="0" smtClean="0"/>
              <a:t> Person</a:t>
            </a:r>
            <a:r>
              <a:rPr lang="en-US" sz="1900" dirty="0"/>
              <a:t>("</a:t>
            </a:r>
            <a:r>
              <a:rPr lang="en-US" sz="1900" dirty="0">
                <a:solidFill>
                  <a:srgbClr val="C00000"/>
                </a:solidFill>
              </a:rPr>
              <a:t>Nicholas</a:t>
            </a:r>
            <a:r>
              <a:rPr lang="en-US" sz="1900" dirty="0"/>
              <a:t>");</a:t>
            </a:r>
          </a:p>
          <a:p>
            <a:pPr marL="0" indent="0" rtl="1">
              <a:buNone/>
            </a:pPr>
            <a:r>
              <a:rPr lang="en-US" sz="1900" dirty="0" smtClean="0"/>
              <a:t>                                     </a:t>
            </a:r>
            <a:r>
              <a:rPr lang="en-US" sz="1900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1900" dirty="0" smtClean="0"/>
              <a:t> person2 </a:t>
            </a:r>
            <a:r>
              <a:rPr lang="en-US" sz="1900" dirty="0"/>
              <a:t>= 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sz="1900" dirty="0" smtClean="0"/>
              <a:t> Person</a:t>
            </a:r>
            <a:r>
              <a:rPr lang="en-US" sz="1900" dirty="0"/>
              <a:t>("</a:t>
            </a:r>
            <a:r>
              <a:rPr lang="en-US" sz="1900" dirty="0">
                <a:solidFill>
                  <a:srgbClr val="C00000"/>
                </a:solidFill>
              </a:rPr>
              <a:t>Greg</a:t>
            </a:r>
            <a:r>
              <a:rPr lang="en-US" sz="1900" dirty="0"/>
              <a:t>");</a:t>
            </a:r>
          </a:p>
          <a:p>
            <a:pPr marL="0" indent="0" rtl="1">
              <a:buNone/>
            </a:pPr>
            <a:r>
              <a:rPr lang="en-US" sz="1900" dirty="0" smtClean="0"/>
              <a:t>                                     console.log(person1.name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);  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//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"Nicholas"</a:t>
            </a:r>
          </a:p>
          <a:p>
            <a:pPr marL="0" indent="0" rtl="1">
              <a:buNone/>
            </a:pPr>
            <a:r>
              <a:rPr lang="en-US" sz="1900" dirty="0" smtClean="0"/>
              <a:t>                                     console.log(person2.name</a:t>
            </a:r>
            <a:r>
              <a:rPr lang="en-US" sz="1900" dirty="0"/>
              <a:t>);  </a:t>
            </a:r>
            <a:r>
              <a:rPr lang="en-US" sz="1900" dirty="0" smtClean="0"/>
              <a:t>                                               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"Greg"</a:t>
            </a:r>
          </a:p>
          <a:p>
            <a:pPr marL="0" indent="0" rtl="1">
              <a:buNone/>
            </a:pPr>
            <a:r>
              <a:rPr lang="en-US" sz="1900" dirty="0" smtClean="0"/>
              <a:t>                                     person1.sayName</a:t>
            </a:r>
            <a:r>
              <a:rPr lang="en-US" sz="1900" dirty="0"/>
              <a:t>();  </a:t>
            </a:r>
            <a:r>
              <a:rPr lang="en-US" sz="1900" dirty="0" smtClean="0"/>
              <a:t>                                                             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outputs "Nicholas"</a:t>
            </a:r>
          </a:p>
          <a:p>
            <a:pPr marL="0" indent="0" rtl="1">
              <a:buNone/>
            </a:pPr>
            <a:r>
              <a:rPr lang="en-US" sz="1900" dirty="0" smtClean="0"/>
              <a:t>                                     person2.sayName</a:t>
            </a:r>
            <a:r>
              <a:rPr lang="en-US" sz="1900" dirty="0"/>
              <a:t>();  </a:t>
            </a:r>
            <a:r>
              <a:rPr lang="en-US" sz="1900" dirty="0" smtClean="0"/>
              <a:t>                                                            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</a:rPr>
              <a:t>outputs "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</a:rPr>
              <a:t>Greg"</a:t>
            </a:r>
            <a:endParaRPr lang="ar-SA" sz="1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rtl="1">
              <a:buNone/>
            </a:pPr>
            <a:endParaRPr lang="ar-SA" sz="1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rtl="1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 rtl="1">
              <a:buNone/>
            </a:pPr>
            <a:r>
              <a:rPr lang="ar-SA" dirty="0" smtClean="0"/>
              <a:t>في هذا المثال من منشئ ال</a:t>
            </a:r>
            <a:r>
              <a:rPr lang="en-US" dirty="0" smtClean="0"/>
              <a:t>person</a:t>
            </a:r>
            <a:r>
              <a:rPr lang="ar-SA" dirty="0" smtClean="0"/>
              <a:t> يتم تعريف </a:t>
            </a:r>
            <a:r>
              <a:rPr lang="en-US" dirty="0" err="1" smtClean="0"/>
              <a:t>sayName</a:t>
            </a:r>
            <a:r>
              <a:rPr lang="en-US" dirty="0" smtClean="0"/>
              <a:t>()</a:t>
            </a:r>
            <a:r>
              <a:rPr lang="ar-SA" dirty="0" smtClean="0"/>
              <a:t> على النموذج الأولي بدلا من المنشئ </a:t>
            </a:r>
          </a:p>
          <a:p>
            <a:pPr marL="0" indent="0" algn="r" rtl="1">
              <a:buNone/>
            </a:pPr>
            <a:r>
              <a:rPr lang="en-US" dirty="0" smtClean="0"/>
              <a:t>constructor</a:t>
            </a:r>
            <a:r>
              <a:rPr lang="ar-SA" dirty="0" smtClean="0"/>
              <a:t>  ، أصبح الان </a:t>
            </a:r>
            <a:r>
              <a:rPr lang="en-US" dirty="0" err="1" smtClean="0"/>
              <a:t>sayName</a:t>
            </a:r>
            <a:r>
              <a:rPr lang="en-US" dirty="0" smtClean="0"/>
              <a:t>()</a:t>
            </a:r>
            <a:r>
              <a:rPr lang="ar-SA" dirty="0" smtClean="0"/>
              <a:t> خاصية نموذج أولي بدلا من خاصية خاصة نظرا لان كل من </a:t>
            </a:r>
          </a:p>
          <a:p>
            <a:pPr marL="0" indent="0" algn="r" rtl="1">
              <a:buNone/>
            </a:pPr>
            <a:r>
              <a:rPr lang="en-US" dirty="0" smtClean="0"/>
              <a:t>person1</a:t>
            </a:r>
            <a:r>
              <a:rPr lang="ar-SA" dirty="0" smtClean="0"/>
              <a:t> و </a:t>
            </a:r>
            <a:r>
              <a:rPr lang="en-US" dirty="0" smtClean="0"/>
              <a:t>person2</a:t>
            </a:r>
            <a:r>
              <a:rPr lang="ar-SA" dirty="0" smtClean="0"/>
              <a:t> يمثلان مرجعين أساسين إلى </a:t>
            </a:r>
            <a:r>
              <a:rPr lang="en-US" dirty="0" err="1" smtClean="0"/>
              <a:t>sayName</a:t>
            </a:r>
            <a:r>
              <a:rPr lang="en-US" dirty="0" smtClean="0"/>
              <a:t>()</a:t>
            </a:r>
            <a:r>
              <a:rPr lang="ar-SA" dirty="0" smtClean="0"/>
              <a:t> ويمكنك ايضا تخزين أنواع أخرى من</a:t>
            </a:r>
          </a:p>
          <a:p>
            <a:pPr marL="0" indent="0" algn="r" rtl="1">
              <a:buNone/>
            </a:pPr>
            <a:r>
              <a:rPr lang="ar-SA" dirty="0" smtClean="0"/>
              <a:t> البيانات على النموذج الأولي.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1475" y="268288"/>
            <a:ext cx="11820525" cy="6589712"/>
          </a:xfrm>
        </p:spPr>
        <p:txBody>
          <a:bodyPr>
            <a:normAutofit/>
          </a:bodyPr>
          <a:lstStyle/>
          <a:p>
            <a:pPr marL="0" indent="0" rtl="1">
              <a:buNone/>
            </a:pPr>
            <a:r>
              <a:rPr lang="en-US" dirty="0" smtClean="0"/>
              <a:t>Example:</a:t>
            </a:r>
          </a:p>
          <a:p>
            <a:pPr marL="0" indent="0" rtl="1">
              <a:buNone/>
            </a:pPr>
            <a:r>
              <a:rPr lang="en-US" dirty="0"/>
              <a:t>               </a:t>
            </a:r>
            <a:r>
              <a:rPr lang="en-US" sz="1800" dirty="0"/>
              <a:t>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800" dirty="0" smtClean="0"/>
              <a:t> Person(name</a:t>
            </a:r>
            <a:r>
              <a:rPr lang="en-US" sz="1800" dirty="0"/>
              <a:t>) {</a:t>
            </a:r>
          </a:p>
          <a:p>
            <a:pPr marL="0" indent="0" rtl="1">
              <a:buNone/>
            </a:pPr>
            <a:r>
              <a:rPr lang="en-US" sz="1800" dirty="0" smtClean="0"/>
              <a:t>                      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800" dirty="0" smtClean="0"/>
              <a:t>.name </a:t>
            </a:r>
            <a:r>
              <a:rPr lang="en-US" sz="1800" dirty="0"/>
              <a:t>=name;</a:t>
            </a:r>
          </a:p>
          <a:p>
            <a:pPr marL="0" indent="0" rtl="1">
              <a:buNone/>
            </a:pPr>
            <a:r>
              <a:rPr lang="en-US" sz="1800" dirty="0" smtClean="0"/>
              <a:t>                   }</a:t>
            </a:r>
            <a:endParaRPr lang="en-US" sz="1800" dirty="0"/>
          </a:p>
          <a:p>
            <a:pPr marL="0" indent="0" rtl="1">
              <a:buNone/>
            </a:pPr>
            <a:r>
              <a:rPr lang="en-US" sz="1800" dirty="0" smtClean="0"/>
              <a:t>                 Person. Prototype  ={ </a:t>
            </a:r>
            <a:endParaRPr lang="en-US" sz="1800" dirty="0"/>
          </a:p>
          <a:p>
            <a:pPr marL="0" indent="0" rtl="1">
              <a:buNone/>
            </a:pPr>
            <a:r>
              <a:rPr lang="en-US" sz="1800" dirty="0" smtClean="0"/>
              <a:t>                             </a:t>
            </a:r>
            <a:r>
              <a:rPr lang="en-US" sz="1800" dirty="0" err="1" smtClean="0"/>
              <a:t>sayName</a:t>
            </a:r>
            <a:r>
              <a:rPr lang="en-US" sz="1800" dirty="0" smtClean="0"/>
              <a:t> :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800" dirty="0"/>
              <a:t>() {</a:t>
            </a:r>
          </a:p>
          <a:p>
            <a:pPr marL="0" indent="0" rtl="1">
              <a:buNone/>
            </a:pPr>
            <a:r>
              <a:rPr lang="en-US" sz="1800" dirty="0" smtClean="0"/>
              <a:t>                                         console.log(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800" dirty="0" smtClean="0"/>
              <a:t>.name</a:t>
            </a:r>
            <a:r>
              <a:rPr lang="en-US" sz="1800" dirty="0"/>
              <a:t>);</a:t>
            </a:r>
          </a:p>
          <a:p>
            <a:pPr marL="0" indent="0" rtl="1">
              <a:buNone/>
            </a:pPr>
            <a:r>
              <a:rPr lang="en-US" sz="1800" dirty="0" smtClean="0"/>
              <a:t>                              },</a:t>
            </a:r>
            <a:endParaRPr lang="en-US" sz="1800" dirty="0"/>
          </a:p>
          <a:p>
            <a:pPr marL="0" indent="0" rtl="1">
              <a:buNone/>
            </a:pPr>
            <a:r>
              <a:rPr lang="en-US" sz="1800" dirty="0" smtClean="0"/>
              <a:t>                              </a:t>
            </a:r>
            <a:r>
              <a:rPr lang="en-US" sz="1800" dirty="0" err="1" smtClean="0"/>
              <a:t>toString</a:t>
            </a:r>
            <a:r>
              <a:rPr lang="en-US" sz="1800" dirty="0" smtClean="0"/>
              <a:t> :  function</a:t>
            </a:r>
            <a:r>
              <a:rPr lang="en-US" sz="1800" dirty="0"/>
              <a:t>() {</a:t>
            </a:r>
          </a:p>
          <a:p>
            <a:pPr marL="0" indent="0" rtl="1">
              <a:buNone/>
            </a:pPr>
            <a:r>
              <a:rPr lang="en-US" sz="1800" dirty="0" smtClean="0"/>
              <a:t>                                     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800" dirty="0" smtClean="0"/>
              <a:t> </a:t>
            </a:r>
            <a:r>
              <a:rPr lang="en-US" sz="1800" dirty="0"/>
              <a:t>"[</a:t>
            </a:r>
            <a:r>
              <a:rPr lang="en-US" sz="1800" dirty="0">
                <a:solidFill>
                  <a:srgbClr val="C00000"/>
                </a:solidFill>
              </a:rPr>
              <a:t>Person</a:t>
            </a:r>
            <a:r>
              <a:rPr lang="en-US" sz="1800" dirty="0"/>
              <a:t> " +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800" dirty="0"/>
              <a:t>.name + </a:t>
            </a:r>
            <a:r>
              <a:rPr lang="en-US" sz="1800" dirty="0" smtClean="0"/>
              <a:t>"]"; </a:t>
            </a:r>
            <a:endParaRPr lang="en-US" sz="1800" dirty="0"/>
          </a:p>
          <a:p>
            <a:pPr marL="0" indent="0" rtl="1">
              <a:buNone/>
            </a:pPr>
            <a:r>
              <a:rPr lang="en-US" sz="1800" dirty="0" smtClean="0"/>
              <a:t>                              } </a:t>
            </a:r>
            <a:endParaRPr lang="en-US" sz="1800" dirty="0"/>
          </a:p>
          <a:p>
            <a:pPr marL="0" indent="0" rtl="1">
              <a:buNone/>
            </a:pPr>
            <a:r>
              <a:rPr lang="en-US" sz="1800" dirty="0" smtClean="0"/>
              <a:t>                   };</a:t>
            </a:r>
            <a:endParaRPr lang="ar-SA" sz="1800" dirty="0" smtClean="0"/>
          </a:p>
          <a:p>
            <a:pPr marL="0" indent="0" algn="r" rtl="1">
              <a:buNone/>
            </a:pPr>
            <a:r>
              <a:rPr lang="ar-SA" dirty="0" smtClean="0"/>
              <a:t>يعرف هذا الكود وظيفتين على النموذج الأولي ، </a:t>
            </a:r>
            <a:r>
              <a:rPr lang="en-US" dirty="0" err="1" smtClean="0"/>
              <a:t>sayName</a:t>
            </a:r>
            <a:r>
              <a:rPr lang="en-US" dirty="0" smtClean="0"/>
              <a:t>()</a:t>
            </a:r>
            <a:r>
              <a:rPr lang="ar-SA" dirty="0" smtClean="0"/>
              <a:t> و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r>
              <a:rPr lang="ar-SA" dirty="0" smtClean="0"/>
              <a:t> ، اصبح هذا النمط شائعا </a:t>
            </a:r>
          </a:p>
          <a:p>
            <a:pPr marL="0" indent="0" algn="r" rtl="1">
              <a:buNone/>
            </a:pPr>
            <a:r>
              <a:rPr lang="ar-SA" dirty="0" smtClean="0"/>
              <a:t>جدا لانه يلغي الحاجة إلى كتابة </a:t>
            </a:r>
            <a:r>
              <a:rPr lang="en-US" dirty="0" smtClean="0"/>
              <a:t>Person . Prototype</a:t>
            </a:r>
            <a:r>
              <a:rPr lang="ar-SA" dirty="0" smtClean="0"/>
              <a:t> عدة مرات.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89" y="4588712"/>
            <a:ext cx="10515600" cy="4351338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b="1" dirty="0" smtClean="0"/>
              <a:t>Written by </a:t>
            </a:r>
            <a:r>
              <a:rPr lang="en-US" dirty="0" smtClean="0"/>
              <a:t>: </a:t>
            </a:r>
            <a:r>
              <a:rPr lang="en-US" dirty="0" err="1" smtClean="0"/>
              <a:t>Eng</a:t>
            </a:r>
            <a:r>
              <a:rPr lang="en-US" dirty="0"/>
              <a:t> </a:t>
            </a:r>
            <a:r>
              <a:rPr lang="en-US" dirty="0" smtClean="0"/>
              <a:t>. Mohamed AL-</a:t>
            </a:r>
            <a:r>
              <a:rPr lang="en-US" dirty="0" err="1" smtClean="0"/>
              <a:t>Bakoush</a:t>
            </a:r>
            <a:endParaRPr lang="en-US" dirty="0" smtClean="0"/>
          </a:p>
          <a:p>
            <a:pPr marL="0" indent="0" algn="ctr" rtl="1">
              <a:buNone/>
            </a:pPr>
            <a:endParaRPr lang="en-US" dirty="0" smtClean="0"/>
          </a:p>
          <a:p>
            <a:pPr marL="0" indent="0" algn="ctr" rtl="1">
              <a:buNone/>
            </a:pPr>
            <a:r>
              <a:rPr lang="en-US" b="1" dirty="0" smtClean="0"/>
              <a:t>From</a:t>
            </a:r>
            <a:r>
              <a:rPr lang="en-US" dirty="0" smtClean="0"/>
              <a:t> : College of Electronic </a:t>
            </a:r>
            <a:r>
              <a:rPr lang="en-US" dirty="0" smtClean="0"/>
              <a:t>Technology-</a:t>
            </a:r>
            <a:r>
              <a:rPr lang="en-US" dirty="0" err="1" smtClean="0"/>
              <a:t>Tripoly</a:t>
            </a:r>
            <a:r>
              <a:rPr lang="en-US" dirty="0" smtClean="0"/>
              <a:t> / Libya</a:t>
            </a:r>
            <a:endParaRPr lang="en-US" dirty="0" smtClean="0"/>
          </a:p>
          <a:p>
            <a:pPr marL="0" indent="0" algn="ctr" rtl="1">
              <a:buNone/>
            </a:pPr>
            <a:endParaRPr lang="en-US" dirty="0" smtClean="0"/>
          </a:p>
          <a:p>
            <a:pPr marL="0" indent="0" algn="ctr" rtl="1">
              <a:buNone/>
            </a:pPr>
            <a:r>
              <a:rPr lang="en-US" b="1" dirty="0" smtClean="0"/>
              <a:t>Subject</a:t>
            </a:r>
            <a:r>
              <a:rPr lang="en-US" dirty="0" smtClean="0"/>
              <a:t> : THE PRINCIPLE OF OBJECT-ORIENTED JAVASCRIPT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83" y="2350103"/>
            <a:ext cx="7032812" cy="1690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8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52639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>
                <a:solidFill>
                  <a:schemeClr val="tx1"/>
                </a:solidFill>
              </a:rPr>
              <a:t>تغيير النماذج الأولية</a:t>
            </a:r>
            <a:br>
              <a:rPr lang="ar-SA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Changing Prototypes</a:t>
            </a:r>
            <a:r>
              <a:rPr lang="ar-SA" sz="3200" b="1" dirty="0" smtClean="0">
                <a:solidFill>
                  <a:schemeClr val="tx1"/>
                </a:solidFill>
              </a:rPr>
              <a:t> :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36" y="3716502"/>
            <a:ext cx="11093823" cy="2339789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dirty="0" smtClean="0"/>
              <a:t>يتم تغيير النماذج الأولية نظرا لأن جميع مثيلات نوع معين تشير إلى نموذج أولي مشترك ، يمكنك </a:t>
            </a:r>
          </a:p>
          <a:p>
            <a:pPr marL="0" indent="0" algn="r" rtl="1">
              <a:buNone/>
            </a:pPr>
            <a:r>
              <a:rPr lang="ar-SA" dirty="0" smtClean="0"/>
              <a:t>زيادة كل هذه الكائنات معا في أي وقت ، تذكر أن الخاصية </a:t>
            </a:r>
            <a:r>
              <a:rPr lang="en-US" dirty="0" smtClean="0"/>
              <a:t>]]</a:t>
            </a:r>
            <a:r>
              <a:rPr lang="ar-SA" dirty="0" smtClean="0"/>
              <a:t> </a:t>
            </a:r>
            <a:r>
              <a:rPr lang="en-US" dirty="0" smtClean="0"/>
              <a:t>prototype</a:t>
            </a:r>
            <a:r>
              <a:rPr lang="ar-SA" dirty="0" smtClean="0"/>
              <a:t> </a:t>
            </a:r>
            <a:r>
              <a:rPr lang="en-US" dirty="0" smtClean="0"/>
              <a:t>[[</a:t>
            </a:r>
            <a:r>
              <a:rPr lang="ar-SA" dirty="0" smtClean="0"/>
              <a:t> تحتوي فقط على</a:t>
            </a:r>
          </a:p>
          <a:p>
            <a:pPr marL="0" indent="0" algn="r" rtl="1">
              <a:buNone/>
            </a:pPr>
            <a:r>
              <a:rPr lang="ar-SA" dirty="0" smtClean="0"/>
              <a:t> مؤشر للنموذج الأولي ، وأي تغييرات على النموذج الأولي متاحة في أي مثيل يشير إليه .</a:t>
            </a:r>
          </a:p>
          <a:p>
            <a:pPr marL="0" indent="0" algn="r" rtl="1">
              <a:buNone/>
            </a:pPr>
            <a:r>
              <a:rPr lang="ar-SA" dirty="0" smtClean="0"/>
              <a:t>هذا يعني أنه يمكنك إضافة أعضاء جدد إلى نموذج أولي وإظهار هذه التغييرات على المثيلات </a:t>
            </a:r>
          </a:p>
          <a:p>
            <a:pPr marL="0" indent="0" algn="r" rtl="1">
              <a:buNone/>
            </a:pPr>
            <a:r>
              <a:rPr lang="ar-SA" dirty="0" smtClean="0"/>
              <a:t>الموجودة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65" y="2956503"/>
            <a:ext cx="705225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ar-SA" b="1" dirty="0" smtClean="0"/>
              <a:t>:</a:t>
            </a:r>
          </a:p>
          <a:p>
            <a:pPr marL="0" indent="0" algn="r" rtl="1">
              <a:buNone/>
            </a:pPr>
            <a:r>
              <a:rPr lang="ar-SA" dirty="0" smtClean="0"/>
              <a:t>من الناحية العملية لن تستخدم نماذج أولية في كثير من الاحيان عند التطوير في </a:t>
            </a:r>
            <a:r>
              <a:rPr lang="en-US" dirty="0" err="1" smtClean="0"/>
              <a:t>javascript</a:t>
            </a:r>
            <a:endParaRPr lang="ar-SA" dirty="0" smtClean="0"/>
          </a:p>
          <a:p>
            <a:pPr marL="0" indent="0" algn="r" rtl="1">
              <a:buNone/>
            </a:pPr>
            <a:r>
              <a:rPr lang="ar-SA" dirty="0" smtClean="0"/>
              <a:t> ولكن من المهم فهم العلاقات الموجودة بين الكائنات ونموذجها الأولي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492981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>
                <a:solidFill>
                  <a:schemeClr val="tx1"/>
                </a:solidFill>
              </a:rPr>
              <a:t>النماذج الأولية </a:t>
            </a:r>
            <a:r>
              <a:rPr lang="ar-SA" sz="3200" b="1" dirty="0">
                <a:solidFill>
                  <a:schemeClr val="tx1"/>
                </a:solidFill>
              </a:rPr>
              <a:t>ل</a:t>
            </a:r>
            <a:r>
              <a:rPr lang="ar-SA" sz="3200" b="1" dirty="0" smtClean="0">
                <a:solidFill>
                  <a:schemeClr val="tx1"/>
                </a:solidFill>
              </a:rPr>
              <a:t>لكائنات المدمجة</a:t>
            </a:r>
            <a:br>
              <a:rPr lang="ar-SA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:Built-in object Prototypes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16" y="4235868"/>
            <a:ext cx="10515600" cy="1522693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قد تتساءل عما إذا كانت النماذج الأولية تسمح لك بتعديل الكائنات المدمجة التي تأتي بشكل</a:t>
            </a:r>
          </a:p>
          <a:p>
            <a:pPr marL="0" indent="0" algn="r" rtl="1">
              <a:buNone/>
            </a:pPr>
            <a:r>
              <a:rPr lang="ar-SA" dirty="0" smtClean="0"/>
              <a:t> قياسي في محرك </a:t>
            </a:r>
            <a:r>
              <a:rPr lang="en-US" dirty="0" err="1" smtClean="0"/>
              <a:t>javascript</a:t>
            </a:r>
            <a:r>
              <a:rPr lang="ar-SA" dirty="0" smtClean="0"/>
              <a:t> ، نعم تسمح لك لأن الكائنات المدمجة تحتوي جميعها على</a:t>
            </a:r>
          </a:p>
          <a:p>
            <a:pPr marL="0" indent="0" algn="r" rtl="1">
              <a:buNone/>
            </a:pPr>
            <a:r>
              <a:rPr lang="ar-SA" dirty="0" smtClean="0"/>
              <a:t> منشئين وبالتالي لديهم نماذج أولية يمكنك تغييرها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4625"/>
            <a:ext cx="10515600" cy="6683375"/>
          </a:xfrm>
        </p:spPr>
        <p:txBody>
          <a:bodyPr>
            <a:normAutofit/>
          </a:bodyPr>
          <a:lstStyle/>
          <a:p>
            <a:pPr marL="0" indent="0" rtl="1">
              <a:buNone/>
            </a:pPr>
            <a:r>
              <a:rPr lang="en-US" dirty="0" smtClean="0"/>
              <a:t>For example:</a:t>
            </a:r>
            <a:endParaRPr lang="ar-SA" dirty="0" smtClean="0"/>
          </a:p>
          <a:p>
            <a:pPr marL="0" indent="0" rtl="1">
              <a:buNone/>
            </a:pPr>
            <a:r>
              <a:rPr lang="ar-SA" dirty="0"/>
              <a:t> </a:t>
            </a:r>
            <a:r>
              <a:rPr lang="ar-SA" dirty="0" smtClean="0"/>
              <a:t>          </a:t>
            </a:r>
            <a:r>
              <a:rPr lang="en-US" dirty="0"/>
              <a:t>                    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Array</a:t>
            </a:r>
            <a:r>
              <a:rPr lang="en-US" sz="1800" dirty="0" err="1"/>
              <a:t>.prototype.sum</a:t>
            </a:r>
            <a:r>
              <a:rPr lang="en-US" sz="1800" dirty="0"/>
              <a:t> =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800" dirty="0"/>
              <a:t>() {</a:t>
            </a:r>
          </a:p>
          <a:p>
            <a:pPr marL="0" indent="0" rtl="1">
              <a:buNone/>
            </a:pPr>
            <a:r>
              <a:rPr lang="en-US" sz="1800" dirty="0" smtClean="0"/>
              <a:t>                              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return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800" dirty="0" err="1"/>
              <a:t>.reduce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800" dirty="0"/>
              <a:t>(previous, current) {</a:t>
            </a:r>
          </a:p>
          <a:p>
            <a:pPr marL="0" indent="0" rtl="1">
              <a:buNone/>
            </a:pPr>
            <a:r>
              <a:rPr lang="en-US" sz="1800" dirty="0" smtClean="0"/>
              <a:t>                                         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800" dirty="0" smtClean="0"/>
              <a:t> previous </a:t>
            </a:r>
            <a:r>
              <a:rPr lang="en-US" sz="1800" dirty="0"/>
              <a:t>+current</a:t>
            </a:r>
            <a:r>
              <a:rPr lang="en-US" sz="1800" dirty="0" smtClean="0"/>
              <a:t>; </a:t>
            </a:r>
            <a:endParaRPr lang="en-US" sz="1800" dirty="0"/>
          </a:p>
          <a:p>
            <a:pPr marL="0" indent="0" rtl="1">
              <a:buNone/>
            </a:pPr>
            <a:r>
              <a:rPr lang="en-US" sz="1800" dirty="0" smtClean="0"/>
              <a:t>                                  });</a:t>
            </a:r>
            <a:endParaRPr lang="en-US" sz="1800" dirty="0"/>
          </a:p>
          <a:p>
            <a:pPr marL="0" indent="0" rtl="1">
              <a:buNone/>
            </a:pPr>
            <a:r>
              <a:rPr lang="en-US" sz="1800" dirty="0" smtClean="0"/>
              <a:t>                        };</a:t>
            </a:r>
            <a:endParaRPr lang="en-US" sz="1800" dirty="0"/>
          </a:p>
          <a:p>
            <a:pPr marL="0" indent="0" rtl="1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                      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numbers = [ </a:t>
            </a:r>
            <a:r>
              <a:rPr lang="en-US" sz="1800" dirty="0"/>
              <a:t>1, 2, 3, 4, 5, 6];</a:t>
            </a:r>
          </a:p>
          <a:p>
            <a:pPr marL="0" indent="0" rtl="1">
              <a:buNone/>
            </a:pPr>
            <a:r>
              <a:rPr lang="en-US" sz="1800" dirty="0" smtClean="0"/>
              <a:t>                       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1800" dirty="0" smtClean="0"/>
              <a:t> result = numbers .</a:t>
            </a:r>
            <a:r>
              <a:rPr lang="en-US" sz="1800" dirty="0"/>
              <a:t>sum();</a:t>
            </a:r>
          </a:p>
          <a:p>
            <a:pPr marL="0" indent="0" rtl="1">
              <a:buNone/>
            </a:pPr>
            <a:r>
              <a:rPr lang="en-US" sz="1800" dirty="0" smtClean="0"/>
              <a:t>                        console.log(result</a:t>
            </a:r>
            <a:r>
              <a:rPr lang="en-US" sz="1800" dirty="0"/>
              <a:t>);  </a:t>
            </a:r>
            <a:r>
              <a:rPr lang="en-US" sz="1800" dirty="0" smtClean="0"/>
              <a:t>                                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// 21</a:t>
            </a:r>
          </a:p>
          <a:p>
            <a:pPr marL="0" indent="0" algn="r" rtl="1">
              <a:buNone/>
            </a:pPr>
            <a:r>
              <a:rPr lang="ar-SA" sz="2400" dirty="0" smtClean="0"/>
              <a:t>هذا المثال ينشئ عملية تسمى </a:t>
            </a:r>
            <a:r>
              <a:rPr lang="en-US" sz="2400" dirty="0" smtClean="0"/>
              <a:t>sum</a:t>
            </a:r>
            <a:r>
              <a:rPr lang="ar-SA" sz="2400" dirty="0" smtClean="0"/>
              <a:t> في </a:t>
            </a:r>
            <a:r>
              <a:rPr lang="en-US" sz="2400" dirty="0" err="1" smtClean="0"/>
              <a:t>Array.prototype</a:t>
            </a:r>
            <a:r>
              <a:rPr lang="en-US" sz="2400" dirty="0" smtClean="0"/>
              <a:t>()</a:t>
            </a:r>
            <a:r>
              <a:rPr lang="ar-SA" sz="2400" dirty="0" smtClean="0"/>
              <a:t> والتي تقوم ببساطة بجمع كل العناصر </a:t>
            </a:r>
          </a:p>
          <a:p>
            <a:pPr marL="0" indent="0" algn="r" rtl="1">
              <a:buNone/>
            </a:pPr>
            <a:r>
              <a:rPr lang="ar-SA" sz="2400" dirty="0" smtClean="0"/>
              <a:t>الموجودة في المصفوفة وإرجاع النتيجة .</a:t>
            </a:r>
          </a:p>
          <a:p>
            <a:pPr marL="0" indent="0" algn="r" rtl="1">
              <a:buNone/>
            </a:pPr>
            <a:r>
              <a:rPr lang="ar-SA" sz="2400" dirty="0" smtClean="0"/>
              <a:t>تتمتع مصفوفة الأرقام تلقائيا بإمكانية الوصول إلى هذه الوظيفة من خلال النوع الأولي داخل </a:t>
            </a:r>
            <a:r>
              <a:rPr lang="en-US" sz="2400" dirty="0" smtClean="0"/>
              <a:t>sum()</a:t>
            </a:r>
            <a:r>
              <a:rPr lang="ar-SA" sz="2400" dirty="0" smtClean="0"/>
              <a:t> .</a:t>
            </a:r>
          </a:p>
          <a:p>
            <a:pPr marL="0" indent="0" algn="r" rtl="1">
              <a:buNone/>
            </a:pPr>
            <a:r>
              <a:rPr lang="ar-SA" sz="2400" dirty="0" smtClean="0"/>
              <a:t>إن السلاسل والارقام تحتوي جميعها على أنواع نماذج أولية مدمجة تستخدم للوصول إلى القيم الأولية كما لو</a:t>
            </a:r>
          </a:p>
          <a:p>
            <a:pPr marL="0" indent="0" algn="r" rtl="1">
              <a:buNone/>
            </a:pPr>
            <a:r>
              <a:rPr lang="ar-SA" sz="2400" dirty="0" smtClean="0"/>
              <a:t> كانت كائنات.</a:t>
            </a:r>
          </a:p>
          <a:p>
            <a:pPr marL="0" indent="0" algn="r" rtl="1">
              <a:buNone/>
            </a:pPr>
            <a:r>
              <a:rPr lang="ar-SA" sz="2400" dirty="0" smtClean="0"/>
              <a:t>إذا قمت بتعديل النموذج الأولي لنوع الغلاف الأولي فيمكنك إضافة المزيد من الوظائف إلى تلك القيم الأولية.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2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7847"/>
            <a:ext cx="10515600" cy="1325563"/>
          </a:xfrm>
        </p:spPr>
        <p:txBody>
          <a:bodyPr/>
          <a:lstStyle/>
          <a:p>
            <a:pPr algn="ctr" rtl="1"/>
            <a:r>
              <a:rPr lang="ar-SA" dirty="0" smtClean="0"/>
              <a:t>الخلاصة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06" y="2834154"/>
            <a:ext cx="11102788" cy="284050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sz="3200" dirty="0" smtClean="0"/>
              <a:t>المنشئين: </a:t>
            </a:r>
            <a:r>
              <a:rPr lang="ar-SA" sz="2000" dirty="0"/>
              <a:t>هو عبارة عن نمط إنشائي، يساعدنا في محاكاة عمل الـ</a:t>
            </a:r>
            <a:r>
              <a:rPr lang="en-US" sz="2000" dirty="0"/>
              <a:t>classes </a:t>
            </a:r>
            <a:r>
              <a:rPr lang="ar-SA" sz="2000" dirty="0"/>
              <a:t> ومنها </a:t>
            </a:r>
            <a:r>
              <a:rPr lang="ar-SA" sz="2000" dirty="0" smtClean="0"/>
              <a:t>عمل </a:t>
            </a:r>
            <a:r>
              <a:rPr lang="en-US" sz="2000" dirty="0" smtClean="0"/>
              <a:t>instantiate</a:t>
            </a:r>
            <a:r>
              <a:rPr lang="ar-SA" sz="2000" dirty="0" smtClean="0"/>
              <a:t> لكائنات جديدة .</a:t>
            </a:r>
          </a:p>
          <a:p>
            <a:pPr marL="0" indent="0" algn="r" rtl="1">
              <a:buNone/>
            </a:pPr>
            <a:r>
              <a:rPr lang="ar-SA" sz="2000" dirty="0"/>
              <a:t> </a:t>
            </a:r>
            <a:r>
              <a:rPr lang="ar-SA" sz="2000" dirty="0" smtClean="0"/>
              <a:t>                 </a:t>
            </a:r>
            <a:r>
              <a:rPr lang="ar-SA" sz="2000" dirty="0"/>
              <a:t>ميزة ال</a:t>
            </a:r>
            <a:r>
              <a:rPr lang="en-US" sz="2000" dirty="0"/>
              <a:t>constructor</a:t>
            </a:r>
            <a:r>
              <a:rPr lang="ar-SA" sz="2000" dirty="0"/>
              <a:t> هي أن الكائنات التي تم إنشائها بنفس المنشئ تحتوي على نفس الخصائص والاساليب</a:t>
            </a:r>
            <a:r>
              <a:rPr lang="ar-SA" sz="2000" dirty="0" smtClean="0"/>
              <a:t>.</a:t>
            </a:r>
          </a:p>
          <a:p>
            <a:pPr marL="0" indent="0" algn="r" rtl="1">
              <a:buNone/>
            </a:pPr>
            <a:endParaRPr lang="ar-SA" sz="2000" dirty="0"/>
          </a:p>
          <a:p>
            <a:pPr marL="0" indent="0" algn="r" rtl="1">
              <a:buNone/>
            </a:pPr>
            <a:r>
              <a:rPr lang="ar-SA" sz="3200" dirty="0"/>
              <a:t>النماذج </a:t>
            </a:r>
            <a:r>
              <a:rPr lang="ar-SA" sz="3200" dirty="0" smtClean="0"/>
              <a:t>الاولية:</a:t>
            </a:r>
            <a:r>
              <a:rPr lang="ar-SA" sz="2000" dirty="0" smtClean="0"/>
              <a:t> هي عبارة عن وصفة </a:t>
            </a:r>
            <a:r>
              <a:rPr lang="ar-SA" sz="2000" dirty="0"/>
              <a:t>للكائن . كل وظيفة تقريبا لديها نموذج أولي للخاصية يستخدم أثناء إنشاء </a:t>
            </a:r>
            <a:r>
              <a:rPr lang="ar-SA" sz="2000" dirty="0" smtClean="0"/>
              <a:t>حالات جديدة .</a:t>
            </a:r>
          </a:p>
          <a:p>
            <a:pPr marL="0" indent="0" algn="r" rtl="1">
              <a:buNone/>
            </a:pPr>
            <a:r>
              <a:rPr lang="ar-SA" sz="2000" dirty="0"/>
              <a:t> </a:t>
            </a:r>
            <a:r>
              <a:rPr lang="ar-SA" sz="2000" dirty="0" smtClean="0"/>
              <a:t>                           </a:t>
            </a:r>
            <a:r>
              <a:rPr lang="ar-SA" sz="2000" dirty="0"/>
              <a:t>هذا النموذج الاولي مشترك بين كل مثيلات الكائن ويمكن لتلك المثيلات الوصول لخصائص النموذج </a:t>
            </a:r>
            <a:r>
              <a:rPr lang="ar-SA" sz="2000" dirty="0" smtClean="0"/>
              <a:t>الاولي. </a:t>
            </a:r>
            <a:endParaRPr lang="ar-SA" sz="2000" dirty="0"/>
          </a:p>
          <a:p>
            <a:pPr marL="0" indent="0" algn="r" rtl="1">
              <a:buNone/>
            </a:pPr>
            <a:endParaRPr lang="ar-SA" sz="2000" dirty="0"/>
          </a:p>
          <a:p>
            <a:pPr marL="0" indent="0" algn="r" rtl="1">
              <a:buNone/>
            </a:pPr>
            <a:endParaRPr lang="ar-SA" sz="3200" dirty="0"/>
          </a:p>
          <a:p>
            <a:pPr marL="0" indent="0" algn="r" rtl="1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5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019" y="2809562"/>
            <a:ext cx="8825659" cy="34163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6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CHAPTER 2</a:t>
            </a:r>
          </a:p>
          <a:p>
            <a:pPr marL="0" indent="0" algn="ctr" rtl="1">
              <a:buNone/>
            </a:pPr>
            <a:r>
              <a:rPr lang="en-US" sz="6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OBJECT PATTRENS</a:t>
            </a:r>
          </a:p>
          <a:p>
            <a:pPr marL="0" indent="0" algn="ctr" rtl="1">
              <a:buNone/>
            </a:pPr>
            <a:r>
              <a:rPr lang="ar-SA" sz="6000" dirty="0" smtClean="0"/>
              <a:t>انماط الكائن</a:t>
            </a:r>
            <a:endParaRPr lang="en-US" sz="6000" dirty="0" smtClean="0"/>
          </a:p>
          <a:p>
            <a:pPr marL="0" indent="0" algn="ct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171" y="2732289"/>
            <a:ext cx="8825659" cy="3416300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6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LECTURE 1</a:t>
            </a:r>
          </a:p>
          <a:p>
            <a:pPr marL="0" indent="0" algn="ctr" rtl="1">
              <a:buNone/>
            </a:pP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Private </a:t>
            </a:r>
            <a:r>
              <a:rPr lang="en-US" sz="4800" dirty="0">
                <a:latin typeface="Aparajita" panose="020B0604020202020204" pitchFamily="34" charset="0"/>
                <a:cs typeface="Aparajita" panose="020B0604020202020204" pitchFamily="34" charset="0"/>
              </a:rPr>
              <a:t>and Privileged </a:t>
            </a:r>
            <a:r>
              <a:rPr lang="en-US" sz="4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Members</a:t>
            </a:r>
          </a:p>
          <a:p>
            <a:pPr marL="0" indent="0" algn="ctr" rtl="1">
              <a:buNone/>
            </a:pPr>
            <a:r>
              <a:rPr lang="ar-SA" sz="4000" smtClean="0"/>
              <a:t>الدوال الخاصة والمتميزة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2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728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>
                <a:solidFill>
                  <a:schemeClr val="tx1"/>
                </a:solidFill>
              </a:rPr>
              <a:t>نمط الوحدة</a:t>
            </a:r>
            <a:br>
              <a:rPr lang="ar-SA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THE MODULE PATTREN</a:t>
            </a:r>
            <a:r>
              <a:rPr lang="ar-SA" sz="3200" b="1" dirty="0" smtClean="0">
                <a:solidFill>
                  <a:schemeClr val="tx1"/>
                </a:solidFill>
              </a:rPr>
              <a:t> :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897" y="3972988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تعتمد </a:t>
            </a:r>
            <a:r>
              <a:rPr lang="ar-SA" dirty="0"/>
              <a:t>الفكرة الأساسية خلف ال </a:t>
            </a:r>
            <a:r>
              <a:rPr lang="en-US" dirty="0"/>
              <a:t>Module Pattern </a:t>
            </a:r>
            <a:r>
              <a:rPr lang="ar-SA" dirty="0" smtClean="0"/>
              <a:t> أن </a:t>
            </a:r>
            <a:r>
              <a:rPr lang="ar-SA" dirty="0"/>
              <a:t>تقوم بتقسيم الكود إلى ما يشبه ال </a:t>
            </a:r>
            <a:r>
              <a:rPr lang="en-US" dirty="0"/>
              <a:t>Class </a:t>
            </a:r>
            <a:r>
              <a:rPr lang="ar-SA" dirty="0" smtClean="0"/>
              <a:t> في </a:t>
            </a:r>
            <a:r>
              <a:rPr lang="ar-SA" dirty="0"/>
              <a:t>لغات البرمجة الكائنية </a:t>
            </a:r>
            <a:r>
              <a:rPr lang="en-US" dirty="0"/>
              <a:t>OOP Languages </a:t>
            </a:r>
            <a:r>
              <a:rPr lang="ar-SA" dirty="0" smtClean="0"/>
              <a:t> حيث </a:t>
            </a:r>
            <a:r>
              <a:rPr lang="ar-SA" dirty="0"/>
              <a:t>يعمل </a:t>
            </a:r>
            <a:r>
              <a:rPr lang="ar-SA" dirty="0" smtClean="0"/>
              <a:t>كل</a:t>
            </a:r>
            <a:r>
              <a:rPr lang="en-US" dirty="0" smtClean="0"/>
              <a:t>Module </a:t>
            </a:r>
            <a:r>
              <a:rPr lang="ar-SA" dirty="0" smtClean="0"/>
              <a:t> كحاوية </a:t>
            </a:r>
            <a:r>
              <a:rPr lang="ar-SA" dirty="0"/>
              <a:t>عازلة للأكواد التي بداخله حيث يعطيك القدرة على أن تظهر لمستخدم هذا </a:t>
            </a:r>
            <a:r>
              <a:rPr lang="ar-SA" dirty="0" smtClean="0"/>
              <a:t>ال</a:t>
            </a:r>
            <a:r>
              <a:rPr lang="en-US" dirty="0" smtClean="0"/>
              <a:t>Module </a:t>
            </a:r>
            <a:r>
              <a:rPr lang="ar-SA" dirty="0" smtClean="0"/>
              <a:t> بعض </a:t>
            </a:r>
            <a:r>
              <a:rPr lang="ar-SA" dirty="0"/>
              <a:t>الخصائص وإخفاء </a:t>
            </a:r>
            <a:r>
              <a:rPr lang="ar-SA" dirty="0" smtClean="0"/>
              <a:t>الأخرى ويمكنك </a:t>
            </a:r>
            <a:r>
              <a:rPr lang="ar-SA" dirty="0"/>
              <a:t>من خلاله أن تقوم بتحديد ما يتم إظهاره لمن يستدعي </a:t>
            </a:r>
            <a:r>
              <a:rPr lang="en-US" dirty="0"/>
              <a:t>Module </a:t>
            </a:r>
            <a:r>
              <a:rPr lang="ar-SA" dirty="0" smtClean="0"/>
              <a:t> وما </a:t>
            </a:r>
            <a:r>
              <a:rPr lang="ar-SA" dirty="0"/>
              <a:t>لا يتم إظهاره والذي يشبه في حد كبير فكرة عمل الـ </a:t>
            </a:r>
            <a:r>
              <a:rPr lang="en-US" dirty="0"/>
              <a:t>Access Modifiers </a:t>
            </a:r>
            <a:r>
              <a:rPr lang="ar-SA" dirty="0" smtClean="0"/>
              <a:t> أو </a:t>
            </a:r>
            <a:r>
              <a:rPr lang="ar-SA" dirty="0"/>
              <a:t>محددات الوصول في اللغات كائنية التوجه </a:t>
            </a:r>
            <a:r>
              <a:rPr lang="en-US" dirty="0" smtClean="0"/>
              <a:t>public</a:t>
            </a:r>
            <a:r>
              <a:rPr lang="en-US" dirty="0"/>
              <a:t>, private, </a:t>
            </a:r>
            <a:r>
              <a:rPr lang="en-US" dirty="0" smtClean="0"/>
              <a:t>…)</a:t>
            </a:r>
            <a:r>
              <a:rPr lang="ar-SA" dirty="0" smtClean="0"/>
              <a:t>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90152" y="515937"/>
            <a:ext cx="10515600" cy="6342063"/>
          </a:xfrm>
        </p:spPr>
        <p:txBody>
          <a:bodyPr/>
          <a:lstStyle/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algn="r" rtl="1">
              <a:buNone/>
            </a:pPr>
            <a:r>
              <a:rPr lang="ar-SA" dirty="0"/>
              <a:t>قمنا بتعريف </a:t>
            </a:r>
            <a:r>
              <a:rPr lang="en-US" dirty="0"/>
              <a:t>function </a:t>
            </a:r>
            <a:r>
              <a:rPr lang="en-US" dirty="0" smtClean="0"/>
              <a:t>person</a:t>
            </a:r>
            <a:r>
              <a:rPr lang="ar-SA" dirty="0" smtClean="0"/>
              <a:t> هذه </a:t>
            </a:r>
            <a:r>
              <a:rPr lang="ar-SA" dirty="0"/>
              <a:t>هي ال </a:t>
            </a:r>
            <a:r>
              <a:rPr lang="en-US" dirty="0"/>
              <a:t>module، </a:t>
            </a:r>
            <a:endParaRPr lang="en-US" dirty="0" smtClean="0"/>
          </a:p>
          <a:p>
            <a:pPr marL="0" indent="0" algn="r" rtl="1">
              <a:buNone/>
            </a:pPr>
            <a:r>
              <a:rPr lang="ar-SA" dirty="0" smtClean="0"/>
              <a:t>حيث </a:t>
            </a:r>
            <a:r>
              <a:rPr lang="ar-SA" dirty="0"/>
              <a:t>أنها احتوت على العديد من المتغيرات التي أمكننا </a:t>
            </a:r>
            <a:endParaRPr lang="ar-SA" dirty="0" smtClean="0"/>
          </a:p>
          <a:p>
            <a:pPr marL="0" indent="0" algn="r" rtl="1">
              <a:buNone/>
            </a:pPr>
            <a:r>
              <a:rPr lang="ar-SA" dirty="0" smtClean="0"/>
              <a:t>الوصول لبعضها </a:t>
            </a:r>
            <a:r>
              <a:rPr lang="ar-SA" dirty="0"/>
              <a:t>من خارج ال </a:t>
            </a:r>
            <a:r>
              <a:rPr lang="en-US" dirty="0"/>
              <a:t>module، </a:t>
            </a:r>
            <a:r>
              <a:rPr lang="ar-SA" dirty="0" smtClean="0"/>
              <a:t>وللوصول</a:t>
            </a:r>
          </a:p>
          <a:p>
            <a:pPr marL="0" indent="0" algn="r" rtl="1">
              <a:buNone/>
            </a:pPr>
            <a:r>
              <a:rPr lang="ar-SA" dirty="0" smtClean="0"/>
              <a:t>لأي شئ داخل هذا ال</a:t>
            </a:r>
            <a:r>
              <a:rPr lang="en-US" dirty="0" smtClean="0"/>
              <a:t>module </a:t>
            </a:r>
            <a:r>
              <a:rPr lang="ar-SA" dirty="0" smtClean="0"/>
              <a:t> يجب </a:t>
            </a:r>
            <a:r>
              <a:rPr lang="ar-SA" dirty="0"/>
              <a:t>أن </a:t>
            </a:r>
            <a:r>
              <a:rPr lang="ar-SA" dirty="0" smtClean="0"/>
              <a:t>نضعه</a:t>
            </a:r>
            <a:endParaRPr lang="en-US" dirty="0" smtClean="0"/>
          </a:p>
          <a:p>
            <a:pPr marL="0" indent="0" algn="r" rtl="1">
              <a:buNone/>
            </a:pPr>
            <a:r>
              <a:rPr lang="ar-SA" dirty="0" smtClean="0"/>
              <a:t> </a:t>
            </a:r>
            <a:r>
              <a:rPr lang="ar-SA" dirty="0"/>
              <a:t>في ال </a:t>
            </a:r>
            <a:r>
              <a:rPr lang="en-US" dirty="0"/>
              <a:t> return</a:t>
            </a:r>
            <a:r>
              <a:rPr lang="ar-SA" dirty="0"/>
              <a:t>الموجود في آخر </a:t>
            </a:r>
            <a:r>
              <a:rPr lang="ar-SA" dirty="0" smtClean="0"/>
              <a:t>ال </a:t>
            </a:r>
            <a:r>
              <a:rPr lang="en-US" dirty="0" smtClean="0"/>
              <a:t> module، </a:t>
            </a:r>
            <a:endParaRPr lang="ar-SA" dirty="0" smtClean="0"/>
          </a:p>
          <a:p>
            <a:pPr marL="0" indent="0" algn="r" rtl="1">
              <a:buNone/>
            </a:pPr>
            <a:r>
              <a:rPr lang="ar-SA" dirty="0"/>
              <a:t>ولأننا لم نضع ال</a:t>
            </a:r>
            <a:r>
              <a:rPr lang="en-US" dirty="0"/>
              <a:t> salary </a:t>
            </a:r>
            <a:r>
              <a:rPr lang="ar-SA" dirty="0"/>
              <a:t>في</a:t>
            </a:r>
            <a:r>
              <a:rPr lang="en-US" dirty="0"/>
              <a:t> return object </a:t>
            </a:r>
            <a:endParaRPr lang="ar-SA" dirty="0" smtClean="0"/>
          </a:p>
          <a:p>
            <a:pPr marL="0" indent="0" algn="r" rtl="1">
              <a:buNone/>
            </a:pPr>
            <a:r>
              <a:rPr lang="ar-SA" dirty="0" smtClean="0"/>
              <a:t>لم </a:t>
            </a:r>
            <a:r>
              <a:rPr lang="ar-SA" dirty="0"/>
              <a:t>تتم رؤيته خارج ال </a:t>
            </a:r>
            <a:r>
              <a:rPr lang="en-US" dirty="0" smtClean="0"/>
              <a:t> module</a:t>
            </a:r>
            <a:r>
              <a:rPr lang="ar-SA" dirty="0" smtClean="0"/>
              <a:t>وأعطى </a:t>
            </a:r>
            <a:r>
              <a:rPr lang="en-US" dirty="0"/>
              <a:t>undefined</a:t>
            </a:r>
            <a:r>
              <a:rPr lang="en-US" dirty="0" smtClean="0"/>
              <a:t>.</a:t>
            </a:r>
            <a:endParaRPr lang="ar-SA" dirty="0" smtClean="0"/>
          </a:p>
          <a:p>
            <a:pPr marL="0" indent="0" algn="r" rtl="1">
              <a:buNone/>
            </a:pPr>
            <a:r>
              <a:rPr lang="ar-SA" dirty="0"/>
              <a:t>لاحظ أن ال </a:t>
            </a:r>
            <a:r>
              <a:rPr lang="en-US" dirty="0" smtClean="0"/>
              <a:t>return</a:t>
            </a:r>
            <a:r>
              <a:rPr lang="ar-SA" dirty="0" smtClean="0"/>
              <a:t> هي </a:t>
            </a:r>
            <a:r>
              <a:rPr lang="ar-SA" dirty="0"/>
              <a:t>عبارة عن </a:t>
            </a:r>
            <a:r>
              <a:rPr lang="en-US" dirty="0" smtClean="0"/>
              <a:t>Object</a:t>
            </a:r>
            <a:r>
              <a:rPr lang="ar-SA" dirty="0" smtClean="0"/>
              <a:t> وتأخذ شكل</a:t>
            </a:r>
          </a:p>
          <a:p>
            <a:pPr marL="0" indent="0" algn="r" rtl="1">
              <a:buNone/>
            </a:pPr>
            <a:r>
              <a:rPr lang="ar-SA" dirty="0" smtClean="0"/>
              <a:t> </a:t>
            </a:r>
            <a:r>
              <a:rPr lang="ar-SA" dirty="0"/>
              <a:t>ال </a:t>
            </a:r>
            <a:r>
              <a:rPr lang="en-US" dirty="0" smtClean="0"/>
              <a:t>Object</a:t>
            </a:r>
            <a:r>
              <a:rPr lang="ar-SA" dirty="0" smtClean="0"/>
              <a:t> العادي </a:t>
            </a:r>
            <a:r>
              <a:rPr lang="ar-SA" dirty="0"/>
              <a:t>الخاص بالجافا </a:t>
            </a:r>
            <a:r>
              <a:rPr lang="ar-SA" dirty="0" smtClean="0"/>
              <a:t>سكريبت .</a:t>
            </a:r>
            <a:endParaRPr lang="en-US" dirty="0" smtClean="0"/>
          </a:p>
          <a:p>
            <a:pPr marL="0" indent="0" rtl="1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4149" y="839768"/>
            <a:ext cx="3523130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Function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person 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       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firstName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"Ahmed"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lastName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Eissa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age= 15;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salary = 2000;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     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firstName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firstName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  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lastName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lastName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   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age: age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 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person = person()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console.log (person .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firstName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console.log(person . salary);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//undefined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43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yourObject</a:t>
            </a:r>
            <a:r>
              <a:rPr lang="en-US" dirty="0" smtClean="0"/>
              <a:t> =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() 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private data variables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  return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methods and properties</a:t>
            </a:r>
          </a:p>
          <a:p>
            <a:pPr marL="0" indent="0">
              <a:buNone/>
            </a:pPr>
            <a:r>
              <a:rPr lang="en-US" dirty="0" smtClean="0"/>
              <a:t>                                 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}  ()  );</a:t>
            </a:r>
            <a:endParaRPr lang="ar-SA" dirty="0" smtClean="0"/>
          </a:p>
          <a:p>
            <a:pPr marL="0" indent="0" algn="r" rtl="1">
              <a:buNone/>
            </a:pPr>
            <a:r>
              <a:rPr lang="ar-SA" dirty="0" smtClean="0"/>
              <a:t>في هذا النمط يتم إنشاء وظيفة مجهولة وتنفيذها على الفور (لاحظ الاقواس الزائدة في نهاية الوظيفة يمكنك تنفيذ وظائف مجهولة فورا باستخدام بناء الجملة )</a:t>
            </a:r>
          </a:p>
          <a:p>
            <a:pPr marL="0" indent="0" algn="r" rtl="1">
              <a:buNone/>
            </a:pPr>
            <a:r>
              <a:rPr lang="ar-SA" dirty="0" smtClean="0"/>
              <a:t>هذا يعني أن الوظيفة موجودة للحظة فقط ويتم تنفيذها ثم يتم إلغائها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محاور العرض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b="1" dirty="0" smtClean="0"/>
              <a:t>CONSTRUCTORS</a:t>
            </a:r>
            <a:r>
              <a:rPr lang="ar-SA" b="1" dirty="0" smtClean="0"/>
              <a:t>1. المنشئين </a:t>
            </a:r>
            <a:endParaRPr lang="en-US" b="1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/>
              <a:t>PROTOTYPES</a:t>
            </a:r>
            <a:r>
              <a:rPr lang="ar-SA" b="1" dirty="0" smtClean="0"/>
              <a:t>. النماذج الأولية </a:t>
            </a:r>
            <a:r>
              <a:rPr lang="en-US" b="1" dirty="0" smtClean="0"/>
              <a:t>2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b="1" dirty="0" smtClean="0"/>
              <a:t>OBJECT PATTERNS</a:t>
            </a:r>
            <a:r>
              <a:rPr lang="ar-SA" b="1" dirty="0" smtClean="0"/>
              <a:t>. أنماط الكائن </a:t>
            </a:r>
            <a:r>
              <a:rPr lang="en-US" b="1" dirty="0" smtClean="0"/>
              <a:t>3</a:t>
            </a:r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r>
              <a:rPr lang="en-US" dirty="0" smtClean="0"/>
              <a:t>      </a:t>
            </a:r>
            <a:r>
              <a:rPr lang="ar-SA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217" y="1637378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>
                <a:solidFill>
                  <a:schemeClr val="tx1"/>
                </a:solidFill>
              </a:rPr>
              <a:t>الدوال الخاصة للمنشئين </a:t>
            </a:r>
            <a:br>
              <a:rPr lang="ar-SA" sz="3200" b="1" dirty="0" smtClean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Private Members for </a:t>
            </a:r>
            <a:r>
              <a:rPr lang="en-US" sz="3200" b="1" dirty="0" smtClean="0">
                <a:solidFill>
                  <a:schemeClr val="tx1"/>
                </a:solidFill>
              </a:rPr>
              <a:t>Constructors</a:t>
            </a:r>
            <a:r>
              <a:rPr lang="ar-SA" sz="3200" b="1" dirty="0" smtClean="0">
                <a:solidFill>
                  <a:schemeClr val="tx1"/>
                </a:solidFill>
              </a:rPr>
              <a:t> :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68" y="2962941"/>
            <a:ext cx="10515600" cy="3895059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دوال الكائن جميعهم دوال عامة يمكن لأي وظيفة الوصول إلى هؤلاء الدوال أو تعديلهم أو حذفهم أو إضافة دوال جدد.</a:t>
            </a:r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r>
              <a:rPr lang="ar-SA" dirty="0" smtClean="0"/>
              <a:t>تستخدم تقنية </a:t>
            </a:r>
            <a:r>
              <a:rPr lang="en-US" sz="1800" b="1" dirty="0"/>
              <a:t>Private Members for </a:t>
            </a:r>
            <a:r>
              <a:rPr lang="en-US" sz="1800" b="1" dirty="0" smtClean="0"/>
              <a:t>Constructors</a:t>
            </a:r>
            <a:r>
              <a:rPr lang="ar-SA" sz="1800" b="1" dirty="0" smtClean="0"/>
              <a:t> </a:t>
            </a:r>
            <a:r>
              <a:rPr lang="ar-SA" dirty="0" smtClean="0"/>
              <a:t>لتهيئة متغيرات المثيل العام ، يستخدم المنشئ هذا المتغير لإضافة دوال إلى الكائن.</a:t>
            </a:r>
          </a:p>
          <a:p>
            <a:pPr marL="0" indent="0" rt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/>
              <a:t> Container(</a:t>
            </a:r>
            <a:r>
              <a:rPr lang="en-US" dirty="0" err="1"/>
              <a:t>param</a:t>
            </a:r>
            <a:r>
              <a:rPr lang="en-US" dirty="0"/>
              <a:t>) {</a:t>
            </a:r>
          </a:p>
          <a:p>
            <a:pPr marL="0" indent="0" rtl="1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dirty="0" err="1"/>
              <a:t>.member</a:t>
            </a:r>
            <a:r>
              <a:rPr lang="en-US" dirty="0"/>
              <a:t> = </a:t>
            </a:r>
            <a:r>
              <a:rPr lang="en-US" dirty="0" err="1"/>
              <a:t>param</a:t>
            </a:r>
            <a:r>
              <a:rPr lang="en-US" dirty="0"/>
              <a:t>;</a:t>
            </a:r>
          </a:p>
          <a:p>
            <a:pPr marL="0" indent="0" rtl="1">
              <a:buNone/>
            </a:pPr>
            <a:r>
              <a:rPr lang="en-US" dirty="0" smtClean="0"/>
              <a:t>}</a:t>
            </a:r>
            <a:endParaRPr lang="ar-SA" dirty="0" smtClean="0"/>
          </a:p>
          <a:p>
            <a:pPr marL="0" indent="0" algn="r" rtl="1">
              <a:buNone/>
            </a:pPr>
            <a:r>
              <a:rPr lang="ar-SA" dirty="0" smtClean="0"/>
              <a:t>لذلك إذا قمنا بإنشاء كائن جديد </a:t>
            </a:r>
          </a:p>
          <a:p>
            <a:pPr marL="0" indent="0" rtl="1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myContainer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 Container('</a:t>
            </a:r>
            <a:r>
              <a:rPr lang="en-US" dirty="0" err="1"/>
              <a:t>abc</a:t>
            </a:r>
            <a:r>
              <a:rPr lang="en-US" dirty="0" smtClean="0"/>
              <a:t>');</a:t>
            </a:r>
            <a:endParaRPr lang="ar-SA" dirty="0" smtClean="0"/>
          </a:p>
          <a:p>
            <a:pPr marL="0" indent="0" algn="r" rtl="1">
              <a:buNone/>
            </a:pPr>
            <a:r>
              <a:rPr lang="ar-SA" dirty="0" smtClean="0"/>
              <a:t>هذا يعني أن </a:t>
            </a:r>
            <a:r>
              <a:rPr lang="en-US" dirty="0" err="1" smtClean="0"/>
              <a:t>myContainer.member</a:t>
            </a:r>
            <a:r>
              <a:rPr lang="ar-SA" dirty="0" smtClean="0"/>
              <a:t> يحتوي على </a:t>
            </a:r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</a:t>
            </a:r>
            <a:endParaRPr lang="ar-SA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b="1" dirty="0" smtClean="0"/>
              <a:t>Private Members</a:t>
            </a:r>
            <a:r>
              <a:rPr lang="ar-SA" sz="3200" b="1" dirty="0" smtClean="0"/>
              <a:t> 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r" rtl="1">
              <a:buNone/>
            </a:pPr>
            <a:r>
              <a:rPr lang="ar-SA" sz="2400" dirty="0" smtClean="0"/>
              <a:t>الدوال الخاصة منشئة من قبل ال</a:t>
            </a:r>
            <a:r>
              <a:rPr lang="en-US" sz="2400" dirty="0" smtClean="0"/>
              <a:t>constructor</a:t>
            </a:r>
            <a:r>
              <a:rPr lang="ar-SA" sz="2400" dirty="0" smtClean="0"/>
              <a:t> .</a:t>
            </a:r>
          </a:p>
          <a:p>
            <a:pPr marL="0" indent="0" algn="r" rtl="1">
              <a:buNone/>
            </a:pPr>
            <a:r>
              <a:rPr lang="ar-SA" sz="2400" dirty="0" smtClean="0"/>
              <a:t>تصبح المتغيرات والمعاملات العادية للمنشئ</a:t>
            </a:r>
            <a:r>
              <a:rPr lang="en-US" sz="2400" dirty="0" smtClean="0"/>
              <a:t> </a:t>
            </a:r>
            <a:r>
              <a:rPr lang="ar-SA" sz="2400" dirty="0" smtClean="0"/>
              <a:t> دوال خاصة.</a:t>
            </a:r>
          </a:p>
          <a:p>
            <a:pPr marL="0" indent="0" rtl="1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800" dirty="0"/>
              <a:t> </a:t>
            </a:r>
            <a:r>
              <a:rPr lang="en-US" sz="1800" dirty="0" smtClean="0"/>
              <a:t>Container(</a:t>
            </a:r>
            <a:r>
              <a:rPr lang="en-US" sz="1800" dirty="0" err="1" smtClean="0"/>
              <a:t>param</a:t>
            </a:r>
            <a:endParaRPr lang="en-US" sz="1800" dirty="0"/>
          </a:p>
          <a:p>
            <a:pPr marL="0" indent="0" rtl="1">
              <a:buNone/>
            </a:pPr>
            <a:r>
              <a:rPr lang="en-US" sz="1800" dirty="0"/>
              <a:t>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800" dirty="0" err="1"/>
              <a:t>.member</a:t>
            </a:r>
            <a:r>
              <a:rPr lang="en-US" sz="1800" dirty="0"/>
              <a:t> = </a:t>
            </a:r>
            <a:r>
              <a:rPr lang="en-US" sz="1800" dirty="0" err="1"/>
              <a:t>param</a:t>
            </a:r>
            <a:r>
              <a:rPr lang="en-US" sz="1800" dirty="0"/>
              <a:t>;</a:t>
            </a:r>
          </a:p>
          <a:p>
            <a:pPr marL="0" indent="0" rtl="1">
              <a:buNone/>
            </a:pPr>
            <a:r>
              <a:rPr lang="en-US" sz="1800" dirty="0"/>
              <a:t>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1800" dirty="0"/>
              <a:t> secret = 3;</a:t>
            </a:r>
          </a:p>
          <a:p>
            <a:pPr marL="0" indent="0" rtl="1">
              <a:buNone/>
            </a:pPr>
            <a:r>
              <a:rPr lang="en-US" sz="1800" dirty="0"/>
              <a:t>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1800" dirty="0"/>
              <a:t> that = this;</a:t>
            </a:r>
          </a:p>
          <a:p>
            <a:pPr marL="0" indent="0" rtl="1">
              <a:buNone/>
            </a:pPr>
            <a:r>
              <a:rPr lang="en-US" sz="1800" dirty="0" smtClean="0"/>
              <a:t>}</a:t>
            </a:r>
            <a:endParaRPr lang="ar-SA" sz="2400" dirty="0" smtClean="0"/>
          </a:p>
          <a:p>
            <a:pPr marL="0" indent="0" algn="r" rtl="1">
              <a:buNone/>
            </a:pPr>
            <a:r>
              <a:rPr lang="ar-SA" sz="2400" dirty="0" smtClean="0"/>
              <a:t>ينشئ هذا ال</a:t>
            </a:r>
            <a:r>
              <a:rPr lang="en-US" sz="2400" dirty="0" smtClean="0"/>
              <a:t>constructor</a:t>
            </a:r>
            <a:r>
              <a:rPr lang="ar-SA" sz="2400" dirty="0" smtClean="0"/>
              <a:t> ثلاثة متغيرات مثيل خاصة ( </a:t>
            </a:r>
            <a:r>
              <a:rPr lang="en-US" sz="2400" dirty="0" err="1" smtClean="0"/>
              <a:t>param</a:t>
            </a:r>
            <a:r>
              <a:rPr lang="ar-SA" sz="2400" dirty="0"/>
              <a:t> </a:t>
            </a:r>
            <a:r>
              <a:rPr lang="ar-SA" sz="2400" dirty="0" smtClean="0"/>
              <a:t>، </a:t>
            </a:r>
            <a:r>
              <a:rPr lang="en-US" sz="2400" dirty="0" smtClean="0"/>
              <a:t>secret</a:t>
            </a:r>
            <a:r>
              <a:rPr lang="ar-SA" sz="2400" dirty="0" smtClean="0"/>
              <a:t> ، </a:t>
            </a:r>
            <a:r>
              <a:rPr lang="en-US" sz="2400" dirty="0" smtClean="0"/>
              <a:t>that</a:t>
            </a:r>
            <a:r>
              <a:rPr lang="ar-SA" sz="2400" dirty="0" smtClean="0"/>
              <a:t> ) يتم  إرفاقها بالكائن ، لكن لا يمكن الوصول إليها من الخارج ، ولا يمكن الوصول إليها من خلال الدوال العامة الخاصة بالكائن .</a:t>
            </a:r>
          </a:p>
          <a:p>
            <a:pPr marL="0" indent="0" algn="r" rtl="1">
              <a:buNone/>
            </a:pPr>
            <a:r>
              <a:rPr lang="ar-SA" sz="2400" dirty="0" smtClean="0"/>
              <a:t>يمكن الوصول إليها عن طريق الدوال الخاصة ، الدوال الخاصة هي وظائف داخلية لل</a:t>
            </a:r>
            <a:r>
              <a:rPr lang="en-US" sz="2400" dirty="0" smtClean="0"/>
              <a:t>constructor</a:t>
            </a:r>
            <a:r>
              <a:rPr lang="ar-SA" sz="2400" dirty="0" smtClean="0"/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78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10" y="888088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US" sz="3200" b="1" dirty="0" smtClean="0"/>
              <a:t>Privileged Members</a:t>
            </a:r>
            <a:r>
              <a:rPr lang="ar-SA" sz="3200" b="1" dirty="0" smtClean="0"/>
              <a:t>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4981"/>
            <a:ext cx="10757647" cy="248770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dirty="0" smtClean="0"/>
              <a:t>الدوال المتميزة قادرة على الوصول إلى المتغيرات والدوال الخاصة ، وهي نفسها متاحة للدوال العامة والخارج .</a:t>
            </a:r>
          </a:p>
          <a:p>
            <a:pPr marL="0" indent="0" algn="r" rtl="1">
              <a:buNone/>
            </a:pPr>
            <a:r>
              <a:rPr lang="ar-SA" dirty="0" smtClean="0"/>
              <a:t>من الممكن حذف دالة متميزة او استبدالها ، لكن لا يمكن تغييرها أو إجبارها على التخلي عن معلوماتها السرية .</a:t>
            </a:r>
          </a:p>
          <a:p>
            <a:pPr marL="0" indent="0" algn="r" rtl="1">
              <a:buNone/>
            </a:pPr>
            <a:r>
              <a:rPr lang="ar-SA" dirty="0" smtClean="0"/>
              <a:t>يتم تعيين الدوال المميزة مع </a:t>
            </a:r>
            <a:r>
              <a:rPr lang="en-US" dirty="0" smtClean="0"/>
              <a:t> .this</a:t>
            </a:r>
            <a:r>
              <a:rPr lang="ar-SA" dirty="0" smtClean="0"/>
              <a:t>داخل ال</a:t>
            </a:r>
            <a:r>
              <a:rPr lang="en-US" dirty="0" smtClean="0"/>
              <a:t>constructor</a:t>
            </a:r>
            <a:r>
              <a:rPr lang="ar-SA" dirty="0" smtClean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2368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8750"/>
            <a:ext cx="10515600" cy="6807200"/>
          </a:xfrm>
        </p:spPr>
        <p:txBody>
          <a:bodyPr>
            <a:normAutofit fontScale="77500" lnSpcReduction="20000"/>
          </a:bodyPr>
          <a:lstStyle/>
          <a:p>
            <a:pPr marL="0" indent="0" rtl="1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function </a:t>
            </a:r>
            <a:r>
              <a:rPr lang="en-US" sz="1600" dirty="0">
                <a:solidFill>
                  <a:prstClr val="black"/>
                </a:solidFill>
              </a:rPr>
              <a:t>Container(</a:t>
            </a:r>
            <a:r>
              <a:rPr lang="en-US" sz="1600" dirty="0" err="1">
                <a:solidFill>
                  <a:prstClr val="black"/>
                </a:solidFill>
              </a:rPr>
              <a:t>param</a:t>
            </a:r>
            <a:r>
              <a:rPr lang="en-US" sz="1600" dirty="0">
                <a:solidFill>
                  <a:prstClr val="black"/>
                </a:solidFill>
              </a:rPr>
              <a:t>) {</a:t>
            </a:r>
            <a:endParaRPr lang="ar-SA" sz="1600" dirty="0">
              <a:solidFill>
                <a:prstClr val="black"/>
              </a:solidFill>
            </a:endParaRPr>
          </a:p>
          <a:p>
            <a:pPr marL="0" lvl="0" indent="0" rtl="1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function </a:t>
            </a:r>
            <a:r>
              <a:rPr lang="en-US" sz="1600" dirty="0" err="1">
                <a:solidFill>
                  <a:prstClr val="black"/>
                </a:solidFill>
              </a:rPr>
              <a:t>dec</a:t>
            </a:r>
            <a:r>
              <a:rPr lang="en-US" sz="1600" dirty="0">
                <a:solidFill>
                  <a:prstClr val="black"/>
                </a:solidFill>
              </a:rPr>
              <a:t>() {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    if (secret &gt; 0) {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        secret -= 1;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        return true;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    } else {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        return false;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    }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}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</a:t>
            </a:r>
            <a:r>
              <a:rPr lang="en-US" sz="1600" dirty="0" err="1">
                <a:solidFill>
                  <a:prstClr val="black"/>
                </a:solidFill>
              </a:rPr>
              <a:t>this.member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param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</a:t>
            </a:r>
            <a:r>
              <a:rPr lang="en-US" sz="1600" dirty="0" err="1">
                <a:solidFill>
                  <a:prstClr val="black"/>
                </a:solidFill>
              </a:rPr>
              <a:t>var</a:t>
            </a:r>
            <a:r>
              <a:rPr lang="en-US" sz="1600" dirty="0">
                <a:solidFill>
                  <a:prstClr val="black"/>
                </a:solidFill>
              </a:rPr>
              <a:t> secret = 3;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</a:t>
            </a:r>
            <a:r>
              <a:rPr lang="en-US" sz="1600" dirty="0" err="1">
                <a:solidFill>
                  <a:prstClr val="black"/>
                </a:solidFill>
              </a:rPr>
              <a:t>var</a:t>
            </a:r>
            <a:r>
              <a:rPr lang="en-US" sz="1600" dirty="0">
                <a:solidFill>
                  <a:prstClr val="black"/>
                </a:solidFill>
              </a:rPr>
              <a:t> that = this;</a:t>
            </a:r>
            <a:endParaRPr lang="ar-SA" sz="1600" dirty="0">
              <a:solidFill>
                <a:prstClr val="black"/>
              </a:solidFill>
            </a:endParaRPr>
          </a:p>
          <a:p>
            <a:pPr marL="0" lvl="0" indent="0" rtl="1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</a:t>
            </a:r>
            <a:r>
              <a:rPr lang="en-US" sz="1600" dirty="0" err="1">
                <a:solidFill>
                  <a:prstClr val="black"/>
                </a:solidFill>
              </a:rPr>
              <a:t>this.service</a:t>
            </a:r>
            <a:r>
              <a:rPr lang="en-US" sz="1600" dirty="0">
                <a:solidFill>
                  <a:prstClr val="black"/>
                </a:solidFill>
              </a:rPr>
              <a:t> = function () {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    return </a:t>
            </a:r>
            <a:r>
              <a:rPr lang="en-US" sz="1600" dirty="0" err="1">
                <a:solidFill>
                  <a:prstClr val="black"/>
                </a:solidFill>
              </a:rPr>
              <a:t>dec</a:t>
            </a:r>
            <a:r>
              <a:rPr lang="en-US" sz="1600" dirty="0">
                <a:solidFill>
                  <a:prstClr val="black"/>
                </a:solidFill>
              </a:rPr>
              <a:t>() ? </a:t>
            </a:r>
            <a:r>
              <a:rPr lang="en-US" sz="1600" dirty="0" err="1">
                <a:solidFill>
                  <a:prstClr val="black"/>
                </a:solidFill>
              </a:rPr>
              <a:t>that.member</a:t>
            </a:r>
            <a:r>
              <a:rPr lang="en-US" sz="1600" dirty="0">
                <a:solidFill>
                  <a:prstClr val="black"/>
                </a:solidFill>
              </a:rPr>
              <a:t> : null;</a:t>
            </a:r>
          </a:p>
          <a:p>
            <a:pPr marL="0" lvl="0" indent="0" rtl="1">
              <a:buNone/>
            </a:pPr>
            <a:r>
              <a:rPr lang="en-US" sz="1600" dirty="0">
                <a:solidFill>
                  <a:prstClr val="black"/>
                </a:solidFill>
              </a:rPr>
              <a:t>    };</a:t>
            </a:r>
          </a:p>
          <a:p>
            <a:pPr marL="0" lvl="0" indent="0" rtl="1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}</a:t>
            </a:r>
            <a:endParaRPr lang="ar-SA" sz="2200" dirty="0" smtClean="0">
              <a:solidFill>
                <a:prstClr val="black"/>
              </a:solidFill>
            </a:endParaRPr>
          </a:p>
          <a:p>
            <a:pPr marL="0" indent="0" rtl="1">
              <a:buNone/>
            </a:pPr>
            <a:endParaRPr lang="ar-SA" sz="2200" dirty="0"/>
          </a:p>
          <a:p>
            <a:pPr marL="0" lvl="0" indent="0" algn="r" rtl="1">
              <a:buNone/>
            </a:pPr>
            <a:r>
              <a:rPr lang="en-US" sz="2200" dirty="0">
                <a:solidFill>
                  <a:prstClr val="black"/>
                </a:solidFill>
              </a:rPr>
              <a:t>.service</a:t>
            </a:r>
            <a:r>
              <a:rPr lang="ar-SA" sz="2200" dirty="0">
                <a:solidFill>
                  <a:prstClr val="black"/>
                </a:solidFill>
              </a:rPr>
              <a:t> هي دالة مميزة سيؤدي إستدعاء </a:t>
            </a:r>
            <a:r>
              <a:rPr lang="en-US" sz="2200" dirty="0" err="1">
                <a:solidFill>
                  <a:prstClr val="black"/>
                </a:solidFill>
              </a:rPr>
              <a:t>myContainer.service</a:t>
            </a:r>
            <a:r>
              <a:rPr lang="en-US" sz="2200" dirty="0">
                <a:solidFill>
                  <a:prstClr val="black"/>
                </a:solidFill>
              </a:rPr>
              <a:t>()</a:t>
            </a:r>
            <a:r>
              <a:rPr lang="ar-SA" sz="2200" dirty="0">
                <a:solidFill>
                  <a:prstClr val="black"/>
                </a:solidFill>
              </a:rPr>
              <a:t> إلى إرجاع </a:t>
            </a:r>
            <a:r>
              <a:rPr lang="en-US" sz="2200" dirty="0">
                <a:solidFill>
                  <a:prstClr val="black"/>
                </a:solidFill>
              </a:rPr>
              <a:t>“</a:t>
            </a:r>
            <a:r>
              <a:rPr lang="en-US" sz="2200" dirty="0" err="1">
                <a:solidFill>
                  <a:prstClr val="black"/>
                </a:solidFill>
              </a:rPr>
              <a:t>abc</a:t>
            </a:r>
            <a:r>
              <a:rPr lang="en-US" sz="2200" dirty="0">
                <a:solidFill>
                  <a:prstClr val="black"/>
                </a:solidFill>
              </a:rPr>
              <a:t>”</a:t>
            </a:r>
            <a:r>
              <a:rPr lang="ar-SA" sz="2200" dirty="0">
                <a:solidFill>
                  <a:prstClr val="black"/>
                </a:solidFill>
              </a:rPr>
              <a:t> في المرات </a:t>
            </a:r>
          </a:p>
          <a:p>
            <a:pPr marL="0" lvl="0" indent="0" algn="r" rtl="1">
              <a:buNone/>
            </a:pPr>
            <a:r>
              <a:rPr lang="ar-SA" sz="2200" dirty="0">
                <a:solidFill>
                  <a:prstClr val="black"/>
                </a:solidFill>
              </a:rPr>
              <a:t>الثلاث الاولى التي يتم إستدعاؤها وبعد ذلك ستعود فارغة .</a:t>
            </a:r>
          </a:p>
          <a:p>
            <a:pPr marL="0" lvl="0" indent="0" algn="r" rtl="1">
              <a:buNone/>
            </a:pPr>
            <a:r>
              <a:rPr lang="ar-SA" sz="2200" dirty="0">
                <a:solidFill>
                  <a:prstClr val="black"/>
                </a:solidFill>
              </a:rPr>
              <a:t>تستدعي </a:t>
            </a:r>
            <a:r>
              <a:rPr lang="en-US" sz="2200" dirty="0">
                <a:solidFill>
                  <a:prstClr val="black"/>
                </a:solidFill>
              </a:rPr>
              <a:t>.service</a:t>
            </a:r>
            <a:r>
              <a:rPr lang="ar-SA" sz="2200" dirty="0">
                <a:solidFill>
                  <a:prstClr val="black"/>
                </a:solidFill>
              </a:rPr>
              <a:t> دالة </a:t>
            </a:r>
            <a:r>
              <a:rPr lang="en-US" sz="2200" dirty="0" err="1">
                <a:solidFill>
                  <a:prstClr val="black"/>
                </a:solidFill>
              </a:rPr>
              <a:t>dec</a:t>
            </a:r>
            <a:r>
              <a:rPr lang="ar-SA" sz="2200" dirty="0">
                <a:solidFill>
                  <a:prstClr val="black"/>
                </a:solidFill>
              </a:rPr>
              <a:t> الخاصة التي تصل إلى متغير خاص .</a:t>
            </a:r>
          </a:p>
          <a:p>
            <a:pPr marL="0" lvl="0" indent="0" algn="r" rtl="1">
              <a:buNone/>
            </a:pPr>
            <a:r>
              <a:rPr lang="en-US" sz="2200" dirty="0">
                <a:solidFill>
                  <a:prstClr val="black"/>
                </a:solidFill>
              </a:rPr>
              <a:t>.service</a:t>
            </a:r>
            <a:r>
              <a:rPr lang="ar-SA" sz="2200" dirty="0">
                <a:solidFill>
                  <a:prstClr val="black"/>
                </a:solidFill>
              </a:rPr>
              <a:t> متاحة للكائنات والدوال الأخرى لكنها لا تسمح بالوصول المباشر إلى الاعضاء الخاصين .</a:t>
            </a:r>
          </a:p>
          <a:p>
            <a:pPr marL="0" lvl="0" indent="0" algn="r" rtl="1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383" y="2667895"/>
            <a:ext cx="8825659" cy="3416300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6600" b="1" dirty="0">
                <a:latin typeface="Aparajita" panose="020B0604020202020204" pitchFamily="34" charset="0"/>
                <a:cs typeface="Aparajita" panose="020B0604020202020204" pitchFamily="34" charset="0"/>
              </a:rPr>
              <a:t>LECTURE 2</a:t>
            </a:r>
          </a:p>
          <a:p>
            <a:pPr marL="0" indent="0" algn="ctr" rtl="1">
              <a:buNone/>
            </a:pPr>
            <a:r>
              <a:rPr lang="en-US" sz="6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MIXINS</a:t>
            </a:r>
            <a:endParaRPr lang="en-US" sz="6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indent="0" algn="ctr" rtl="1">
              <a:buNone/>
            </a:pPr>
            <a:r>
              <a:rPr lang="ar-SA" sz="5400" dirty="0" smtClean="0"/>
              <a:t>الخلط والدمج</a:t>
            </a:r>
            <a:endParaRPr lang="en-US" sz="5400" dirty="0"/>
          </a:p>
          <a:p>
            <a:pPr marL="0" indent="0" algn="ct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12" y="2092686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US" sz="3200" b="1" dirty="0" err="1" smtClean="0">
                <a:solidFill>
                  <a:schemeClr val="tx1"/>
                </a:solidFill>
              </a:rPr>
              <a:t>Mixins</a:t>
            </a:r>
            <a:r>
              <a:rPr lang="ar-SA" sz="3200" b="1" dirty="0">
                <a:solidFill>
                  <a:schemeClr val="tx1"/>
                </a:solidFill>
              </a:rPr>
              <a:t>: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14" y="3418249"/>
            <a:ext cx="10515600" cy="2342963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في </a:t>
            </a:r>
            <a:r>
              <a:rPr lang="en-US" dirty="0" err="1" smtClean="0"/>
              <a:t>javascript</a:t>
            </a:r>
            <a:r>
              <a:rPr lang="ar-SA" dirty="0" smtClean="0"/>
              <a:t> يمكن فقط أن نرث من كائن واحد ويمكن أن يكون هناك نموذج أولي واحد فقط للكائن ويمكن للفئة </a:t>
            </a:r>
            <a:r>
              <a:rPr lang="en-US" dirty="0" smtClean="0"/>
              <a:t>class</a:t>
            </a:r>
            <a:r>
              <a:rPr lang="ar-SA" dirty="0" smtClean="0"/>
              <a:t> ان تمتد إلى فئة أخرى فقط .</a:t>
            </a:r>
          </a:p>
          <a:p>
            <a:pPr marL="0" indent="0" algn="r" rtl="1">
              <a:buNone/>
            </a:pPr>
            <a:r>
              <a:rPr lang="ar-SA" dirty="0" smtClean="0"/>
              <a:t>مفهوم </a:t>
            </a:r>
            <a:r>
              <a:rPr lang="en-US" dirty="0" err="1" smtClean="0"/>
              <a:t>mixins</a:t>
            </a:r>
            <a:r>
              <a:rPr lang="ar-SA" dirty="0" smtClean="0"/>
              <a:t> هو عبارة عن فئة تحتوي على دوال يمكن للفئات الأخرى استخدامها دون الحاجة إلى وراثة منها ، بمعنى أخر يوفر ال</a:t>
            </a:r>
            <a:r>
              <a:rPr lang="en-US" dirty="0" err="1" smtClean="0"/>
              <a:t>mixins</a:t>
            </a:r>
            <a:r>
              <a:rPr lang="ar-SA" dirty="0" smtClean="0"/>
              <a:t> دوال تنفذ سلوكا معينا لكننا لا نستخدمه بمفردنا ، بل نستخدمه لإضافة السلوك إلى فئات أخرى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958" y="2459486"/>
            <a:ext cx="10515600" cy="4160255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إن أبسط طريقة لتطبيق </a:t>
            </a:r>
            <a:r>
              <a:rPr lang="en-US" dirty="0" err="1" smtClean="0"/>
              <a:t>mixins</a:t>
            </a:r>
            <a:r>
              <a:rPr lang="ar-SA" dirty="0" smtClean="0"/>
              <a:t> في </a:t>
            </a:r>
            <a:r>
              <a:rPr lang="en-US" dirty="0" err="1" smtClean="0"/>
              <a:t>javascript</a:t>
            </a:r>
            <a:r>
              <a:rPr lang="ar-SA" dirty="0"/>
              <a:t> </a:t>
            </a:r>
            <a:r>
              <a:rPr lang="ar-SA" dirty="0" smtClean="0"/>
              <a:t>هي إنشاء كائن بدوال مفيدة ، حتى نتمكن من دمجها بسهولة في نموذج أولي لأي فئة .</a:t>
            </a:r>
          </a:p>
          <a:p>
            <a:pPr marL="0" indent="0" algn="r" rtl="1">
              <a:buNone/>
            </a:pPr>
            <a:r>
              <a:rPr lang="ar-SA" dirty="0" smtClean="0"/>
              <a:t>على سبيل المثال هنا يتم استخدام </a:t>
            </a:r>
            <a:r>
              <a:rPr lang="en-US" dirty="0" err="1" smtClean="0"/>
              <a:t>mixins</a:t>
            </a:r>
            <a:r>
              <a:rPr lang="ar-SA" dirty="0" smtClean="0"/>
              <a:t> (</a:t>
            </a:r>
            <a:r>
              <a:rPr lang="en-US" dirty="0" err="1" smtClean="0"/>
              <a:t>sayHiMixins</a:t>
            </a:r>
            <a:r>
              <a:rPr lang="ar-SA" dirty="0" smtClean="0"/>
              <a:t>) لإضافة بعض الكلام للمستخدم.</a:t>
            </a:r>
          </a:p>
          <a:p>
            <a:pPr marL="0" indent="0" rt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sayHiMixin</a:t>
            </a:r>
            <a:r>
              <a:rPr lang="en-US" dirty="0"/>
              <a:t> = {</a:t>
            </a:r>
          </a:p>
          <a:p>
            <a:pPr marL="0" indent="0" rtl="1">
              <a:buNone/>
            </a:pPr>
            <a:r>
              <a:rPr lang="en-US" dirty="0"/>
              <a:t>  </a:t>
            </a:r>
            <a:r>
              <a:rPr lang="en-US" dirty="0" err="1"/>
              <a:t>sayHi</a:t>
            </a:r>
            <a:r>
              <a:rPr lang="en-US" dirty="0"/>
              <a:t>() {</a:t>
            </a:r>
          </a:p>
          <a:p>
            <a:pPr marL="0" indent="0" rtl="1">
              <a:buNone/>
            </a:pPr>
            <a:r>
              <a:rPr lang="en-US" dirty="0"/>
              <a:t>    alert(`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en-US" dirty="0"/>
              <a:t> ${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dirty="0"/>
              <a:t>.name}`);</a:t>
            </a:r>
          </a:p>
          <a:p>
            <a:pPr marL="0" indent="0" rtl="1">
              <a:buNone/>
            </a:pPr>
            <a:r>
              <a:rPr lang="en-US" dirty="0"/>
              <a:t>  },</a:t>
            </a:r>
          </a:p>
          <a:p>
            <a:pPr marL="0" indent="0" rtl="1">
              <a:buNone/>
            </a:pPr>
            <a:r>
              <a:rPr lang="en-US" dirty="0"/>
              <a:t>  </a:t>
            </a:r>
            <a:r>
              <a:rPr lang="en-US" dirty="0" err="1"/>
              <a:t>sayBye</a:t>
            </a:r>
            <a:r>
              <a:rPr lang="en-US" dirty="0"/>
              <a:t>() {</a:t>
            </a:r>
          </a:p>
          <a:p>
            <a:pPr marL="0" indent="0" rtl="1">
              <a:buNone/>
            </a:pPr>
            <a:r>
              <a:rPr lang="en-US" dirty="0"/>
              <a:t>    alert(`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Bye</a:t>
            </a:r>
            <a:r>
              <a:rPr lang="en-US" dirty="0"/>
              <a:t> ${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dirty="0"/>
              <a:t>.name}`);</a:t>
            </a:r>
          </a:p>
          <a:p>
            <a:pPr marL="0" indent="0" rtl="1">
              <a:buNone/>
            </a:pPr>
            <a:r>
              <a:rPr lang="en-US" dirty="0"/>
              <a:t>  }</a:t>
            </a:r>
          </a:p>
          <a:p>
            <a:pPr marL="0" indent="0" rtl="1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10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30659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en-US" sz="3200" b="1" dirty="0" smtClean="0"/>
              <a:t>SCOPE-SAFE CONSTRUCTOR</a:t>
            </a:r>
            <a:r>
              <a:rPr lang="ar-SA" sz="3200" b="1" dirty="0" smtClean="0"/>
              <a:t>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73956"/>
            <a:ext cx="8825659" cy="34163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نظرا لان جميع المنشئات هي مجرد وظائف ، يمكنك الاتصال بها دون استخدام </a:t>
            </a:r>
            <a:r>
              <a:rPr lang="en-US" dirty="0" smtClean="0"/>
              <a:t>operator</a:t>
            </a:r>
            <a:r>
              <a:rPr lang="ar-SA" dirty="0" smtClean="0"/>
              <a:t> </a:t>
            </a:r>
          </a:p>
          <a:p>
            <a:pPr marL="0" indent="0" algn="r" rtl="1">
              <a:buNone/>
            </a:pPr>
            <a:r>
              <a:rPr lang="ar-SA" dirty="0" smtClean="0"/>
              <a:t>(</a:t>
            </a:r>
            <a:r>
              <a:rPr lang="en-US" dirty="0" smtClean="0"/>
              <a:t>new;</a:t>
            </a:r>
            <a:r>
              <a:rPr lang="ar-SA" dirty="0" smtClean="0"/>
              <a:t>) وبالتالي التاثير على قيمة ذلك يمكن أن يؤدي ذلك إلى نتائج غير متوقعة .</a:t>
            </a:r>
          </a:p>
          <a:p>
            <a:pPr marL="0" indent="0" algn="r" rtl="1">
              <a:buNone/>
            </a:pPr>
            <a:r>
              <a:rPr lang="ar-SA" dirty="0" smtClean="0"/>
              <a:t>يمكن استدعاء منشئ النطاق الآمن مع أو بدون </a:t>
            </a:r>
            <a:r>
              <a:rPr lang="en-US" dirty="0" smtClean="0"/>
              <a:t>new;</a:t>
            </a:r>
            <a:r>
              <a:rPr lang="ar-SA" dirty="0" smtClean="0"/>
              <a:t> وإرجاع نفس الكائن في كلتا الحالتين.</a:t>
            </a:r>
          </a:p>
          <a:p>
            <a:pPr marL="0" indent="0" algn="r" rtl="1">
              <a:buNone/>
            </a:pPr>
            <a:r>
              <a:rPr lang="ar-SA" dirty="0" smtClean="0"/>
              <a:t>عندما يتم إستدعاء </a:t>
            </a:r>
            <a:r>
              <a:rPr lang="en-US" dirty="0" smtClean="0"/>
              <a:t>new;</a:t>
            </a:r>
            <a:r>
              <a:rPr lang="ar-SA" dirty="0" smtClean="0"/>
              <a:t> بدالة فإن الكائن الذي تم إنشاؤه حديثا والممثل بواسطة </a:t>
            </a:r>
            <a:r>
              <a:rPr lang="en-US" dirty="0" smtClean="0"/>
              <a:t>.this</a:t>
            </a:r>
            <a:r>
              <a:rPr lang="ar-SA" dirty="0" smtClean="0"/>
              <a:t> هو بالفعل مثيل من النوع المخصص الذي يمثله المنشئ.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354" y="1166851"/>
            <a:ext cx="8761413" cy="706964"/>
          </a:xfrm>
        </p:spPr>
        <p:txBody>
          <a:bodyPr/>
          <a:lstStyle/>
          <a:p>
            <a:pPr algn="ctr" rtl="1"/>
            <a:r>
              <a:rPr lang="ar-SA" dirty="0" smtClean="0"/>
              <a:t>الخلاصة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47510"/>
            <a:ext cx="12192000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sz="3200" dirty="0"/>
              <a:t>نمط </a:t>
            </a:r>
            <a:r>
              <a:rPr lang="ar-SA" sz="3200" dirty="0" smtClean="0"/>
              <a:t>الوحدة: </a:t>
            </a:r>
            <a:r>
              <a:rPr lang="ar-SA" sz="2000" dirty="0" smtClean="0"/>
              <a:t>هي عبارة عن حاوية للاكواد تقوم بعزل الاكواد بحيث يكون لها مقدرة على إظهار بعض الخصائص وإخفاء الباقي وتسمح لك بمنح</a:t>
            </a:r>
          </a:p>
          <a:p>
            <a:pPr marL="0" indent="0" algn="r" rtl="1">
              <a:buNone/>
            </a:pPr>
            <a:r>
              <a:rPr lang="ar-SA" sz="2000" dirty="0" smtClean="0"/>
              <a:t>                         </a:t>
            </a:r>
            <a:r>
              <a:rPr lang="ar-SA" sz="2000" dirty="0"/>
              <a:t>إمكانية الوصول لاي خاصية .</a:t>
            </a:r>
          </a:p>
          <a:p>
            <a:pPr marL="0" indent="0" algn="r" rtl="1">
              <a:buNone/>
            </a:pPr>
            <a:endParaRPr lang="ar-SA" sz="2000" dirty="0"/>
          </a:p>
          <a:p>
            <a:pPr marL="0" indent="0" algn="r" rtl="1">
              <a:buNone/>
            </a:pPr>
            <a:r>
              <a:rPr lang="ar-SA" sz="3200" dirty="0"/>
              <a:t>الدوال </a:t>
            </a:r>
            <a:r>
              <a:rPr lang="ar-SA" sz="3200" dirty="0" smtClean="0"/>
              <a:t>الخاصة: </a:t>
            </a:r>
            <a:r>
              <a:rPr lang="ar-SA" sz="2000" dirty="0" smtClean="0"/>
              <a:t>هي عبارة عن دوالمنشئة </a:t>
            </a:r>
            <a:r>
              <a:rPr lang="ar-SA" sz="2000" dirty="0"/>
              <a:t>من قبل ال</a:t>
            </a:r>
            <a:r>
              <a:rPr lang="en-US" sz="2000" dirty="0"/>
              <a:t>constructor</a:t>
            </a:r>
            <a:r>
              <a:rPr lang="ar-SA" sz="2000" dirty="0"/>
              <a:t> </a:t>
            </a:r>
            <a:r>
              <a:rPr lang="ar-SA" sz="2000" dirty="0" smtClean="0"/>
              <a:t>، </a:t>
            </a:r>
            <a:r>
              <a:rPr lang="ar-SA" sz="2000" dirty="0"/>
              <a:t>تصبح المتغيرات والمعاملات العادية للمنشئ</a:t>
            </a:r>
            <a:r>
              <a:rPr lang="en-US" sz="2000" dirty="0"/>
              <a:t> </a:t>
            </a:r>
            <a:r>
              <a:rPr lang="ar-SA" sz="2000" dirty="0"/>
              <a:t> دوال خاصة</a:t>
            </a:r>
            <a:r>
              <a:rPr lang="ar-SA" sz="2000" dirty="0" smtClean="0"/>
              <a:t>.</a:t>
            </a:r>
          </a:p>
          <a:p>
            <a:pPr marL="0" indent="0" algn="r" rtl="1">
              <a:buNone/>
            </a:pPr>
            <a:endParaRPr lang="ar-SA" sz="2000" dirty="0"/>
          </a:p>
          <a:p>
            <a:pPr marL="0" indent="0" algn="r" rtl="1">
              <a:buNone/>
            </a:pPr>
            <a:r>
              <a:rPr lang="ar-SA" sz="3200" dirty="0"/>
              <a:t>الدوال </a:t>
            </a:r>
            <a:r>
              <a:rPr lang="ar-SA" sz="3200" dirty="0" smtClean="0"/>
              <a:t>المتميزة: </a:t>
            </a:r>
            <a:r>
              <a:rPr lang="ar-SA" sz="2000" dirty="0" smtClean="0"/>
              <a:t>هي الدوال القادرة </a:t>
            </a:r>
            <a:r>
              <a:rPr lang="ar-SA" sz="2000" dirty="0"/>
              <a:t>على الوصول إلى المتغيرات والدوال الخاصة ، وهي نفسها متاحة للدوال العامة والخارج </a:t>
            </a:r>
            <a:r>
              <a:rPr lang="ar-SA" sz="2000" dirty="0" smtClean="0"/>
              <a:t>.</a:t>
            </a:r>
          </a:p>
          <a:p>
            <a:pPr marL="0" indent="0" algn="r" rtl="1">
              <a:buNone/>
            </a:pPr>
            <a:endParaRPr lang="ar-SA" sz="2000" dirty="0"/>
          </a:p>
          <a:p>
            <a:pPr marL="0" indent="0" algn="r" rtl="1">
              <a:buNone/>
            </a:pPr>
            <a:r>
              <a:rPr lang="ar-SA" sz="3200" dirty="0" smtClean="0"/>
              <a:t>الدمج / الخلط:</a:t>
            </a:r>
            <a:r>
              <a:rPr lang="ar-SA" sz="3200" dirty="0"/>
              <a:t> </a:t>
            </a:r>
            <a:r>
              <a:rPr lang="ar-SA" sz="2000" dirty="0" smtClean="0"/>
              <a:t>هي </a:t>
            </a:r>
            <a:r>
              <a:rPr lang="ar-SA" sz="2000" dirty="0"/>
              <a:t>عبارة عن فئة تحتوي على دوال يمكن للفئات الأخرى استخدامها دون الحاجة إلى وراثة منها </a:t>
            </a:r>
            <a:r>
              <a:rPr lang="ar-SA" sz="2000" dirty="0" smtClean="0"/>
              <a:t>.</a:t>
            </a:r>
            <a:endParaRPr lang="ar-SA" sz="2000" dirty="0"/>
          </a:p>
          <a:p>
            <a:pPr marL="0" indent="0" algn="r" rtl="1">
              <a:buNone/>
            </a:pPr>
            <a:endParaRPr lang="ar-SA" sz="3200" dirty="0"/>
          </a:p>
          <a:p>
            <a:pPr marL="0" indent="0" algn="r" rtl="1">
              <a:buNone/>
            </a:pPr>
            <a:endParaRPr lang="ar-SA" sz="2000" dirty="0"/>
          </a:p>
          <a:p>
            <a:pPr marL="0" indent="0" algn="r" rtl="1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18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957" y="2590621"/>
            <a:ext cx="8825659" cy="3416300"/>
          </a:xfrm>
        </p:spPr>
        <p:txBody>
          <a:bodyPr/>
          <a:lstStyle/>
          <a:p>
            <a:pPr marL="0" indent="0" algn="ctr" rtl="1">
              <a:buNone/>
            </a:pPr>
            <a:endParaRPr lang="ar-SA" dirty="0" smtClean="0"/>
          </a:p>
          <a:p>
            <a:pPr marL="0" indent="0" algn="ctr" rtl="1">
              <a:buNone/>
            </a:pPr>
            <a:endParaRPr lang="ar-SA" sz="4000" b="1" dirty="0">
              <a:latin typeface="Aparajita" panose="020B0604020202020204" pitchFamily="34" charset="0"/>
            </a:endParaRPr>
          </a:p>
          <a:p>
            <a:pPr marL="0" indent="0" algn="ctr" rtl="1">
              <a:buNone/>
            </a:pPr>
            <a:r>
              <a:rPr lang="en-US" sz="60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THANK YOU</a:t>
            </a:r>
            <a:endParaRPr lang="ar-SA" sz="6000" b="1" dirty="0" smtClean="0">
              <a:latin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351" y="2680773"/>
            <a:ext cx="8825659" cy="3416300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6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CHAPTE</a:t>
            </a:r>
            <a:r>
              <a:rPr lang="en-US" sz="6600" b="1" dirty="0">
                <a:latin typeface="Aparajita" panose="020B0604020202020204" pitchFamily="34" charset="0"/>
                <a:cs typeface="Aparajita" panose="020B0604020202020204" pitchFamily="34" charset="0"/>
              </a:rPr>
              <a:t>R</a:t>
            </a:r>
            <a:r>
              <a:rPr lang="en-US" sz="6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1</a:t>
            </a:r>
          </a:p>
          <a:p>
            <a:pPr marL="0" indent="0" algn="ctr" rtl="1">
              <a:buNone/>
            </a:pPr>
            <a:r>
              <a:rPr lang="en-US" sz="54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Constructors and Prototypes</a:t>
            </a:r>
          </a:p>
          <a:p>
            <a:pPr marL="0" indent="0" algn="ctr" rtl="1">
              <a:buNone/>
            </a:pPr>
            <a:r>
              <a:rPr lang="ar-SA" sz="6000" dirty="0" smtClean="0"/>
              <a:t>المنشئين و النماذج الأولية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817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866" y="2642136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LECTURE 1</a:t>
            </a:r>
          </a:p>
          <a:p>
            <a:pPr marL="0" indent="0" algn="ctr">
              <a:buNone/>
            </a:pPr>
            <a:r>
              <a:rPr lang="en-US" sz="6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CONSTRUCTORS</a:t>
            </a:r>
          </a:p>
          <a:p>
            <a:pPr marL="0" indent="0" algn="ctr">
              <a:buNone/>
            </a:pPr>
            <a:r>
              <a:rPr lang="ar-SA" sz="6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المنشئين</a:t>
            </a:r>
            <a:r>
              <a:rPr lang="ar-SA" sz="66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/ </a:t>
            </a:r>
            <a:r>
              <a:rPr lang="ar-SA" sz="6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الصانعين</a:t>
            </a:r>
            <a:endParaRPr lang="en-US" sz="6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1216"/>
            <a:ext cx="10515600" cy="1325563"/>
          </a:xfrm>
        </p:spPr>
        <p:txBody>
          <a:bodyPr/>
          <a:lstStyle/>
          <a:p>
            <a:pPr algn="ctr"/>
            <a:r>
              <a:rPr lang="ar-SA" b="1" dirty="0" smtClean="0"/>
              <a:t>مقدمة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4058"/>
            <a:ext cx="10515600" cy="5242662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الفصائل (</a:t>
            </a:r>
            <a:r>
              <a:rPr lang="en-US" dirty="0" smtClean="0"/>
              <a:t>classes</a:t>
            </a:r>
            <a:r>
              <a:rPr lang="ar-SA" dirty="0" smtClean="0"/>
              <a:t>) لها دور مهم في لغات البرمجة حيث يتم تطبيق هذا المفهوم عن طريق إنشاء </a:t>
            </a:r>
            <a:r>
              <a:rPr lang="ar-SA" dirty="0"/>
              <a:t>فصائل </a:t>
            </a:r>
            <a:r>
              <a:rPr lang="en-US" dirty="0" smtClean="0"/>
              <a:t> “classes”</a:t>
            </a:r>
            <a:r>
              <a:rPr lang="ar-SA" dirty="0" smtClean="0"/>
              <a:t>ومن </a:t>
            </a:r>
            <a:r>
              <a:rPr lang="ar-SA" dirty="0"/>
              <a:t>ثم عمل </a:t>
            </a:r>
            <a:r>
              <a:rPr lang="en-US" dirty="0" smtClean="0"/>
              <a:t> “instantiation”</a:t>
            </a:r>
            <a:r>
              <a:rPr lang="ar-SA" dirty="0" smtClean="0"/>
              <a:t>لكائنات </a:t>
            </a:r>
            <a:r>
              <a:rPr lang="ar-SA" dirty="0"/>
              <a:t>من هذه </a:t>
            </a:r>
            <a:r>
              <a:rPr lang="ar-SA" dirty="0" smtClean="0"/>
              <a:t>الفصائل ، </a:t>
            </a:r>
            <a:r>
              <a:rPr lang="ar-SA" dirty="0"/>
              <a:t>لكن هناك مشكلة سوف تواجهنا عندما نشرع في إنشاء الفصائل في الجافاسكربت، المشكلة هي أن الجافاسكربت </a:t>
            </a:r>
            <a:r>
              <a:rPr lang="ar-SA" dirty="0" smtClean="0"/>
              <a:t>لا </a:t>
            </a:r>
            <a:r>
              <a:rPr lang="ar-SA" dirty="0"/>
              <a:t>تدعم الكلمة المفتاحية </a:t>
            </a:r>
            <a:r>
              <a:rPr lang="en-US" dirty="0" smtClean="0"/>
              <a:t>  “class”</a:t>
            </a:r>
            <a:r>
              <a:rPr lang="ar-SA" dirty="0" smtClean="0"/>
              <a:t>التي </a:t>
            </a:r>
            <a:r>
              <a:rPr lang="ar-SA" dirty="0"/>
              <a:t>تتيح لنا إنشاء الفصائل</a:t>
            </a:r>
            <a:r>
              <a:rPr lang="ar-SA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r>
              <a:rPr lang="ar-SA" dirty="0" smtClean="0"/>
              <a:t>فلو نظرنا إلى لغات البرمجة الاخرى سنجد أن </a:t>
            </a:r>
            <a:r>
              <a:rPr lang="ar-SA" dirty="0"/>
              <a:t>السيناريو المتبع لكي </a:t>
            </a:r>
            <a:r>
              <a:rPr lang="ar-SA" dirty="0" smtClean="0"/>
              <a:t>ننشيء </a:t>
            </a:r>
            <a:r>
              <a:rPr lang="ar-SA" dirty="0"/>
              <a:t>أي فصيل هو سيناريو شبيه </a:t>
            </a:r>
            <a:r>
              <a:rPr lang="ar-SA" dirty="0" smtClean="0"/>
              <a:t>بالآتي ، </a:t>
            </a:r>
            <a:r>
              <a:rPr lang="ar-SA" dirty="0"/>
              <a:t>تكتب الكلمة المفتاحية </a:t>
            </a:r>
            <a:r>
              <a:rPr lang="en-US" dirty="0" smtClean="0"/>
              <a:t> “class”</a:t>
            </a:r>
            <a:r>
              <a:rPr lang="ar-SA" dirty="0" smtClean="0"/>
              <a:t>، ثم </a:t>
            </a:r>
            <a:r>
              <a:rPr lang="ar-SA" dirty="0"/>
              <a:t>اسم </a:t>
            </a:r>
            <a:r>
              <a:rPr lang="ar-SA" dirty="0" smtClean="0"/>
              <a:t>الفصيل</a:t>
            </a:r>
            <a:r>
              <a:rPr lang="en-US" dirty="0" smtClean="0"/>
              <a:t> </a:t>
            </a:r>
            <a:r>
              <a:rPr lang="ar-SA" dirty="0" smtClean="0"/>
              <a:t>، </a:t>
            </a:r>
            <a:r>
              <a:rPr lang="ar-SA" dirty="0"/>
              <a:t>ثم تفتح الأقواس المعقوفة "{}"، وبداخلها تكتب خصائص ووظائف الفصيل. وبهذا تكون قد أنشأت فصيل في مثل هذه اللغات</a:t>
            </a:r>
            <a:r>
              <a:rPr lang="ar-SA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r>
              <a:rPr lang="ar-SA" dirty="0"/>
              <a:t>أما في </a:t>
            </a:r>
            <a:r>
              <a:rPr lang="ar-SA" dirty="0" smtClean="0"/>
              <a:t>الجافاسكربت </a:t>
            </a:r>
            <a:r>
              <a:rPr lang="ar-SA" dirty="0"/>
              <a:t>السيناريو المُتبع يختلف نوعا ما لعدم وجود الكلمة المفتاحية </a:t>
            </a:r>
            <a:r>
              <a:rPr lang="en-US" dirty="0" smtClean="0"/>
              <a:t>“class”</a:t>
            </a:r>
            <a:r>
              <a:rPr lang="ar-SA" dirty="0" smtClean="0"/>
              <a:t> لان </a:t>
            </a:r>
            <a:r>
              <a:rPr lang="ar-SA" dirty="0"/>
              <a:t>البنية التحتية التي بُنيت عليها لغة الجافاسكربت تختلف كثيرا عن اللغات </a:t>
            </a:r>
            <a:r>
              <a:rPr lang="ar-SA" dirty="0" smtClean="0"/>
              <a:t>الأخرى وهنا يأتي دور ال</a:t>
            </a:r>
            <a:r>
              <a:rPr lang="en-US" dirty="0" smtClean="0"/>
              <a:t>constructor</a:t>
            </a:r>
            <a:r>
              <a:rPr lang="ar-SA" dirty="0" smtClean="0"/>
              <a:t> لحل هذه المشكلة .</a:t>
            </a: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4371"/>
            <a:ext cx="10515600" cy="1325563"/>
          </a:xfrm>
        </p:spPr>
        <p:txBody>
          <a:bodyPr/>
          <a:lstStyle/>
          <a:p>
            <a:pPr algn="r"/>
            <a:r>
              <a:rPr lang="en-US" dirty="0" smtClean="0"/>
              <a:t>   </a:t>
            </a:r>
            <a:r>
              <a:rPr lang="en-US" b="1" dirty="0" smtClean="0"/>
              <a:t>:(</a:t>
            </a:r>
            <a:r>
              <a:rPr lang="en-US" sz="2800" b="1" dirty="0" smtClean="0"/>
              <a:t>CONSTRUCTORS</a:t>
            </a:r>
            <a:r>
              <a:rPr lang="ar-SA" sz="3200" b="1" dirty="0" smtClean="0"/>
              <a:t>المنشئين</a:t>
            </a:r>
            <a:r>
              <a:rPr lang="ar-SA" b="1" dirty="0" smtClean="0"/>
              <a:t> (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SA" dirty="0"/>
              <a:t>هو عبارة عن نمط إنشائي، يساعدنا في محاكاة عمل </a:t>
            </a:r>
            <a:r>
              <a:rPr lang="ar-SA" dirty="0" smtClean="0"/>
              <a:t>الـ</a:t>
            </a:r>
            <a:r>
              <a:rPr lang="en-US" dirty="0" smtClean="0"/>
              <a:t>classes </a:t>
            </a:r>
            <a:r>
              <a:rPr lang="ar-SA" dirty="0" smtClean="0"/>
              <a:t> ومنها </a:t>
            </a:r>
            <a:r>
              <a:rPr lang="ar-SA" dirty="0"/>
              <a:t>عمل </a:t>
            </a:r>
            <a:r>
              <a:rPr lang="en-US" dirty="0"/>
              <a:t>instantiate </a:t>
            </a:r>
            <a:r>
              <a:rPr lang="ar-SA" dirty="0"/>
              <a:t>لكائنات جديدة. واسم هذا النمط مستخلص من فكرة دالة الـ </a:t>
            </a:r>
            <a:r>
              <a:rPr lang="en-US" dirty="0" err="1"/>
              <a:t>contructor</a:t>
            </a:r>
            <a:r>
              <a:rPr lang="en-US" dirty="0"/>
              <a:t> </a:t>
            </a:r>
            <a:r>
              <a:rPr lang="ar-SA" dirty="0" smtClean="0"/>
              <a:t> الموجودة </a:t>
            </a:r>
            <a:r>
              <a:rPr lang="ar-SA" dirty="0"/>
              <a:t>في أي </a:t>
            </a:r>
            <a:r>
              <a:rPr lang="en-US" dirty="0" smtClean="0"/>
              <a:t>class </a:t>
            </a:r>
            <a:r>
              <a:rPr lang="ar-SA" dirty="0" smtClean="0"/>
              <a:t> حيث </a:t>
            </a:r>
            <a:r>
              <a:rPr lang="ar-SA" dirty="0"/>
              <a:t>أن </a:t>
            </a:r>
            <a:r>
              <a:rPr lang="ar-SA" dirty="0" smtClean="0"/>
              <a:t>الـ</a:t>
            </a:r>
            <a:r>
              <a:rPr lang="en-US" dirty="0" smtClean="0"/>
              <a:t>classes </a:t>
            </a:r>
            <a:r>
              <a:rPr lang="ar-SA" dirty="0" smtClean="0"/>
              <a:t> في </a:t>
            </a:r>
            <a:r>
              <a:rPr lang="ar-SA" dirty="0"/>
              <a:t>معظم حالاتها لديها دالة تسمى الـ </a:t>
            </a:r>
            <a:r>
              <a:rPr lang="en-US" dirty="0"/>
              <a:t>constructor </a:t>
            </a:r>
            <a:r>
              <a:rPr lang="ar-SA" dirty="0" smtClean="0"/>
              <a:t> وهذه </a:t>
            </a:r>
            <a:r>
              <a:rPr lang="ar-SA" dirty="0"/>
              <a:t>الدالة لها دورين </a:t>
            </a:r>
            <a:r>
              <a:rPr lang="ar-SA" dirty="0" smtClean="0"/>
              <a:t>رئيسيين ألا </a:t>
            </a:r>
            <a:r>
              <a:rPr lang="ar-SA" dirty="0"/>
              <a:t>وهما</a:t>
            </a:r>
            <a:r>
              <a:rPr lang="ar-SA" dirty="0" smtClean="0"/>
              <a:t>:-</a:t>
            </a:r>
          </a:p>
          <a:p>
            <a:pPr marL="0" indent="0" algn="r" rtl="1">
              <a:buNone/>
            </a:pPr>
            <a:endParaRPr lang="ar-SA" dirty="0" smtClean="0"/>
          </a:p>
          <a:p>
            <a:pPr marL="0" indent="0" algn="r">
              <a:buNone/>
            </a:pPr>
            <a:r>
              <a:rPr lang="ar-SA" dirty="0" smtClean="0"/>
              <a:t>1. بدء </a:t>
            </a:r>
            <a:r>
              <a:rPr lang="ar-SA" dirty="0"/>
              <a:t>عملية الإنشاء للكائنات الجديدة</a:t>
            </a:r>
            <a:r>
              <a:rPr lang="ar-SA" dirty="0" smtClean="0"/>
              <a:t>.    </a:t>
            </a:r>
            <a:endParaRPr lang="ar-SA" dirty="0"/>
          </a:p>
          <a:p>
            <a:pPr marL="0" indent="0" algn="r" rtl="1">
              <a:buNone/>
            </a:pPr>
            <a:r>
              <a:rPr lang="ar-SA" dirty="0" smtClean="0"/>
              <a:t>2. تهيئة </a:t>
            </a:r>
            <a:r>
              <a:rPr lang="ar-SA" dirty="0"/>
              <a:t>هذه الكائنات للاستخدام مع تمرير أي </a:t>
            </a:r>
            <a:r>
              <a:rPr lang="ar-SA" dirty="0" smtClean="0"/>
              <a:t>معاملات</a:t>
            </a:r>
            <a:r>
              <a:rPr lang="en-US" dirty="0" smtClean="0"/>
              <a:t>”arguments” </a:t>
            </a:r>
            <a:r>
              <a:rPr lang="ar-SA" dirty="0" smtClean="0"/>
              <a:t> لهذه </a:t>
            </a:r>
            <a:r>
              <a:rPr lang="ar-SA" dirty="0"/>
              <a:t>الكائنات.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412" y="2687561"/>
            <a:ext cx="10699377" cy="5026884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 smtClean="0"/>
              <a:t>ميزة ال</a:t>
            </a:r>
            <a:r>
              <a:rPr lang="en-US" dirty="0" smtClean="0"/>
              <a:t>constructor</a:t>
            </a:r>
            <a:r>
              <a:rPr lang="ar-SA" dirty="0" smtClean="0"/>
              <a:t> هي أن الكائنات التي تم إنشائها بنفس المنشئ تحتوي على نفس الخصائص والاساليب.</a:t>
            </a:r>
          </a:p>
          <a:p>
            <a:pPr marL="0" indent="0" algn="r" rtl="1">
              <a:buNone/>
            </a:pPr>
            <a:r>
              <a:rPr lang="ar-SA" dirty="0" smtClean="0"/>
              <a:t>لان ال</a:t>
            </a:r>
            <a:r>
              <a:rPr lang="en-US" dirty="0" smtClean="0"/>
              <a:t>constructor</a:t>
            </a:r>
            <a:r>
              <a:rPr lang="ar-SA" dirty="0" smtClean="0"/>
              <a:t> هي مجرد دالة تعرفها بنفس طريقة الدوال الاخرى ولكن الفرق الوحيد هو أن أسماء ال</a:t>
            </a:r>
            <a:r>
              <a:rPr lang="en-US" dirty="0" smtClean="0"/>
              <a:t>constructor</a:t>
            </a:r>
            <a:r>
              <a:rPr lang="ar-SA" dirty="0" smtClean="0"/>
              <a:t> يجب أن تبدأ بحروف كبيرة لتمييزهم عن الدوال الاخرى.</a:t>
            </a:r>
          </a:p>
          <a:p>
            <a:pPr marL="0" indent="0" rtl="1">
              <a:buNone/>
            </a:pPr>
            <a:r>
              <a:rPr lang="en-US" dirty="0" smtClean="0"/>
              <a:t>For example:</a:t>
            </a:r>
          </a:p>
          <a:p>
            <a:pPr marL="0" indent="0" rtl="1">
              <a:buNone/>
            </a:pPr>
            <a:r>
              <a:rPr lang="en-US" dirty="0" smtClean="0"/>
              <a:t>                       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Person () {        </a:t>
            </a:r>
            <a:endParaRPr lang="en-US" dirty="0"/>
          </a:p>
          <a:p>
            <a:pPr marL="0" indent="0" rtl="1">
              <a:buNone/>
            </a:pPr>
            <a:r>
              <a:rPr lang="en-US" dirty="0" smtClean="0"/>
              <a:t>        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intentionally empty</a:t>
            </a:r>
          </a:p>
          <a:p>
            <a:pPr marL="0" indent="0" rtl="1">
              <a:buNone/>
            </a:pPr>
            <a:r>
              <a:rPr lang="en-US" dirty="0" smtClean="0"/>
              <a:t>}</a:t>
            </a:r>
          </a:p>
          <a:p>
            <a:pPr marL="0" indent="0" algn="r" rtl="1">
              <a:buNone/>
            </a:pPr>
            <a:r>
              <a:rPr lang="ar-SA" dirty="0" smtClean="0"/>
              <a:t>هذه الدالة هي عبارة عن</a:t>
            </a:r>
            <a:r>
              <a:rPr lang="en-US" dirty="0" smtClean="0"/>
              <a:t>constructor</a:t>
            </a:r>
            <a:r>
              <a:rPr lang="ar-SA" dirty="0" smtClean="0"/>
              <a:t> ولكن لا يوجد فرق نحوي بين هذه واي دالة اخرى إن الاختلاف الوحيد أن ال</a:t>
            </a:r>
            <a:r>
              <a:rPr lang="en-US" dirty="0" err="1" smtClean="0"/>
              <a:t>preson</a:t>
            </a:r>
            <a:r>
              <a:rPr lang="ar-SA" dirty="0"/>
              <a:t> </a:t>
            </a:r>
            <a:r>
              <a:rPr lang="ar-SA" dirty="0" smtClean="0"/>
              <a:t>هو منشئ يبدا بحرف كبير. </a:t>
            </a:r>
            <a:r>
              <a:rPr lang="en-US" dirty="0" smtClean="0"/>
              <a:t>            </a:t>
            </a:r>
            <a:r>
              <a:rPr lang="ar-SA" dirty="0" smtClean="0"/>
              <a:t> </a:t>
            </a:r>
            <a:r>
              <a:rPr lang="en-US" dirty="0" smtClean="0"/>
              <a:t>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1066</TotalTime>
  <Words>3156</Words>
  <Application>Microsoft Office PowerPoint</Application>
  <PresentationFormat>Widescreen</PresentationFormat>
  <Paragraphs>377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Aparajita</vt:lpstr>
      <vt:lpstr>Arial</vt:lpstr>
      <vt:lpstr>Century Gothic</vt:lpstr>
      <vt:lpstr>Monaco</vt:lpstr>
      <vt:lpstr>Times New Roman</vt:lpstr>
      <vt:lpstr>Wingdings 3</vt:lpstr>
      <vt:lpstr>Ion Boardroom</vt:lpstr>
      <vt:lpstr>The Principles of OBJECT-ORIENTED JAVASCRIPT</vt:lpstr>
      <vt:lpstr>إهداء </vt:lpstr>
      <vt:lpstr>PowerPoint Presentation</vt:lpstr>
      <vt:lpstr>محاور العرض :</vt:lpstr>
      <vt:lpstr>PowerPoint Presentation</vt:lpstr>
      <vt:lpstr>PowerPoint Presentation</vt:lpstr>
      <vt:lpstr>مقدمة </vt:lpstr>
      <vt:lpstr>   :(CONSTRUCTORSالمنشئين (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مقدمة</vt:lpstr>
      <vt:lpstr>النماذج الاولية ((PROTOTYPES:</vt:lpstr>
      <vt:lpstr>سنقوم بإنشاء كائن جديد ونقوم بطباعته في الـ console  ونرى الناتج:-</vt:lpstr>
      <vt:lpstr>PowerPoint Presentation</vt:lpstr>
      <vt:lpstr>PowerPoint Presentation</vt:lpstr>
      <vt:lpstr>خاصية النموذج الاولي The [[Prototype]]property :</vt:lpstr>
      <vt:lpstr>PowerPoint Presentation</vt:lpstr>
      <vt:lpstr>PowerPoint Presentation</vt:lpstr>
      <vt:lpstr>استخدام النماذج الأولية مع المنشئين Using Prototypes with Constructor :</vt:lpstr>
      <vt:lpstr>PowerPoint Presentation</vt:lpstr>
      <vt:lpstr>PowerPoint Presentation</vt:lpstr>
      <vt:lpstr>تغيير النماذج الأولية Changing Prototypes :</vt:lpstr>
      <vt:lpstr>PowerPoint Presentation</vt:lpstr>
      <vt:lpstr>النماذج الأولية للكائنات المدمجة :Built-in object Prototypes</vt:lpstr>
      <vt:lpstr>PowerPoint Presentation</vt:lpstr>
      <vt:lpstr>الخلاصة </vt:lpstr>
      <vt:lpstr>PowerPoint Presentation</vt:lpstr>
      <vt:lpstr>PowerPoint Presentation</vt:lpstr>
      <vt:lpstr>نمط الوحدة THE MODULE PATTREN :</vt:lpstr>
      <vt:lpstr>PowerPoint Presentation</vt:lpstr>
      <vt:lpstr>PowerPoint Presentation</vt:lpstr>
      <vt:lpstr>الدوال الخاصة للمنشئين  Private Members for Constructors :</vt:lpstr>
      <vt:lpstr>Private Members :</vt:lpstr>
      <vt:lpstr>Privileged Members:</vt:lpstr>
      <vt:lpstr>PowerPoint Presentation</vt:lpstr>
      <vt:lpstr>PowerPoint Presentation</vt:lpstr>
      <vt:lpstr>Mixins:</vt:lpstr>
      <vt:lpstr>PowerPoint Presentation</vt:lpstr>
      <vt:lpstr>SCOPE-SAFE CONSTRUCTOR:</vt:lpstr>
      <vt:lpstr>الخلاصة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Principles of OBJECT-ORIENTED JAVASCRIPT</dc:title>
  <dc:creator>M-bakosh</dc:creator>
  <cp:lastModifiedBy>M-bakosh</cp:lastModifiedBy>
  <cp:revision>97</cp:revision>
  <dcterms:created xsi:type="dcterms:W3CDTF">2021-05-20T13:30:45Z</dcterms:created>
  <dcterms:modified xsi:type="dcterms:W3CDTF">2021-06-03T13:24:11Z</dcterms:modified>
</cp:coreProperties>
</file>