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Nuni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e379ea7e49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e379ea7e49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e379ea7e49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e379ea7e49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e38a8670fb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e38a8670fb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e379ea7e49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e379ea7e49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e38010ad6d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e38010ad6d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e38a8670fb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e38a8670fb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e38010ad6d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e38010ad6d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379ea7e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e379ea7e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e379ea7e4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e379ea7e4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e38010ad6d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e38010ad6d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e379ea7e4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e379ea7e4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e38010ad6d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e38010ad6d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e379ea7e4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e379ea7e4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e379ea7e49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e379ea7e49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taille réduite de paramètres, prend moins de memoire et moins de temps d’execution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e379ea7e49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e379ea7e49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7.jpg"/><Relationship Id="rId5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3.png"/><Relationship Id="rId6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498608" y="51822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Implémentation d’un RAG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452425" y="3653075"/>
            <a:ext cx="8520600" cy="13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GROUPE 6: Amari Omar, Azzi Bilal,</a:t>
            </a:r>
            <a:r>
              <a:rPr lang="fr"/>
              <a:t>Hachicha Adam,</a:t>
            </a:r>
            <a:r>
              <a:rPr lang="fr"/>
              <a:t> Bouhamed Mohamed, Cheikh Rouhou Mohamed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31" name="Google Shape;13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2875" y="251400"/>
            <a:ext cx="1966825" cy="102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88325" y="619500"/>
            <a:ext cx="851100" cy="74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3"/>
          <p:cNvSpPr txBox="1"/>
          <p:nvPr/>
        </p:nvSpPr>
        <p:spPr>
          <a:xfrm>
            <a:off x="8195875" y="1365125"/>
            <a:ext cx="6360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ST4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34" name="Google Shape;134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68251" y="1772375"/>
            <a:ext cx="3007500" cy="1880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V. Toxicité</a:t>
            </a:r>
            <a:endParaRPr/>
          </a:p>
        </p:txBody>
      </p:sp>
      <p:sp>
        <p:nvSpPr>
          <p:cNvPr id="206" name="Google Shape;206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-Utilisation de modèles de toxicité pré-</a:t>
            </a:r>
            <a:r>
              <a:rPr lang="fr"/>
              <a:t>entraînés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-Classification des commentaires toxiques ou non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-</a:t>
            </a:r>
            <a:r>
              <a:rPr lang="fr"/>
              <a:t>Évaluation</a:t>
            </a:r>
            <a:r>
              <a:rPr lang="fr"/>
              <a:t> à l’aide d’un dataset équilibré</a:t>
            </a:r>
            <a:endParaRPr/>
          </a:p>
        </p:txBody>
      </p:sp>
      <p:sp>
        <p:nvSpPr>
          <p:cNvPr id="207" name="Google Shape;207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08" name="Google Shape;2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50" y="3460875"/>
            <a:ext cx="8420101" cy="46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9" y="1173925"/>
            <a:ext cx="3720976" cy="235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2"/>
          <p:cNvSpPr txBox="1"/>
          <p:nvPr/>
        </p:nvSpPr>
        <p:spPr>
          <a:xfrm>
            <a:off x="536350" y="4073825"/>
            <a:ext cx="2286900" cy="2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Bibliothèque : Detoxify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VI. Interface Graphique</a:t>
            </a:r>
            <a:endParaRPr/>
          </a:p>
        </p:txBody>
      </p:sp>
      <p:sp>
        <p:nvSpPr>
          <p:cNvPr id="216" name="Google Shape;216;p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17" name="Google Shape;217;p23"/>
          <p:cNvPicPr preferRelativeResize="0"/>
          <p:nvPr/>
        </p:nvPicPr>
        <p:blipFill rotWithShape="1">
          <a:blip r:embed="rId3">
            <a:alphaModFix/>
          </a:blip>
          <a:srcRect b="0" l="-2370" r="2370" t="0"/>
          <a:stretch/>
        </p:blipFill>
        <p:spPr>
          <a:xfrm>
            <a:off x="303675" y="2288350"/>
            <a:ext cx="8373901" cy="18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3"/>
          <p:cNvSpPr txBox="1"/>
          <p:nvPr/>
        </p:nvSpPr>
        <p:spPr>
          <a:xfrm>
            <a:off x="509225" y="4299475"/>
            <a:ext cx="21696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Bibliothèque : Gradio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3"/>
          <p:cNvSpPr txBox="1"/>
          <p:nvPr/>
        </p:nvSpPr>
        <p:spPr>
          <a:xfrm>
            <a:off x="509225" y="1551800"/>
            <a:ext cx="53877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Streamlit : incompatibilité avec Google Colab (puissance de calcul)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VI. Interface Graphique</a:t>
            </a:r>
            <a:endParaRPr/>
          </a:p>
        </p:txBody>
      </p:sp>
      <p:sp>
        <p:nvSpPr>
          <p:cNvPr id="225" name="Google Shape;225;p2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26" name="Google Shape;2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3050" y="1788575"/>
            <a:ext cx="5190699" cy="275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 et perspectives</a:t>
            </a:r>
            <a:endParaRPr/>
          </a:p>
        </p:txBody>
      </p:sp>
      <p:sp>
        <p:nvSpPr>
          <p:cNvPr id="232" name="Google Shape;232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ChatBot Fonctionnel avec GUI : mieux que le MVP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Gain de temps considérable pour la RI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Fonctionnalité pertinente dans le contexte actuel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Pistes d’amélioration 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Implémentation du score de confiance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Diminuer le temps de Calcul d’une réponse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Citation des sources</a:t>
            </a:r>
            <a:endParaRPr/>
          </a:p>
        </p:txBody>
      </p:sp>
      <p:sp>
        <p:nvSpPr>
          <p:cNvPr id="233" name="Google Shape;233;p2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6"/>
          <p:cNvSpPr txBox="1"/>
          <p:nvPr>
            <p:ph type="title"/>
          </p:nvPr>
        </p:nvSpPr>
        <p:spPr>
          <a:xfrm>
            <a:off x="1297600" y="2245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MERCI POUR VOTRE ATTENTION !</a:t>
            </a:r>
            <a:endParaRPr/>
          </a:p>
        </p:txBody>
      </p:sp>
      <p:sp>
        <p:nvSpPr>
          <p:cNvPr id="239" name="Google Shape;239;p2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45" name="Google Shape;2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750" y="1059813"/>
            <a:ext cx="8178500" cy="30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51" name="Google Shape;2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900" y="321536"/>
            <a:ext cx="7066199" cy="4500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 </a:t>
            </a:r>
            <a:endParaRPr/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RAG( Retrieval Augmented Generation): </a:t>
            </a:r>
            <a:r>
              <a:rPr lang="fr"/>
              <a:t>combine récupération de documents et de génération de texte pour améliorer la précision et la pertinence des réponses des modèles de langage.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Traitement de données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Recherche d’informations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Intelligence artificielle générative : Réseaux de neurones / Apprentissage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875" y="1225000"/>
            <a:ext cx="8499549" cy="269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5"/>
          <p:cNvSpPr txBox="1"/>
          <p:nvPr/>
        </p:nvSpPr>
        <p:spPr>
          <a:xfrm>
            <a:off x="3696600" y="3814050"/>
            <a:ext cx="1614900" cy="8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MVP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149" name="Google Shape;149;p15"/>
          <p:cNvCxnSpPr/>
          <p:nvPr/>
        </p:nvCxnSpPr>
        <p:spPr>
          <a:xfrm rot="10800000">
            <a:off x="3808025" y="2766450"/>
            <a:ext cx="158100" cy="104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819150" y="435900"/>
            <a:ext cx="7505700" cy="6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Plan :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819150" y="1111800"/>
            <a:ext cx="7505700" cy="33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romanUcPeriod"/>
            </a:pPr>
            <a:r>
              <a:rPr lang="fr" sz="2100"/>
              <a:t>Traitement des données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romanUcPeriod"/>
            </a:pPr>
            <a:r>
              <a:rPr lang="fr" sz="2100"/>
              <a:t>Modèles de recherche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romanUcPeriod"/>
            </a:pPr>
            <a:r>
              <a:rPr lang="fr" sz="2100"/>
              <a:t>LLM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romanUcPeriod"/>
            </a:pPr>
            <a:r>
              <a:rPr lang="fr" sz="2100"/>
              <a:t>Hallucinations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romanUcPeriod"/>
            </a:pPr>
            <a:r>
              <a:rPr lang="fr" sz="2100"/>
              <a:t>Toxicité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romanUcPeriod"/>
            </a:pPr>
            <a:r>
              <a:rPr lang="fr" sz="2100"/>
              <a:t>Interface Graphique</a:t>
            </a:r>
            <a:endParaRPr sz="2100"/>
          </a:p>
        </p:txBody>
      </p:sp>
      <p:sp>
        <p:nvSpPr>
          <p:cNvPr id="156" name="Google Shape;156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romanUcPeriod"/>
            </a:pPr>
            <a:r>
              <a:rPr lang="fr"/>
              <a:t>Traitement des données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75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Etape 1 : Récupération des fichiers PDFs</a:t>
            </a:r>
            <a:endParaRPr sz="175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75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Etape 2 : Extraction du texte des fichiers PDF en un dictionnaire qui </a:t>
            </a:r>
            <a:r>
              <a:rPr lang="fr" sz="175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contient</a:t>
            </a:r>
            <a:r>
              <a:rPr lang="fr" sz="175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le nom du document, le numéro de la page et le texte</a:t>
            </a:r>
            <a:endParaRPr sz="175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75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Etape 3 : Traitement du texte en chunks en </a:t>
            </a:r>
            <a:r>
              <a:rPr lang="fr" sz="175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séparant</a:t>
            </a:r>
            <a:r>
              <a:rPr lang="fr" sz="175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en fonction des phrases et du nombres de mots.</a:t>
            </a:r>
            <a:endParaRPr sz="175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75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Etape 4: Elimination des chunks inutiles et les </a:t>
            </a:r>
            <a:r>
              <a:rPr lang="fr" sz="175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caractères</a:t>
            </a:r>
            <a:r>
              <a:rPr lang="fr" sz="175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inutiles</a:t>
            </a:r>
            <a:endParaRPr sz="175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9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romanUcPeriod"/>
            </a:pPr>
            <a:r>
              <a:rPr lang="fr"/>
              <a:t>Traitement des données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L</a:t>
            </a:r>
            <a:r>
              <a:rPr lang="fr" sz="1400"/>
              <a:t>es chunks obtenus sont ensuite enregistrés dans une base de donnée qui contient la </a:t>
            </a:r>
            <a:r>
              <a:rPr lang="fr" sz="1400"/>
              <a:t>représentation</a:t>
            </a:r>
            <a:r>
              <a:rPr lang="fr" sz="1400"/>
              <a:t> vectorielle de tous les chunks.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400"/>
              <a:t>Pour choisir les chunks </a:t>
            </a:r>
            <a:r>
              <a:rPr lang="fr" sz="1400"/>
              <a:t>pertinents</a:t>
            </a:r>
            <a:r>
              <a:rPr lang="fr" sz="1400"/>
              <a:t> liés à la requête on choisit les k chunks les plus pertinents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400"/>
              <a:t>K=4</a:t>
            </a:r>
            <a:endParaRPr sz="1400"/>
          </a:p>
        </p:txBody>
      </p:sp>
      <p:sp>
        <p:nvSpPr>
          <p:cNvPr id="170" name="Google Shape;170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II. Modèles de recherche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62857"/>
              <a:buFont typeface="Arial"/>
              <a:buNone/>
            </a:pPr>
            <a:r>
              <a:rPr lang="fr" sz="175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Comparaisons de différentes approches :</a:t>
            </a:r>
            <a:endParaRPr sz="175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056" lvl="0" marL="457200" rtl="0" algn="l"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Roboto"/>
              <a:buChar char="-"/>
            </a:pPr>
            <a:r>
              <a:rPr lang="fr" sz="175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Sac de Mots (BOW) : Modèle TF-IDF</a:t>
            </a:r>
            <a:endParaRPr sz="175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056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Roboto"/>
              <a:buChar char="-"/>
            </a:pPr>
            <a:r>
              <a:rPr lang="fr" sz="175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Dense Embedding et</a:t>
            </a:r>
            <a:endParaRPr sz="175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056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Roboto"/>
              <a:buChar char="-"/>
            </a:pPr>
            <a:r>
              <a:rPr lang="fr" sz="175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Modèle spécialisé</a:t>
            </a:r>
            <a:endParaRPr sz="175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417"/>
              <a:t>Modèle ret</a:t>
            </a:r>
            <a:r>
              <a:rPr lang="fr" sz="1535"/>
              <a:t>enu: Dense Embedding pour Filtrer (rapide + efficace)</a:t>
            </a:r>
            <a:endParaRPr sz="153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(Similarité Cosinus entre les chunks et la requête)		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78" name="Google Shape;1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0300" y="292302"/>
            <a:ext cx="2580425" cy="2383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9076" y="2675675"/>
            <a:ext cx="2385776" cy="221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III. LLM : Large Language Model </a:t>
            </a:r>
            <a:endParaRPr/>
          </a:p>
        </p:txBody>
      </p:sp>
      <p:sp>
        <p:nvSpPr>
          <p:cNvPr id="185" name="Google Shape;185;p20"/>
          <p:cNvSpPr txBox="1"/>
          <p:nvPr>
            <p:ph idx="1" type="body"/>
          </p:nvPr>
        </p:nvSpPr>
        <p:spPr>
          <a:xfrm>
            <a:off x="308075" y="1479650"/>
            <a:ext cx="8307000" cy="29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750">
                <a:solidFill>
                  <a:schemeClr val="accent2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-Les Large Language Models (LLMs) sont des modèles d'IA avancés capables de comprendre et générer du langage naturel.</a:t>
            </a:r>
            <a:endParaRPr sz="175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fr" sz="1750">
                <a:solidFill>
                  <a:schemeClr val="accent2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-Modèle utilisé : </a:t>
            </a:r>
            <a:r>
              <a:rPr lang="fr" sz="1750">
                <a:solidFill>
                  <a:schemeClr val="accen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mistr</a:t>
            </a:r>
            <a:r>
              <a:rPr lang="fr" sz="1750">
                <a:solidFill>
                  <a:schemeClr val="accen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alai_</a:t>
            </a:r>
            <a:r>
              <a:rPr lang="fr" sz="1750">
                <a:solidFill>
                  <a:schemeClr val="accen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mistral-7b-instruct-v0.2</a:t>
            </a:r>
            <a:r>
              <a:rPr lang="fr" sz="1750">
                <a:solidFill>
                  <a:schemeClr val="accent2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 au format GGUF, adapté aux ressources GPU limitées.</a:t>
            </a:r>
            <a:endParaRPr sz="1750">
              <a:solidFill>
                <a:schemeClr val="accent2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750">
                <a:solidFill>
                  <a:schemeClr val="accent2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-Constituer le prompt (basée sur le contexte et l’historique)</a:t>
            </a:r>
            <a:endParaRPr sz="1750">
              <a:solidFill>
                <a:schemeClr val="accent2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750">
                <a:solidFill>
                  <a:schemeClr val="accent2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-Relier le LLM avec un prompt pour </a:t>
            </a:r>
            <a:r>
              <a:rPr lang="fr" sz="1750">
                <a:solidFill>
                  <a:schemeClr val="accent2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générer</a:t>
            </a:r>
            <a:r>
              <a:rPr lang="fr" sz="1750">
                <a:solidFill>
                  <a:schemeClr val="accent2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 une réponse.</a:t>
            </a:r>
            <a:endParaRPr sz="1750">
              <a:solidFill>
                <a:schemeClr val="accent2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750">
                <a:solidFill>
                  <a:schemeClr val="accent2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-Stocker les derniers échanges </a:t>
            </a:r>
            <a:endParaRPr sz="1750">
              <a:solidFill>
                <a:schemeClr val="accent2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IV. Hallucinations</a:t>
            </a:r>
            <a:endParaRPr/>
          </a:p>
        </p:txBody>
      </p:sp>
      <p:sp>
        <p:nvSpPr>
          <p:cNvPr id="192" name="Google Shape;192;p21"/>
          <p:cNvSpPr txBox="1"/>
          <p:nvPr>
            <p:ph idx="1" type="body"/>
          </p:nvPr>
        </p:nvSpPr>
        <p:spPr>
          <a:xfrm>
            <a:off x="311700" y="1335275"/>
            <a:ext cx="5047200" cy="32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Une IA générative peut halluciner 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Causes : Overfit, Biais, Manque d’informations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Détection d’hallucinations par SelfCheckGPT : Meilleur mais couteux en puissance de calcul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Calcul d’un score de confiance à l’aide d’entropie : Facile mais très sensible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4" name="Google Shape;194;p21"/>
          <p:cNvSpPr txBox="1"/>
          <p:nvPr/>
        </p:nvSpPr>
        <p:spPr>
          <a:xfrm>
            <a:off x="4151300" y="573275"/>
            <a:ext cx="18798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2"/>
                </a:solidFill>
              </a:rPr>
              <a:t>Entropie élevée</a:t>
            </a:r>
            <a:endParaRPr sz="1100">
              <a:solidFill>
                <a:schemeClr val="dk2"/>
              </a:solidFill>
            </a:endParaRPr>
          </a:p>
        </p:txBody>
      </p:sp>
      <p:cxnSp>
        <p:nvCxnSpPr>
          <p:cNvPr id="195" name="Google Shape;195;p21"/>
          <p:cNvCxnSpPr/>
          <p:nvPr/>
        </p:nvCxnSpPr>
        <p:spPr>
          <a:xfrm flipH="1" rot="10800000">
            <a:off x="3624075" y="888300"/>
            <a:ext cx="1154700" cy="94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96" name="Google Shape;19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8900" y="687150"/>
            <a:ext cx="3480300" cy="2088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6975" y="3068035"/>
            <a:ext cx="4776300" cy="1869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37924" y="248111"/>
            <a:ext cx="1879801" cy="362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02800" y="3203299"/>
            <a:ext cx="1921275" cy="149487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1"/>
          <p:cNvSpPr txBox="1"/>
          <p:nvPr/>
        </p:nvSpPr>
        <p:spPr>
          <a:xfrm>
            <a:off x="225350" y="4621075"/>
            <a:ext cx="23373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bibliothèque llama-cpp-python</a:t>
            </a:r>
            <a:endParaRPr sz="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