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CEF858-5E15-4C7F-AE22-636054FE5268}">
  <a:tblStyle styleId="{F9CEF858-5E15-4C7F-AE22-636054FE52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schemas.openxmlformats.org/officeDocument/2006/relationships/font" Target="fonts/RobotoMono-regular.fnt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39" Type="http://schemas.openxmlformats.org/officeDocument/2006/relationships/font" Target="fonts/RobotoMono-italic.fntdata"/><Relationship Id="rId16" Type="http://schemas.openxmlformats.org/officeDocument/2006/relationships/slide" Target="slides/slide9.xml"/><Relationship Id="rId38" Type="http://schemas.openxmlformats.org/officeDocument/2006/relationships/font" Target="fonts/RobotoMon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892d80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59892d80d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9662c07c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89662c07c9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88f528e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888f528e8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88f528e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888f528e8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88f528e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888f528e87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88f528e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888f528e8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88f528e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888f528e8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662c07c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89662c07c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9662c07c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89662c07c9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9662c07c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89662c07c9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9662c07c9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89662c07c9_1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9a8d0c6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89a8d0c67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9662c07c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89662c07c9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9662c07c9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89662c07c9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9662c07c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89662c07c9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9662c07c9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89662c07c9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9662c07c9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89662c07c9_1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9a8d0c6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89a8d0c67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9662c07c9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89662c07c9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662c07c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89662c07c9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9662c07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89662c07c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9662c07c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89662c07c9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9662c07c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89662c07c9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9662c07c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89662c07c9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9662c07c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89662c07c9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pic>
        <p:nvPicPr>
          <p:cNvPr id="57" name="Google Shape;57;p14"/>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58" name="Google Shape;58;p14"/>
          <p:cNvSpPr txBox="1"/>
          <p:nvPr>
            <p:ph type="ctrTitle"/>
          </p:nvPr>
        </p:nvSpPr>
        <p:spPr>
          <a:xfrm>
            <a:off x="2700002" y="2593722"/>
            <a:ext cx="3744000" cy="17907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rgbClr val="EE5128"/>
              </a:buClr>
              <a:buSzPts val="3600"/>
              <a:buFont typeface="Roboto"/>
              <a:buNone/>
              <a:defRPr b="1" i="0" sz="3600">
                <a:solidFill>
                  <a:srgbClr val="EE5128"/>
                </a:solidFill>
                <a:latin typeface="Roboto"/>
                <a:ea typeface="Roboto"/>
                <a:cs typeface="Roboto"/>
                <a:sym typeface="Roboto"/>
              </a:defRPr>
            </a:lvl1pPr>
            <a:lvl2pPr lvl="1" rtl="0">
              <a:spcBef>
                <a:spcPts val="0"/>
              </a:spcBef>
              <a:spcAft>
                <a:spcPts val="0"/>
              </a:spcAft>
              <a:buClr>
                <a:srgbClr val="FF9900"/>
              </a:buClr>
              <a:buSzPts val="1100"/>
              <a:buNone/>
              <a:defRPr>
                <a:solidFill>
                  <a:srgbClr val="FF9900"/>
                </a:solidFill>
              </a:defRPr>
            </a:lvl2pPr>
            <a:lvl3pPr lvl="2" rtl="0">
              <a:spcBef>
                <a:spcPts val="0"/>
              </a:spcBef>
              <a:spcAft>
                <a:spcPts val="0"/>
              </a:spcAft>
              <a:buClr>
                <a:srgbClr val="FF9900"/>
              </a:buClr>
              <a:buSzPts val="1100"/>
              <a:buNone/>
              <a:defRPr>
                <a:solidFill>
                  <a:srgbClr val="FF9900"/>
                </a:solidFill>
              </a:defRPr>
            </a:lvl3pPr>
            <a:lvl4pPr lvl="3" rtl="0">
              <a:spcBef>
                <a:spcPts val="0"/>
              </a:spcBef>
              <a:spcAft>
                <a:spcPts val="0"/>
              </a:spcAft>
              <a:buClr>
                <a:srgbClr val="FF9900"/>
              </a:buClr>
              <a:buSzPts val="1100"/>
              <a:buNone/>
              <a:defRPr>
                <a:solidFill>
                  <a:srgbClr val="FF9900"/>
                </a:solidFill>
              </a:defRPr>
            </a:lvl4pPr>
            <a:lvl5pPr lvl="4" rtl="0">
              <a:spcBef>
                <a:spcPts val="0"/>
              </a:spcBef>
              <a:spcAft>
                <a:spcPts val="0"/>
              </a:spcAft>
              <a:buClr>
                <a:srgbClr val="FF9900"/>
              </a:buClr>
              <a:buSzPts val="1100"/>
              <a:buNone/>
              <a:defRPr>
                <a:solidFill>
                  <a:srgbClr val="FF9900"/>
                </a:solidFill>
              </a:defRPr>
            </a:lvl5pPr>
            <a:lvl6pPr lvl="5" rtl="0">
              <a:spcBef>
                <a:spcPts val="0"/>
              </a:spcBef>
              <a:spcAft>
                <a:spcPts val="0"/>
              </a:spcAft>
              <a:buClr>
                <a:srgbClr val="FF9900"/>
              </a:buClr>
              <a:buSzPts val="1100"/>
              <a:buNone/>
              <a:defRPr>
                <a:solidFill>
                  <a:srgbClr val="FF9900"/>
                </a:solidFill>
              </a:defRPr>
            </a:lvl6pPr>
            <a:lvl7pPr lvl="6" rtl="0">
              <a:spcBef>
                <a:spcPts val="0"/>
              </a:spcBef>
              <a:spcAft>
                <a:spcPts val="0"/>
              </a:spcAft>
              <a:buClr>
                <a:srgbClr val="FF9900"/>
              </a:buClr>
              <a:buSzPts val="1100"/>
              <a:buNone/>
              <a:defRPr>
                <a:solidFill>
                  <a:srgbClr val="FF9900"/>
                </a:solidFill>
              </a:defRPr>
            </a:lvl7pPr>
            <a:lvl8pPr lvl="7" rtl="0">
              <a:spcBef>
                <a:spcPts val="0"/>
              </a:spcBef>
              <a:spcAft>
                <a:spcPts val="0"/>
              </a:spcAft>
              <a:buClr>
                <a:srgbClr val="FF9900"/>
              </a:buClr>
              <a:buSzPts val="1100"/>
              <a:buNone/>
              <a:defRPr>
                <a:solidFill>
                  <a:srgbClr val="FF9900"/>
                </a:solidFill>
              </a:defRPr>
            </a:lvl8pPr>
            <a:lvl9pPr lvl="8" rtl="0">
              <a:spcBef>
                <a:spcPts val="0"/>
              </a:spcBef>
              <a:spcAft>
                <a:spcPts val="0"/>
              </a:spcAft>
              <a:buClr>
                <a:srgbClr val="FF9900"/>
              </a:buClr>
              <a:buSzPts val="1100"/>
              <a:buNone/>
              <a:defRPr>
                <a:solidFill>
                  <a:srgbClr val="FF9900"/>
                </a:solidFill>
              </a:defRPr>
            </a:lvl9pPr>
          </a:lstStyle>
          <a:p/>
        </p:txBody>
      </p:sp>
      <p:sp>
        <p:nvSpPr>
          <p:cNvPr id="59" name="Google Shape;59;p14"/>
          <p:cNvSpPr txBox="1"/>
          <p:nvPr>
            <p:ph idx="1" type="subTitle"/>
          </p:nvPr>
        </p:nvSpPr>
        <p:spPr>
          <a:xfrm>
            <a:off x="2700002" y="4058128"/>
            <a:ext cx="3744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rgbClr val="141331"/>
              </a:buClr>
              <a:buSzPts val="1800"/>
              <a:buNone/>
              <a:defRPr sz="1800">
                <a:solidFill>
                  <a:srgbClr val="141331"/>
                </a:solidFill>
                <a:latin typeface="Roboto"/>
                <a:ea typeface="Roboto"/>
                <a:cs typeface="Roboto"/>
                <a:sym typeface="Roboto"/>
              </a:defRPr>
            </a:lvl1pPr>
            <a:lvl2pPr lvl="1" rtl="0" algn="ctr">
              <a:lnSpc>
                <a:spcPct val="90000"/>
              </a:lnSpc>
              <a:spcBef>
                <a:spcPts val="400"/>
              </a:spcBef>
              <a:spcAft>
                <a:spcPts val="0"/>
              </a:spcAft>
              <a:buClr>
                <a:srgbClr val="FF9900"/>
              </a:buClr>
              <a:buSzPts val="1500"/>
              <a:buNone/>
              <a:defRPr sz="1500">
                <a:solidFill>
                  <a:srgbClr val="FF9900"/>
                </a:solidFill>
              </a:defRPr>
            </a:lvl2pPr>
            <a:lvl3pPr lvl="2" rtl="0" algn="ctr">
              <a:lnSpc>
                <a:spcPct val="90000"/>
              </a:lnSpc>
              <a:spcBef>
                <a:spcPts val="400"/>
              </a:spcBef>
              <a:spcAft>
                <a:spcPts val="0"/>
              </a:spcAft>
              <a:buClr>
                <a:srgbClr val="FF9900"/>
              </a:buClr>
              <a:buSzPts val="1400"/>
              <a:buNone/>
              <a:defRPr sz="1400">
                <a:solidFill>
                  <a:srgbClr val="FF9900"/>
                </a:solidFill>
              </a:defRPr>
            </a:lvl3pPr>
            <a:lvl4pPr lvl="3" rtl="0" algn="ctr">
              <a:lnSpc>
                <a:spcPct val="90000"/>
              </a:lnSpc>
              <a:spcBef>
                <a:spcPts val="400"/>
              </a:spcBef>
              <a:spcAft>
                <a:spcPts val="0"/>
              </a:spcAft>
              <a:buClr>
                <a:srgbClr val="FF9900"/>
              </a:buClr>
              <a:buSzPts val="1200"/>
              <a:buNone/>
              <a:defRPr sz="1200">
                <a:solidFill>
                  <a:srgbClr val="FF9900"/>
                </a:solidFill>
              </a:defRPr>
            </a:lvl4pPr>
            <a:lvl5pPr lvl="4" rtl="0" algn="ctr">
              <a:lnSpc>
                <a:spcPct val="90000"/>
              </a:lnSpc>
              <a:spcBef>
                <a:spcPts val="400"/>
              </a:spcBef>
              <a:spcAft>
                <a:spcPts val="0"/>
              </a:spcAft>
              <a:buClr>
                <a:srgbClr val="FF9900"/>
              </a:buClr>
              <a:buSzPts val="1200"/>
              <a:buNone/>
              <a:defRPr sz="1200">
                <a:solidFill>
                  <a:srgbClr val="FF9900"/>
                </a:solidFill>
              </a:defRPr>
            </a:lvl5pPr>
            <a:lvl6pPr lvl="5" rtl="0" algn="ctr">
              <a:lnSpc>
                <a:spcPct val="90000"/>
              </a:lnSpc>
              <a:spcBef>
                <a:spcPts val="400"/>
              </a:spcBef>
              <a:spcAft>
                <a:spcPts val="0"/>
              </a:spcAft>
              <a:buClr>
                <a:srgbClr val="FF9900"/>
              </a:buClr>
              <a:buSzPts val="1200"/>
              <a:buNone/>
              <a:defRPr sz="1200">
                <a:solidFill>
                  <a:srgbClr val="FF9900"/>
                </a:solidFill>
              </a:defRPr>
            </a:lvl6pPr>
            <a:lvl7pPr lvl="6" rtl="0" algn="ctr">
              <a:lnSpc>
                <a:spcPct val="90000"/>
              </a:lnSpc>
              <a:spcBef>
                <a:spcPts val="400"/>
              </a:spcBef>
              <a:spcAft>
                <a:spcPts val="0"/>
              </a:spcAft>
              <a:buClr>
                <a:srgbClr val="FF9900"/>
              </a:buClr>
              <a:buSzPts val="1200"/>
              <a:buNone/>
              <a:defRPr sz="1200">
                <a:solidFill>
                  <a:srgbClr val="FF9900"/>
                </a:solidFill>
              </a:defRPr>
            </a:lvl7pPr>
            <a:lvl8pPr lvl="7" rtl="0" algn="ctr">
              <a:lnSpc>
                <a:spcPct val="90000"/>
              </a:lnSpc>
              <a:spcBef>
                <a:spcPts val="400"/>
              </a:spcBef>
              <a:spcAft>
                <a:spcPts val="0"/>
              </a:spcAft>
              <a:buClr>
                <a:srgbClr val="FF9900"/>
              </a:buClr>
              <a:buSzPts val="1200"/>
              <a:buNone/>
              <a:defRPr sz="1200">
                <a:solidFill>
                  <a:srgbClr val="FF9900"/>
                </a:solidFill>
              </a:defRPr>
            </a:lvl8pPr>
            <a:lvl9pPr lvl="8" rtl="0" algn="ctr">
              <a:lnSpc>
                <a:spcPct val="90000"/>
              </a:lnSpc>
              <a:spcBef>
                <a:spcPts val="400"/>
              </a:spcBef>
              <a:spcAft>
                <a:spcPts val="0"/>
              </a:spcAft>
              <a:buClr>
                <a:srgbClr val="FF9900"/>
              </a:buClr>
              <a:buSzPts val="1200"/>
              <a:buNone/>
              <a:defRPr sz="1200">
                <a:solidFill>
                  <a:srgbClr val="FF9900"/>
                </a:solidFill>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5"/>
          <p:cNvPicPr preferRelativeResize="0"/>
          <p:nvPr/>
        </p:nvPicPr>
        <p:blipFill>
          <a:blip r:embed="rId2">
            <a:alphaModFix/>
          </a:blip>
          <a:stretch>
            <a:fillRect/>
          </a:stretch>
        </p:blipFill>
        <p:spPr>
          <a:xfrm>
            <a:off x="7890950" y="3838225"/>
            <a:ext cx="1069300" cy="1164226"/>
          </a:xfrm>
          <a:prstGeom prst="rect">
            <a:avLst/>
          </a:prstGeom>
          <a:noFill/>
          <a:ln>
            <a:noFill/>
          </a:ln>
        </p:spPr>
      </p:pic>
      <p:pic>
        <p:nvPicPr>
          <p:cNvPr id="70" name="Google Shape;70;p15"/>
          <p:cNvPicPr preferRelativeResize="0"/>
          <p:nvPr/>
        </p:nvPicPr>
        <p:blipFill>
          <a:blip r:embed="rId3">
            <a:alphaModFix/>
          </a:blip>
          <a:stretch>
            <a:fillRect/>
          </a:stretch>
        </p:blipFill>
        <p:spPr>
          <a:xfrm>
            <a:off x="-3" y="3800425"/>
            <a:ext cx="1154200" cy="1343075"/>
          </a:xfrm>
          <a:prstGeom prst="rect">
            <a:avLst/>
          </a:prstGeom>
          <a:noFill/>
          <a:ln>
            <a:noFill/>
          </a:ln>
        </p:spPr>
      </p:pic>
      <p:pic>
        <p:nvPicPr>
          <p:cNvPr id="71" name="Google Shape;71;p15"/>
          <p:cNvPicPr preferRelativeResize="0"/>
          <p:nvPr/>
        </p:nvPicPr>
        <p:blipFill>
          <a:blip r:embed="rId4">
            <a:alphaModFix/>
          </a:blip>
          <a:stretch>
            <a:fillRect/>
          </a:stretch>
        </p:blipFill>
        <p:spPr>
          <a:xfrm>
            <a:off x="7840475" y="149238"/>
            <a:ext cx="1303525" cy="10393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72" name="Shape 72"/>
        <p:cNvGrpSpPr/>
        <p:nvPr/>
      </p:nvGrpSpPr>
      <p:grpSpPr>
        <a:xfrm>
          <a:off x="0" y="0"/>
          <a:ext cx="0" cy="0"/>
          <a:chOff x="0" y="0"/>
          <a:chExt cx="0" cy="0"/>
        </a:xfrm>
      </p:grpSpPr>
      <p:sp>
        <p:nvSpPr>
          <p:cNvPr id="73" name="Google Shape;73;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8" name="Google Shape;78;p16"/>
          <p:cNvPicPr preferRelativeResize="0"/>
          <p:nvPr/>
        </p:nvPicPr>
        <p:blipFill>
          <a:blip r:embed="rId2">
            <a:alphaModFix/>
          </a:blip>
          <a:stretch>
            <a:fillRect/>
          </a:stretch>
        </p:blipFill>
        <p:spPr>
          <a:xfrm>
            <a:off x="7890950" y="188838"/>
            <a:ext cx="1069300" cy="1164226"/>
          </a:xfrm>
          <a:prstGeom prst="rect">
            <a:avLst/>
          </a:prstGeom>
          <a:noFill/>
          <a:ln>
            <a:noFill/>
          </a:ln>
        </p:spPr>
      </p:pic>
      <p:pic>
        <p:nvPicPr>
          <p:cNvPr id="79" name="Google Shape;79;p16"/>
          <p:cNvPicPr preferRelativeResize="0"/>
          <p:nvPr/>
        </p:nvPicPr>
        <p:blipFill>
          <a:blip r:embed="rId3">
            <a:alphaModFix/>
          </a:blip>
          <a:stretch>
            <a:fillRect/>
          </a:stretch>
        </p:blipFill>
        <p:spPr>
          <a:xfrm>
            <a:off x="7840475" y="4001788"/>
            <a:ext cx="1303525" cy="1039375"/>
          </a:xfrm>
          <a:prstGeom prst="rect">
            <a:avLst/>
          </a:prstGeom>
          <a:noFill/>
          <a:ln>
            <a:noFill/>
          </a:ln>
        </p:spPr>
      </p:pic>
      <p:pic>
        <p:nvPicPr>
          <p:cNvPr id="80" name="Google Shape;80;p16"/>
          <p:cNvPicPr preferRelativeResize="0"/>
          <p:nvPr/>
        </p:nvPicPr>
        <p:blipFill>
          <a:blip r:embed="rId4">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pic>
        <p:nvPicPr>
          <p:cNvPr id="82" name="Google Shape;82;p17"/>
          <p:cNvPicPr preferRelativeResize="0"/>
          <p:nvPr/>
        </p:nvPicPr>
        <p:blipFill>
          <a:blip r:embed="rId2">
            <a:alphaModFix/>
          </a:blip>
          <a:stretch>
            <a:fillRect/>
          </a:stretch>
        </p:blipFill>
        <p:spPr>
          <a:xfrm>
            <a:off x="7381350" y="-12"/>
            <a:ext cx="1303525" cy="1039375"/>
          </a:xfrm>
          <a:prstGeom prst="rect">
            <a:avLst/>
          </a:prstGeom>
          <a:noFill/>
          <a:ln>
            <a:noFill/>
          </a:ln>
        </p:spPr>
      </p:pic>
      <p:pic>
        <p:nvPicPr>
          <p:cNvPr id="83" name="Google Shape;83;p17"/>
          <p:cNvPicPr preferRelativeResize="0"/>
          <p:nvPr/>
        </p:nvPicPr>
        <p:blipFill>
          <a:blip r:embed="rId3">
            <a:alphaModFix/>
          </a:blip>
          <a:stretch>
            <a:fillRect/>
          </a:stretch>
        </p:blipFill>
        <p:spPr>
          <a:xfrm>
            <a:off x="0" y="4"/>
            <a:ext cx="9143998" cy="5140792"/>
          </a:xfrm>
          <a:prstGeom prst="rect">
            <a:avLst/>
          </a:prstGeom>
          <a:noFill/>
          <a:ln>
            <a:noFill/>
          </a:ln>
        </p:spPr>
      </p:pic>
      <p:sp>
        <p:nvSpPr>
          <p:cNvPr id="84" name="Google Shape;84;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sz="330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a:blip r:embed="rId4">
            <a:alphaModFix/>
          </a:blip>
          <a:stretch>
            <a:fillRect/>
          </a:stretch>
        </p:blipFill>
        <p:spPr>
          <a:xfrm>
            <a:off x="7986280" y="3838225"/>
            <a:ext cx="1069300" cy="1164226"/>
          </a:xfrm>
          <a:prstGeom prst="rect">
            <a:avLst/>
          </a:prstGeom>
          <a:noFill/>
          <a:ln>
            <a:noFill/>
          </a:ln>
        </p:spPr>
      </p:pic>
      <p:pic>
        <p:nvPicPr>
          <p:cNvPr id="89" name="Google Shape;89;p17"/>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90" name="Shape 90"/>
        <p:cNvGrpSpPr/>
        <p:nvPr/>
      </p:nvGrpSpPr>
      <p:grpSpPr>
        <a:xfrm>
          <a:off x="0" y="0"/>
          <a:ext cx="0" cy="0"/>
          <a:chOff x="0" y="0"/>
          <a:chExt cx="0" cy="0"/>
        </a:xfrm>
      </p:grpSpPr>
      <p:sp>
        <p:nvSpPr>
          <p:cNvPr id="91" name="Google Shape;91;p18"/>
          <p:cNvSpPr txBox="1"/>
          <p:nvPr>
            <p:ph type="title"/>
          </p:nvPr>
        </p:nvSpPr>
        <p:spPr>
          <a:xfrm>
            <a:off x="1390854" y="273844"/>
            <a:ext cx="71244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EE5128"/>
              </a:buClr>
              <a:buSzPts val="3300"/>
              <a:buFont typeface="Roboto"/>
              <a:buNone/>
              <a:defRPr b="1" i="0">
                <a:solidFill>
                  <a:srgbClr val="EE5128"/>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141331"/>
              </a:buClr>
              <a:buSzPts val="2100"/>
              <a:buChar char="•"/>
              <a:defRPr b="0" i="0">
                <a:solidFill>
                  <a:srgbClr val="141331"/>
                </a:solidFill>
                <a:latin typeface="Roboto"/>
                <a:ea typeface="Roboto"/>
                <a:cs typeface="Roboto"/>
                <a:sym typeface="Roboto"/>
              </a:defRPr>
            </a:lvl1pPr>
            <a:lvl2pPr indent="-342900" lvl="1" marL="914400" rtl="0" algn="l">
              <a:lnSpc>
                <a:spcPct val="90000"/>
              </a:lnSpc>
              <a:spcBef>
                <a:spcPts val="400"/>
              </a:spcBef>
              <a:spcAft>
                <a:spcPts val="0"/>
              </a:spcAft>
              <a:buClr>
                <a:srgbClr val="141331"/>
              </a:buClr>
              <a:buSzPts val="1800"/>
              <a:buChar char="•"/>
              <a:defRPr b="0" i="0">
                <a:solidFill>
                  <a:srgbClr val="141331"/>
                </a:solidFill>
                <a:latin typeface="Roboto"/>
                <a:ea typeface="Roboto"/>
                <a:cs typeface="Roboto"/>
                <a:sym typeface="Roboto"/>
              </a:defRPr>
            </a:lvl2pPr>
            <a:lvl3pPr indent="-323850" lvl="2" marL="1371600" rtl="0" algn="l">
              <a:lnSpc>
                <a:spcPct val="90000"/>
              </a:lnSpc>
              <a:spcBef>
                <a:spcPts val="400"/>
              </a:spcBef>
              <a:spcAft>
                <a:spcPts val="0"/>
              </a:spcAft>
              <a:buClr>
                <a:srgbClr val="141331"/>
              </a:buClr>
              <a:buSzPts val="1500"/>
              <a:buChar char="•"/>
              <a:defRPr b="0" i="0">
                <a:solidFill>
                  <a:srgbClr val="141331"/>
                </a:solidFill>
                <a:latin typeface="Roboto"/>
                <a:ea typeface="Roboto"/>
                <a:cs typeface="Roboto"/>
                <a:sym typeface="Roboto"/>
              </a:defRPr>
            </a:lvl3pPr>
            <a:lvl4pPr indent="-317500" lvl="3" marL="18288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4pPr>
            <a:lvl5pPr indent="-317500" lvl="4" marL="2286000" rtl="0" algn="l">
              <a:lnSpc>
                <a:spcPct val="90000"/>
              </a:lnSpc>
              <a:spcBef>
                <a:spcPts val="400"/>
              </a:spcBef>
              <a:spcAft>
                <a:spcPts val="0"/>
              </a:spcAft>
              <a:buClr>
                <a:srgbClr val="141331"/>
              </a:buClr>
              <a:buSzPts val="1400"/>
              <a:buChar char="•"/>
              <a:defRPr b="0" i="0">
                <a:solidFill>
                  <a:srgbClr val="141331"/>
                </a:solidFill>
                <a:latin typeface="Roboto"/>
                <a:ea typeface="Roboto"/>
                <a:cs typeface="Roboto"/>
                <a:sym typeface="Roboto"/>
              </a:defRPr>
            </a:lvl5pPr>
            <a:lvl6pPr indent="-317500" lvl="5" marL="2743200" rtl="0" algn="l">
              <a:lnSpc>
                <a:spcPct val="90000"/>
              </a:lnSpc>
              <a:spcBef>
                <a:spcPts val="400"/>
              </a:spcBef>
              <a:spcAft>
                <a:spcPts val="0"/>
              </a:spcAft>
              <a:buClr>
                <a:srgbClr val="141331"/>
              </a:buClr>
              <a:buSzPts val="1400"/>
              <a:buChar char="•"/>
              <a:defRPr>
                <a:solidFill>
                  <a:srgbClr val="141331"/>
                </a:solidFill>
              </a:defRPr>
            </a:lvl6pPr>
            <a:lvl7pPr indent="-317500" lvl="6" marL="3200400" rtl="0" algn="l">
              <a:lnSpc>
                <a:spcPct val="90000"/>
              </a:lnSpc>
              <a:spcBef>
                <a:spcPts val="400"/>
              </a:spcBef>
              <a:spcAft>
                <a:spcPts val="0"/>
              </a:spcAft>
              <a:buClr>
                <a:srgbClr val="141331"/>
              </a:buClr>
              <a:buSzPts val="1400"/>
              <a:buChar char="•"/>
              <a:defRPr>
                <a:solidFill>
                  <a:srgbClr val="141331"/>
                </a:solidFill>
              </a:defRPr>
            </a:lvl7pPr>
            <a:lvl8pPr indent="-317500" lvl="7" marL="3657600" rtl="0" algn="l">
              <a:lnSpc>
                <a:spcPct val="90000"/>
              </a:lnSpc>
              <a:spcBef>
                <a:spcPts val="400"/>
              </a:spcBef>
              <a:spcAft>
                <a:spcPts val="0"/>
              </a:spcAft>
              <a:buClr>
                <a:srgbClr val="141331"/>
              </a:buClr>
              <a:buSzPts val="1400"/>
              <a:buChar char="•"/>
              <a:defRPr>
                <a:solidFill>
                  <a:srgbClr val="141331"/>
                </a:solidFill>
              </a:defRPr>
            </a:lvl8pPr>
            <a:lvl9pPr indent="-317500" lvl="8" marL="4114800" rtl="0" algn="l">
              <a:lnSpc>
                <a:spcPct val="90000"/>
              </a:lnSpc>
              <a:spcBef>
                <a:spcPts val="400"/>
              </a:spcBef>
              <a:spcAft>
                <a:spcPts val="0"/>
              </a:spcAft>
              <a:buClr>
                <a:srgbClr val="141331"/>
              </a:buClr>
              <a:buSzPts val="1400"/>
              <a:buChar char="•"/>
              <a:defRPr>
                <a:solidFill>
                  <a:srgbClr val="141331"/>
                </a:solidFill>
              </a:defRPr>
            </a:lvl9pPr>
          </a:lstStyle>
          <a:p/>
        </p:txBody>
      </p:sp>
      <p:sp>
        <p:nvSpPr>
          <p:cNvPr id="93" name="Google Shape;9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2">
            <a:alphaModFix/>
          </a:blip>
          <a:stretch>
            <a:fillRect/>
          </a:stretch>
        </p:blipFill>
        <p:spPr>
          <a:xfrm>
            <a:off x="172330" y="161413"/>
            <a:ext cx="1069300" cy="1164226"/>
          </a:xfrm>
          <a:prstGeom prst="rect">
            <a:avLst/>
          </a:prstGeom>
          <a:noFill/>
          <a:ln>
            <a:noFill/>
          </a:ln>
        </p:spPr>
      </p:pic>
      <p:pic>
        <p:nvPicPr>
          <p:cNvPr id="97" name="Google Shape;97;p18"/>
          <p:cNvPicPr preferRelativeResize="0"/>
          <p:nvPr/>
        </p:nvPicPr>
        <p:blipFill>
          <a:blip r:embed="rId3">
            <a:alphaModFix/>
          </a:blip>
          <a:stretch>
            <a:fillRect/>
          </a:stretch>
        </p:blipFill>
        <p:spPr>
          <a:xfrm>
            <a:off x="7840475" y="4001788"/>
            <a:ext cx="1303525" cy="1039375"/>
          </a:xfrm>
          <a:prstGeom prst="rect">
            <a:avLst/>
          </a:prstGeom>
          <a:noFill/>
          <a:ln>
            <a:noFill/>
          </a:ln>
        </p:spPr>
      </p:pic>
      <p:pic>
        <p:nvPicPr>
          <p:cNvPr id="98" name="Google Shape;98;p18"/>
          <p:cNvPicPr preferRelativeResize="0"/>
          <p:nvPr/>
        </p:nvPicPr>
        <p:blipFill>
          <a:blip r:embed="rId4">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99" name="Shape 99"/>
        <p:cNvGrpSpPr/>
        <p:nvPr/>
      </p:nvGrpSpPr>
      <p:grpSpPr>
        <a:xfrm>
          <a:off x="0" y="0"/>
          <a:ext cx="0" cy="0"/>
          <a:chOff x="0" y="0"/>
          <a:chExt cx="0" cy="0"/>
        </a:xfrm>
      </p:grpSpPr>
      <p:pic>
        <p:nvPicPr>
          <p:cNvPr id="100" name="Google Shape;100;p19"/>
          <p:cNvPicPr preferRelativeResize="0"/>
          <p:nvPr/>
        </p:nvPicPr>
        <p:blipFill>
          <a:blip r:embed="rId2">
            <a:alphaModFix/>
          </a:blip>
          <a:stretch>
            <a:fillRect/>
          </a:stretch>
        </p:blipFill>
        <p:spPr>
          <a:xfrm>
            <a:off x="-2" y="-1"/>
            <a:ext cx="9143998" cy="5140803"/>
          </a:xfrm>
          <a:prstGeom prst="rect">
            <a:avLst/>
          </a:prstGeom>
          <a:noFill/>
          <a:ln>
            <a:noFill/>
          </a:ln>
        </p:spPr>
      </p:pic>
      <p:sp>
        <p:nvSpPr>
          <p:cNvPr id="101" name="Google Shape;101;p19"/>
          <p:cNvSpPr txBox="1"/>
          <p:nvPr>
            <p:ph type="title"/>
          </p:nvPr>
        </p:nvSpPr>
        <p:spPr>
          <a:xfrm>
            <a:off x="1488069"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172330" y="97638"/>
            <a:ext cx="1069300" cy="1164226"/>
          </a:xfrm>
          <a:prstGeom prst="rect">
            <a:avLst/>
          </a:prstGeom>
          <a:noFill/>
          <a:ln>
            <a:noFill/>
          </a:ln>
        </p:spPr>
      </p:pic>
      <p:pic>
        <p:nvPicPr>
          <p:cNvPr id="106" name="Google Shape;106;p19"/>
          <p:cNvPicPr preferRelativeResize="0"/>
          <p:nvPr/>
        </p:nvPicPr>
        <p:blipFill>
          <a:blip r:embed="rId4">
            <a:alphaModFix/>
          </a:blip>
          <a:stretch>
            <a:fillRect/>
          </a:stretch>
        </p:blipFill>
        <p:spPr>
          <a:xfrm>
            <a:off x="7562075" y="49099"/>
            <a:ext cx="1581926" cy="1261350"/>
          </a:xfrm>
          <a:prstGeom prst="rect">
            <a:avLst/>
          </a:prstGeom>
          <a:noFill/>
          <a:ln>
            <a:noFill/>
          </a:ln>
        </p:spPr>
      </p:pic>
      <p:pic>
        <p:nvPicPr>
          <p:cNvPr id="107" name="Google Shape;107;p19"/>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Only">
  <p:cSld name="2_Title Only">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a:off x="-2" y="-1"/>
            <a:ext cx="9143998" cy="5140803"/>
          </a:xfrm>
          <a:prstGeom prst="rect">
            <a:avLst/>
          </a:prstGeom>
          <a:noFill/>
          <a:ln>
            <a:noFill/>
          </a:ln>
        </p:spPr>
      </p:pic>
      <p:sp>
        <p:nvSpPr>
          <p:cNvPr id="110" name="Google Shape;11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14" name="Google Shape;114;p20"/>
          <p:cNvPicPr preferRelativeResize="0"/>
          <p:nvPr/>
        </p:nvPicPr>
        <p:blipFill>
          <a:blip r:embed="rId3">
            <a:alphaModFix/>
          </a:blip>
          <a:stretch>
            <a:fillRect/>
          </a:stretch>
        </p:blipFill>
        <p:spPr>
          <a:xfrm>
            <a:off x="7562075" y="49099"/>
            <a:ext cx="1581926" cy="1261350"/>
          </a:xfrm>
          <a:prstGeom prst="rect">
            <a:avLst/>
          </a:prstGeom>
          <a:noFill/>
          <a:ln>
            <a:noFill/>
          </a:ln>
        </p:spPr>
      </p:pic>
      <p:pic>
        <p:nvPicPr>
          <p:cNvPr id="115" name="Google Shape;115;p20"/>
          <p:cNvPicPr preferRelativeResize="0"/>
          <p:nvPr/>
        </p:nvPicPr>
        <p:blipFill>
          <a:blip r:embed="rId4">
            <a:alphaModFix/>
          </a:blip>
          <a:stretch>
            <a:fillRect/>
          </a:stretch>
        </p:blipFill>
        <p:spPr>
          <a:xfrm>
            <a:off x="7890950" y="3838225"/>
            <a:ext cx="1069300" cy="1164226"/>
          </a:xfrm>
          <a:prstGeom prst="rect">
            <a:avLst/>
          </a:prstGeom>
          <a:noFill/>
          <a:ln>
            <a:noFill/>
          </a:ln>
        </p:spPr>
      </p:pic>
      <p:pic>
        <p:nvPicPr>
          <p:cNvPr id="116" name="Google Shape;116;p20"/>
          <p:cNvPicPr preferRelativeResize="0"/>
          <p:nvPr/>
        </p:nvPicPr>
        <p:blipFill>
          <a:blip r:embed="rId5">
            <a:alphaModFix/>
          </a:blip>
          <a:stretch>
            <a:fillRect/>
          </a:stretch>
        </p:blipFill>
        <p:spPr>
          <a:xfrm>
            <a:off x="-3" y="3800425"/>
            <a:ext cx="1154200" cy="13430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Only">
  <p:cSld name="3_Title Only">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2">
            <a:alphaModFix/>
          </a:blip>
          <a:stretch>
            <a:fillRect/>
          </a:stretch>
        </p:blipFill>
        <p:spPr>
          <a:xfrm>
            <a:off x="-2" y="-1"/>
            <a:ext cx="9143998" cy="5140803"/>
          </a:xfrm>
          <a:prstGeom prst="rect">
            <a:avLst/>
          </a:prstGeom>
          <a:noFill/>
          <a:ln>
            <a:noFill/>
          </a:ln>
        </p:spPr>
      </p:pic>
      <p:pic>
        <p:nvPicPr>
          <p:cNvPr id="119" name="Google Shape;119;p21"/>
          <p:cNvPicPr preferRelativeResize="0"/>
          <p:nvPr/>
        </p:nvPicPr>
        <p:blipFill>
          <a:blip r:embed="rId3">
            <a:alphaModFix/>
          </a:blip>
          <a:stretch>
            <a:fillRect/>
          </a:stretch>
        </p:blipFill>
        <p:spPr>
          <a:xfrm>
            <a:off x="-3" y="3800425"/>
            <a:ext cx="1154200" cy="1343075"/>
          </a:xfrm>
          <a:prstGeom prst="rect">
            <a:avLst/>
          </a:prstGeom>
          <a:noFill/>
          <a:ln>
            <a:noFill/>
          </a:ln>
        </p:spPr>
      </p:pic>
      <p:sp>
        <p:nvSpPr>
          <p:cNvPr id="120" name="Google Shape;12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300"/>
              <a:buFont typeface="Roboto"/>
              <a:buNone/>
              <a:defRPr b="1" i="0" sz="3300">
                <a:solidFill>
                  <a:schemeClr val="lt1"/>
                </a:solidFill>
                <a:latin typeface="Roboto"/>
                <a:ea typeface="Roboto"/>
                <a:cs typeface="Roboto"/>
                <a:sym typeface="Roboto"/>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24" name="Google Shape;124;p21"/>
          <p:cNvPicPr preferRelativeResize="0"/>
          <p:nvPr/>
        </p:nvPicPr>
        <p:blipFill>
          <a:blip r:embed="rId4">
            <a:alphaModFix/>
          </a:blip>
          <a:stretch>
            <a:fillRect/>
          </a:stretch>
        </p:blipFill>
        <p:spPr>
          <a:xfrm>
            <a:off x="7890950" y="97625"/>
            <a:ext cx="1069300" cy="11642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5" name="Shape 125"/>
        <p:cNvGrpSpPr/>
        <p:nvPr/>
      </p:nvGrpSpPr>
      <p:grpSpPr>
        <a:xfrm>
          <a:off x="0" y="0"/>
          <a:ext cx="0" cy="0"/>
          <a:chOff x="0" y="0"/>
          <a:chExt cx="0" cy="0"/>
        </a:xfrm>
      </p:grpSpPr>
      <p:sp>
        <p:nvSpPr>
          <p:cNvPr id="126" name="Google Shape;126;p2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8" name="Google Shape;12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1" name="Shape 131"/>
        <p:cNvGrpSpPr/>
        <p:nvPr/>
      </p:nvGrpSpPr>
      <p:grpSpPr>
        <a:xfrm>
          <a:off x="0" y="0"/>
          <a:ext cx="0" cy="0"/>
          <a:chOff x="0" y="0"/>
          <a:chExt cx="0" cy="0"/>
        </a:xfrm>
      </p:grpSpPr>
      <p:sp>
        <p:nvSpPr>
          <p:cNvPr id="132" name="Google Shape;132;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8" name="Shape 138"/>
        <p:cNvGrpSpPr/>
        <p:nvPr/>
      </p:nvGrpSpPr>
      <p:grpSpPr>
        <a:xfrm>
          <a:off x="0" y="0"/>
          <a:ext cx="0" cy="0"/>
          <a:chOff x="0" y="0"/>
          <a:chExt cx="0" cy="0"/>
        </a:xfrm>
      </p:grpSpPr>
      <p:sp>
        <p:nvSpPr>
          <p:cNvPr id="139" name="Google Shape;139;p2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0" name="Google Shape;140;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41" name="Google Shape;141;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43" name="Google Shape;143;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4" name="Google Shape;144;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2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54" name="Google Shape;154;p2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55" name="Google Shape;15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2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61" name="Google Shape;161;p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62" name="Google Shape;16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5" name="Shape 165"/>
        <p:cNvGrpSpPr/>
        <p:nvPr/>
      </p:nvGrpSpPr>
      <p:grpSpPr>
        <a:xfrm>
          <a:off x="0" y="0"/>
          <a:ext cx="0" cy="0"/>
          <a:chOff x="0" y="0"/>
          <a:chExt cx="0" cy="0"/>
        </a:xfrm>
      </p:grpSpPr>
      <p:sp>
        <p:nvSpPr>
          <p:cNvPr id="166" name="Google Shape;166;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2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1" name="Shape 171"/>
        <p:cNvGrpSpPr/>
        <p:nvPr/>
      </p:nvGrpSpPr>
      <p:grpSpPr>
        <a:xfrm>
          <a:off x="0" y="0"/>
          <a:ext cx="0" cy="0"/>
          <a:chOff x="0" y="0"/>
          <a:chExt cx="0" cy="0"/>
        </a:xfrm>
      </p:grpSpPr>
      <p:sp>
        <p:nvSpPr>
          <p:cNvPr id="172" name="Google Shape;172;p2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2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4" name="Google Shape;174;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facebook.com/lcclcoding/" TargetMode="External"/><Relationship Id="rId4" Type="http://schemas.openxmlformats.org/officeDocument/2006/relationships/hyperlink" Target="https://www.instagram.com/lcclcoding/" TargetMode="External"/><Relationship Id="rId5" Type="http://schemas.openxmlformats.org/officeDocument/2006/relationships/hyperlink" Target="https://goo.gl/maps/D1XAWfGUaP8cDSdC6" TargetMode="External"/><Relationship Id="rId6" Type="http://schemas.openxmlformats.org/officeDocument/2006/relationships/image" Target="../media/image8.png"/><Relationship Id="rId7"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ctrTitle"/>
          </p:nvPr>
        </p:nvSpPr>
        <p:spPr>
          <a:xfrm>
            <a:off x="2700002" y="2288922"/>
            <a:ext cx="3744000" cy="1790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Roboto"/>
              <a:buNone/>
            </a:pPr>
            <a:r>
              <a:rPr lang="en"/>
              <a:t>Python Beginner</a:t>
            </a:r>
            <a:endParaRPr/>
          </a:p>
        </p:txBody>
      </p:sp>
      <p:sp>
        <p:nvSpPr>
          <p:cNvPr id="182" name="Google Shape;182;p30"/>
          <p:cNvSpPr txBox="1"/>
          <p:nvPr>
            <p:ph idx="1" type="subTitle"/>
          </p:nvPr>
        </p:nvSpPr>
        <p:spPr>
          <a:xfrm>
            <a:off x="2700002" y="3385153"/>
            <a:ext cx="3744000" cy="124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n"/>
              <a:t>by</a:t>
            </a:r>
            <a:endParaRPr/>
          </a:p>
        </p:txBody>
      </p:sp>
      <p:pic>
        <p:nvPicPr>
          <p:cNvPr id="183" name="Google Shape;183;p30"/>
          <p:cNvPicPr preferRelativeResize="0"/>
          <p:nvPr/>
        </p:nvPicPr>
        <p:blipFill>
          <a:blip r:embed="rId3">
            <a:alphaModFix/>
          </a:blip>
          <a:stretch>
            <a:fillRect/>
          </a:stretch>
        </p:blipFill>
        <p:spPr>
          <a:xfrm>
            <a:off x="3394738" y="3678950"/>
            <a:ext cx="2354525" cy="146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1: Hands-On #2</a:t>
            </a:r>
            <a:endParaRPr/>
          </a:p>
        </p:txBody>
      </p:sp>
      <p:sp>
        <p:nvSpPr>
          <p:cNvPr id="257" name="Google Shape;257;p39"/>
          <p:cNvSpPr txBox="1"/>
          <p:nvPr>
            <p:ph idx="4294967295" type="body"/>
          </p:nvPr>
        </p:nvSpPr>
        <p:spPr>
          <a:xfrm>
            <a:off x="604625" y="1755875"/>
            <a:ext cx="4707000" cy="3075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500">
                <a:latin typeface="Roboto"/>
                <a:ea typeface="Roboto"/>
                <a:cs typeface="Roboto"/>
                <a:sym typeface="Roboto"/>
              </a:rPr>
              <a:t>A sub-program on a vending machine determines how much change, in which denominations, to dispense to the user.</a:t>
            </a:r>
            <a:endParaRPr sz="15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500">
              <a:latin typeface="Roboto"/>
              <a:ea typeface="Roboto"/>
              <a:cs typeface="Roboto"/>
              <a:sym typeface="Roboto"/>
            </a:endParaRPr>
          </a:p>
          <a:p>
            <a:pPr indent="0" lvl="0" marL="0" rtl="0" algn="l">
              <a:spcBef>
                <a:spcPts val="0"/>
              </a:spcBef>
              <a:spcAft>
                <a:spcPts val="0"/>
              </a:spcAft>
              <a:buClr>
                <a:schemeClr val="dk1"/>
              </a:buClr>
              <a:buSzPts val="1100"/>
              <a:buNone/>
            </a:pPr>
            <a:r>
              <a:rPr lang="en" sz="1500">
                <a:latin typeface="Roboto"/>
                <a:ea typeface="Roboto"/>
                <a:cs typeface="Roboto"/>
                <a:sym typeface="Roboto"/>
              </a:rPr>
              <a:t>Write the sub-program. It begins by reading in the amount of change in dollars. In a real setting this would be auto-calculated. </a:t>
            </a:r>
            <a:endParaRPr sz="15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500">
              <a:latin typeface="Roboto"/>
              <a:ea typeface="Roboto"/>
              <a:cs typeface="Roboto"/>
              <a:sym typeface="Roboto"/>
            </a:endParaRPr>
          </a:p>
          <a:p>
            <a:pPr indent="0" lvl="0" marL="0" rtl="0" algn="l">
              <a:spcBef>
                <a:spcPts val="0"/>
              </a:spcBef>
              <a:spcAft>
                <a:spcPts val="0"/>
              </a:spcAft>
              <a:buClr>
                <a:schemeClr val="dk1"/>
              </a:buClr>
              <a:buSzPts val="1100"/>
              <a:buNone/>
            </a:pPr>
            <a:r>
              <a:rPr lang="en" sz="1500">
                <a:latin typeface="Roboto"/>
                <a:ea typeface="Roboto"/>
                <a:cs typeface="Roboto"/>
                <a:sym typeface="Roboto"/>
              </a:rPr>
              <a:t>The program computes and displays the denominations that is be used to give that amount of change to the user. The change should be given using as few coins and notes as possible. Assume that the machine is loaded with $10, $5, $2, $1, 50c, 20c, 10c.</a:t>
            </a:r>
            <a:endParaRPr sz="15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500">
              <a:latin typeface="Roboto"/>
              <a:ea typeface="Roboto"/>
              <a:cs typeface="Roboto"/>
              <a:sym typeface="Roboto"/>
            </a:endParaRPr>
          </a:p>
        </p:txBody>
      </p:sp>
      <p:sp>
        <p:nvSpPr>
          <p:cNvPr id="258" name="Google Shape;258;p39"/>
          <p:cNvSpPr txBox="1"/>
          <p:nvPr>
            <p:ph idx="4294967295" type="body"/>
          </p:nvPr>
        </p:nvSpPr>
        <p:spPr>
          <a:xfrm>
            <a:off x="5736375" y="1755875"/>
            <a:ext cx="2932200" cy="18894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Change</a:t>
            </a:r>
            <a:r>
              <a:rPr lang="en" sz="1600">
                <a:latin typeface="Roboto Mono"/>
                <a:ea typeface="Roboto Mono"/>
                <a:cs typeface="Roboto Mono"/>
                <a:sym typeface="Roboto Mono"/>
              </a:rPr>
              <a:t> ($): 9.80</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$10 x 0</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$5  x 1</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$2  x 2</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$1  x 0</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50c x 1</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20c x 1</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10x x 1</a:t>
            </a:r>
            <a:endParaRPr sz="1600">
              <a:solidFill>
                <a:srgbClr val="0000FF"/>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What You Will Learn</a:t>
            </a:r>
            <a:endParaRPr/>
          </a:p>
        </p:txBody>
      </p:sp>
      <p:sp>
        <p:nvSpPr>
          <p:cNvPr id="264" name="Google Shape;264;p40"/>
          <p:cNvSpPr txBox="1"/>
          <p:nvPr>
            <p:ph idx="1" type="body"/>
          </p:nvPr>
        </p:nvSpPr>
        <p:spPr>
          <a:xfrm>
            <a:off x="7048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b="1" lang="en" sz="1800">
                <a:solidFill>
                  <a:srgbClr val="EE5128"/>
                </a:solidFill>
              </a:rPr>
              <a:t>18:30 </a:t>
            </a:r>
            <a:r>
              <a:rPr b="1" lang="en" sz="1800"/>
              <a:t>Segment 1</a:t>
            </a:r>
            <a:endParaRPr b="1" sz="1800"/>
          </a:p>
          <a:p>
            <a:pPr indent="-342900" lvl="0" marL="457200" rtl="0" algn="l">
              <a:lnSpc>
                <a:spcPct val="90000"/>
              </a:lnSpc>
              <a:spcBef>
                <a:spcPts val="0"/>
              </a:spcBef>
              <a:spcAft>
                <a:spcPts val="0"/>
              </a:spcAft>
              <a:buSzPts val="1800"/>
              <a:buChar char="•"/>
            </a:pPr>
            <a:r>
              <a:rPr lang="en" sz="1800"/>
              <a:t>Hello World!</a:t>
            </a:r>
            <a:endParaRPr sz="1800"/>
          </a:p>
          <a:p>
            <a:pPr indent="-342900" lvl="0" marL="457200" rtl="0" algn="l">
              <a:lnSpc>
                <a:spcPct val="90000"/>
              </a:lnSpc>
              <a:spcBef>
                <a:spcPts val="0"/>
              </a:spcBef>
              <a:spcAft>
                <a:spcPts val="0"/>
              </a:spcAft>
              <a:buSzPts val="1800"/>
              <a:buChar char="•"/>
            </a:pPr>
            <a:r>
              <a:rPr lang="en" sz="1800"/>
              <a:t>What’s in a Program?</a:t>
            </a:r>
            <a:endParaRPr sz="1800"/>
          </a:p>
          <a:p>
            <a:pPr indent="-342900" lvl="0" marL="457200" rtl="0" algn="l">
              <a:lnSpc>
                <a:spcPct val="90000"/>
              </a:lnSpc>
              <a:spcBef>
                <a:spcPts val="0"/>
              </a:spcBef>
              <a:spcAft>
                <a:spcPts val="0"/>
              </a:spcAft>
              <a:buSzPts val="1800"/>
              <a:buChar char="•"/>
            </a:pPr>
            <a:r>
              <a:rPr lang="en" sz="1800"/>
              <a:t>Comments</a:t>
            </a:r>
            <a:endParaRPr sz="1800"/>
          </a:p>
          <a:p>
            <a:pPr indent="-342900" lvl="0" marL="457200" rtl="0" algn="l">
              <a:lnSpc>
                <a:spcPct val="90000"/>
              </a:lnSpc>
              <a:spcBef>
                <a:spcPts val="0"/>
              </a:spcBef>
              <a:spcAft>
                <a:spcPts val="0"/>
              </a:spcAft>
              <a:buSzPts val="1800"/>
              <a:buChar char="•"/>
            </a:pPr>
            <a:r>
              <a:rPr lang="en" sz="1800"/>
              <a:t>Data types</a:t>
            </a:r>
            <a:endParaRPr sz="1800"/>
          </a:p>
          <a:p>
            <a:pPr indent="-342900" lvl="0" marL="457200" rtl="0" algn="l">
              <a:lnSpc>
                <a:spcPct val="90000"/>
              </a:lnSpc>
              <a:spcBef>
                <a:spcPts val="0"/>
              </a:spcBef>
              <a:spcAft>
                <a:spcPts val="0"/>
              </a:spcAft>
              <a:buSzPts val="1800"/>
              <a:buChar char="•"/>
            </a:pPr>
            <a:r>
              <a:rPr lang="en" sz="1800"/>
              <a:t>Math operations</a:t>
            </a:r>
            <a:endParaRPr sz="1800"/>
          </a:p>
          <a:p>
            <a:pPr indent="-342900" lvl="0" marL="457200" rtl="0" algn="l">
              <a:lnSpc>
                <a:spcPct val="90000"/>
              </a:lnSpc>
              <a:spcBef>
                <a:spcPts val="0"/>
              </a:spcBef>
              <a:spcAft>
                <a:spcPts val="0"/>
              </a:spcAft>
              <a:buSzPts val="1800"/>
              <a:buChar char="•"/>
            </a:pPr>
            <a:r>
              <a:rPr lang="en" sz="1800"/>
              <a:t>String operations</a:t>
            </a:r>
            <a:endParaRPr sz="1800"/>
          </a:p>
          <a:p>
            <a:pPr indent="-342900" lvl="0" marL="457200" rtl="0" algn="l">
              <a:lnSpc>
                <a:spcPct val="90000"/>
              </a:lnSpc>
              <a:spcBef>
                <a:spcPts val="0"/>
              </a:spcBef>
              <a:spcAft>
                <a:spcPts val="0"/>
              </a:spcAft>
              <a:buSzPts val="1800"/>
              <a:buChar char="•"/>
            </a:pPr>
            <a:r>
              <a:rPr lang="en" sz="1800"/>
              <a:t>Input</a:t>
            </a:r>
            <a:endParaRPr sz="1800"/>
          </a:p>
          <a:p>
            <a:pPr indent="-342900" lvl="0" marL="457200" rtl="0" algn="l">
              <a:lnSpc>
                <a:spcPct val="90000"/>
              </a:lnSpc>
              <a:spcBef>
                <a:spcPts val="0"/>
              </a:spcBef>
              <a:spcAft>
                <a:spcPts val="0"/>
              </a:spcAft>
              <a:buSzPts val="1800"/>
              <a:buChar char="•"/>
            </a:pPr>
            <a:r>
              <a:rPr lang="en" sz="1800"/>
              <a:t>Variables</a:t>
            </a:r>
            <a:endParaRPr sz="1800"/>
          </a:p>
          <a:p>
            <a:pPr indent="-342900" lvl="0" marL="457200" rtl="0" algn="l">
              <a:lnSpc>
                <a:spcPct val="90000"/>
              </a:lnSpc>
              <a:spcBef>
                <a:spcPts val="0"/>
              </a:spcBef>
              <a:spcAft>
                <a:spcPts val="0"/>
              </a:spcAft>
              <a:buSzPts val="1800"/>
              <a:buChar char="•"/>
            </a:pPr>
            <a:r>
              <a:rPr lang="en" sz="1800"/>
              <a:t>Printing</a:t>
            </a:r>
            <a:endParaRPr sz="1800"/>
          </a:p>
          <a:p>
            <a:pPr indent="-342900" lvl="0" marL="457200" rtl="0" algn="l">
              <a:spcBef>
                <a:spcPts val="0"/>
              </a:spcBef>
              <a:spcAft>
                <a:spcPts val="0"/>
              </a:spcAft>
              <a:buSzPts val="1800"/>
              <a:buChar char="•"/>
            </a:pPr>
            <a:r>
              <a:rPr lang="en" sz="1800"/>
              <a:t>Error messages</a:t>
            </a:r>
            <a:endParaRPr sz="1800"/>
          </a:p>
          <a:p>
            <a:pPr indent="0" lvl="0" marL="457200" rtl="0" algn="l">
              <a:lnSpc>
                <a:spcPct val="90000"/>
              </a:lnSpc>
              <a:spcBef>
                <a:spcPts val="0"/>
              </a:spcBef>
              <a:spcAft>
                <a:spcPts val="0"/>
              </a:spcAft>
              <a:buNone/>
            </a:pPr>
            <a:r>
              <a:t/>
            </a:r>
            <a:endParaRPr sz="1800"/>
          </a:p>
        </p:txBody>
      </p:sp>
      <p:sp>
        <p:nvSpPr>
          <p:cNvPr id="265" name="Google Shape;265;p40"/>
          <p:cNvSpPr txBox="1"/>
          <p:nvPr>
            <p:ph idx="1" type="body"/>
          </p:nvPr>
        </p:nvSpPr>
        <p:spPr>
          <a:xfrm>
            <a:off x="34384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800">
                <a:solidFill>
                  <a:srgbClr val="EE5128"/>
                </a:solidFill>
              </a:rPr>
              <a:t>19:00 </a:t>
            </a:r>
            <a:r>
              <a:rPr b="1" lang="en" sz="1800"/>
              <a:t>Hands-on</a:t>
            </a:r>
            <a:endParaRPr b="1" sz="1800"/>
          </a:p>
          <a:p>
            <a:pPr indent="0" lvl="0" marL="0" rtl="0" algn="l">
              <a:spcBef>
                <a:spcPts val="0"/>
              </a:spcBef>
              <a:spcAft>
                <a:spcPts val="0"/>
              </a:spcAft>
              <a:buClr>
                <a:schemeClr val="dk1"/>
              </a:buClr>
              <a:buSzPts val="1100"/>
              <a:buFont typeface="Arial"/>
              <a:buNone/>
            </a:pPr>
            <a:r>
              <a:t/>
            </a:r>
            <a:endParaRPr sz="1800"/>
          </a:p>
          <a:p>
            <a:pPr indent="0" lvl="0" marL="0" rtl="0" algn="l">
              <a:lnSpc>
                <a:spcPct val="90000"/>
              </a:lnSpc>
              <a:spcBef>
                <a:spcPts val="0"/>
              </a:spcBef>
              <a:spcAft>
                <a:spcPts val="0"/>
              </a:spcAft>
              <a:buNone/>
            </a:pPr>
            <a:r>
              <a:rPr b="1" lang="en" sz="1800">
                <a:solidFill>
                  <a:srgbClr val="EE5128"/>
                </a:solidFill>
              </a:rPr>
              <a:t>19:15 </a:t>
            </a:r>
            <a:r>
              <a:rPr b="1" lang="en" sz="1800"/>
              <a:t>Segment 2</a:t>
            </a:r>
            <a:endParaRPr b="1" sz="1800"/>
          </a:p>
          <a:p>
            <a:pPr indent="-342900" lvl="0" marL="457200" rtl="0" algn="l">
              <a:lnSpc>
                <a:spcPct val="90000"/>
              </a:lnSpc>
              <a:spcBef>
                <a:spcPts val="0"/>
              </a:spcBef>
              <a:spcAft>
                <a:spcPts val="0"/>
              </a:spcAft>
              <a:buSzPts val="1800"/>
              <a:buChar char="•"/>
            </a:pPr>
            <a:r>
              <a:rPr lang="en" sz="1800"/>
              <a:t>Shell</a:t>
            </a:r>
            <a:endParaRPr sz="1800"/>
          </a:p>
          <a:p>
            <a:pPr indent="-342900" lvl="0" marL="457200" rtl="0" algn="l">
              <a:lnSpc>
                <a:spcPct val="90000"/>
              </a:lnSpc>
              <a:spcBef>
                <a:spcPts val="0"/>
              </a:spcBef>
              <a:spcAft>
                <a:spcPts val="0"/>
              </a:spcAft>
              <a:buSzPts val="1800"/>
              <a:buChar char="•"/>
            </a:pPr>
            <a:r>
              <a:rPr lang="en" sz="1800"/>
              <a:t>Strings</a:t>
            </a:r>
            <a:endParaRPr sz="1800"/>
          </a:p>
          <a:p>
            <a:pPr indent="-342900" lvl="0" marL="457200" rtl="0" algn="l">
              <a:lnSpc>
                <a:spcPct val="90000"/>
              </a:lnSpc>
              <a:spcBef>
                <a:spcPts val="0"/>
              </a:spcBef>
              <a:spcAft>
                <a:spcPts val="0"/>
              </a:spcAft>
              <a:buSzPts val="1800"/>
              <a:buChar char="•"/>
            </a:pPr>
            <a:r>
              <a:rPr lang="en" sz="1800"/>
              <a:t>Conditionals</a:t>
            </a:r>
            <a:endParaRPr sz="1800"/>
          </a:p>
          <a:p>
            <a:pPr indent="-342900" lvl="0" marL="457200" rtl="0" algn="l">
              <a:lnSpc>
                <a:spcPct val="90000"/>
              </a:lnSpc>
              <a:spcBef>
                <a:spcPts val="0"/>
              </a:spcBef>
              <a:spcAft>
                <a:spcPts val="0"/>
              </a:spcAft>
              <a:buSzPts val="1800"/>
              <a:buChar char="•"/>
            </a:pPr>
            <a:r>
              <a:rPr lang="en" sz="1800"/>
              <a:t>Loops</a:t>
            </a:r>
            <a:endParaRPr sz="1800"/>
          </a:p>
          <a:p>
            <a:pPr indent="0" lvl="0" marL="0" rtl="0" algn="l">
              <a:lnSpc>
                <a:spcPct val="90000"/>
              </a:lnSpc>
              <a:spcBef>
                <a:spcPts val="0"/>
              </a:spcBef>
              <a:spcAft>
                <a:spcPts val="0"/>
              </a:spcAft>
              <a:buNone/>
            </a:pPr>
            <a:r>
              <a:t/>
            </a:r>
            <a:endParaRPr sz="1800"/>
          </a:p>
          <a:p>
            <a:pPr indent="0" lvl="0" marL="0" rtl="0" algn="l">
              <a:spcBef>
                <a:spcPts val="0"/>
              </a:spcBef>
              <a:spcAft>
                <a:spcPts val="0"/>
              </a:spcAft>
              <a:buNone/>
            </a:pPr>
            <a:r>
              <a:rPr b="1" lang="en" sz="1800">
                <a:solidFill>
                  <a:srgbClr val="EE5128"/>
                </a:solidFill>
              </a:rPr>
              <a:t>19:45 </a:t>
            </a:r>
            <a:r>
              <a:rPr b="1" lang="en" sz="1800"/>
              <a:t>Hands-on</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0"/>
              </a:spcBef>
              <a:spcAft>
                <a:spcPts val="0"/>
              </a:spcAft>
              <a:buNone/>
            </a:pPr>
            <a:r>
              <a:t/>
            </a:r>
            <a:endParaRPr sz="1800"/>
          </a:p>
        </p:txBody>
      </p:sp>
      <p:sp>
        <p:nvSpPr>
          <p:cNvPr id="266" name="Google Shape;266;p40"/>
          <p:cNvSpPr txBox="1"/>
          <p:nvPr>
            <p:ph idx="1" type="body"/>
          </p:nvPr>
        </p:nvSpPr>
        <p:spPr>
          <a:xfrm>
            <a:off x="61924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800">
                <a:solidFill>
                  <a:srgbClr val="EE5128"/>
                </a:solidFill>
              </a:rPr>
              <a:t>20:00 </a:t>
            </a:r>
            <a:r>
              <a:rPr b="1" lang="en" sz="1800"/>
              <a:t>Segment 3</a:t>
            </a:r>
            <a:endParaRPr b="1" sz="1800"/>
          </a:p>
          <a:p>
            <a:pPr indent="-342900" lvl="0" marL="457200" rtl="0" algn="l">
              <a:spcBef>
                <a:spcPts val="0"/>
              </a:spcBef>
              <a:spcAft>
                <a:spcPts val="0"/>
              </a:spcAft>
              <a:buSzPts val="1800"/>
              <a:buChar char="•"/>
            </a:pPr>
            <a:r>
              <a:rPr lang="en" sz="1800"/>
              <a:t>Lists</a:t>
            </a:r>
            <a:endParaRPr sz="1800"/>
          </a:p>
          <a:p>
            <a:pPr indent="-342900" lvl="0" marL="457200" rtl="0" algn="l">
              <a:spcBef>
                <a:spcPts val="0"/>
              </a:spcBef>
              <a:spcAft>
                <a:spcPts val="0"/>
              </a:spcAft>
              <a:buSzPts val="1800"/>
              <a:buChar char="•"/>
            </a:pPr>
            <a:r>
              <a:rPr lang="en" sz="1800"/>
              <a:t>Functions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lnSpc>
                <a:spcPct val="90000"/>
              </a:lnSpc>
              <a:spcBef>
                <a:spcPts val="0"/>
              </a:spcBef>
              <a:spcAft>
                <a:spcPts val="0"/>
              </a:spcAft>
              <a:buNone/>
            </a:pPr>
            <a:r>
              <a:rPr b="1" lang="en" sz="1800">
                <a:solidFill>
                  <a:srgbClr val="EE5128"/>
                </a:solidFill>
              </a:rPr>
              <a:t>20:30 </a:t>
            </a:r>
            <a:r>
              <a:rPr b="1" lang="en" sz="1800"/>
              <a:t>Hands-on</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solidFill>
                  <a:srgbClr val="EE5128"/>
                </a:solidFill>
              </a:rPr>
              <a:t>20:45 </a:t>
            </a:r>
            <a:r>
              <a:rPr b="1" lang="en" sz="1800"/>
              <a:t>Q&amp;A</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solidFill>
                  <a:srgbClr val="EE5128"/>
                </a:solidFill>
              </a:rPr>
              <a:t>21:00 </a:t>
            </a:r>
            <a:r>
              <a:rPr b="1" lang="en" sz="1800"/>
              <a:t>End</a:t>
            </a:r>
            <a:endParaRPr b="1"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0"/>
              </a:spcBef>
              <a:spcAft>
                <a:spcPts val="0"/>
              </a:spcAft>
              <a:buNone/>
            </a:pPr>
            <a:r>
              <a:t/>
            </a:r>
            <a:endParaRPr sz="1800"/>
          </a:p>
        </p:txBody>
      </p:sp>
      <p:pic>
        <p:nvPicPr>
          <p:cNvPr id="267" name="Google Shape;267;p40"/>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Strings: Characters</a:t>
            </a:r>
            <a:endParaRPr/>
          </a:p>
        </p:txBody>
      </p:sp>
      <p:sp>
        <p:nvSpPr>
          <p:cNvPr id="273" name="Google Shape;273;p41"/>
          <p:cNvSpPr txBox="1"/>
          <p:nvPr>
            <p:ph idx="4294967295" type="body"/>
          </p:nvPr>
        </p:nvSpPr>
        <p:spPr>
          <a:xfrm>
            <a:off x="450225" y="1779500"/>
            <a:ext cx="8072100" cy="325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solidFill>
                  <a:schemeClr val="accent6"/>
                </a:solidFill>
                <a:latin typeface="Roboto Mono"/>
                <a:ea typeface="Roboto Mono"/>
                <a:cs typeface="Roboto Mono"/>
                <a:sym typeface="Roboto Mono"/>
              </a:rPr>
              <a:t># The string is indexed (numbered).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chemeClr val="accent6"/>
                </a:solidFill>
                <a:latin typeface="Roboto Mono"/>
                <a:ea typeface="Roboto Mono"/>
                <a:cs typeface="Roboto Mono"/>
                <a:sym typeface="Roboto Mono"/>
              </a:rPr>
              <a:t># The index starts with 0 for the first character.</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chemeClr val="accent6"/>
                </a:solidFill>
                <a:latin typeface="Roboto Mono"/>
                <a:ea typeface="Roboto Mono"/>
                <a:cs typeface="Roboto Mono"/>
                <a:sym typeface="Roboto Mono"/>
              </a:rPr>
              <a:t># Accessing the first character</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 = ‘Spam and Eggs’</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breakfast[0] 	</a:t>
            </a:r>
            <a:r>
              <a:rPr lang="en" sz="1600">
                <a:solidFill>
                  <a:schemeClr val="accent6"/>
                </a:solidFill>
                <a:latin typeface="Roboto Mono"/>
                <a:ea typeface="Roboto Mono"/>
                <a:cs typeface="Roboto Mono"/>
                <a:sym typeface="Roboto Mono"/>
              </a:rPr>
              <a:t># returns ‘S’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breakfast[3]	</a:t>
            </a:r>
            <a:r>
              <a:rPr lang="en" sz="1600">
                <a:solidFill>
                  <a:schemeClr val="accent6"/>
                </a:solidFill>
                <a:latin typeface="Roboto Mono"/>
                <a:ea typeface="Roboto Mono"/>
                <a:cs typeface="Roboto Mono"/>
                <a:sym typeface="Roboto Mono"/>
              </a:rPr>
              <a:t># ‘m’</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breakfast[4]	</a:t>
            </a:r>
            <a:r>
              <a:rPr lang="en" sz="1600">
                <a:solidFill>
                  <a:schemeClr val="accent6"/>
                </a:solidFill>
                <a:latin typeface="Roboto Mono"/>
                <a:ea typeface="Roboto Mono"/>
                <a:cs typeface="Roboto Mono"/>
                <a:sym typeface="Roboto Mono"/>
              </a:rPr>
              <a:t># ‘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breakfast[-1]	</a:t>
            </a:r>
            <a:r>
              <a:rPr lang="en" sz="1600">
                <a:solidFill>
                  <a:schemeClr val="accent6"/>
                </a:solidFill>
                <a:latin typeface="Roboto Mono"/>
                <a:ea typeface="Roboto Mono"/>
                <a:cs typeface="Roboto Mono"/>
                <a:sym typeface="Roboto Mono"/>
              </a:rPr>
              <a:t># ‘s’</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breakfast[-4]	</a:t>
            </a:r>
            <a:r>
              <a:rPr lang="en" sz="1600">
                <a:solidFill>
                  <a:schemeClr val="accent6"/>
                </a:solidFill>
                <a:latin typeface="Roboto Mono"/>
                <a:ea typeface="Roboto Mono"/>
                <a:cs typeface="Roboto Mono"/>
                <a:sym typeface="Roboto Mono"/>
              </a:rPr>
              <a:t># ‘E’</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Strings: Length </a:t>
            </a:r>
            <a:endParaRPr/>
          </a:p>
        </p:txBody>
      </p:sp>
      <p:sp>
        <p:nvSpPr>
          <p:cNvPr id="279" name="Google Shape;279;p42"/>
          <p:cNvSpPr txBox="1"/>
          <p:nvPr>
            <p:ph idx="4294967295" type="body"/>
          </p:nvPr>
        </p:nvSpPr>
        <p:spPr>
          <a:xfrm>
            <a:off x="450225" y="1779500"/>
            <a:ext cx="8072100" cy="325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solidFill>
                  <a:schemeClr val="accent6"/>
                </a:solidFill>
                <a:latin typeface="Roboto Mono"/>
                <a:ea typeface="Roboto Mono"/>
                <a:cs typeface="Roboto Mono"/>
                <a:sym typeface="Roboto Mono"/>
              </a:rPr>
              <a:t># The len() function returns the length of a sequence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00"/>
                </a:solidFill>
                <a:latin typeface="Roboto Mono"/>
                <a:ea typeface="Roboto Mono"/>
                <a:cs typeface="Roboto Mono"/>
                <a:sym typeface="Roboto Mono"/>
              </a:rPr>
              <a:t>breakfast = ‘Spam and Eggs’</a:t>
            </a:r>
            <a:endParaRPr sz="1600">
              <a:solidFill>
                <a:srgbClr val="0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00"/>
                </a:solidFill>
                <a:latin typeface="Roboto Mono"/>
                <a:ea typeface="Roboto Mono"/>
                <a:cs typeface="Roboto Mono"/>
                <a:sym typeface="Roboto Mono"/>
              </a:rPr>
              <a:t>len(breakfast) </a:t>
            </a:r>
            <a:r>
              <a:rPr lang="en" sz="1600">
                <a:solidFill>
                  <a:schemeClr val="accent6"/>
                </a:solidFill>
                <a:latin typeface="Roboto Mono"/>
                <a:ea typeface="Roboto Mono"/>
                <a:cs typeface="Roboto Mono"/>
                <a:sym typeface="Roboto Mono"/>
              </a:rPr>
              <a:t>	# 13</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 = ‘Princess Diana of Themyscira, Daughter of Hippolyta’</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len(full_name) </a:t>
            </a:r>
            <a:r>
              <a:rPr lang="en" sz="1600">
                <a:solidFill>
                  <a:schemeClr val="accent6"/>
                </a:solidFill>
                <a:latin typeface="Roboto Mono"/>
                <a:ea typeface="Roboto Mono"/>
                <a:cs typeface="Roboto Mono"/>
                <a:sym typeface="Roboto Mono"/>
              </a:rPr>
              <a:t>	# 51</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Strings: Substrings</a:t>
            </a:r>
            <a:endParaRPr/>
          </a:p>
        </p:txBody>
      </p:sp>
      <p:sp>
        <p:nvSpPr>
          <p:cNvPr id="285" name="Google Shape;285;p43"/>
          <p:cNvSpPr txBox="1"/>
          <p:nvPr>
            <p:ph idx="4294967295" type="body"/>
          </p:nvPr>
        </p:nvSpPr>
        <p:spPr>
          <a:xfrm>
            <a:off x="450225" y="1779500"/>
            <a:ext cx="8597400" cy="325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 = ‘Princess Diana of Themyscira, Daughter of Hippolyta’</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full_name[9:15] 	</a:t>
            </a:r>
            <a:r>
              <a:rPr lang="en" sz="1600">
                <a:solidFill>
                  <a:schemeClr val="accent6"/>
                </a:solidFill>
                <a:latin typeface="Roboto Mono"/>
                <a:ea typeface="Roboto Mono"/>
                <a:cs typeface="Roboto Mono"/>
                <a:sym typeface="Roboto Mono"/>
              </a:rPr>
              <a:t># ‘Diana’</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full_name[:10] 	</a:t>
            </a:r>
            <a:r>
              <a:rPr lang="en" sz="1600">
                <a:solidFill>
                  <a:schemeClr val="accent6"/>
                </a:solidFill>
                <a:latin typeface="Roboto Mono"/>
                <a:ea typeface="Roboto Mono"/>
                <a:cs typeface="Roboto Mono"/>
                <a:sym typeface="Roboto Mono"/>
              </a:rPr>
              <a:t># ‘Princess D’</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full_name[25:] 	</a:t>
            </a:r>
            <a:r>
              <a:rPr lang="en" sz="1600">
                <a:solidFill>
                  <a:schemeClr val="accent6"/>
                </a:solidFill>
                <a:latin typeface="Roboto Mono"/>
                <a:ea typeface="Roboto Mono"/>
                <a:cs typeface="Roboto Mono"/>
                <a:sym typeface="Roboto Mono"/>
              </a:rPr>
              <a:t># ‘ira, Daughter of Hippolyta’</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full_name[42:] + “‘s “ + full_name[30:39] + ‘is’ + full_name[8:14]</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chemeClr val="accent6"/>
                </a:solidFill>
                <a:latin typeface="Roboto Mono"/>
                <a:ea typeface="Roboto Mono"/>
                <a:cs typeface="Roboto Mono"/>
                <a:sym typeface="Roboto Mono"/>
              </a:rPr>
              <a:t># Test the above code on the Python shell. What is the result?</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Strings: Is a string in another string?</a:t>
            </a:r>
            <a:endParaRPr/>
          </a:p>
        </p:txBody>
      </p:sp>
      <p:sp>
        <p:nvSpPr>
          <p:cNvPr id="291" name="Google Shape;291;p44"/>
          <p:cNvSpPr txBox="1"/>
          <p:nvPr>
            <p:ph idx="4294967295" type="body"/>
          </p:nvPr>
        </p:nvSpPr>
        <p:spPr>
          <a:xfrm>
            <a:off x="450225" y="1779500"/>
            <a:ext cx="8597400" cy="325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full_name = ‘Princess Diana of Themyscira, Daughter of Hippolyta’</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‘Diana’ in full_name 		  </a:t>
            </a:r>
            <a:r>
              <a:rPr lang="en" sz="1600">
                <a:solidFill>
                  <a:schemeClr val="accent6"/>
                </a:solidFill>
                <a:latin typeface="Roboto Mono"/>
                <a:ea typeface="Roboto Mono"/>
                <a:cs typeface="Roboto Mono"/>
                <a:sym typeface="Roboto Mono"/>
              </a:rPr>
              <a:t># True</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‘Hippocrates’ in full_name  </a:t>
            </a:r>
            <a:r>
              <a:rPr lang="en" sz="1600">
                <a:solidFill>
                  <a:schemeClr val="accent6"/>
                </a:solidFill>
                <a:latin typeface="Roboto Mono"/>
                <a:ea typeface="Roboto Mono"/>
                <a:cs typeface="Roboto Mono"/>
                <a:sym typeface="Roboto Mono"/>
              </a:rPr>
              <a:t># False</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141331"/>
                </a:solidFill>
                <a:latin typeface="Roboto Mono"/>
                <a:ea typeface="Roboto Mono"/>
                <a:cs typeface="Roboto Mono"/>
                <a:sym typeface="Roboto Mono"/>
              </a:rPr>
              <a:t>‘The’ in full_name          </a:t>
            </a:r>
            <a:r>
              <a:rPr lang="en" sz="1600">
                <a:solidFill>
                  <a:schemeClr val="accent6"/>
                </a:solidFill>
                <a:latin typeface="Roboto Mono"/>
                <a:ea typeface="Roboto Mono"/>
                <a:cs typeface="Roboto Mono"/>
                <a:sym typeface="Roboto Mono"/>
              </a:rPr>
              <a:t># True</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rgbClr val="141331"/>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solidFill>
                <a:schemeClr val="accent6"/>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Comparison </a:t>
            </a:r>
            <a:r>
              <a:rPr lang="en"/>
              <a:t>Operators</a:t>
            </a:r>
            <a:endParaRPr/>
          </a:p>
        </p:txBody>
      </p:sp>
      <p:graphicFrame>
        <p:nvGraphicFramePr>
          <p:cNvPr id="297" name="Google Shape;297;p45"/>
          <p:cNvGraphicFramePr/>
          <p:nvPr/>
        </p:nvGraphicFramePr>
        <p:xfrm>
          <a:off x="2971775" y="1430090"/>
          <a:ext cx="3000000" cy="3000000"/>
        </p:xfrm>
        <a:graphic>
          <a:graphicData uri="http://schemas.openxmlformats.org/drawingml/2006/table">
            <a:tbl>
              <a:tblPr>
                <a:noFill/>
                <a:tableStyleId>{F9CEF858-5E15-4C7F-AE22-636054FE5268}</a:tableStyleId>
              </a:tblPr>
              <a:tblGrid>
                <a:gridCol w="823500"/>
                <a:gridCol w="2165775"/>
              </a:tblGrid>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Equal</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Not equal</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&gt;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Greater than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&lt;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Less than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&gt;=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Greater than or equal to</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&lt;=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Less</a:t>
                      </a:r>
                      <a:r>
                        <a:rPr lang="en">
                          <a:solidFill>
                            <a:schemeClr val="dk1"/>
                          </a:solidFill>
                          <a:latin typeface="Roboto"/>
                          <a:ea typeface="Roboto"/>
                          <a:cs typeface="Roboto"/>
                          <a:sym typeface="Roboto"/>
                        </a:rPr>
                        <a:t> than or equal to</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98" name="Google Shape;298;p45"/>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Logical </a:t>
            </a:r>
            <a:r>
              <a:rPr lang="en"/>
              <a:t>Operators</a:t>
            </a:r>
            <a:endParaRPr/>
          </a:p>
        </p:txBody>
      </p:sp>
      <p:graphicFrame>
        <p:nvGraphicFramePr>
          <p:cNvPr id="304" name="Google Shape;304;p46"/>
          <p:cNvGraphicFramePr/>
          <p:nvPr/>
        </p:nvGraphicFramePr>
        <p:xfrm>
          <a:off x="768550" y="1394540"/>
          <a:ext cx="3000000" cy="3000000"/>
        </p:xfrm>
        <a:graphic>
          <a:graphicData uri="http://schemas.openxmlformats.org/drawingml/2006/table">
            <a:tbl>
              <a:tblPr>
                <a:noFill/>
                <a:tableStyleId>{F9CEF858-5E15-4C7F-AE22-636054FE5268}</a:tableStyleId>
              </a:tblPr>
              <a:tblGrid>
                <a:gridCol w="1436675"/>
                <a:gridCol w="1447700"/>
                <a:gridCol w="1447700"/>
                <a:gridCol w="1447700"/>
                <a:gridCol w="1447700"/>
              </a:tblGrid>
              <a:tr h="396200">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X</a:t>
                      </a:r>
                      <a:endParaRPr b="1">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5128"/>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Y</a:t>
                      </a:r>
                      <a:endParaRPr b="1">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5128"/>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X and Y</a:t>
                      </a:r>
                      <a:endParaRPr b="1">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5128"/>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X or Y</a:t>
                      </a:r>
                      <a:endParaRPr b="1">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5128"/>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Not X</a:t>
                      </a:r>
                      <a:endParaRPr b="1">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E5128"/>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False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a:ea typeface="Roboto"/>
                          <a:cs typeface="Roboto"/>
                          <a:sym typeface="Roboto"/>
                        </a:rPr>
                        <a:t>True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05" name="Google Shape;305;p46"/>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2: Hands-On #3</a:t>
            </a:r>
            <a:endParaRPr/>
          </a:p>
        </p:txBody>
      </p:sp>
      <p:sp>
        <p:nvSpPr>
          <p:cNvPr id="311" name="Google Shape;311;p47"/>
          <p:cNvSpPr txBox="1"/>
          <p:nvPr>
            <p:ph idx="4294967295" type="body"/>
          </p:nvPr>
        </p:nvSpPr>
        <p:spPr>
          <a:xfrm>
            <a:off x="572575" y="1755875"/>
            <a:ext cx="7719600" cy="326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You are an engineer at a telco tasked to create a bill generator. A particular mobile plan includes 120 minutes of talk time, 50 SMS-es, and 5GB data for $50.00 a month.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Each additional usage incur a cost: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1 additional minute of talk time: $0.25</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1 additional SMS: $0.15 each</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1 additional GB data: $10.70, capped at $188 per month</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The entire bill is subject to 7 percent sales tax.</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Write a program that reads the number talk time minutes, SMS-es and data used in a month from the user. Display the base charge, additional minutes charges (if any), tax and total bill amount. </a:t>
            </a:r>
            <a:endParaRPr sz="16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2: Hands-On #3</a:t>
            </a:r>
            <a:endParaRPr/>
          </a:p>
        </p:txBody>
      </p:sp>
      <p:sp>
        <p:nvSpPr>
          <p:cNvPr id="317" name="Google Shape;317;p48"/>
          <p:cNvSpPr txBox="1"/>
          <p:nvPr>
            <p:ph idx="4294967295" type="body"/>
          </p:nvPr>
        </p:nvSpPr>
        <p:spPr>
          <a:xfrm>
            <a:off x="2420675" y="1403350"/>
            <a:ext cx="3897900" cy="3631800"/>
          </a:xfrm>
          <a:prstGeom prst="rect">
            <a:avLst/>
          </a:prstGeom>
          <a:noFill/>
          <a:ln cap="flat" cmpd="sng" w="9525">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Talk time (mins)</a:t>
            </a: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SMS             :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Data (GB)       :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  </a:t>
            </a:r>
            <a:r>
              <a:rPr lang="en" sz="1600">
                <a:solidFill>
                  <a:srgbClr val="0000FF"/>
                </a:solidFill>
                <a:latin typeface="Roboto Mono"/>
                <a:ea typeface="Roboto Mono"/>
                <a:cs typeface="Roboto Mono"/>
                <a:sym typeface="Roboto Mono"/>
              </a:rPr>
              <a:t>           BILL</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Base charge           :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Additional charges:</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   Talk time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   SMS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   Data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Sub-total             :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GST (7%)              :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TOTAL                 : $ </a:t>
            </a:r>
            <a:endParaRPr sz="1600">
              <a:solidFill>
                <a:srgbClr val="0000FF"/>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Thank You</a:t>
            </a:r>
            <a:endParaRPr/>
          </a:p>
        </p:txBody>
      </p:sp>
      <p:sp>
        <p:nvSpPr>
          <p:cNvPr id="189" name="Google Shape;189;p31"/>
          <p:cNvSpPr txBox="1"/>
          <p:nvPr>
            <p:ph idx="1" type="body"/>
          </p:nvPr>
        </p:nvSpPr>
        <p:spPr>
          <a:xfrm>
            <a:off x="628650" y="1369252"/>
            <a:ext cx="7886700" cy="2775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100"/>
              <a:buNone/>
            </a:pPr>
            <a:r>
              <a:rPr lang="en" sz="1700"/>
              <a:t>It’s been a joy serving you. If you benefited from our workshop and resources, please give us a Like and Recommendation on our social media channels:</a:t>
            </a:r>
            <a:endParaRPr sz="1700"/>
          </a:p>
          <a:p>
            <a:pPr indent="0" lvl="0" marL="0" rtl="0" algn="l">
              <a:lnSpc>
                <a:spcPct val="90000"/>
              </a:lnSpc>
              <a:spcBef>
                <a:spcPts val="0"/>
              </a:spcBef>
              <a:spcAft>
                <a:spcPts val="0"/>
              </a:spcAft>
              <a:buClr>
                <a:schemeClr val="lt1"/>
              </a:buClr>
              <a:buSzPts val="2100"/>
              <a:buNone/>
            </a:pPr>
            <a:r>
              <a:t/>
            </a:r>
            <a:endParaRPr sz="1700"/>
          </a:p>
          <a:p>
            <a:pPr indent="0" lvl="0" marL="0" rtl="0" algn="l">
              <a:lnSpc>
                <a:spcPct val="90000"/>
              </a:lnSpc>
              <a:spcBef>
                <a:spcPts val="0"/>
              </a:spcBef>
              <a:spcAft>
                <a:spcPts val="0"/>
              </a:spcAft>
              <a:buClr>
                <a:schemeClr val="lt1"/>
              </a:buClr>
              <a:buSzPts val="2100"/>
              <a:buNone/>
            </a:pPr>
            <a:r>
              <a:rPr lang="en" sz="1700"/>
              <a:t>FB</a:t>
            </a:r>
            <a:r>
              <a:rPr lang="en" sz="1700"/>
              <a:t>:</a:t>
            </a:r>
            <a:r>
              <a:rPr lang="en" sz="1400"/>
              <a:t> </a:t>
            </a:r>
            <a:r>
              <a:rPr lang="en" sz="1400" u="sng">
                <a:solidFill>
                  <a:schemeClr val="hlink"/>
                </a:solidFill>
                <a:hlinkClick r:id="rId3"/>
              </a:rPr>
              <a:t>https://www.facebook.com/lcclcoding/</a:t>
            </a:r>
            <a:endParaRPr sz="1400"/>
          </a:p>
          <a:p>
            <a:pPr indent="0" lvl="0" marL="0" rtl="0" algn="l">
              <a:lnSpc>
                <a:spcPct val="90000"/>
              </a:lnSpc>
              <a:spcBef>
                <a:spcPts val="0"/>
              </a:spcBef>
              <a:spcAft>
                <a:spcPts val="0"/>
              </a:spcAft>
              <a:buClr>
                <a:schemeClr val="lt1"/>
              </a:buClr>
              <a:buSzPts val="2100"/>
              <a:buNone/>
            </a:pPr>
            <a:r>
              <a:rPr lang="en" sz="1700"/>
              <a:t>IG:</a:t>
            </a:r>
            <a:r>
              <a:rPr lang="en" sz="1500"/>
              <a:t> </a:t>
            </a:r>
            <a:r>
              <a:rPr lang="en" sz="1500" u="sng">
                <a:solidFill>
                  <a:schemeClr val="hlink"/>
                </a:solidFill>
                <a:hlinkClick r:id="rId4"/>
              </a:rPr>
              <a:t>https://www.instagram.com/lcclcoding/</a:t>
            </a:r>
            <a:endParaRPr sz="1500"/>
          </a:p>
          <a:p>
            <a:pPr indent="0" lvl="0" marL="0" rtl="0" algn="l">
              <a:lnSpc>
                <a:spcPct val="90000"/>
              </a:lnSpc>
              <a:spcBef>
                <a:spcPts val="0"/>
              </a:spcBef>
              <a:spcAft>
                <a:spcPts val="0"/>
              </a:spcAft>
              <a:buClr>
                <a:schemeClr val="lt1"/>
              </a:buClr>
              <a:buSzPts val="2100"/>
              <a:buNone/>
            </a:pPr>
            <a:r>
              <a:rPr lang="en" sz="1500"/>
              <a:t>Google: </a:t>
            </a:r>
            <a:r>
              <a:rPr lang="en" sz="1500" u="sng">
                <a:solidFill>
                  <a:schemeClr val="hlink"/>
                </a:solidFill>
                <a:hlinkClick r:id="rId5"/>
              </a:rPr>
              <a:t>https://goo.gl/maps/D1XAWfGUaP8cDSdC6</a:t>
            </a:r>
            <a:endParaRPr sz="1500"/>
          </a:p>
          <a:p>
            <a:pPr indent="0" lvl="0" marL="0" rtl="0" algn="l">
              <a:lnSpc>
                <a:spcPct val="90000"/>
              </a:lnSpc>
              <a:spcBef>
                <a:spcPts val="0"/>
              </a:spcBef>
              <a:spcAft>
                <a:spcPts val="0"/>
              </a:spcAft>
              <a:buClr>
                <a:schemeClr val="lt1"/>
              </a:buClr>
              <a:buSzPts val="2100"/>
              <a:buNone/>
            </a:pPr>
            <a:r>
              <a:t/>
            </a:r>
            <a:endParaRPr sz="1700"/>
          </a:p>
          <a:p>
            <a:pPr indent="0" lvl="0" marL="0" rtl="0" algn="l">
              <a:lnSpc>
                <a:spcPct val="90000"/>
              </a:lnSpc>
              <a:spcBef>
                <a:spcPts val="0"/>
              </a:spcBef>
              <a:spcAft>
                <a:spcPts val="0"/>
              </a:spcAft>
              <a:buClr>
                <a:schemeClr val="lt1"/>
              </a:buClr>
              <a:buSzPts val="2100"/>
              <a:buNone/>
            </a:pPr>
            <a:r>
              <a:rPr lang="en" sz="1700"/>
              <a:t>Your Likes and Recommendations go a long way. </a:t>
            </a:r>
            <a:endParaRPr sz="1700"/>
          </a:p>
          <a:p>
            <a:pPr indent="0" lvl="0" marL="0" rtl="0" algn="l">
              <a:lnSpc>
                <a:spcPct val="90000"/>
              </a:lnSpc>
              <a:spcBef>
                <a:spcPts val="0"/>
              </a:spcBef>
              <a:spcAft>
                <a:spcPts val="0"/>
              </a:spcAft>
              <a:buClr>
                <a:schemeClr val="lt1"/>
              </a:buClr>
              <a:buSzPts val="2100"/>
              <a:buNone/>
            </a:pPr>
            <a:r>
              <a:t/>
            </a:r>
            <a:endParaRPr sz="1700"/>
          </a:p>
          <a:p>
            <a:pPr indent="0" lvl="0" marL="0" rtl="0" algn="l">
              <a:lnSpc>
                <a:spcPct val="90000"/>
              </a:lnSpc>
              <a:spcBef>
                <a:spcPts val="0"/>
              </a:spcBef>
              <a:spcAft>
                <a:spcPts val="0"/>
              </a:spcAft>
              <a:buClr>
                <a:schemeClr val="lt1"/>
              </a:buClr>
              <a:buSzPts val="2100"/>
              <a:buNone/>
            </a:pPr>
            <a:r>
              <a:rPr lang="en" sz="1700"/>
              <a:t>Thank you </a:t>
            </a:r>
            <a:endParaRPr sz="1700"/>
          </a:p>
        </p:txBody>
      </p:sp>
      <p:pic>
        <p:nvPicPr>
          <p:cNvPr id="190" name="Google Shape;190;p31"/>
          <p:cNvPicPr preferRelativeResize="0"/>
          <p:nvPr/>
        </p:nvPicPr>
        <p:blipFill>
          <a:blip r:embed="rId6">
            <a:alphaModFix/>
          </a:blip>
          <a:stretch>
            <a:fillRect/>
          </a:stretch>
        </p:blipFill>
        <p:spPr>
          <a:xfrm>
            <a:off x="977527" y="4377352"/>
            <a:ext cx="3442073" cy="766147"/>
          </a:xfrm>
          <a:prstGeom prst="rect">
            <a:avLst/>
          </a:prstGeom>
          <a:noFill/>
          <a:ln>
            <a:noFill/>
          </a:ln>
        </p:spPr>
      </p:pic>
      <p:pic>
        <p:nvPicPr>
          <p:cNvPr id="191" name="Google Shape;191;p31"/>
          <p:cNvPicPr preferRelativeResize="0"/>
          <p:nvPr/>
        </p:nvPicPr>
        <p:blipFill>
          <a:blip r:embed="rId7">
            <a:alphaModFix/>
          </a:blip>
          <a:stretch>
            <a:fillRect/>
          </a:stretch>
        </p:blipFill>
        <p:spPr>
          <a:xfrm>
            <a:off x="1766550" y="3263100"/>
            <a:ext cx="462049" cy="462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2: Hands-On #4</a:t>
            </a:r>
            <a:endParaRPr/>
          </a:p>
        </p:txBody>
      </p:sp>
      <p:sp>
        <p:nvSpPr>
          <p:cNvPr id="323" name="Google Shape;323;p49"/>
          <p:cNvSpPr txBox="1"/>
          <p:nvPr>
            <p:ph idx="4294967295" type="body"/>
          </p:nvPr>
        </p:nvSpPr>
        <p:spPr>
          <a:xfrm>
            <a:off x="572575" y="1755875"/>
            <a:ext cx="4074300" cy="2979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A string is a palindrome if it is identical forward and backward.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For example, “anna”, “civic”, “level” and “hannah” are all examples of palindromic words.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Write a program that reads a string from the user and uses a loop to determine whether or not it is a palindrome. Display the result, including a meaningful output message.</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p:txBody>
      </p:sp>
      <p:sp>
        <p:nvSpPr>
          <p:cNvPr id="324" name="Google Shape;324;p49"/>
          <p:cNvSpPr txBox="1"/>
          <p:nvPr>
            <p:ph idx="4294967295" type="body"/>
          </p:nvPr>
        </p:nvSpPr>
        <p:spPr>
          <a:xfrm>
            <a:off x="4915975" y="1755875"/>
            <a:ext cx="3897900" cy="13926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Enter string: anna</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“anna” is a palindrome</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Enter string: mama</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“mama” is NOT a palindrome</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2: Hands-On #5</a:t>
            </a:r>
            <a:endParaRPr/>
          </a:p>
        </p:txBody>
      </p:sp>
      <p:sp>
        <p:nvSpPr>
          <p:cNvPr id="330" name="Google Shape;330;p50"/>
          <p:cNvSpPr txBox="1"/>
          <p:nvPr>
            <p:ph idx="4294967295" type="body"/>
          </p:nvPr>
        </p:nvSpPr>
        <p:spPr>
          <a:xfrm>
            <a:off x="505375" y="1755875"/>
            <a:ext cx="4410600" cy="2979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There are numerous phrases that are palindromes when spacing is ignored.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Examples include “go dog”, “flee to me remote elf” and “some men interpret nine memos”, among many others.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Extend your program so that it ignores spacing while determining whether or not a string is a palindrome.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You may assume that the input string contains only letters and spaces.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p:txBody>
      </p:sp>
      <p:sp>
        <p:nvSpPr>
          <p:cNvPr id="331" name="Google Shape;331;p50"/>
          <p:cNvSpPr txBox="1"/>
          <p:nvPr>
            <p:ph idx="4294967295" type="body"/>
          </p:nvPr>
        </p:nvSpPr>
        <p:spPr>
          <a:xfrm>
            <a:off x="4915975" y="1755875"/>
            <a:ext cx="3897900" cy="13926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Enter string</a:t>
            </a:r>
            <a:r>
              <a:rPr lang="en" sz="1600">
                <a:latin typeface="Roboto Mono"/>
                <a:ea typeface="Roboto Mono"/>
                <a:cs typeface="Roboto Mono"/>
                <a:sym typeface="Roboto Mono"/>
              </a:rPr>
              <a:t>: go DOG</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“go DOG” is a palindrome</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Enter string: good dog</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“good dog” is NOT a palindrome</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t/>
            </a:r>
            <a:endParaRPr sz="16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3: Hands-On #6</a:t>
            </a:r>
            <a:endParaRPr/>
          </a:p>
        </p:txBody>
      </p:sp>
      <p:sp>
        <p:nvSpPr>
          <p:cNvPr id="337" name="Google Shape;337;p51"/>
          <p:cNvSpPr txBox="1"/>
          <p:nvPr>
            <p:ph idx="4294967295" type="body"/>
          </p:nvPr>
        </p:nvSpPr>
        <p:spPr>
          <a:xfrm>
            <a:off x="572575" y="1755875"/>
            <a:ext cx="7771800" cy="277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Write a program that reads numbers from the user until a blank line is entered.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Your program should display the average of all of the values entered by the user.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Then the program should display all of the below average values, followed by all of the average values (if any), followed by all of the above average values.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An appropriate label should be displayed before each list of values.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3: Hands-On #7</a:t>
            </a:r>
            <a:endParaRPr/>
          </a:p>
        </p:txBody>
      </p:sp>
      <p:sp>
        <p:nvSpPr>
          <p:cNvPr id="343" name="Google Shape;343;p52"/>
          <p:cNvSpPr txBox="1"/>
          <p:nvPr>
            <p:ph idx="4294967295" type="body"/>
          </p:nvPr>
        </p:nvSpPr>
        <p:spPr>
          <a:xfrm>
            <a:off x="572575" y="1755875"/>
            <a:ext cx="7706100" cy="277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A deck of playing cards contains 52 cards. Each card has one of four suits along with a value. The suits are spades, hearts, diamonds and clubs while</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the values are 2 through 10, Jack, Queen, King and Ace.</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Each playing card can be represented using two characters. The first character is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the value of the card, with the values 2 through 9 being represented directly. The characters “T”, “J”, “Q”, “K” and “A” are used to represent the values 10, Jack, Queen, King and Ace respectively.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The second character is used to represent the suit of the card. It is normally a lowercase letter: “s” for spades, “h” for hearts, “d” for diamonds and “c” for clubs. T</a:t>
            </a:r>
            <a:endParaRPr sz="16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3: Hands-On #7 con’t</a:t>
            </a:r>
            <a:endParaRPr/>
          </a:p>
        </p:txBody>
      </p:sp>
      <p:sp>
        <p:nvSpPr>
          <p:cNvPr id="349" name="Google Shape;349;p53"/>
          <p:cNvSpPr txBox="1"/>
          <p:nvPr>
            <p:ph idx="4294967295" type="body"/>
          </p:nvPr>
        </p:nvSpPr>
        <p:spPr>
          <a:xfrm>
            <a:off x="572575" y="1755875"/>
            <a:ext cx="7706100" cy="277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E</a:t>
            </a:r>
            <a:r>
              <a:rPr lang="en" sz="1600">
                <a:latin typeface="Roboto"/>
                <a:ea typeface="Roboto"/>
                <a:cs typeface="Roboto"/>
                <a:sym typeface="Roboto"/>
              </a:rPr>
              <a:t>xamples of cards and their two-character representations: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Jack of spades    : Js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Two of clubs        : 2c</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Ten of diamonds : Td</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Ace of hearts       : Ah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Nine of spades    : 9s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Write a function named </a:t>
            </a:r>
            <a:r>
              <a:rPr lang="en" sz="1600">
                <a:latin typeface="Roboto Mono"/>
                <a:ea typeface="Roboto Mono"/>
                <a:cs typeface="Roboto Mono"/>
                <a:sym typeface="Roboto Mono"/>
              </a:rPr>
              <a:t>create_deck</a:t>
            </a:r>
            <a:r>
              <a:rPr lang="en" sz="1600">
                <a:latin typeface="Roboto"/>
                <a:ea typeface="Roboto"/>
                <a:cs typeface="Roboto"/>
                <a:sym typeface="Roboto"/>
              </a:rPr>
              <a:t> to create a complete deck of cards by storing the two-character abbreviations for all 52 cards into a list. Return the list of cards as the function’s only result. Your function will not take any parameters.</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 Operators</a:t>
            </a:r>
            <a:endParaRPr/>
          </a:p>
        </p:txBody>
      </p:sp>
      <p:graphicFrame>
        <p:nvGraphicFramePr>
          <p:cNvPr id="355" name="Google Shape;355;p54"/>
          <p:cNvGraphicFramePr/>
          <p:nvPr/>
        </p:nvGraphicFramePr>
        <p:xfrm>
          <a:off x="2971775" y="1430090"/>
          <a:ext cx="3000000" cy="3000000"/>
        </p:xfrm>
        <a:graphic>
          <a:graphicData uri="http://schemas.openxmlformats.org/drawingml/2006/table">
            <a:tbl>
              <a:tblPr>
                <a:noFill/>
                <a:tableStyleId>{F9CEF858-5E15-4C7F-AE22-636054FE5268}</a:tableStyleId>
              </a:tblPr>
              <a:tblGrid>
                <a:gridCol w="823500"/>
                <a:gridCol w="2165775"/>
              </a:tblGrid>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Duplication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Concatenation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56" name="Google Shape;356;p54"/>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What You Will Learn</a:t>
            </a:r>
            <a:endParaRPr/>
          </a:p>
        </p:txBody>
      </p:sp>
      <p:sp>
        <p:nvSpPr>
          <p:cNvPr id="197" name="Google Shape;197;p32"/>
          <p:cNvSpPr txBox="1"/>
          <p:nvPr>
            <p:ph idx="1" type="body"/>
          </p:nvPr>
        </p:nvSpPr>
        <p:spPr>
          <a:xfrm>
            <a:off x="7048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b="1" lang="en" sz="1800">
                <a:solidFill>
                  <a:srgbClr val="EE5128"/>
                </a:solidFill>
              </a:rPr>
              <a:t>18:30 </a:t>
            </a:r>
            <a:r>
              <a:rPr b="1" lang="en" sz="1800"/>
              <a:t>Segment 1</a:t>
            </a:r>
            <a:endParaRPr b="1" sz="1800"/>
          </a:p>
          <a:p>
            <a:pPr indent="-342900" lvl="0" marL="457200" rtl="0" algn="l">
              <a:lnSpc>
                <a:spcPct val="90000"/>
              </a:lnSpc>
              <a:spcBef>
                <a:spcPts val="0"/>
              </a:spcBef>
              <a:spcAft>
                <a:spcPts val="0"/>
              </a:spcAft>
              <a:buSzPts val="1800"/>
              <a:buChar char="•"/>
            </a:pPr>
            <a:r>
              <a:rPr lang="en" sz="1800"/>
              <a:t>Hello World!</a:t>
            </a:r>
            <a:endParaRPr sz="1800"/>
          </a:p>
          <a:p>
            <a:pPr indent="-342900" lvl="0" marL="457200" rtl="0" algn="l">
              <a:lnSpc>
                <a:spcPct val="90000"/>
              </a:lnSpc>
              <a:spcBef>
                <a:spcPts val="0"/>
              </a:spcBef>
              <a:spcAft>
                <a:spcPts val="0"/>
              </a:spcAft>
              <a:buSzPts val="1800"/>
              <a:buChar char="•"/>
            </a:pPr>
            <a:r>
              <a:rPr lang="en" sz="1800"/>
              <a:t>What’s in a Program?</a:t>
            </a:r>
            <a:endParaRPr sz="1800"/>
          </a:p>
          <a:p>
            <a:pPr indent="-342900" lvl="0" marL="457200" rtl="0" algn="l">
              <a:lnSpc>
                <a:spcPct val="90000"/>
              </a:lnSpc>
              <a:spcBef>
                <a:spcPts val="0"/>
              </a:spcBef>
              <a:spcAft>
                <a:spcPts val="0"/>
              </a:spcAft>
              <a:buSzPts val="1800"/>
              <a:buChar char="•"/>
            </a:pPr>
            <a:r>
              <a:rPr lang="en" sz="1800"/>
              <a:t>Comments</a:t>
            </a:r>
            <a:endParaRPr sz="1800"/>
          </a:p>
          <a:p>
            <a:pPr indent="-342900" lvl="0" marL="457200" rtl="0" algn="l">
              <a:lnSpc>
                <a:spcPct val="90000"/>
              </a:lnSpc>
              <a:spcBef>
                <a:spcPts val="0"/>
              </a:spcBef>
              <a:spcAft>
                <a:spcPts val="0"/>
              </a:spcAft>
              <a:buSzPts val="1800"/>
              <a:buChar char="•"/>
            </a:pPr>
            <a:r>
              <a:rPr lang="en" sz="1800"/>
              <a:t>Data types</a:t>
            </a:r>
            <a:endParaRPr sz="1800"/>
          </a:p>
          <a:p>
            <a:pPr indent="-342900" lvl="0" marL="457200" rtl="0" algn="l">
              <a:lnSpc>
                <a:spcPct val="90000"/>
              </a:lnSpc>
              <a:spcBef>
                <a:spcPts val="0"/>
              </a:spcBef>
              <a:spcAft>
                <a:spcPts val="0"/>
              </a:spcAft>
              <a:buSzPts val="1800"/>
              <a:buChar char="•"/>
            </a:pPr>
            <a:r>
              <a:rPr lang="en" sz="1800"/>
              <a:t>Math operations</a:t>
            </a:r>
            <a:endParaRPr sz="1800"/>
          </a:p>
          <a:p>
            <a:pPr indent="-342900" lvl="0" marL="457200" rtl="0" algn="l">
              <a:lnSpc>
                <a:spcPct val="90000"/>
              </a:lnSpc>
              <a:spcBef>
                <a:spcPts val="0"/>
              </a:spcBef>
              <a:spcAft>
                <a:spcPts val="0"/>
              </a:spcAft>
              <a:buSzPts val="1800"/>
              <a:buChar char="•"/>
            </a:pPr>
            <a:r>
              <a:rPr lang="en" sz="1800"/>
              <a:t>String operations</a:t>
            </a:r>
            <a:endParaRPr sz="1800"/>
          </a:p>
          <a:p>
            <a:pPr indent="-342900" lvl="0" marL="457200" rtl="0" algn="l">
              <a:lnSpc>
                <a:spcPct val="90000"/>
              </a:lnSpc>
              <a:spcBef>
                <a:spcPts val="0"/>
              </a:spcBef>
              <a:spcAft>
                <a:spcPts val="0"/>
              </a:spcAft>
              <a:buSzPts val="1800"/>
              <a:buChar char="•"/>
            </a:pPr>
            <a:r>
              <a:rPr lang="en" sz="1800"/>
              <a:t>Input</a:t>
            </a:r>
            <a:endParaRPr sz="1800"/>
          </a:p>
          <a:p>
            <a:pPr indent="-342900" lvl="0" marL="457200" rtl="0" algn="l">
              <a:lnSpc>
                <a:spcPct val="90000"/>
              </a:lnSpc>
              <a:spcBef>
                <a:spcPts val="0"/>
              </a:spcBef>
              <a:spcAft>
                <a:spcPts val="0"/>
              </a:spcAft>
              <a:buSzPts val="1800"/>
              <a:buChar char="•"/>
            </a:pPr>
            <a:r>
              <a:rPr lang="en" sz="1800"/>
              <a:t>Variables</a:t>
            </a:r>
            <a:endParaRPr sz="1800"/>
          </a:p>
          <a:p>
            <a:pPr indent="-342900" lvl="0" marL="457200" rtl="0" algn="l">
              <a:lnSpc>
                <a:spcPct val="90000"/>
              </a:lnSpc>
              <a:spcBef>
                <a:spcPts val="0"/>
              </a:spcBef>
              <a:spcAft>
                <a:spcPts val="0"/>
              </a:spcAft>
              <a:buSzPts val="1800"/>
              <a:buChar char="•"/>
            </a:pPr>
            <a:r>
              <a:rPr lang="en" sz="1800"/>
              <a:t>Printing</a:t>
            </a:r>
            <a:endParaRPr sz="1800"/>
          </a:p>
          <a:p>
            <a:pPr indent="-342900" lvl="0" marL="457200" rtl="0" algn="l">
              <a:spcBef>
                <a:spcPts val="0"/>
              </a:spcBef>
              <a:spcAft>
                <a:spcPts val="0"/>
              </a:spcAft>
              <a:buSzPts val="1800"/>
              <a:buChar char="•"/>
            </a:pPr>
            <a:r>
              <a:rPr lang="en" sz="1800"/>
              <a:t>Error messages</a:t>
            </a:r>
            <a:endParaRPr sz="1800"/>
          </a:p>
          <a:p>
            <a:pPr indent="0" lvl="0" marL="457200" rtl="0" algn="l">
              <a:lnSpc>
                <a:spcPct val="90000"/>
              </a:lnSpc>
              <a:spcBef>
                <a:spcPts val="0"/>
              </a:spcBef>
              <a:spcAft>
                <a:spcPts val="0"/>
              </a:spcAft>
              <a:buNone/>
            </a:pPr>
            <a:r>
              <a:t/>
            </a:r>
            <a:endParaRPr sz="1800"/>
          </a:p>
        </p:txBody>
      </p:sp>
      <p:sp>
        <p:nvSpPr>
          <p:cNvPr id="198" name="Google Shape;198;p32"/>
          <p:cNvSpPr txBox="1"/>
          <p:nvPr>
            <p:ph idx="1" type="body"/>
          </p:nvPr>
        </p:nvSpPr>
        <p:spPr>
          <a:xfrm>
            <a:off x="34384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800">
                <a:solidFill>
                  <a:srgbClr val="EE5128"/>
                </a:solidFill>
              </a:rPr>
              <a:t>19:00 </a:t>
            </a:r>
            <a:r>
              <a:rPr b="1" lang="en" sz="1800"/>
              <a:t>Hands-on</a:t>
            </a:r>
            <a:endParaRPr b="1" sz="1800"/>
          </a:p>
          <a:p>
            <a:pPr indent="0" lvl="0" marL="0" rtl="0" algn="l">
              <a:spcBef>
                <a:spcPts val="0"/>
              </a:spcBef>
              <a:spcAft>
                <a:spcPts val="0"/>
              </a:spcAft>
              <a:buClr>
                <a:schemeClr val="dk1"/>
              </a:buClr>
              <a:buSzPts val="1100"/>
              <a:buFont typeface="Arial"/>
              <a:buNone/>
            </a:pPr>
            <a:r>
              <a:t/>
            </a:r>
            <a:endParaRPr sz="1800"/>
          </a:p>
          <a:p>
            <a:pPr indent="0" lvl="0" marL="0" rtl="0" algn="l">
              <a:lnSpc>
                <a:spcPct val="90000"/>
              </a:lnSpc>
              <a:spcBef>
                <a:spcPts val="0"/>
              </a:spcBef>
              <a:spcAft>
                <a:spcPts val="0"/>
              </a:spcAft>
              <a:buNone/>
            </a:pPr>
            <a:r>
              <a:rPr b="1" lang="en" sz="1800">
                <a:solidFill>
                  <a:srgbClr val="EE5128"/>
                </a:solidFill>
              </a:rPr>
              <a:t>19:15 </a:t>
            </a:r>
            <a:r>
              <a:rPr b="1" lang="en" sz="1800"/>
              <a:t>Segment 2</a:t>
            </a:r>
            <a:endParaRPr b="1" sz="1800"/>
          </a:p>
          <a:p>
            <a:pPr indent="-342900" lvl="0" marL="457200" rtl="0" algn="l">
              <a:lnSpc>
                <a:spcPct val="90000"/>
              </a:lnSpc>
              <a:spcBef>
                <a:spcPts val="0"/>
              </a:spcBef>
              <a:spcAft>
                <a:spcPts val="0"/>
              </a:spcAft>
              <a:buSzPts val="1800"/>
              <a:buChar char="•"/>
            </a:pPr>
            <a:r>
              <a:rPr lang="en" sz="1800"/>
              <a:t>Shell</a:t>
            </a:r>
            <a:endParaRPr sz="1800"/>
          </a:p>
          <a:p>
            <a:pPr indent="-342900" lvl="0" marL="457200" rtl="0" algn="l">
              <a:lnSpc>
                <a:spcPct val="90000"/>
              </a:lnSpc>
              <a:spcBef>
                <a:spcPts val="0"/>
              </a:spcBef>
              <a:spcAft>
                <a:spcPts val="0"/>
              </a:spcAft>
              <a:buSzPts val="1800"/>
              <a:buChar char="•"/>
            </a:pPr>
            <a:r>
              <a:rPr lang="en" sz="1800"/>
              <a:t>Strings</a:t>
            </a:r>
            <a:endParaRPr sz="1800"/>
          </a:p>
          <a:p>
            <a:pPr indent="-342900" lvl="0" marL="457200" rtl="0" algn="l">
              <a:lnSpc>
                <a:spcPct val="90000"/>
              </a:lnSpc>
              <a:spcBef>
                <a:spcPts val="0"/>
              </a:spcBef>
              <a:spcAft>
                <a:spcPts val="0"/>
              </a:spcAft>
              <a:buSzPts val="1800"/>
              <a:buChar char="•"/>
            </a:pPr>
            <a:r>
              <a:rPr lang="en" sz="1800"/>
              <a:t>Conditionals</a:t>
            </a:r>
            <a:endParaRPr sz="1800"/>
          </a:p>
          <a:p>
            <a:pPr indent="-342900" lvl="0" marL="457200" rtl="0" algn="l">
              <a:lnSpc>
                <a:spcPct val="90000"/>
              </a:lnSpc>
              <a:spcBef>
                <a:spcPts val="0"/>
              </a:spcBef>
              <a:spcAft>
                <a:spcPts val="0"/>
              </a:spcAft>
              <a:buSzPts val="1800"/>
              <a:buChar char="•"/>
            </a:pPr>
            <a:r>
              <a:rPr lang="en" sz="1800"/>
              <a:t>Loops</a:t>
            </a:r>
            <a:endParaRPr sz="1800"/>
          </a:p>
          <a:p>
            <a:pPr indent="0" lvl="0" marL="0" rtl="0" algn="l">
              <a:lnSpc>
                <a:spcPct val="90000"/>
              </a:lnSpc>
              <a:spcBef>
                <a:spcPts val="0"/>
              </a:spcBef>
              <a:spcAft>
                <a:spcPts val="0"/>
              </a:spcAft>
              <a:buNone/>
            </a:pPr>
            <a:r>
              <a:t/>
            </a:r>
            <a:endParaRPr sz="1800"/>
          </a:p>
          <a:p>
            <a:pPr indent="0" lvl="0" marL="0" rtl="0" algn="l">
              <a:spcBef>
                <a:spcPts val="0"/>
              </a:spcBef>
              <a:spcAft>
                <a:spcPts val="0"/>
              </a:spcAft>
              <a:buNone/>
            </a:pPr>
            <a:r>
              <a:rPr b="1" lang="en" sz="1800">
                <a:solidFill>
                  <a:srgbClr val="EE5128"/>
                </a:solidFill>
              </a:rPr>
              <a:t>19:45 </a:t>
            </a:r>
            <a:r>
              <a:rPr b="1" lang="en" sz="1800"/>
              <a:t>Hands-on</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0"/>
              </a:spcBef>
              <a:spcAft>
                <a:spcPts val="0"/>
              </a:spcAft>
              <a:buNone/>
            </a:pPr>
            <a:r>
              <a:t/>
            </a:r>
            <a:endParaRPr sz="1800"/>
          </a:p>
        </p:txBody>
      </p:sp>
      <p:sp>
        <p:nvSpPr>
          <p:cNvPr id="199" name="Google Shape;199;p32"/>
          <p:cNvSpPr txBox="1"/>
          <p:nvPr>
            <p:ph idx="1" type="body"/>
          </p:nvPr>
        </p:nvSpPr>
        <p:spPr>
          <a:xfrm>
            <a:off x="6192450" y="1236850"/>
            <a:ext cx="2677800" cy="3167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800">
                <a:solidFill>
                  <a:srgbClr val="EE5128"/>
                </a:solidFill>
              </a:rPr>
              <a:t>20:00 </a:t>
            </a:r>
            <a:r>
              <a:rPr b="1" lang="en" sz="1800"/>
              <a:t>Segment 3</a:t>
            </a:r>
            <a:endParaRPr b="1" sz="1800"/>
          </a:p>
          <a:p>
            <a:pPr indent="-342900" lvl="0" marL="457200" rtl="0" algn="l">
              <a:spcBef>
                <a:spcPts val="0"/>
              </a:spcBef>
              <a:spcAft>
                <a:spcPts val="0"/>
              </a:spcAft>
              <a:buSzPts val="1800"/>
              <a:buChar char="•"/>
            </a:pPr>
            <a:r>
              <a:rPr lang="en" sz="1800"/>
              <a:t>Lists</a:t>
            </a:r>
            <a:endParaRPr sz="1800"/>
          </a:p>
          <a:p>
            <a:pPr indent="-342900" lvl="0" marL="457200" rtl="0" algn="l">
              <a:spcBef>
                <a:spcPts val="0"/>
              </a:spcBef>
              <a:spcAft>
                <a:spcPts val="0"/>
              </a:spcAft>
              <a:buSzPts val="1800"/>
              <a:buChar char="•"/>
            </a:pPr>
            <a:r>
              <a:rPr lang="en" sz="1800"/>
              <a:t>Functions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lnSpc>
                <a:spcPct val="90000"/>
              </a:lnSpc>
              <a:spcBef>
                <a:spcPts val="0"/>
              </a:spcBef>
              <a:spcAft>
                <a:spcPts val="0"/>
              </a:spcAft>
              <a:buNone/>
            </a:pPr>
            <a:r>
              <a:rPr b="1" lang="en" sz="1800">
                <a:solidFill>
                  <a:srgbClr val="EE5128"/>
                </a:solidFill>
              </a:rPr>
              <a:t>20:30 </a:t>
            </a:r>
            <a:r>
              <a:rPr b="1" lang="en" sz="1800"/>
              <a:t>Hands-on</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solidFill>
                  <a:srgbClr val="EE5128"/>
                </a:solidFill>
              </a:rPr>
              <a:t>20:45 </a:t>
            </a:r>
            <a:r>
              <a:rPr b="1" lang="en" sz="1800"/>
              <a:t>Q&amp;A</a:t>
            </a:r>
            <a:endParaRPr b="1" sz="1800"/>
          </a:p>
          <a:p>
            <a:pPr indent="0" lvl="0" marL="0" rtl="0" algn="l">
              <a:lnSpc>
                <a:spcPct val="90000"/>
              </a:lnSpc>
              <a:spcBef>
                <a:spcPts val="0"/>
              </a:spcBef>
              <a:spcAft>
                <a:spcPts val="0"/>
              </a:spcAft>
              <a:buNone/>
            </a:pPr>
            <a:r>
              <a:t/>
            </a:r>
            <a:endParaRPr b="1" sz="1800"/>
          </a:p>
          <a:p>
            <a:pPr indent="0" lvl="0" marL="0" rtl="0" algn="l">
              <a:lnSpc>
                <a:spcPct val="90000"/>
              </a:lnSpc>
              <a:spcBef>
                <a:spcPts val="0"/>
              </a:spcBef>
              <a:spcAft>
                <a:spcPts val="0"/>
              </a:spcAft>
              <a:buNone/>
            </a:pPr>
            <a:r>
              <a:rPr b="1" lang="en" sz="1800">
                <a:solidFill>
                  <a:srgbClr val="EE5128"/>
                </a:solidFill>
              </a:rPr>
              <a:t>21:00 </a:t>
            </a:r>
            <a:r>
              <a:rPr b="1" lang="en" sz="1800"/>
              <a:t>End</a:t>
            </a:r>
            <a:endParaRPr b="1"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0" lvl="0" marL="457200" rtl="0" algn="l">
              <a:lnSpc>
                <a:spcPct val="90000"/>
              </a:lnSpc>
              <a:spcBef>
                <a:spcPts val="0"/>
              </a:spcBef>
              <a:spcAft>
                <a:spcPts val="0"/>
              </a:spcAft>
              <a:buNone/>
            </a:pPr>
            <a:r>
              <a:t/>
            </a:r>
            <a:endParaRPr sz="1800"/>
          </a:p>
        </p:txBody>
      </p:sp>
      <p:pic>
        <p:nvPicPr>
          <p:cNvPr id="200" name="Google Shape;200;p32"/>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What’s in a Program?</a:t>
            </a:r>
            <a:endParaRPr/>
          </a:p>
        </p:txBody>
      </p:sp>
      <p:sp>
        <p:nvSpPr>
          <p:cNvPr id="206" name="Google Shape;206;p33"/>
          <p:cNvSpPr/>
          <p:nvPr/>
        </p:nvSpPr>
        <p:spPr>
          <a:xfrm>
            <a:off x="1000000" y="1521625"/>
            <a:ext cx="1441500" cy="81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07" name="Google Shape;207;p33"/>
          <p:cNvSpPr/>
          <p:nvPr/>
        </p:nvSpPr>
        <p:spPr>
          <a:xfrm>
            <a:off x="3731375" y="1521625"/>
            <a:ext cx="1441500" cy="81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Sequence of instructions</a:t>
            </a:r>
            <a:endParaRPr/>
          </a:p>
        </p:txBody>
      </p:sp>
      <p:sp>
        <p:nvSpPr>
          <p:cNvPr id="208" name="Google Shape;208;p33"/>
          <p:cNvSpPr/>
          <p:nvPr/>
        </p:nvSpPr>
        <p:spPr>
          <a:xfrm>
            <a:off x="6462750" y="1521625"/>
            <a:ext cx="1441500" cy="81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cxnSp>
        <p:nvCxnSpPr>
          <p:cNvPr id="209" name="Google Shape;209;p33"/>
          <p:cNvCxnSpPr>
            <a:stCxn id="206" idx="3"/>
            <a:endCxn id="207" idx="1"/>
          </p:cNvCxnSpPr>
          <p:nvPr/>
        </p:nvCxnSpPr>
        <p:spPr>
          <a:xfrm>
            <a:off x="2441500" y="1927375"/>
            <a:ext cx="1290000" cy="0"/>
          </a:xfrm>
          <a:prstGeom prst="straightConnector1">
            <a:avLst/>
          </a:prstGeom>
          <a:noFill/>
          <a:ln cap="flat" cmpd="sng" w="38100">
            <a:solidFill>
              <a:schemeClr val="dk2"/>
            </a:solidFill>
            <a:prstDash val="solid"/>
            <a:round/>
            <a:headEnd len="med" w="med" type="none"/>
            <a:tailEnd len="med" w="med" type="triangle"/>
          </a:ln>
        </p:spPr>
      </p:cxnSp>
      <p:cxnSp>
        <p:nvCxnSpPr>
          <p:cNvPr id="210" name="Google Shape;210;p33"/>
          <p:cNvCxnSpPr>
            <a:stCxn id="207" idx="3"/>
            <a:endCxn id="208" idx="1"/>
          </p:cNvCxnSpPr>
          <p:nvPr/>
        </p:nvCxnSpPr>
        <p:spPr>
          <a:xfrm>
            <a:off x="5172875" y="1927375"/>
            <a:ext cx="1290000" cy="0"/>
          </a:xfrm>
          <a:prstGeom prst="straightConnector1">
            <a:avLst/>
          </a:prstGeom>
          <a:noFill/>
          <a:ln cap="flat" cmpd="sng" w="38100">
            <a:solidFill>
              <a:schemeClr val="dk2"/>
            </a:solidFill>
            <a:prstDash val="solid"/>
            <a:round/>
            <a:headEnd len="med" w="med" type="none"/>
            <a:tailEnd len="med" w="med" type="triangle"/>
          </a:ln>
        </p:spPr>
      </p:cxnSp>
      <p:sp>
        <p:nvSpPr>
          <p:cNvPr id="211" name="Google Shape;211;p33"/>
          <p:cNvSpPr txBox="1"/>
          <p:nvPr>
            <p:ph idx="1" type="body"/>
          </p:nvPr>
        </p:nvSpPr>
        <p:spPr>
          <a:xfrm>
            <a:off x="820600" y="2683050"/>
            <a:ext cx="1800300" cy="19497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0"/>
              </a:spcBef>
              <a:spcAft>
                <a:spcPts val="0"/>
              </a:spcAft>
              <a:buSzPts val="1400"/>
              <a:buChar char="•"/>
            </a:pPr>
            <a:r>
              <a:rPr lang="en" sz="1400"/>
              <a:t>Hard coded</a:t>
            </a:r>
            <a:endParaRPr sz="1400"/>
          </a:p>
          <a:p>
            <a:pPr indent="-317500" lvl="0" marL="457200" rtl="0" algn="l">
              <a:lnSpc>
                <a:spcPct val="90000"/>
              </a:lnSpc>
              <a:spcBef>
                <a:spcPts val="0"/>
              </a:spcBef>
              <a:spcAft>
                <a:spcPts val="0"/>
              </a:spcAft>
              <a:buSzPts val="1400"/>
              <a:buChar char="•"/>
            </a:pPr>
            <a:r>
              <a:rPr lang="en" sz="1400"/>
              <a:t>CLI/terminal</a:t>
            </a:r>
            <a:endParaRPr sz="1400"/>
          </a:p>
          <a:p>
            <a:pPr indent="-317500" lvl="0" marL="457200" rtl="0" algn="l">
              <a:lnSpc>
                <a:spcPct val="90000"/>
              </a:lnSpc>
              <a:spcBef>
                <a:spcPts val="0"/>
              </a:spcBef>
              <a:spcAft>
                <a:spcPts val="0"/>
              </a:spcAft>
              <a:buSzPts val="1400"/>
              <a:buChar char="•"/>
            </a:pPr>
            <a:r>
              <a:rPr lang="en" sz="1400"/>
              <a:t>Files</a:t>
            </a:r>
            <a:endParaRPr sz="1400"/>
          </a:p>
          <a:p>
            <a:pPr indent="-317500" lvl="0" marL="457200" rtl="0" algn="l">
              <a:lnSpc>
                <a:spcPct val="90000"/>
              </a:lnSpc>
              <a:spcBef>
                <a:spcPts val="0"/>
              </a:spcBef>
              <a:spcAft>
                <a:spcPts val="0"/>
              </a:spcAft>
              <a:buSzPts val="1400"/>
              <a:buChar char="•"/>
            </a:pPr>
            <a:r>
              <a:rPr lang="en" sz="1400"/>
              <a:t>Sensors</a:t>
            </a:r>
            <a:endParaRPr sz="1400"/>
          </a:p>
          <a:p>
            <a:pPr indent="-317500" lvl="0" marL="457200" rtl="0" algn="l">
              <a:lnSpc>
                <a:spcPct val="90000"/>
              </a:lnSpc>
              <a:spcBef>
                <a:spcPts val="0"/>
              </a:spcBef>
              <a:spcAft>
                <a:spcPts val="0"/>
              </a:spcAft>
              <a:buSzPts val="1400"/>
              <a:buChar char="•"/>
            </a:pPr>
            <a:r>
              <a:rPr lang="en" sz="1400"/>
              <a:t>Database</a:t>
            </a:r>
            <a:endParaRPr sz="1400"/>
          </a:p>
          <a:p>
            <a:pPr indent="-317500" lvl="0" marL="457200" rtl="0" algn="l">
              <a:lnSpc>
                <a:spcPct val="90000"/>
              </a:lnSpc>
              <a:spcBef>
                <a:spcPts val="0"/>
              </a:spcBef>
              <a:spcAft>
                <a:spcPts val="0"/>
              </a:spcAft>
              <a:buSzPts val="1400"/>
              <a:buChar char="•"/>
            </a:pPr>
            <a:r>
              <a:rPr lang="en" sz="1400"/>
              <a:t>API calls</a:t>
            </a:r>
            <a:endParaRPr sz="1400"/>
          </a:p>
          <a:p>
            <a:pPr indent="-317500" lvl="0" marL="457200" rtl="0" algn="l">
              <a:lnSpc>
                <a:spcPct val="90000"/>
              </a:lnSpc>
              <a:spcBef>
                <a:spcPts val="0"/>
              </a:spcBef>
              <a:spcAft>
                <a:spcPts val="0"/>
              </a:spcAft>
              <a:buSzPts val="1400"/>
              <a:buChar char="•"/>
            </a:pPr>
            <a:r>
              <a:rPr lang="en" sz="1400"/>
              <a:t>etc</a:t>
            </a:r>
            <a:endParaRPr sz="1400"/>
          </a:p>
          <a:p>
            <a:pPr indent="0" lvl="0" marL="457200" rtl="0" algn="l">
              <a:lnSpc>
                <a:spcPct val="90000"/>
              </a:lnSpc>
              <a:spcBef>
                <a:spcPts val="0"/>
              </a:spcBef>
              <a:spcAft>
                <a:spcPts val="0"/>
              </a:spcAft>
              <a:buNone/>
            </a:pPr>
            <a:r>
              <a:t/>
            </a:r>
            <a:endParaRPr sz="1400"/>
          </a:p>
        </p:txBody>
      </p:sp>
      <p:sp>
        <p:nvSpPr>
          <p:cNvPr id="212" name="Google Shape;212;p33"/>
          <p:cNvSpPr txBox="1"/>
          <p:nvPr>
            <p:ph idx="1" type="body"/>
          </p:nvPr>
        </p:nvSpPr>
        <p:spPr>
          <a:xfrm>
            <a:off x="6283350" y="2683050"/>
            <a:ext cx="1800300" cy="19497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0"/>
              </a:spcBef>
              <a:spcAft>
                <a:spcPts val="0"/>
              </a:spcAft>
              <a:buSzPts val="1400"/>
              <a:buChar char="•"/>
            </a:pPr>
            <a:r>
              <a:rPr lang="en" sz="1400"/>
              <a:t>CLI/terminal</a:t>
            </a:r>
            <a:endParaRPr sz="1400"/>
          </a:p>
          <a:p>
            <a:pPr indent="-317500" lvl="0" marL="457200" rtl="0" algn="l">
              <a:lnSpc>
                <a:spcPct val="90000"/>
              </a:lnSpc>
              <a:spcBef>
                <a:spcPts val="0"/>
              </a:spcBef>
              <a:spcAft>
                <a:spcPts val="0"/>
              </a:spcAft>
              <a:buSzPts val="1400"/>
              <a:buChar char="•"/>
            </a:pPr>
            <a:r>
              <a:rPr lang="en" sz="1400"/>
              <a:t>Files</a:t>
            </a:r>
            <a:endParaRPr sz="1400"/>
          </a:p>
          <a:p>
            <a:pPr indent="-317500" lvl="0" marL="457200" rtl="0" algn="l">
              <a:lnSpc>
                <a:spcPct val="90000"/>
              </a:lnSpc>
              <a:spcBef>
                <a:spcPts val="0"/>
              </a:spcBef>
              <a:spcAft>
                <a:spcPts val="0"/>
              </a:spcAft>
              <a:buSzPts val="1400"/>
              <a:buChar char="•"/>
            </a:pPr>
            <a:r>
              <a:rPr lang="en" sz="1400"/>
              <a:t>Database</a:t>
            </a:r>
            <a:endParaRPr sz="1400"/>
          </a:p>
          <a:p>
            <a:pPr indent="-317500" lvl="0" marL="457200" rtl="0" algn="l">
              <a:lnSpc>
                <a:spcPct val="90000"/>
              </a:lnSpc>
              <a:spcBef>
                <a:spcPts val="0"/>
              </a:spcBef>
              <a:spcAft>
                <a:spcPts val="0"/>
              </a:spcAft>
              <a:buSzPts val="1400"/>
              <a:buChar char="•"/>
            </a:pPr>
            <a:r>
              <a:rPr lang="en" sz="1400"/>
              <a:t>etc</a:t>
            </a:r>
            <a:endParaRPr sz="1400"/>
          </a:p>
        </p:txBody>
      </p:sp>
      <p:pic>
        <p:nvPicPr>
          <p:cNvPr id="213" name="Google Shape;213;p33"/>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Arithmetic Operators</a:t>
            </a:r>
            <a:endParaRPr/>
          </a:p>
        </p:txBody>
      </p:sp>
      <p:sp>
        <p:nvSpPr>
          <p:cNvPr id="219" name="Google Shape;219;p34"/>
          <p:cNvSpPr txBox="1"/>
          <p:nvPr/>
        </p:nvSpPr>
        <p:spPr>
          <a:xfrm>
            <a:off x="1722300" y="1523125"/>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20" name="Google Shape;220;p34"/>
          <p:cNvGraphicFramePr/>
          <p:nvPr/>
        </p:nvGraphicFramePr>
        <p:xfrm>
          <a:off x="2971775" y="1430090"/>
          <a:ext cx="3000000" cy="3000000"/>
        </p:xfrm>
        <a:graphic>
          <a:graphicData uri="http://schemas.openxmlformats.org/drawingml/2006/table">
            <a:tbl>
              <a:tblPr>
                <a:noFill/>
                <a:tableStyleId>{F9CEF858-5E15-4C7F-AE22-636054FE5268}</a:tableStyleId>
              </a:tblPr>
              <a:tblGrid>
                <a:gridCol w="823500"/>
                <a:gridCol w="2165775"/>
              </a:tblGrid>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Addition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Subtraction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Multiplication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Exponentiation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Division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Integer division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Remainder</a:t>
                      </a:r>
                      <a:endParaRPr>
                        <a:latin typeface="Roboto"/>
                        <a:ea typeface="Roboto"/>
                        <a:cs typeface="Roboto"/>
                        <a:sym typeface="Roboto"/>
                      </a:endParaRPr>
                    </a:p>
                  </a:txBody>
                  <a:tcPr marT="91425" marB="91425" marR="91425" marL="91425"/>
                </a:tc>
              </a:tr>
            </a:tbl>
          </a:graphicData>
        </a:graphic>
      </p:graphicFrame>
      <p:pic>
        <p:nvPicPr>
          <p:cNvPr id="221" name="Google Shape;221;p34"/>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Arithmetic Operator Precedence</a:t>
            </a:r>
            <a:endParaRPr/>
          </a:p>
        </p:txBody>
      </p:sp>
      <p:sp>
        <p:nvSpPr>
          <p:cNvPr id="227" name="Google Shape;227;p35"/>
          <p:cNvSpPr txBox="1"/>
          <p:nvPr/>
        </p:nvSpPr>
        <p:spPr>
          <a:xfrm>
            <a:off x="1722300" y="1523125"/>
            <a:ext cx="67485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28" name="Google Shape;228;p35"/>
          <p:cNvGraphicFramePr/>
          <p:nvPr/>
        </p:nvGraphicFramePr>
        <p:xfrm>
          <a:off x="1786075" y="1430090"/>
          <a:ext cx="3000000" cy="3000000"/>
        </p:xfrm>
        <a:graphic>
          <a:graphicData uri="http://schemas.openxmlformats.org/drawingml/2006/table">
            <a:tbl>
              <a:tblPr>
                <a:noFill/>
                <a:tableStyleId>{F9CEF858-5E15-4C7F-AE22-636054FE5268}</a:tableStyleId>
              </a:tblPr>
              <a:tblGrid>
                <a:gridCol w="1227000"/>
                <a:gridCol w="4410100"/>
              </a:tblGrid>
              <a:tr h="2907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Exponentiation</a:t>
                      </a:r>
                      <a:endParaRPr>
                        <a:latin typeface="Roboto"/>
                        <a:ea typeface="Roboto"/>
                        <a:cs typeface="Roboto"/>
                        <a:sym typeface="Roboto"/>
                      </a:endParaRPr>
                    </a:p>
                  </a:txBody>
                  <a:tcPr marT="91425" marB="91425" marR="91425" marL="91425"/>
                </a:tc>
              </a:tr>
              <a:tr h="290725">
                <a:tc>
                  <a:txBody>
                    <a:bodyPr/>
                    <a:lstStyle/>
                    <a:p>
                      <a:pPr indent="0" lvl="0" marL="0" rtl="0" algn="ctr">
                        <a:spcBef>
                          <a:spcPts val="0"/>
                        </a:spcBef>
                        <a:spcAft>
                          <a:spcPts val="0"/>
                        </a:spcAft>
                        <a:buNone/>
                      </a:pPr>
                      <a:r>
                        <a:rPr lang="en">
                          <a:latin typeface="Roboto"/>
                          <a:ea typeface="Roboto"/>
                          <a:cs typeface="Roboto"/>
                          <a:sym typeface="Roboto"/>
                        </a:rPr>
                        <a:t>-n  +n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Unary plus, minus</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rPr lang="en">
                          <a:latin typeface="Roboto"/>
                          <a:ea typeface="Roboto"/>
                          <a:cs typeface="Roboto"/>
                          <a:sym typeface="Roboto"/>
                        </a:rPr>
                        <a:t>*  /  //  %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Multiplication, division, integer division, remainder</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Addition, Subtraction</a:t>
                      </a:r>
                      <a:endParaRPr>
                        <a:solidFill>
                          <a:schemeClr val="dk1"/>
                        </a:solidFill>
                        <a:latin typeface="Roboto"/>
                        <a:ea typeface="Roboto"/>
                        <a:cs typeface="Roboto"/>
                        <a:sym typeface="Roboto"/>
                      </a:endParaRPr>
                    </a:p>
                  </a:txBody>
                  <a:tcPr marT="91425" marB="91425" marR="91425" marL="91425"/>
                </a:tc>
              </a:tr>
            </a:tbl>
          </a:graphicData>
        </a:graphic>
      </p:graphicFrame>
      <p:cxnSp>
        <p:nvCxnSpPr>
          <p:cNvPr id="229" name="Google Shape;229;p35"/>
          <p:cNvCxnSpPr/>
          <p:nvPr/>
        </p:nvCxnSpPr>
        <p:spPr>
          <a:xfrm rot="10800000">
            <a:off x="1394025" y="1426200"/>
            <a:ext cx="0" cy="1594200"/>
          </a:xfrm>
          <a:prstGeom prst="straightConnector1">
            <a:avLst/>
          </a:prstGeom>
          <a:noFill/>
          <a:ln cap="flat" cmpd="sng" w="38100">
            <a:solidFill>
              <a:srgbClr val="EE5128"/>
            </a:solidFill>
            <a:prstDash val="solid"/>
            <a:round/>
            <a:headEnd len="med" w="med" type="none"/>
            <a:tailEnd len="med" w="med" type="triangle"/>
          </a:ln>
        </p:spPr>
      </p:cxnSp>
      <p:pic>
        <p:nvPicPr>
          <p:cNvPr id="230" name="Google Shape;230;p35"/>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a:t>
            </a:r>
            <a:r>
              <a:rPr lang="en"/>
              <a:t> Operators</a:t>
            </a:r>
            <a:endParaRPr/>
          </a:p>
        </p:txBody>
      </p:sp>
      <p:graphicFrame>
        <p:nvGraphicFramePr>
          <p:cNvPr id="236" name="Google Shape;236;p36"/>
          <p:cNvGraphicFramePr/>
          <p:nvPr/>
        </p:nvGraphicFramePr>
        <p:xfrm>
          <a:off x="2971775" y="1430090"/>
          <a:ext cx="3000000" cy="3000000"/>
        </p:xfrm>
        <a:graphic>
          <a:graphicData uri="http://schemas.openxmlformats.org/drawingml/2006/table">
            <a:tbl>
              <a:tblPr>
                <a:noFill/>
                <a:tableStyleId>{F9CEF858-5E15-4C7F-AE22-636054FE5268}</a:tableStyleId>
              </a:tblPr>
              <a:tblGrid>
                <a:gridCol w="823500"/>
                <a:gridCol w="2165775"/>
              </a:tblGrid>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Duplication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Concatenation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37" name="Google Shape;237;p36"/>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String Operators</a:t>
            </a:r>
            <a:endParaRPr/>
          </a:p>
        </p:txBody>
      </p:sp>
      <p:graphicFrame>
        <p:nvGraphicFramePr>
          <p:cNvPr id="243" name="Google Shape;243;p37"/>
          <p:cNvGraphicFramePr/>
          <p:nvPr/>
        </p:nvGraphicFramePr>
        <p:xfrm>
          <a:off x="2971775" y="1430090"/>
          <a:ext cx="3000000" cy="3000000"/>
        </p:xfrm>
        <a:graphic>
          <a:graphicData uri="http://schemas.openxmlformats.org/drawingml/2006/table">
            <a:tbl>
              <a:tblPr>
                <a:noFill/>
                <a:tableStyleId>{F9CEF858-5E15-4C7F-AE22-636054FE5268}</a:tableStyleId>
              </a:tblPr>
              <a:tblGrid>
                <a:gridCol w="823500"/>
                <a:gridCol w="2165775"/>
              </a:tblGrid>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Duplication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72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Concatenation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244" name="Google Shape;244;p37"/>
          <p:cNvPicPr preferRelativeResize="0"/>
          <p:nvPr/>
        </p:nvPicPr>
        <p:blipFill>
          <a:blip r:embed="rId3">
            <a:alphaModFix/>
          </a:blip>
          <a:stretch>
            <a:fillRect/>
          </a:stretch>
        </p:blipFill>
        <p:spPr>
          <a:xfrm>
            <a:off x="977527" y="4377352"/>
            <a:ext cx="3442073" cy="766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21144" y="246401"/>
            <a:ext cx="7340700" cy="866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Roboto"/>
              <a:buNone/>
            </a:pPr>
            <a:r>
              <a:rPr lang="en"/>
              <a:t>Segment 1: Hands-On #1</a:t>
            </a:r>
            <a:endParaRPr/>
          </a:p>
        </p:txBody>
      </p:sp>
      <p:sp>
        <p:nvSpPr>
          <p:cNvPr id="250" name="Google Shape;250;p38"/>
          <p:cNvSpPr txBox="1"/>
          <p:nvPr>
            <p:ph idx="4294967295" type="body"/>
          </p:nvPr>
        </p:nvSpPr>
        <p:spPr>
          <a:xfrm>
            <a:off x="572575" y="1755875"/>
            <a:ext cx="3999300" cy="277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a:ea typeface="Roboto"/>
                <a:cs typeface="Roboto"/>
                <a:sym typeface="Roboto"/>
              </a:rPr>
              <a:t>Write a program that begins by reading the amount of money deposited into a savings account from the user.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Your program also reads the interest earned per annum.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Assume that the </a:t>
            </a:r>
            <a:r>
              <a:rPr lang="en" sz="1600">
                <a:latin typeface="Roboto"/>
                <a:ea typeface="Roboto"/>
                <a:cs typeface="Roboto"/>
                <a:sym typeface="Roboto"/>
              </a:rPr>
              <a:t>interest earned is paid at the end of the year, and is added to the balance of the savings account.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None/>
            </a:pPr>
            <a:r>
              <a:rPr lang="en" sz="1600">
                <a:latin typeface="Roboto"/>
                <a:ea typeface="Roboto"/>
                <a:cs typeface="Roboto"/>
                <a:sym typeface="Roboto"/>
              </a:rPr>
              <a:t>Your program should compute and display the amount in the savings account after 1, 2, and 3 years. </a:t>
            </a:r>
            <a:r>
              <a:rPr lang="en" sz="1600">
                <a:latin typeface="Roboto Mono"/>
                <a:ea typeface="Roboto Mono"/>
                <a:cs typeface="Roboto Mono"/>
                <a:sym typeface="Roboto Mono"/>
              </a:rPr>
              <a:t> </a:t>
            </a:r>
            <a:endParaRPr sz="1600">
              <a:latin typeface="Roboto Mono"/>
              <a:ea typeface="Roboto Mono"/>
              <a:cs typeface="Roboto Mono"/>
              <a:sym typeface="Roboto Mono"/>
            </a:endParaRPr>
          </a:p>
        </p:txBody>
      </p:sp>
      <p:sp>
        <p:nvSpPr>
          <p:cNvPr id="251" name="Google Shape;251;p38"/>
          <p:cNvSpPr txBox="1"/>
          <p:nvPr>
            <p:ph idx="4294967295" type="body"/>
          </p:nvPr>
        </p:nvSpPr>
        <p:spPr>
          <a:xfrm>
            <a:off x="4959225" y="1755875"/>
            <a:ext cx="3854700" cy="11925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Principal (S$): 8500</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latin typeface="Roboto Mono"/>
                <a:ea typeface="Roboto Mono"/>
                <a:cs typeface="Roboto Mono"/>
                <a:sym typeface="Roboto Mono"/>
              </a:rPr>
              <a:t>Interest (%)   : 1.8%</a:t>
            </a:r>
            <a:endParaRPr sz="1600">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Balance after 1st year: S$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Balance after 2nd</a:t>
            </a:r>
            <a:r>
              <a:rPr lang="en" sz="1600">
                <a:solidFill>
                  <a:srgbClr val="0000FF"/>
                </a:solidFill>
                <a:latin typeface="Roboto Mono"/>
                <a:ea typeface="Roboto Mono"/>
                <a:cs typeface="Roboto Mono"/>
                <a:sym typeface="Roboto Mono"/>
              </a:rPr>
              <a:t> year</a:t>
            </a:r>
            <a:r>
              <a:rPr lang="en" sz="1600">
                <a:solidFill>
                  <a:srgbClr val="0000FF"/>
                </a:solidFill>
                <a:latin typeface="Roboto Mono"/>
                <a:ea typeface="Roboto Mono"/>
                <a:cs typeface="Roboto Mono"/>
                <a:sym typeface="Roboto Mono"/>
              </a:rPr>
              <a:t>: S$ </a:t>
            </a:r>
            <a:endParaRPr sz="1600">
              <a:solidFill>
                <a:srgbClr val="0000FF"/>
              </a:solidFill>
              <a:latin typeface="Roboto Mono"/>
              <a:ea typeface="Roboto Mono"/>
              <a:cs typeface="Roboto Mono"/>
              <a:sym typeface="Roboto Mono"/>
            </a:endParaRPr>
          </a:p>
          <a:p>
            <a:pPr indent="0" lvl="0" marL="0" rtl="0" algn="l">
              <a:spcBef>
                <a:spcPts val="0"/>
              </a:spcBef>
              <a:spcAft>
                <a:spcPts val="0"/>
              </a:spcAft>
              <a:buClr>
                <a:schemeClr val="dk1"/>
              </a:buClr>
              <a:buSzPts val="1100"/>
              <a:buNone/>
            </a:pPr>
            <a:r>
              <a:rPr lang="en" sz="1600">
                <a:solidFill>
                  <a:srgbClr val="0000FF"/>
                </a:solidFill>
                <a:latin typeface="Roboto Mono"/>
                <a:ea typeface="Roboto Mono"/>
                <a:cs typeface="Roboto Mono"/>
                <a:sym typeface="Roboto Mono"/>
              </a:rPr>
              <a:t>Balance after 3rd year: S$ </a:t>
            </a:r>
            <a:endParaRPr sz="1600">
              <a:solidFill>
                <a:srgbClr val="0000FF"/>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