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3280" y="448632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79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3280" y="6858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83280" y="25740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83280" y="448632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79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83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05620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8328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505620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83280" y="448632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79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8328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356904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45444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8328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356904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645444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3280" y="448632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79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83280" y="685800"/>
            <a:ext cx="8534160" cy="361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3280" y="448632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79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83280" y="685800"/>
            <a:ext cx="853416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3280" y="448632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79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328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5620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83280" y="448632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79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83280" y="4486320"/>
            <a:ext cx="8534160" cy="6985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3280" y="448632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79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83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5620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8328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3280" y="448632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79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83280" y="685800"/>
            <a:ext cx="8534160" cy="361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3280" y="448632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79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8328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5620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5620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3280" y="448632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79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83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5620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83280" y="25740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3280" y="448632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79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83280" y="6858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83280" y="25740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83280" y="448632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79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83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05620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8328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505620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83280" y="448632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79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8328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56904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45444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8328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356904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645444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83280" y="448632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79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683280" y="685800"/>
            <a:ext cx="8534160" cy="361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83280" y="448632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79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3280" y="685800"/>
            <a:ext cx="853416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83280" y="448632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79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328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5620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83280" y="448632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79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3280" y="448632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79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83280" y="685800"/>
            <a:ext cx="853416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ubTitle"/>
          </p:nvPr>
        </p:nvSpPr>
        <p:spPr>
          <a:xfrm>
            <a:off x="683280" y="4486320"/>
            <a:ext cx="8534160" cy="6985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83280" y="448632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79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3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505620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8328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83280" y="448632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79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328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05620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505620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83280" y="448632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79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3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05620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83280" y="25740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83280" y="448632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79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83280" y="6858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83280" y="25740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83280" y="448632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79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3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505620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8328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505620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83280" y="448632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79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8328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356904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45444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68328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 type="body"/>
          </p:nvPr>
        </p:nvSpPr>
        <p:spPr>
          <a:xfrm>
            <a:off x="356904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39" name="PlaceHolder 7"/>
          <p:cNvSpPr>
            <a:spLocks noGrp="1"/>
          </p:cNvSpPr>
          <p:nvPr>
            <p:ph type="body"/>
          </p:nvPr>
        </p:nvSpPr>
        <p:spPr>
          <a:xfrm>
            <a:off x="645444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83280" y="448632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79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683280" y="685800"/>
            <a:ext cx="8534160" cy="361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83280" y="448632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79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3280" y="685800"/>
            <a:ext cx="853416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3280" y="448632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79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8328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05620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83280" y="448632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79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8328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05620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83280" y="448632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79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ubTitle"/>
          </p:nvPr>
        </p:nvSpPr>
        <p:spPr>
          <a:xfrm>
            <a:off x="683280" y="4486320"/>
            <a:ext cx="8534160" cy="6985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83280" y="448632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79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3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505620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8328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83280" y="448632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79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8328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505620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505620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83280" y="448632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79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3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05620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83280" y="25740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83280" y="448632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79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3280" y="6858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83280" y="25740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83280" y="448632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79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3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05620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8328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505620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83280" y="448632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79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328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356904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45444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68328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85" name="PlaceHolder 6"/>
          <p:cNvSpPr>
            <a:spLocks noGrp="1"/>
          </p:cNvSpPr>
          <p:nvPr>
            <p:ph type="body"/>
          </p:nvPr>
        </p:nvSpPr>
        <p:spPr>
          <a:xfrm>
            <a:off x="356904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86" name="PlaceHolder 7"/>
          <p:cNvSpPr>
            <a:spLocks noGrp="1"/>
          </p:cNvSpPr>
          <p:nvPr>
            <p:ph type="body"/>
          </p:nvPr>
        </p:nvSpPr>
        <p:spPr>
          <a:xfrm>
            <a:off x="645444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3280" y="448632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79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83280" y="4486320"/>
            <a:ext cx="8534160" cy="6985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3280" y="448632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79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3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5620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328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3280" y="448632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79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328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5620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5620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3280" y="448632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79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83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05620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83280" y="25740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cap="rnd"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cap="rnd"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cap="rnd"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cap="rnd"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cap="rnd"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cap="rnd"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cap="rnd"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cap="rnd"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cap="rnd"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cap="rnd"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cap="rnd"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cap="rnd"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cap="rnd"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cap="rnd"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cap="rnd"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1"/>
          <p:cNvGrpSpPr/>
          <p:nvPr/>
        </p:nvGrpSpPr>
        <p:grpSpPr>
          <a:xfrm>
            <a:off x="9205560" y="2961720"/>
            <a:ext cx="2981880" cy="3209040"/>
            <a:chOff x="9205560" y="2961720"/>
            <a:chExt cx="2981880" cy="3209040"/>
          </a:xfrm>
        </p:grpSpPr>
        <p:sp>
          <p:nvSpPr>
            <p:cNvPr id="94" name="Line 2"/>
            <p:cNvSpPr/>
            <p:nvPr/>
          </p:nvSpPr>
          <p:spPr>
            <a:xfrm flipH="1">
              <a:off x="11274840" y="2961720"/>
              <a:ext cx="912600" cy="912960"/>
            </a:xfrm>
            <a:prstGeom prst="line">
              <a:avLst/>
            </a:prstGeom>
            <a:ln cap="rnd"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95" name="Line 3"/>
            <p:cNvSpPr/>
            <p:nvPr/>
          </p:nvSpPr>
          <p:spPr>
            <a:xfrm flipH="1">
              <a:off x="9205560" y="3188880"/>
              <a:ext cx="2981880" cy="2981880"/>
            </a:xfrm>
            <a:prstGeom prst="line">
              <a:avLst/>
            </a:prstGeom>
            <a:ln cap="rnd"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96" name="Line 4"/>
            <p:cNvSpPr/>
            <p:nvPr/>
          </p:nvSpPr>
          <p:spPr>
            <a:xfrm flipH="1">
              <a:off x="10290960" y="3283560"/>
              <a:ext cx="1896480" cy="1896480"/>
            </a:xfrm>
            <a:prstGeom prst="line">
              <a:avLst/>
            </a:prstGeom>
            <a:ln cap="rnd"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97" name="Line 5"/>
            <p:cNvSpPr/>
            <p:nvPr/>
          </p:nvSpPr>
          <p:spPr>
            <a:xfrm flipH="1">
              <a:off x="10441800" y="3129480"/>
              <a:ext cx="1745640" cy="1745640"/>
            </a:xfrm>
            <a:prstGeom prst="line">
              <a:avLst/>
            </a:prstGeom>
            <a:ln cap="rnd"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98" name="Line 6"/>
            <p:cNvSpPr/>
            <p:nvPr/>
          </p:nvSpPr>
          <p:spPr>
            <a:xfrm flipH="1">
              <a:off x="10917720" y="3681360"/>
              <a:ext cx="1269720" cy="1270080"/>
            </a:xfrm>
            <a:prstGeom prst="line">
              <a:avLst/>
            </a:prstGeom>
            <a:ln cap="rnd"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99" name="PlaceHolder 7"/>
          <p:cNvSpPr>
            <a:spLocks noGrp="1"/>
          </p:cNvSpPr>
          <p:nvPr>
            <p:ph type="title"/>
          </p:nvPr>
        </p:nvSpPr>
        <p:spPr>
          <a:xfrm>
            <a:off x="683280" y="4486320"/>
            <a:ext cx="8534160" cy="1506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0" name="PlaceHolder 8"/>
          <p:cNvSpPr>
            <a:spLocks noGrp="1"/>
          </p:cNvSpPr>
          <p:nvPr>
            <p:ph type="body"/>
          </p:nvPr>
        </p:nvSpPr>
        <p:spPr>
          <a:xfrm>
            <a:off x="683280" y="685800"/>
            <a:ext cx="8534160" cy="3614760"/>
          </a:xfrm>
          <a:prstGeom prst="rect">
            <a:avLst/>
          </a:prstGeom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Click to edit Master text styles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800" spc="-1" strike="noStrike">
                <a:solidFill>
                  <a:srgbClr val="0f496f"/>
                </a:solidFill>
                <a:latin typeface="Century Gothic"/>
              </a:rPr>
              <a:t>Second level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  <a:p>
            <a:pPr lvl="2" marL="12002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f496f"/>
                </a:solidFill>
                <a:latin typeface="Century Gothic"/>
              </a:rPr>
              <a:t>Third level</a:t>
            </a:r>
            <a:endParaRPr b="0" lang="en-US" sz="1600" spc="-1" strike="noStrike">
              <a:solidFill>
                <a:srgbClr val="0f496f"/>
              </a:solidFill>
              <a:latin typeface="Century Gothic"/>
            </a:endParaRPr>
          </a:p>
          <a:p>
            <a:pPr lvl="3" marL="1542960" indent="-171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Fourth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4" marL="2000160" indent="-171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Fifth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01" name="PlaceHolder 9"/>
          <p:cNvSpPr>
            <a:spLocks noGrp="1"/>
          </p:cNvSpPr>
          <p:nvPr>
            <p:ph type="dt"/>
          </p:nvPr>
        </p:nvSpPr>
        <p:spPr>
          <a:xfrm>
            <a:off x="9902880" y="6172200"/>
            <a:ext cx="1600560" cy="36468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CBEF7977-D534-4F86-8C4A-CCC544271882}" type="datetime">
              <a:rPr b="0" lang="en-US" sz="1000" spc="-1" strike="noStrike">
                <a:solidFill>
                  <a:srgbClr val="0a304a"/>
                </a:solidFill>
                <a:latin typeface="Century Gothic"/>
              </a:rPr>
              <a:t>9/17/21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02" name="PlaceHolder 10"/>
          <p:cNvSpPr>
            <a:spLocks noGrp="1"/>
          </p:cNvSpPr>
          <p:nvPr>
            <p:ph type="ftr"/>
          </p:nvPr>
        </p:nvSpPr>
        <p:spPr>
          <a:xfrm>
            <a:off x="683280" y="6172200"/>
            <a:ext cx="7543080" cy="36468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03" name="PlaceHolder 11"/>
          <p:cNvSpPr>
            <a:spLocks noGrp="1"/>
          </p:cNvSpPr>
          <p:nvPr>
            <p:ph type="sldNum"/>
          </p:nvPr>
        </p:nvSpPr>
        <p:spPr>
          <a:xfrm>
            <a:off x="10362960" y="5577840"/>
            <a:ext cx="1141920" cy="66960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C1A7A15-1879-4FD3-A087-906B29EA9D72}" type="slidenum">
              <a:rPr b="0" lang="en-US" sz="3200" spc="-1" strike="noStrike">
                <a:solidFill>
                  <a:srgbClr val="0a304a"/>
                </a:solidFill>
                <a:latin typeface="Century Gothic"/>
              </a:rPr>
              <a:t>&lt;number&gt;</a:t>
            </a:fld>
            <a:endParaRPr b="0" lang="en-US" sz="3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"/>
          <p:cNvGrpSpPr/>
          <p:nvPr/>
        </p:nvGrpSpPr>
        <p:grpSpPr>
          <a:xfrm>
            <a:off x="9205560" y="2961720"/>
            <a:ext cx="2981880" cy="3209040"/>
            <a:chOff x="9205560" y="2961720"/>
            <a:chExt cx="2981880" cy="3209040"/>
          </a:xfrm>
        </p:grpSpPr>
        <p:sp>
          <p:nvSpPr>
            <p:cNvPr id="141" name="Line 2"/>
            <p:cNvSpPr/>
            <p:nvPr/>
          </p:nvSpPr>
          <p:spPr>
            <a:xfrm flipH="1">
              <a:off x="11274840" y="2961720"/>
              <a:ext cx="912600" cy="912960"/>
            </a:xfrm>
            <a:prstGeom prst="line">
              <a:avLst/>
            </a:prstGeom>
            <a:ln cap="rnd"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2" name="Line 3"/>
            <p:cNvSpPr/>
            <p:nvPr/>
          </p:nvSpPr>
          <p:spPr>
            <a:xfrm flipH="1">
              <a:off x="9205560" y="3188880"/>
              <a:ext cx="2981880" cy="2981880"/>
            </a:xfrm>
            <a:prstGeom prst="line">
              <a:avLst/>
            </a:prstGeom>
            <a:ln cap="rnd"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3" name="Line 4"/>
            <p:cNvSpPr/>
            <p:nvPr/>
          </p:nvSpPr>
          <p:spPr>
            <a:xfrm flipH="1">
              <a:off x="10290960" y="3283560"/>
              <a:ext cx="1896480" cy="1896480"/>
            </a:xfrm>
            <a:prstGeom prst="line">
              <a:avLst/>
            </a:prstGeom>
            <a:ln cap="rnd"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4" name="Line 5"/>
            <p:cNvSpPr/>
            <p:nvPr/>
          </p:nvSpPr>
          <p:spPr>
            <a:xfrm flipH="1">
              <a:off x="10441800" y="3129480"/>
              <a:ext cx="1745640" cy="1745640"/>
            </a:xfrm>
            <a:prstGeom prst="line">
              <a:avLst/>
            </a:prstGeom>
            <a:ln cap="rnd"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5" name="Line 6"/>
            <p:cNvSpPr/>
            <p:nvPr/>
          </p:nvSpPr>
          <p:spPr>
            <a:xfrm flipH="1">
              <a:off x="10917720" y="3681360"/>
              <a:ext cx="1269720" cy="1270080"/>
            </a:xfrm>
            <a:prstGeom prst="line">
              <a:avLst/>
            </a:prstGeom>
            <a:ln cap="rnd"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46" name="PlaceHolder 7"/>
          <p:cNvSpPr>
            <a:spLocks noGrp="1"/>
          </p:cNvSpPr>
          <p:nvPr>
            <p:ph type="title"/>
          </p:nvPr>
        </p:nvSpPr>
        <p:spPr>
          <a:xfrm>
            <a:off x="683280" y="4486320"/>
            <a:ext cx="8534160" cy="1506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7" name="PlaceHolder 8"/>
          <p:cNvSpPr>
            <a:spLocks noGrp="1"/>
          </p:cNvSpPr>
          <p:nvPr>
            <p:ph type="body"/>
          </p:nvPr>
        </p:nvSpPr>
        <p:spPr>
          <a:xfrm>
            <a:off x="683280" y="685800"/>
            <a:ext cx="8534160" cy="3614760"/>
          </a:xfrm>
          <a:prstGeom prst="rect">
            <a:avLst/>
          </a:prstGeom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Click to edit Master text styles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800" spc="-1" strike="noStrike">
                <a:solidFill>
                  <a:srgbClr val="0f496f"/>
                </a:solidFill>
                <a:latin typeface="Century Gothic"/>
              </a:rPr>
              <a:t>Second level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  <a:p>
            <a:pPr lvl="2" marL="12002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f496f"/>
                </a:solidFill>
                <a:latin typeface="Century Gothic"/>
              </a:rPr>
              <a:t>Third level</a:t>
            </a:r>
            <a:endParaRPr b="0" lang="en-US" sz="1600" spc="-1" strike="noStrike">
              <a:solidFill>
                <a:srgbClr val="0f496f"/>
              </a:solidFill>
              <a:latin typeface="Century Gothic"/>
            </a:endParaRPr>
          </a:p>
          <a:p>
            <a:pPr lvl="3" marL="1542960" indent="-171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Fourth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4" marL="2000160" indent="-171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Fifth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48" name="PlaceHolder 9"/>
          <p:cNvSpPr>
            <a:spLocks noGrp="1"/>
          </p:cNvSpPr>
          <p:nvPr>
            <p:ph type="dt"/>
          </p:nvPr>
        </p:nvSpPr>
        <p:spPr>
          <a:xfrm>
            <a:off x="9902880" y="6172200"/>
            <a:ext cx="1600560" cy="36468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59714259-BDFE-4722-A2B0-24E4F8D6AAFC}" type="datetime">
              <a:rPr b="0" lang="en-US" sz="1000" spc="-1" strike="noStrike">
                <a:solidFill>
                  <a:srgbClr val="0a304a"/>
                </a:solidFill>
                <a:latin typeface="Century Gothic"/>
              </a:rPr>
              <a:t>9/17/21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49" name="PlaceHolder 10"/>
          <p:cNvSpPr>
            <a:spLocks noGrp="1"/>
          </p:cNvSpPr>
          <p:nvPr>
            <p:ph type="ftr"/>
          </p:nvPr>
        </p:nvSpPr>
        <p:spPr>
          <a:xfrm>
            <a:off x="683280" y="6172200"/>
            <a:ext cx="7543080" cy="36468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50" name="PlaceHolder 11"/>
          <p:cNvSpPr>
            <a:spLocks noGrp="1"/>
          </p:cNvSpPr>
          <p:nvPr>
            <p:ph type="sldNum"/>
          </p:nvPr>
        </p:nvSpPr>
        <p:spPr>
          <a:xfrm>
            <a:off x="10362960" y="5577840"/>
            <a:ext cx="1141920" cy="66960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B443319-3DFD-4B7B-9675-E2D144C7D94A}" type="slidenum">
              <a:rPr b="0" lang="en-US" sz="3200" spc="-1" strike="noStrike">
                <a:solidFill>
                  <a:srgbClr val="0a304a"/>
                </a:solidFill>
                <a:latin typeface="Century Gothic"/>
              </a:rPr>
              <a:t>&lt;number&gt;</a:t>
            </a:fld>
            <a:endParaRPr b="0" lang="en-US" sz="3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5a5a5a"/>
            </a:gs>
            <a:gs pos="100000">
              <a:srgbClr val="000000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-3240" y="0"/>
            <a:ext cx="12191400" cy="6857280"/>
          </a:xfrm>
          <a:prstGeom prst="rect">
            <a:avLst/>
          </a:prstGeom>
          <a:gradFill rotWithShape="0">
            <a:gsLst>
              <a:gs pos="10000">
                <a:srgbClr val="5a5a5a"/>
              </a:gs>
              <a:gs pos="100000">
                <a:srgbClr val="000000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8" name="Picture 3" descr="Computer script on a screen"/>
          <p:cNvPicPr/>
          <p:nvPr/>
        </p:nvPicPr>
        <p:blipFill>
          <a:blip r:embed="rId1">
            <a:alphaModFix amt="25000"/>
          </a:blip>
          <a:srcRect l="0" t="7016" r="0" b="87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189" name="CustomShape 2"/>
          <p:cNvSpPr/>
          <p:nvPr/>
        </p:nvSpPr>
        <p:spPr>
          <a:xfrm>
            <a:off x="684360" y="685800"/>
            <a:ext cx="8000280" cy="29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1" lang="en-US" sz="4800" spc="-1" strike="noStrike" cap="all">
                <a:solidFill>
                  <a:srgbClr val="ffffff"/>
                </a:solidFill>
                <a:latin typeface="Century Gothic"/>
                <a:ea typeface="Century Gothic"/>
              </a:rPr>
              <a:t>CI/CD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684360" y="3843720"/>
            <a:ext cx="6400080" cy="194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4000" spc="-1" strike="noStrike">
                <a:solidFill>
                  <a:srgbClr val="ffffff"/>
                </a:solidFill>
                <a:latin typeface="Century Gothic"/>
              </a:rPr>
              <a:t>UDA PEOPLE</a:t>
            </a:r>
            <a:r>
              <a:rPr b="0" lang="en-US" sz="2100" spc="-1" strike="noStrike">
                <a:solidFill>
                  <a:srgbClr val="ffffff"/>
                </a:solidFill>
                <a:latin typeface="Century Gothic"/>
              </a:rPr>
              <a:t> </a:t>
            </a:r>
            <a:endParaRPr b="0" lang="en-US" sz="2100" spc="-1" strike="noStrike">
              <a:latin typeface="Arial"/>
            </a:endParaRPr>
          </a:p>
        </p:txBody>
      </p:sp>
      <p:grpSp>
        <p:nvGrpSpPr>
          <p:cNvPr id="191" name="Group 4"/>
          <p:cNvGrpSpPr/>
          <p:nvPr/>
        </p:nvGrpSpPr>
        <p:grpSpPr>
          <a:xfrm>
            <a:off x="6108120" y="9000"/>
            <a:ext cx="6080400" cy="6163560"/>
            <a:chOff x="6108120" y="9000"/>
            <a:chExt cx="6080400" cy="6163560"/>
          </a:xfrm>
        </p:grpSpPr>
        <p:sp>
          <p:nvSpPr>
            <p:cNvPr id="192" name="Line 5"/>
            <p:cNvSpPr/>
            <p:nvPr/>
          </p:nvSpPr>
          <p:spPr>
            <a:xfrm flipH="1">
              <a:off x="8227800" y="9000"/>
              <a:ext cx="3809880" cy="3809880"/>
            </a:xfrm>
            <a:prstGeom prst="line">
              <a:avLst/>
            </a:prstGeom>
            <a:ln cap="rnd" w="1260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3" name="Line 6"/>
            <p:cNvSpPr/>
            <p:nvPr/>
          </p:nvSpPr>
          <p:spPr>
            <a:xfrm flipH="1">
              <a:off x="6108120" y="92160"/>
              <a:ext cx="6080400" cy="6080400"/>
            </a:xfrm>
            <a:prstGeom prst="line">
              <a:avLst/>
            </a:prstGeom>
            <a:ln cap="rnd" w="1260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4" name="Line 7"/>
            <p:cNvSpPr/>
            <p:nvPr/>
          </p:nvSpPr>
          <p:spPr>
            <a:xfrm flipH="1">
              <a:off x="7235640" y="228960"/>
              <a:ext cx="4952880" cy="4953240"/>
            </a:xfrm>
            <a:prstGeom prst="line">
              <a:avLst/>
            </a:prstGeom>
            <a:ln cap="rnd" w="1260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5" name="Line 8"/>
            <p:cNvSpPr/>
            <p:nvPr/>
          </p:nvSpPr>
          <p:spPr>
            <a:xfrm flipH="1">
              <a:off x="7335720" y="32760"/>
              <a:ext cx="4852800" cy="4853160"/>
            </a:xfrm>
            <a:prstGeom prst="line">
              <a:avLst/>
            </a:prstGeom>
            <a:ln cap="rnd" w="3168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6" name="Line 9"/>
            <p:cNvSpPr/>
            <p:nvPr/>
          </p:nvSpPr>
          <p:spPr>
            <a:xfrm flipH="1">
              <a:off x="7845120" y="610200"/>
              <a:ext cx="4343400" cy="4343400"/>
            </a:xfrm>
            <a:prstGeom prst="line">
              <a:avLst/>
            </a:prstGeom>
            <a:ln cap="rnd" w="3168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4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4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461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2"/>
          <p:cNvSpPr/>
          <p:nvPr/>
        </p:nvSpPr>
        <p:spPr>
          <a:xfrm>
            <a:off x="0" y="0"/>
            <a:ext cx="1437840" cy="68572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/>
        </p:style>
      </p:sp>
      <p:grpSp>
        <p:nvGrpSpPr>
          <p:cNvPr id="199" name="Group 3"/>
          <p:cNvGrpSpPr/>
          <p:nvPr/>
        </p:nvGrpSpPr>
        <p:grpSpPr>
          <a:xfrm>
            <a:off x="79920" y="4435200"/>
            <a:ext cx="1419480" cy="1660680"/>
            <a:chOff x="79920" y="4435200"/>
            <a:chExt cx="1419480" cy="1660680"/>
          </a:xfrm>
        </p:grpSpPr>
        <p:sp>
          <p:nvSpPr>
            <p:cNvPr id="200" name="Line 4"/>
            <p:cNvSpPr/>
            <p:nvPr/>
          </p:nvSpPr>
          <p:spPr>
            <a:xfrm flipH="1">
              <a:off x="816120" y="4435200"/>
              <a:ext cx="683280" cy="683280"/>
            </a:xfrm>
            <a:prstGeom prst="line">
              <a:avLst/>
            </a:prstGeom>
            <a:ln cap="rnd"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01" name="Line 5"/>
            <p:cNvSpPr/>
            <p:nvPr/>
          </p:nvSpPr>
          <p:spPr>
            <a:xfrm flipH="1">
              <a:off x="79920" y="4605120"/>
              <a:ext cx="1419480" cy="1419840"/>
            </a:xfrm>
            <a:prstGeom prst="line">
              <a:avLst/>
            </a:prstGeom>
            <a:ln cap="rnd"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02" name="Line 6"/>
            <p:cNvSpPr/>
            <p:nvPr/>
          </p:nvSpPr>
          <p:spPr>
            <a:xfrm flipH="1">
              <a:off x="79920" y="4676040"/>
              <a:ext cx="1419480" cy="1419840"/>
            </a:xfrm>
            <a:prstGeom prst="line">
              <a:avLst/>
            </a:prstGeom>
            <a:ln cap="rnd"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03" name="Line 7"/>
            <p:cNvSpPr/>
            <p:nvPr/>
          </p:nvSpPr>
          <p:spPr>
            <a:xfrm flipH="1">
              <a:off x="192600" y="4560840"/>
              <a:ext cx="1306800" cy="1306440"/>
            </a:xfrm>
            <a:prstGeom prst="line">
              <a:avLst/>
            </a:prstGeom>
            <a:ln cap="rnd"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04" name="Line 8"/>
            <p:cNvSpPr/>
            <p:nvPr/>
          </p:nvSpPr>
          <p:spPr>
            <a:xfrm flipH="1">
              <a:off x="549000" y="4973760"/>
              <a:ext cx="950400" cy="951120"/>
            </a:xfrm>
            <a:prstGeom prst="line">
              <a:avLst/>
            </a:prstGeom>
            <a:ln cap="rnd"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205" name="CustomShape 9"/>
          <p:cNvSpPr/>
          <p:nvPr/>
        </p:nvSpPr>
        <p:spPr>
          <a:xfrm>
            <a:off x="1374120" y="0"/>
            <a:ext cx="4656600" cy="6857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06" name="CustomShape 10"/>
          <p:cNvSpPr/>
          <p:nvPr/>
        </p:nvSpPr>
        <p:spPr>
          <a:xfrm>
            <a:off x="1781640" y="685800"/>
            <a:ext cx="3704400" cy="53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br/>
            <a:r>
              <a:rPr b="1" lang="en-US" sz="3200" spc="-1" strike="noStrike" cap="all">
                <a:solidFill>
                  <a:srgbClr val="ffffff"/>
                </a:solidFill>
                <a:latin typeface="Century Gothic"/>
                <a:ea typeface="Century Gothic"/>
              </a:rPr>
              <a:t>What is CI/cd stands for 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7" name="CustomShape 11"/>
          <p:cNvSpPr/>
          <p:nvPr/>
        </p:nvSpPr>
        <p:spPr>
          <a:xfrm>
            <a:off x="6516720" y="685800"/>
            <a:ext cx="4753800" cy="54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63000"/>
          </a:bodyPr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1" lang="en-US" sz="2400" spc="-1" strike="noStrike" u="sng">
                <a:solidFill>
                  <a:srgbClr val="ffffff"/>
                </a:solidFill>
                <a:uFillTx/>
                <a:latin typeface="Century Gothic"/>
                <a:ea typeface="Century Gothic"/>
              </a:rPr>
              <a:t>consist of three major concepts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▸ </a:t>
            </a:r>
            <a:r>
              <a:rPr b="1" lang="en-US" sz="1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Continuous Integration: describes the process of merging developer branches to the main branch several times a day. CI puts an emphasis on test automation and finally generates a high quality, deplorably artifact.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▸ </a:t>
            </a:r>
            <a:r>
              <a:rPr b="1" lang="en-US" sz="1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Continuous Delivery: In addition to Continuous Integration, Continuous Delivery makes sure that changes of a software product can be released quickly to customers in an automated way and at any point in time.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▸ </a:t>
            </a:r>
            <a:r>
              <a:rPr b="1" lang="en-US" sz="1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Continuous Deployment extends Continuous Delivery in such a way that it allows frequent automated deployments without any human interaction. Typical phases in Continuous Deployment are Infrastructure Provisioning, Smoke Testing, Production Deployments and automated Rollbacks.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461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2"/>
          <p:cNvSpPr/>
          <p:nvPr/>
        </p:nvSpPr>
        <p:spPr>
          <a:xfrm>
            <a:off x="0" y="0"/>
            <a:ext cx="1437840" cy="68572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/>
        </p:style>
      </p:sp>
      <p:grpSp>
        <p:nvGrpSpPr>
          <p:cNvPr id="210" name="Group 3"/>
          <p:cNvGrpSpPr/>
          <p:nvPr/>
        </p:nvGrpSpPr>
        <p:grpSpPr>
          <a:xfrm>
            <a:off x="79920" y="4435200"/>
            <a:ext cx="1419480" cy="1660680"/>
            <a:chOff x="79920" y="4435200"/>
            <a:chExt cx="1419480" cy="1660680"/>
          </a:xfrm>
        </p:grpSpPr>
        <p:sp>
          <p:nvSpPr>
            <p:cNvPr id="211" name="Line 4"/>
            <p:cNvSpPr/>
            <p:nvPr/>
          </p:nvSpPr>
          <p:spPr>
            <a:xfrm flipH="1">
              <a:off x="816120" y="4435200"/>
              <a:ext cx="683280" cy="683280"/>
            </a:xfrm>
            <a:prstGeom prst="line">
              <a:avLst/>
            </a:prstGeom>
            <a:ln cap="rnd"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12" name="Line 5"/>
            <p:cNvSpPr/>
            <p:nvPr/>
          </p:nvSpPr>
          <p:spPr>
            <a:xfrm flipH="1">
              <a:off x="79920" y="4605120"/>
              <a:ext cx="1419480" cy="1419840"/>
            </a:xfrm>
            <a:prstGeom prst="line">
              <a:avLst/>
            </a:prstGeom>
            <a:ln cap="rnd"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13" name="Line 6"/>
            <p:cNvSpPr/>
            <p:nvPr/>
          </p:nvSpPr>
          <p:spPr>
            <a:xfrm flipH="1">
              <a:off x="79920" y="4676040"/>
              <a:ext cx="1419480" cy="1419840"/>
            </a:xfrm>
            <a:prstGeom prst="line">
              <a:avLst/>
            </a:prstGeom>
            <a:ln cap="rnd"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14" name="Line 7"/>
            <p:cNvSpPr/>
            <p:nvPr/>
          </p:nvSpPr>
          <p:spPr>
            <a:xfrm flipH="1">
              <a:off x="192600" y="4560840"/>
              <a:ext cx="1306800" cy="1306440"/>
            </a:xfrm>
            <a:prstGeom prst="line">
              <a:avLst/>
            </a:prstGeom>
            <a:ln cap="rnd"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15" name="Line 8"/>
            <p:cNvSpPr/>
            <p:nvPr/>
          </p:nvSpPr>
          <p:spPr>
            <a:xfrm flipH="1">
              <a:off x="549000" y="4973760"/>
              <a:ext cx="950400" cy="951120"/>
            </a:xfrm>
            <a:prstGeom prst="line">
              <a:avLst/>
            </a:prstGeom>
            <a:ln cap="rnd"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216" name="CustomShape 9"/>
          <p:cNvSpPr/>
          <p:nvPr/>
        </p:nvSpPr>
        <p:spPr>
          <a:xfrm>
            <a:off x="1374120" y="0"/>
            <a:ext cx="4656600" cy="6857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17" name="CustomShape 10"/>
          <p:cNvSpPr/>
          <p:nvPr/>
        </p:nvSpPr>
        <p:spPr>
          <a:xfrm>
            <a:off x="1781640" y="685800"/>
            <a:ext cx="3704400" cy="53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br/>
            <a:r>
              <a:rPr b="1" lang="en-US" sz="3200" spc="-1" strike="noStrike" cap="all">
                <a:solidFill>
                  <a:srgbClr val="ffffff"/>
                </a:solidFill>
                <a:latin typeface="Century Gothic"/>
                <a:ea typeface="Century Gothic"/>
              </a:rPr>
              <a:t>What is CI/cd 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8" name="CustomShape 11"/>
          <p:cNvSpPr/>
          <p:nvPr/>
        </p:nvSpPr>
        <p:spPr>
          <a:xfrm>
            <a:off x="6516720" y="685800"/>
            <a:ext cx="4753800" cy="54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6000"/>
          </a:bodyPr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▸ </a:t>
            </a:r>
            <a:r>
              <a:rPr b="1" lang="en-US" sz="1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CI/CD is a method to frequently deliver apps to customers by introducing automation into the stages of app development. The main concepts attributed to CI/CD are continuous integration, continuous delivery, and continuous deployment.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▸ </a:t>
            </a:r>
            <a:r>
              <a:rPr b="1" lang="en-US" sz="1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CI/CD is a solution to the problems integrating new code can cause for development and operations teams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▸ </a:t>
            </a:r>
            <a:r>
              <a:rPr b="1" lang="en-US" sz="18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Specifically, CI/CD introduces ongoing automation and continuous monitoring throughout the lifecycle of apps, from integration and testing phases to delivery and deployment. Taken together, these connected practices are often referred to as a "CI/CD pipeline" 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461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360" y="360"/>
            <a:ext cx="121917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2"/>
          <p:cNvSpPr/>
          <p:nvPr/>
        </p:nvSpPr>
        <p:spPr>
          <a:xfrm>
            <a:off x="0" y="360"/>
            <a:ext cx="1437480" cy="6857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/>
        </p:style>
      </p:sp>
      <p:grpSp>
        <p:nvGrpSpPr>
          <p:cNvPr id="221" name="Group 3"/>
          <p:cNvGrpSpPr/>
          <p:nvPr/>
        </p:nvGrpSpPr>
        <p:grpSpPr>
          <a:xfrm>
            <a:off x="78480" y="4434840"/>
            <a:ext cx="1419480" cy="1660320"/>
            <a:chOff x="78480" y="4434840"/>
            <a:chExt cx="1419480" cy="1660320"/>
          </a:xfrm>
        </p:grpSpPr>
        <p:sp>
          <p:nvSpPr>
            <p:cNvPr id="222" name="Line 4"/>
            <p:cNvSpPr/>
            <p:nvPr/>
          </p:nvSpPr>
          <p:spPr>
            <a:xfrm flipH="1">
              <a:off x="814680" y="4434840"/>
              <a:ext cx="683280" cy="683280"/>
            </a:xfrm>
            <a:prstGeom prst="line">
              <a:avLst/>
            </a:prstGeom>
            <a:ln cap="rnd"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23" name="Line 5"/>
            <p:cNvSpPr/>
            <p:nvPr/>
          </p:nvSpPr>
          <p:spPr>
            <a:xfrm flipH="1">
              <a:off x="78480" y="4604760"/>
              <a:ext cx="1419480" cy="1419480"/>
            </a:xfrm>
            <a:prstGeom prst="line">
              <a:avLst/>
            </a:prstGeom>
            <a:ln cap="rnd"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24" name="Line 6"/>
            <p:cNvSpPr/>
            <p:nvPr/>
          </p:nvSpPr>
          <p:spPr>
            <a:xfrm flipH="1">
              <a:off x="78480" y="4675680"/>
              <a:ext cx="1419480" cy="1419480"/>
            </a:xfrm>
            <a:prstGeom prst="line">
              <a:avLst/>
            </a:prstGeom>
            <a:ln cap="rnd"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25" name="Line 7"/>
            <p:cNvSpPr/>
            <p:nvPr/>
          </p:nvSpPr>
          <p:spPr>
            <a:xfrm flipH="1">
              <a:off x="191160" y="4560480"/>
              <a:ext cx="1306800" cy="1306440"/>
            </a:xfrm>
            <a:prstGeom prst="line">
              <a:avLst/>
            </a:prstGeom>
            <a:ln cap="rnd"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26" name="Line 8"/>
            <p:cNvSpPr/>
            <p:nvPr/>
          </p:nvSpPr>
          <p:spPr>
            <a:xfrm flipH="1">
              <a:off x="547560" y="4973400"/>
              <a:ext cx="950400" cy="950760"/>
            </a:xfrm>
            <a:prstGeom prst="line">
              <a:avLst/>
            </a:prstGeom>
            <a:ln cap="rnd"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227" name="CustomShape 9"/>
          <p:cNvSpPr/>
          <p:nvPr/>
        </p:nvSpPr>
        <p:spPr>
          <a:xfrm>
            <a:off x="1371960" y="360"/>
            <a:ext cx="4656960" cy="6857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28" name="TextShape 10"/>
          <p:cNvSpPr txBox="1"/>
          <p:nvPr/>
        </p:nvSpPr>
        <p:spPr>
          <a:xfrm>
            <a:off x="1833840" y="685800"/>
            <a:ext cx="3704400" cy="5308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br/>
            <a:r>
              <a:rPr b="1" lang="en-US" sz="3200" spc="-1" strike="noStrike" cap="all">
                <a:solidFill>
                  <a:srgbClr val="ffffff"/>
                </a:solidFill>
                <a:latin typeface="Century Gothic"/>
                <a:ea typeface="Century Gothic"/>
              </a:rPr>
              <a:t>What is Continuous Integration ?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9" name="TextShape 11"/>
          <p:cNvSpPr txBox="1"/>
          <p:nvPr/>
        </p:nvSpPr>
        <p:spPr>
          <a:xfrm>
            <a:off x="6260400" y="609840"/>
            <a:ext cx="5820480" cy="5409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• </a:t>
            </a:r>
            <a:r>
              <a:rPr b="1" lang="en-US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Compile</a:t>
            </a:r>
            <a:endParaRPr b="1" lang="en-US" sz="24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• </a:t>
            </a:r>
            <a:r>
              <a:rPr b="1" lang="en-US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Unit Test</a:t>
            </a:r>
            <a:endParaRPr b="1" lang="en-US" sz="24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• </a:t>
            </a:r>
            <a:r>
              <a:rPr b="1" lang="en-US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Static Analysis</a:t>
            </a:r>
            <a:endParaRPr b="1" lang="en-US" sz="24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• </a:t>
            </a:r>
            <a:r>
              <a:rPr b="1" lang="en-US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Dependency vulnerability testing</a:t>
            </a:r>
            <a:endParaRPr b="1" lang="en-US" sz="24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• </a:t>
            </a:r>
            <a:r>
              <a:rPr b="1" lang="en-US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Store artifact</a:t>
            </a:r>
            <a:endParaRPr b="1" lang="en-US" sz="24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461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360" y="360"/>
            <a:ext cx="121917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2"/>
          <p:cNvSpPr/>
          <p:nvPr/>
        </p:nvSpPr>
        <p:spPr>
          <a:xfrm>
            <a:off x="0" y="360"/>
            <a:ext cx="1437480" cy="6857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/>
        </p:style>
      </p:sp>
      <p:grpSp>
        <p:nvGrpSpPr>
          <p:cNvPr id="232" name="Group 3"/>
          <p:cNvGrpSpPr/>
          <p:nvPr/>
        </p:nvGrpSpPr>
        <p:grpSpPr>
          <a:xfrm>
            <a:off x="78480" y="4434840"/>
            <a:ext cx="1419480" cy="1660320"/>
            <a:chOff x="78480" y="4434840"/>
            <a:chExt cx="1419480" cy="1660320"/>
          </a:xfrm>
        </p:grpSpPr>
        <p:sp>
          <p:nvSpPr>
            <p:cNvPr id="233" name="Line 4"/>
            <p:cNvSpPr/>
            <p:nvPr/>
          </p:nvSpPr>
          <p:spPr>
            <a:xfrm flipH="1">
              <a:off x="814680" y="4434840"/>
              <a:ext cx="683280" cy="683280"/>
            </a:xfrm>
            <a:prstGeom prst="line">
              <a:avLst/>
            </a:prstGeom>
            <a:ln cap="rnd"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34" name="Line 5"/>
            <p:cNvSpPr/>
            <p:nvPr/>
          </p:nvSpPr>
          <p:spPr>
            <a:xfrm flipH="1">
              <a:off x="78480" y="4604760"/>
              <a:ext cx="1419480" cy="1419480"/>
            </a:xfrm>
            <a:prstGeom prst="line">
              <a:avLst/>
            </a:prstGeom>
            <a:ln cap="rnd"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35" name="Line 6"/>
            <p:cNvSpPr/>
            <p:nvPr/>
          </p:nvSpPr>
          <p:spPr>
            <a:xfrm flipH="1">
              <a:off x="78480" y="4675680"/>
              <a:ext cx="1419480" cy="1419480"/>
            </a:xfrm>
            <a:prstGeom prst="line">
              <a:avLst/>
            </a:prstGeom>
            <a:ln cap="rnd"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36" name="Line 7"/>
            <p:cNvSpPr/>
            <p:nvPr/>
          </p:nvSpPr>
          <p:spPr>
            <a:xfrm flipH="1">
              <a:off x="191160" y="4560480"/>
              <a:ext cx="1306800" cy="1306440"/>
            </a:xfrm>
            <a:prstGeom prst="line">
              <a:avLst/>
            </a:prstGeom>
            <a:ln cap="rnd"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37" name="Line 8"/>
            <p:cNvSpPr/>
            <p:nvPr/>
          </p:nvSpPr>
          <p:spPr>
            <a:xfrm flipH="1">
              <a:off x="547560" y="4973400"/>
              <a:ext cx="950400" cy="950760"/>
            </a:xfrm>
            <a:prstGeom prst="line">
              <a:avLst/>
            </a:prstGeom>
            <a:ln cap="rnd"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238" name="CustomShape 9"/>
          <p:cNvSpPr/>
          <p:nvPr/>
        </p:nvSpPr>
        <p:spPr>
          <a:xfrm>
            <a:off x="1371960" y="360"/>
            <a:ext cx="4656960" cy="6857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39" name="TextShape 10"/>
          <p:cNvSpPr txBox="1"/>
          <p:nvPr/>
        </p:nvSpPr>
        <p:spPr>
          <a:xfrm>
            <a:off x="1833840" y="685800"/>
            <a:ext cx="3704400" cy="5308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br/>
            <a:r>
              <a:rPr b="1" lang="en-US" sz="3200" spc="-1" strike="noStrike" cap="all">
                <a:solidFill>
                  <a:srgbClr val="ffffff"/>
                </a:solidFill>
                <a:latin typeface="Century Gothic"/>
                <a:ea typeface="Century Gothic"/>
              </a:rPr>
              <a:t>What is Continuous DEPLOYMENT ?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0" name="TextShape 11"/>
          <p:cNvSpPr txBox="1"/>
          <p:nvPr/>
        </p:nvSpPr>
        <p:spPr>
          <a:xfrm>
            <a:off x="6515640" y="685800"/>
            <a:ext cx="4754520" cy="5409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• </a:t>
            </a:r>
            <a:r>
              <a:rPr b="1" lang="en-US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Creating infrastructure</a:t>
            </a:r>
            <a:endParaRPr b="1" lang="en-US" sz="24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• </a:t>
            </a:r>
            <a:r>
              <a:rPr b="1" lang="en-US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Provisioning servers</a:t>
            </a:r>
            <a:endParaRPr b="1" lang="en-US" sz="24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• </a:t>
            </a:r>
            <a:r>
              <a:rPr b="1" lang="en-US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Copying files</a:t>
            </a:r>
            <a:endParaRPr b="1" lang="en-US" sz="24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• </a:t>
            </a:r>
            <a:r>
              <a:rPr b="1" lang="en-US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Promoting to production</a:t>
            </a:r>
            <a:endParaRPr b="1" lang="en-US" sz="24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• </a:t>
            </a:r>
            <a:r>
              <a:rPr b="1" lang="en-US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Smoke Testing</a:t>
            </a:r>
            <a:endParaRPr b="1" lang="en-US" sz="24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• </a:t>
            </a:r>
            <a:r>
              <a:rPr b="1" lang="en-US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Rollbacks</a:t>
            </a:r>
            <a:endParaRPr b="1" lang="en-US" sz="24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461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360" y="360"/>
            <a:ext cx="121917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2"/>
          <p:cNvSpPr/>
          <p:nvPr/>
        </p:nvSpPr>
        <p:spPr>
          <a:xfrm>
            <a:off x="0" y="360"/>
            <a:ext cx="1437480" cy="6857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/>
        </p:style>
      </p:sp>
      <p:grpSp>
        <p:nvGrpSpPr>
          <p:cNvPr id="243" name="Group 3"/>
          <p:cNvGrpSpPr/>
          <p:nvPr/>
        </p:nvGrpSpPr>
        <p:grpSpPr>
          <a:xfrm>
            <a:off x="78480" y="4434840"/>
            <a:ext cx="1419480" cy="1660320"/>
            <a:chOff x="78480" y="4434840"/>
            <a:chExt cx="1419480" cy="1660320"/>
          </a:xfrm>
        </p:grpSpPr>
        <p:sp>
          <p:nvSpPr>
            <p:cNvPr id="244" name="Line 4"/>
            <p:cNvSpPr/>
            <p:nvPr/>
          </p:nvSpPr>
          <p:spPr>
            <a:xfrm flipH="1">
              <a:off x="814680" y="4434840"/>
              <a:ext cx="683280" cy="683280"/>
            </a:xfrm>
            <a:prstGeom prst="line">
              <a:avLst/>
            </a:prstGeom>
            <a:ln cap="rnd"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45" name="Line 5"/>
            <p:cNvSpPr/>
            <p:nvPr/>
          </p:nvSpPr>
          <p:spPr>
            <a:xfrm flipH="1">
              <a:off x="78480" y="4604760"/>
              <a:ext cx="1419480" cy="1419480"/>
            </a:xfrm>
            <a:prstGeom prst="line">
              <a:avLst/>
            </a:prstGeom>
            <a:ln cap="rnd"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46" name="Line 6"/>
            <p:cNvSpPr/>
            <p:nvPr/>
          </p:nvSpPr>
          <p:spPr>
            <a:xfrm flipH="1">
              <a:off x="78480" y="4675680"/>
              <a:ext cx="1419480" cy="1419480"/>
            </a:xfrm>
            <a:prstGeom prst="line">
              <a:avLst/>
            </a:prstGeom>
            <a:ln cap="rnd"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47" name="Line 7"/>
            <p:cNvSpPr/>
            <p:nvPr/>
          </p:nvSpPr>
          <p:spPr>
            <a:xfrm flipH="1">
              <a:off x="191160" y="4560480"/>
              <a:ext cx="1306800" cy="1306440"/>
            </a:xfrm>
            <a:prstGeom prst="line">
              <a:avLst/>
            </a:prstGeom>
            <a:ln cap="rnd"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48" name="Line 8"/>
            <p:cNvSpPr/>
            <p:nvPr/>
          </p:nvSpPr>
          <p:spPr>
            <a:xfrm flipH="1">
              <a:off x="547560" y="4973400"/>
              <a:ext cx="950400" cy="950760"/>
            </a:xfrm>
            <a:prstGeom prst="line">
              <a:avLst/>
            </a:prstGeom>
            <a:ln cap="rnd"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249" name="CustomShape 9"/>
          <p:cNvSpPr/>
          <p:nvPr/>
        </p:nvSpPr>
        <p:spPr>
          <a:xfrm>
            <a:off x="1371960" y="360"/>
            <a:ext cx="4656960" cy="6857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50" name="TextShape 10"/>
          <p:cNvSpPr txBox="1"/>
          <p:nvPr/>
        </p:nvSpPr>
        <p:spPr>
          <a:xfrm>
            <a:off x="1833840" y="685800"/>
            <a:ext cx="3704400" cy="5308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br/>
            <a:r>
              <a:rPr b="1" lang="en-US" sz="3200" spc="-1" strike="noStrike" cap="all">
                <a:solidFill>
                  <a:srgbClr val="ffffff"/>
                </a:solidFill>
                <a:latin typeface="Century Gothic"/>
                <a:ea typeface="Century Gothic"/>
              </a:rPr>
              <a:t>THE benefits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1" name="TextShape 11"/>
          <p:cNvSpPr txBox="1"/>
          <p:nvPr/>
        </p:nvSpPr>
        <p:spPr>
          <a:xfrm>
            <a:off x="6255360" y="617760"/>
            <a:ext cx="6080760" cy="2228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6000"/>
          </a:bodyPr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• </a:t>
            </a:r>
            <a:r>
              <a:rPr b="0" lang="en-US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Catch Compile Errors After Merge</a:t>
            </a:r>
            <a:endParaRPr b="0" lang="en-US" sz="24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• </a:t>
            </a:r>
            <a:r>
              <a:rPr b="0" lang="en-US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Catch Unit Test Failures</a:t>
            </a:r>
            <a:endParaRPr b="0" lang="en-US" sz="24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• </a:t>
            </a:r>
            <a:r>
              <a:rPr b="0" lang="en-US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Deploy to Production Without Manual</a:t>
            </a:r>
            <a:endParaRPr b="0" lang="en-US" sz="24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   </a:t>
            </a:r>
            <a:r>
              <a:rPr b="0" lang="en-US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Checks</a:t>
            </a:r>
            <a:endParaRPr b="0" lang="en-US" sz="24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• </a:t>
            </a:r>
            <a:r>
              <a:rPr b="0" lang="en-US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Automate Infrastructure Creation</a:t>
            </a:r>
            <a:endParaRPr b="0" lang="en-US" sz="24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• </a:t>
            </a:r>
            <a:r>
              <a:rPr b="0" lang="en-US" sz="2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Automated Smoke Tests</a:t>
            </a:r>
            <a:endParaRPr b="0" lang="en-US" sz="24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52" name="TextShape 12"/>
          <p:cNvSpPr txBox="1"/>
          <p:nvPr/>
        </p:nvSpPr>
        <p:spPr>
          <a:xfrm>
            <a:off x="6210360" y="-67680"/>
            <a:ext cx="6380640" cy="1037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ffffff"/>
                </a:solidFill>
                <a:latin typeface="Century Gothic"/>
              </a:rPr>
              <a:t>- Technical Benefit</a:t>
            </a:r>
            <a:endParaRPr b="1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3" name="TextShape 13"/>
          <p:cNvSpPr txBox="1"/>
          <p:nvPr/>
        </p:nvSpPr>
        <p:spPr>
          <a:xfrm>
            <a:off x="6165720" y="3017520"/>
            <a:ext cx="7477200" cy="3584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• </a:t>
            </a: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Less developer time on issues from new</a:t>
            </a:r>
            <a:endParaRPr b="0" lang="en-US" sz="22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   </a:t>
            </a: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developer code</a:t>
            </a:r>
            <a:endParaRPr b="0" lang="en-US" sz="22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• </a:t>
            </a: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Less bugs in production and less</a:t>
            </a:r>
            <a:endParaRPr b="0" lang="en-US" sz="22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   </a:t>
            </a: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time in testing</a:t>
            </a:r>
            <a:endParaRPr b="0" lang="en-US" sz="22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• </a:t>
            </a: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Less human error, Faster deployments</a:t>
            </a:r>
            <a:endParaRPr b="0" lang="en-US" sz="22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• </a:t>
            </a: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Less time to market</a:t>
            </a:r>
            <a:endParaRPr b="0" lang="en-US" sz="22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54" name="TextShape 14"/>
          <p:cNvSpPr txBox="1"/>
          <p:nvPr/>
        </p:nvSpPr>
        <p:spPr>
          <a:xfrm>
            <a:off x="6165720" y="2575440"/>
            <a:ext cx="6380640" cy="1037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ffffff"/>
                </a:solidFill>
                <a:latin typeface="Century Gothic"/>
              </a:rPr>
              <a:t>- Business Benefit</a:t>
            </a:r>
            <a:endParaRPr b="1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20160" y="360"/>
            <a:ext cx="121917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2"/>
          <p:cNvSpPr/>
          <p:nvPr/>
        </p:nvSpPr>
        <p:spPr>
          <a:xfrm>
            <a:off x="0" y="360"/>
            <a:ext cx="1437480" cy="6857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/>
        </p:style>
      </p:sp>
      <p:grpSp>
        <p:nvGrpSpPr>
          <p:cNvPr id="257" name="Group 3"/>
          <p:cNvGrpSpPr/>
          <p:nvPr/>
        </p:nvGrpSpPr>
        <p:grpSpPr>
          <a:xfrm>
            <a:off x="78480" y="4434840"/>
            <a:ext cx="1419480" cy="1660320"/>
            <a:chOff x="78480" y="4434840"/>
            <a:chExt cx="1419480" cy="1660320"/>
          </a:xfrm>
        </p:grpSpPr>
        <p:sp>
          <p:nvSpPr>
            <p:cNvPr id="258" name="Line 4"/>
            <p:cNvSpPr/>
            <p:nvPr/>
          </p:nvSpPr>
          <p:spPr>
            <a:xfrm flipH="1">
              <a:off x="814680" y="4434840"/>
              <a:ext cx="683280" cy="683280"/>
            </a:xfrm>
            <a:prstGeom prst="line">
              <a:avLst/>
            </a:prstGeom>
            <a:ln cap="rnd"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59" name="Line 5"/>
            <p:cNvSpPr/>
            <p:nvPr/>
          </p:nvSpPr>
          <p:spPr>
            <a:xfrm flipH="1">
              <a:off x="78480" y="4604760"/>
              <a:ext cx="1419480" cy="1419480"/>
            </a:xfrm>
            <a:prstGeom prst="line">
              <a:avLst/>
            </a:prstGeom>
            <a:ln cap="rnd"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60" name="Line 6"/>
            <p:cNvSpPr/>
            <p:nvPr/>
          </p:nvSpPr>
          <p:spPr>
            <a:xfrm flipH="1">
              <a:off x="78480" y="4675680"/>
              <a:ext cx="1419480" cy="1419480"/>
            </a:xfrm>
            <a:prstGeom prst="line">
              <a:avLst/>
            </a:prstGeom>
            <a:ln cap="rnd"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61" name="Line 7"/>
            <p:cNvSpPr/>
            <p:nvPr/>
          </p:nvSpPr>
          <p:spPr>
            <a:xfrm flipH="1">
              <a:off x="191160" y="4560480"/>
              <a:ext cx="1306800" cy="1306440"/>
            </a:xfrm>
            <a:prstGeom prst="line">
              <a:avLst/>
            </a:prstGeom>
            <a:ln cap="rnd"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62" name="Line 8"/>
            <p:cNvSpPr/>
            <p:nvPr/>
          </p:nvSpPr>
          <p:spPr>
            <a:xfrm flipH="1">
              <a:off x="547560" y="4973400"/>
              <a:ext cx="950400" cy="950760"/>
            </a:xfrm>
            <a:prstGeom prst="line">
              <a:avLst/>
            </a:prstGeom>
            <a:ln cap="rnd"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263" name="CustomShape 9"/>
          <p:cNvSpPr/>
          <p:nvPr/>
        </p:nvSpPr>
        <p:spPr>
          <a:xfrm>
            <a:off x="1371960" y="360"/>
            <a:ext cx="4656960" cy="6857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64" name="TextShape 10"/>
          <p:cNvSpPr txBox="1"/>
          <p:nvPr/>
        </p:nvSpPr>
        <p:spPr>
          <a:xfrm>
            <a:off x="1833840" y="685800"/>
            <a:ext cx="3704400" cy="5308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br/>
            <a:r>
              <a:rPr b="1" lang="en-US" sz="3200" spc="-1" strike="noStrike" cap="all">
                <a:solidFill>
                  <a:srgbClr val="ffffff"/>
                </a:solidFill>
                <a:latin typeface="Century Gothic"/>
                <a:ea typeface="Noto Sans CJK SC"/>
              </a:rPr>
              <a:t>Configuration Management Tool 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5" name="TextShape 11"/>
          <p:cNvSpPr txBox="1"/>
          <p:nvPr/>
        </p:nvSpPr>
        <p:spPr>
          <a:xfrm>
            <a:off x="6465600" y="1829880"/>
            <a:ext cx="4754520" cy="1965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1000"/>
          </a:bodyPr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• </a:t>
            </a: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Catch compile error after merge</a:t>
            </a:r>
            <a:endParaRPr b="0" lang="en-US" sz="22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• </a:t>
            </a: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Catch unit test failure</a:t>
            </a:r>
            <a:endParaRPr b="0" lang="en-US" sz="22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• </a:t>
            </a: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Automatic infrastructure creation</a:t>
            </a:r>
            <a:endParaRPr b="0" lang="en-US" sz="22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• </a:t>
            </a: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Automated Smoke test</a:t>
            </a:r>
            <a:endParaRPr b="0" lang="en-US" sz="22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66" name="TextShape 12"/>
          <p:cNvSpPr txBox="1"/>
          <p:nvPr/>
        </p:nvSpPr>
        <p:spPr>
          <a:xfrm>
            <a:off x="6078960" y="-813240"/>
            <a:ext cx="6171840" cy="5308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ffffff"/>
                </a:solidFill>
                <a:latin typeface="Century Gothic"/>
                <a:ea typeface="Noto Sans CJK SC"/>
              </a:rPr>
              <a:t>- Installable/On-Prem</a:t>
            </a:r>
            <a:endParaRPr b="1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7" name="TextShape 13"/>
          <p:cNvSpPr txBox="1"/>
          <p:nvPr/>
        </p:nvSpPr>
        <p:spPr>
          <a:xfrm>
            <a:off x="1833840" y="685800"/>
            <a:ext cx="3704400" cy="5308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br/>
            <a:r>
              <a:rPr b="1" lang="en-US" sz="3200" spc="-1" strike="noStrike" cap="all">
                <a:solidFill>
                  <a:srgbClr val="ffffff"/>
                </a:solidFill>
                <a:latin typeface="Century Gothic"/>
                <a:ea typeface="Noto Sans CJK SC"/>
              </a:rPr>
              <a:t>Configuration Management Tool 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20160" y="360"/>
            <a:ext cx="121917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2"/>
          <p:cNvSpPr/>
          <p:nvPr/>
        </p:nvSpPr>
        <p:spPr>
          <a:xfrm>
            <a:off x="0" y="360"/>
            <a:ext cx="1437480" cy="6857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/>
        </p:style>
      </p:sp>
      <p:grpSp>
        <p:nvGrpSpPr>
          <p:cNvPr id="270" name="Group 3"/>
          <p:cNvGrpSpPr/>
          <p:nvPr/>
        </p:nvGrpSpPr>
        <p:grpSpPr>
          <a:xfrm>
            <a:off x="78480" y="4434840"/>
            <a:ext cx="1419480" cy="1660320"/>
            <a:chOff x="78480" y="4434840"/>
            <a:chExt cx="1419480" cy="1660320"/>
          </a:xfrm>
        </p:grpSpPr>
        <p:sp>
          <p:nvSpPr>
            <p:cNvPr id="271" name="Line 4"/>
            <p:cNvSpPr/>
            <p:nvPr/>
          </p:nvSpPr>
          <p:spPr>
            <a:xfrm flipH="1">
              <a:off x="814680" y="4434840"/>
              <a:ext cx="683280" cy="683280"/>
            </a:xfrm>
            <a:prstGeom prst="line">
              <a:avLst/>
            </a:prstGeom>
            <a:ln cap="rnd"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72" name="Line 5"/>
            <p:cNvSpPr/>
            <p:nvPr/>
          </p:nvSpPr>
          <p:spPr>
            <a:xfrm flipH="1">
              <a:off x="78480" y="4604760"/>
              <a:ext cx="1419480" cy="1419480"/>
            </a:xfrm>
            <a:prstGeom prst="line">
              <a:avLst/>
            </a:prstGeom>
            <a:ln cap="rnd"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73" name="Line 6"/>
            <p:cNvSpPr/>
            <p:nvPr/>
          </p:nvSpPr>
          <p:spPr>
            <a:xfrm flipH="1">
              <a:off x="78480" y="4675680"/>
              <a:ext cx="1419480" cy="1419480"/>
            </a:xfrm>
            <a:prstGeom prst="line">
              <a:avLst/>
            </a:prstGeom>
            <a:ln cap="rnd"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74" name="Line 7"/>
            <p:cNvSpPr/>
            <p:nvPr/>
          </p:nvSpPr>
          <p:spPr>
            <a:xfrm flipH="1">
              <a:off x="191160" y="4560480"/>
              <a:ext cx="1306800" cy="1306440"/>
            </a:xfrm>
            <a:prstGeom prst="line">
              <a:avLst/>
            </a:prstGeom>
            <a:ln cap="rnd"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75" name="Line 8"/>
            <p:cNvSpPr/>
            <p:nvPr/>
          </p:nvSpPr>
          <p:spPr>
            <a:xfrm flipH="1">
              <a:off x="547560" y="4973400"/>
              <a:ext cx="950400" cy="950760"/>
            </a:xfrm>
            <a:prstGeom prst="line">
              <a:avLst/>
            </a:prstGeom>
            <a:ln cap="rnd"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276" name="CustomShape 9"/>
          <p:cNvSpPr/>
          <p:nvPr/>
        </p:nvSpPr>
        <p:spPr>
          <a:xfrm>
            <a:off x="1371960" y="360"/>
            <a:ext cx="4656960" cy="6857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77" name="TextShape 10"/>
          <p:cNvSpPr txBox="1"/>
          <p:nvPr/>
        </p:nvSpPr>
        <p:spPr>
          <a:xfrm>
            <a:off x="1833840" y="685800"/>
            <a:ext cx="3704400" cy="5308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br/>
            <a:r>
              <a:rPr b="1" lang="en-US" sz="3200" spc="-1" strike="noStrike" cap="all">
                <a:solidFill>
                  <a:srgbClr val="ffffff"/>
                </a:solidFill>
                <a:latin typeface="Century Gothic"/>
                <a:ea typeface="Noto Sans CJK SC"/>
              </a:rPr>
              <a:t>Configuration Management Tool 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8" name="TextShape 11"/>
          <p:cNvSpPr txBox="1"/>
          <p:nvPr/>
        </p:nvSpPr>
        <p:spPr>
          <a:xfrm>
            <a:off x="6465600" y="1829880"/>
            <a:ext cx="4754520" cy="1965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• </a:t>
            </a: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Bambo</a:t>
            </a:r>
            <a:endParaRPr b="0" lang="en-US" sz="22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• </a:t>
            </a: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Circle CI</a:t>
            </a:r>
            <a:endParaRPr b="0" lang="en-US" sz="22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• </a:t>
            </a: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Travirs CI</a:t>
            </a:r>
            <a:endParaRPr b="0" lang="en-US" sz="22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• </a:t>
            </a: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Gitlap</a:t>
            </a:r>
            <a:endParaRPr b="0" lang="en-US" sz="22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79" name="TextShape 12"/>
          <p:cNvSpPr txBox="1"/>
          <p:nvPr/>
        </p:nvSpPr>
        <p:spPr>
          <a:xfrm>
            <a:off x="6164280" y="1287720"/>
            <a:ext cx="6171840" cy="677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ffffff"/>
                </a:solidFill>
                <a:latin typeface="Century Gothic"/>
                <a:ea typeface="Noto Sans CJK SC"/>
              </a:rPr>
              <a:t>- Cloud-Based</a:t>
            </a:r>
            <a:endParaRPr b="1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0" name="TextShape 13"/>
          <p:cNvSpPr txBox="1"/>
          <p:nvPr/>
        </p:nvSpPr>
        <p:spPr>
          <a:xfrm>
            <a:off x="1833840" y="685800"/>
            <a:ext cx="3704400" cy="5308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br/>
            <a:r>
              <a:rPr b="1" lang="en-US" sz="3200" spc="-1" strike="noStrike" cap="all">
                <a:solidFill>
                  <a:srgbClr val="ffffff"/>
                </a:solidFill>
                <a:latin typeface="Century Gothic"/>
                <a:ea typeface="Noto Sans CJK SC"/>
              </a:rPr>
              <a:t>Configuration Management Tool 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20160" y="360"/>
            <a:ext cx="121917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2"/>
          <p:cNvSpPr/>
          <p:nvPr/>
        </p:nvSpPr>
        <p:spPr>
          <a:xfrm>
            <a:off x="0" y="360"/>
            <a:ext cx="1437480" cy="6857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/>
        </p:style>
      </p:sp>
      <p:grpSp>
        <p:nvGrpSpPr>
          <p:cNvPr id="283" name="Group 3"/>
          <p:cNvGrpSpPr/>
          <p:nvPr/>
        </p:nvGrpSpPr>
        <p:grpSpPr>
          <a:xfrm>
            <a:off x="78480" y="4434840"/>
            <a:ext cx="1419480" cy="1660320"/>
            <a:chOff x="78480" y="4434840"/>
            <a:chExt cx="1419480" cy="1660320"/>
          </a:xfrm>
        </p:grpSpPr>
        <p:sp>
          <p:nvSpPr>
            <p:cNvPr id="284" name="Line 4"/>
            <p:cNvSpPr/>
            <p:nvPr/>
          </p:nvSpPr>
          <p:spPr>
            <a:xfrm flipH="1">
              <a:off x="814680" y="4434840"/>
              <a:ext cx="683280" cy="683280"/>
            </a:xfrm>
            <a:prstGeom prst="line">
              <a:avLst/>
            </a:prstGeom>
            <a:ln cap="rnd"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85" name="Line 5"/>
            <p:cNvSpPr/>
            <p:nvPr/>
          </p:nvSpPr>
          <p:spPr>
            <a:xfrm flipH="1">
              <a:off x="78480" y="4604760"/>
              <a:ext cx="1419480" cy="1419480"/>
            </a:xfrm>
            <a:prstGeom prst="line">
              <a:avLst/>
            </a:prstGeom>
            <a:ln cap="rnd"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86" name="Line 6"/>
            <p:cNvSpPr/>
            <p:nvPr/>
          </p:nvSpPr>
          <p:spPr>
            <a:xfrm flipH="1">
              <a:off x="78480" y="4675680"/>
              <a:ext cx="1419480" cy="1419480"/>
            </a:xfrm>
            <a:prstGeom prst="line">
              <a:avLst/>
            </a:prstGeom>
            <a:ln cap="rnd"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87" name="Line 7"/>
            <p:cNvSpPr/>
            <p:nvPr/>
          </p:nvSpPr>
          <p:spPr>
            <a:xfrm flipH="1">
              <a:off x="191160" y="4560480"/>
              <a:ext cx="1306800" cy="1306440"/>
            </a:xfrm>
            <a:prstGeom prst="line">
              <a:avLst/>
            </a:prstGeom>
            <a:ln cap="rnd"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88" name="Line 8"/>
            <p:cNvSpPr/>
            <p:nvPr/>
          </p:nvSpPr>
          <p:spPr>
            <a:xfrm flipH="1">
              <a:off x="547560" y="4973400"/>
              <a:ext cx="950400" cy="950760"/>
            </a:xfrm>
            <a:prstGeom prst="line">
              <a:avLst/>
            </a:prstGeom>
            <a:ln cap="rnd"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289" name="CustomShape 9"/>
          <p:cNvSpPr/>
          <p:nvPr/>
        </p:nvSpPr>
        <p:spPr>
          <a:xfrm>
            <a:off x="1371960" y="360"/>
            <a:ext cx="4656960" cy="6857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90" name="TextShape 10"/>
          <p:cNvSpPr txBox="1"/>
          <p:nvPr/>
        </p:nvSpPr>
        <p:spPr>
          <a:xfrm>
            <a:off x="1833840" y="685800"/>
            <a:ext cx="3704400" cy="5308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ffffff"/>
                </a:solidFill>
                <a:latin typeface="Century Gothic"/>
                <a:ea typeface="Noto Sans CJK SC"/>
              </a:rPr>
              <a:t>monitoring</a:t>
            </a:r>
            <a:endParaRPr b="1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1" name="TextShape 11"/>
          <p:cNvSpPr txBox="1"/>
          <p:nvPr/>
        </p:nvSpPr>
        <p:spPr>
          <a:xfrm>
            <a:off x="6465600" y="1829880"/>
            <a:ext cx="4754520" cy="1965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1000"/>
          </a:bodyPr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• </a:t>
            </a: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Graphity</a:t>
            </a:r>
            <a:endParaRPr b="0" lang="en-US" sz="22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• </a:t>
            </a: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Loggely</a:t>
            </a:r>
            <a:endParaRPr b="0" lang="en-US" sz="22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• </a:t>
            </a: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Cloud watch</a:t>
            </a:r>
            <a:endParaRPr b="0" lang="en-US" sz="22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• </a:t>
            </a: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prometheus</a:t>
            </a:r>
            <a:endParaRPr b="0" lang="en-US" sz="22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• </a:t>
            </a: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Datadog</a:t>
            </a:r>
            <a:endParaRPr b="0" lang="en-US" sz="22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• </a:t>
            </a: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logstash</a:t>
            </a:r>
            <a:endParaRPr b="0" lang="en-US" sz="22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92" name="TextShape 12"/>
          <p:cNvSpPr txBox="1"/>
          <p:nvPr/>
        </p:nvSpPr>
        <p:spPr>
          <a:xfrm>
            <a:off x="6164280" y="1287720"/>
            <a:ext cx="6171840" cy="677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ffffff"/>
                </a:solidFill>
                <a:latin typeface="Century Gothic"/>
                <a:ea typeface="Noto Sans CJK SC"/>
              </a:rPr>
              <a:t>- monitoring tools</a:t>
            </a:r>
            <a:endParaRPr b="1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C20F6BD6928D4D928867AF476C0B9A" ma:contentTypeVersion="3" ma:contentTypeDescription="Create a new document." ma:contentTypeScope="" ma:versionID="f859255722dd1645135363e8cf036b3b">
  <xsd:schema xmlns:xsd="http://www.w3.org/2001/XMLSchema" xmlns:xs="http://www.w3.org/2001/XMLSchema" xmlns:p="http://schemas.microsoft.com/office/2006/metadata/properties" xmlns:ns2="0c21718a-8f5e-4439-9e8c-7f653038e9b0" targetNamespace="http://schemas.microsoft.com/office/2006/metadata/properties" ma:root="true" ma:fieldsID="cf8039e9f719c4a84ee90d5eef627ed4" ns2:_="">
    <xsd:import namespace="0c21718a-8f5e-4439-9e8c-7f653038e9b0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1718a-8f5e-4439-9e8c-7f653038e9b0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0c21718a-8f5e-4439-9e8c-7f653038e9b0" xsi:nil="true"/>
  </documentManagement>
</p:properties>
</file>

<file path=customXml/itemProps1.xml><?xml version="1.0" encoding="utf-8"?>
<ds:datastoreItem xmlns:ds="http://schemas.openxmlformats.org/officeDocument/2006/customXml" ds:itemID="{4B4F929A-8C26-4DD1-B676-D5898A2DECBC}"/>
</file>

<file path=customXml/itemProps2.xml><?xml version="1.0" encoding="utf-8"?>
<ds:datastoreItem xmlns:ds="http://schemas.openxmlformats.org/officeDocument/2006/customXml" ds:itemID="{994F6E94-1F69-41BF-AAFE-B2C7AFE5EB24}"/>
</file>

<file path=customXml/itemProps3.xml><?xml version="1.0" encoding="utf-8"?>
<ds:datastoreItem xmlns:ds="http://schemas.openxmlformats.org/officeDocument/2006/customXml" ds:itemID="{C9C374B3-5CFB-4713-A952-DEE3EE155BB0}"/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864</TotalTime>
  <Application>LibreOffice/6.4.7.2$Linux_X86_64 LibreOffice_project/40$Build-2</Application>
  <Words>422</Words>
  <Paragraphs>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2021-03-20T14:25:27Z</dcterms:created>
  <dc:creator/>
  <dc:description/>
  <dc:language>en-US</dc:language>
  <cp:lastModifiedBy/>
  <dcterms:modified xsi:type="dcterms:W3CDTF">2021-09-17T21:20:37Z</dcterms:modified>
  <cp:revision>364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0x010100A1C20F6BD6928D4D928867AF476C0B9A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7</vt:i4>
  </property>
</Properties>
</file>