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60" r:id="rId4"/>
    <p:sldId id="259" r:id="rId5"/>
    <p:sldId id="258" r:id="rId6"/>
    <p:sldId id="261" r:id="rId7"/>
    <p:sldId id="262" r:id="rId8"/>
    <p:sldId id="264" r:id="rId9"/>
    <p:sldId id="263" r:id="rId10"/>
    <p:sldId id="265" r:id="rId11"/>
    <p:sldId id="266" r:id="rId12"/>
    <p:sldId id="267" r:id="rId13"/>
    <p:sldId id="268" r:id="rId14"/>
    <p:sldId id="269" r:id="rId15"/>
    <p:sldId id="271" r:id="rId16"/>
    <p:sldId id="272" r:id="rId17"/>
    <p:sldId id="273" r:id="rId18"/>
    <p:sldId id="277" r:id="rId19"/>
    <p:sldId id="279" r:id="rId20"/>
    <p:sldId id="280" r:id="rId21"/>
    <p:sldId id="290" r:id="rId22"/>
    <p:sldId id="287" r:id="rId23"/>
    <p:sldId id="288" r:id="rId24"/>
    <p:sldId id="285" r:id="rId25"/>
    <p:sldId id="286" r:id="rId26"/>
    <p:sldId id="289" r:id="rId27"/>
    <p:sldId id="274" r:id="rId28"/>
    <p:sldId id="276" r:id="rId29"/>
    <p:sldId id="275"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B07"/>
    <a:srgbClr val="FF0066"/>
    <a:srgbClr val="06D2DC"/>
    <a:srgbClr val="FA9F44"/>
    <a:srgbClr val="EFC895"/>
    <a:srgbClr val="5A82AE"/>
    <a:srgbClr val="FFCC66"/>
    <a:srgbClr val="CC3300"/>
    <a:srgbClr val="FF7C80"/>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0"/>
            <a:ext cx="9144000" cy="6400800"/>
            <a:chOff x="0" y="0"/>
            <a:chExt cx="9144000" cy="64008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10"/>
            <p:cNvGrpSpPr/>
            <p:nvPr/>
          </p:nvGrpSpPr>
          <p:grpSpPr>
            <a:xfrm>
              <a:off x="0" y="0"/>
              <a:ext cx="9144000" cy="6400800"/>
              <a:chOff x="0" y="0"/>
              <a:chExt cx="9144000" cy="6400800"/>
            </a:xfrm>
          </p:grpSpPr>
          <p:sp>
            <p:nvSpPr>
              <p:cNvPr id="15" name="Rectangle 14"/>
              <p:cNvSpPr/>
              <p:nvPr/>
            </p:nvSpPr>
            <p:spPr>
              <a:xfrm>
                <a:off x="0" y="0"/>
                <a:ext cx="1828800" cy="640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4572000"/>
                <a:ext cx="91440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Rectangle 12"/>
            <p:cNvSpPr/>
            <p:nvPr/>
          </p:nvSpPr>
          <p:spPr>
            <a:xfrm>
              <a:off x="0" y="45720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a:xfrm>
            <a:off x="6934200" y="6553200"/>
            <a:ext cx="1676400" cy="228600"/>
          </a:xfrm>
        </p:spPr>
        <p:txBody>
          <a:bodyPr vert="horz" lIns="91440" tIns="45720" rIns="91440" bIns="45720" rtlCol="0" anchor="t" anchorCtr="0"/>
          <a:lstStyle>
            <a:lvl1pPr marL="0" algn="r" defTabSz="914400" rtl="0" eaLnBrk="1" latinLnBrk="0" hangingPunct="1">
              <a:defRPr sz="900" kern="1200" cap="small" baseline="0">
                <a:solidFill>
                  <a:sysClr val="windowText" lastClr="000000"/>
                </a:solidFill>
                <a:latin typeface="+mj-lt"/>
                <a:ea typeface="+mn-ea"/>
                <a:cs typeface="+mn-cs"/>
              </a:defRPr>
            </a:lvl1pPr>
          </a:lstStyle>
          <a:p>
            <a:fld id="{0F93FA5D-7551-4066-B49F-EA624F1BBD21}" type="datetimeFigureOut">
              <a:rPr lang="en-US" smtClean="0"/>
              <a:pPr/>
              <a:t>5/23/2012</a:t>
            </a:fld>
            <a:endParaRPr lang="en-US"/>
          </a:p>
        </p:txBody>
      </p:sp>
      <p:sp>
        <p:nvSpPr>
          <p:cNvPr id="5" name="Footer Placeholder 4"/>
          <p:cNvSpPr>
            <a:spLocks noGrp="1"/>
          </p:cNvSpPr>
          <p:nvPr>
            <p:ph type="ftr" sz="quarter" idx="11"/>
          </p:nvPr>
        </p:nvSpPr>
        <p:spPr>
          <a:xfrm>
            <a:off x="1891553" y="6553200"/>
            <a:ext cx="1676400" cy="228600"/>
          </a:xfrm>
        </p:spPr>
        <p:txBody>
          <a:bodyPr anchor="t" anchorCtr="0"/>
          <a:lstStyle>
            <a:lvl1pPr>
              <a:defRPr>
                <a:solidFill>
                  <a:sysClr val="windowText" lastClr="000000"/>
                </a:solidFill>
              </a:defRPr>
            </a:lvl1pPr>
          </a:lstStyle>
          <a:p>
            <a:endParaRPr lang="en-US"/>
          </a:p>
        </p:txBody>
      </p:sp>
      <p:sp>
        <p:nvSpPr>
          <p:cNvPr id="6" name="Slide Number Placeholder 5"/>
          <p:cNvSpPr>
            <a:spLocks noGrp="1"/>
          </p:cNvSpPr>
          <p:nvPr>
            <p:ph type="sldNum" sz="quarter" idx="12"/>
          </p:nvPr>
        </p:nvSpPr>
        <p:spPr>
          <a:xfrm>
            <a:off x="4870076" y="6553200"/>
            <a:ext cx="762000" cy="228600"/>
          </a:xfrm>
          <a:noFill/>
          <a:ln>
            <a:noFill/>
          </a:ln>
          <a:effectLst/>
        </p:spPr>
        <p:txBody>
          <a:bodyPr/>
          <a:lstStyle>
            <a:lvl1pPr algn="ctr">
              <a:defRPr sz="900" kern="1200" cap="small" baseline="0">
                <a:solidFill>
                  <a:sysClr val="windowText" lastClr="000000"/>
                </a:solidFill>
                <a:latin typeface="+mj-lt"/>
                <a:ea typeface="+mn-ea"/>
                <a:cs typeface="+mn-cs"/>
              </a:defRPr>
            </a:lvl1pPr>
          </a:lstStyle>
          <a:p>
            <a:fld id="{A49657C8-9570-45AA-98FB-647B2817A10C}" type="slidenum">
              <a:rPr lang="en-US" smtClean="0"/>
              <a:pPr/>
              <a:t>‹#›</a:t>
            </a:fld>
            <a:endParaRPr lang="en-US"/>
          </a:p>
        </p:txBody>
      </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a:solidFill>
                  <a:schemeClr val="tx1">
                    <a:alpha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905000" y="4648200"/>
            <a:ext cx="6553200" cy="1219200"/>
          </a:xfrm>
        </p:spPr>
        <p:txBody>
          <a:bodyPr anchor="b" anchorCtr="0">
            <a:noAutofit/>
          </a:bodyPr>
          <a:lstStyle>
            <a:lvl1pPr algn="l">
              <a:defRPr sz="3600"/>
            </a:lvl1pPr>
          </a:lstStyle>
          <a:p>
            <a:r>
              <a:rPr lang="en-US" smtClean="0"/>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F93FA5D-7551-4066-B49F-EA624F1BBD21}" type="datetimeFigureOut">
              <a:rPr lang="en-US" smtClean="0"/>
              <a:pPr/>
              <a:t>5/23/2012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657C8-9570-45AA-98FB-647B2817A1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F93FA5D-7551-4066-B49F-EA624F1BBD21}" type="datetimeFigureOut">
              <a:rPr lang="en-US" smtClean="0"/>
              <a:pPr/>
              <a:t>5/23/2012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848600" y="533400"/>
            <a:ext cx="762000" cy="609600"/>
          </a:xfrm>
        </p:spPr>
        <p:txBody>
          <a:bodyPr/>
          <a:lstStyle/>
          <a:p>
            <a:fld id="{A49657C8-9570-45AA-98FB-647B2817A1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F93FA5D-7551-4066-B49F-EA624F1BBD21}" type="datetimeFigureOut">
              <a:rPr lang="en-US" smtClean="0"/>
              <a:pPr/>
              <a:t>5/23/2012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657C8-9570-45AA-98FB-647B2817A1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0F93FA5D-7551-4066-B49F-EA624F1BBD21}" type="datetimeFigureOut">
              <a:rPr lang="en-US" smtClean="0"/>
              <a:pPr/>
              <a:t>5/23/2012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A49657C8-9570-45AA-98FB-647B2817A1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F93FA5D-7551-4066-B49F-EA624F1BBD21}" type="datetimeFigureOut">
              <a:rPr lang="en-US" smtClean="0"/>
              <a:pPr/>
              <a:t>5/23/2012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657C8-9570-45AA-98FB-647B2817A1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F93FA5D-7551-4066-B49F-EA624F1BBD21}" type="datetimeFigureOut">
              <a:rPr lang="en-US" smtClean="0"/>
              <a:pPr/>
              <a:t>5/23/2012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657C8-9570-45AA-98FB-647B2817A1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F93FA5D-7551-4066-B49F-EA624F1BBD21}" type="datetimeFigureOut">
              <a:rPr lang="en-US" smtClean="0"/>
              <a:pPr/>
              <a:t>5/23/2012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9657C8-9570-45AA-98FB-647B2817A1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0F93FA5D-7551-4066-B49F-EA624F1BBD21}" type="datetimeFigureOut">
              <a:rPr lang="en-US" smtClean="0"/>
              <a:pPr/>
              <a:t>5/23/2012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657C8-9570-45AA-98FB-647B2817A1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93FA5D-7551-4066-B49F-EA624F1BBD21}" type="datetimeFigureOut">
              <a:rPr lang="en-US" smtClean="0"/>
              <a:pPr/>
              <a:t>5/23/2012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657C8-9570-45AA-98FB-647B2817A1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0F93FA5D-7551-4066-B49F-EA624F1BBD21}" type="datetimeFigureOut">
              <a:rPr lang="en-US" smtClean="0"/>
              <a:pPr/>
              <a:t>5/23/2012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657C8-9570-45AA-98FB-647B2817A1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11"/>
          <p:cNvGrpSpPr/>
          <p:nvPr/>
        </p:nvGrpSpPr>
        <p:grpSpPr>
          <a:xfrm>
            <a:off x="0" y="0"/>
            <a:ext cx="9144000" cy="6858000"/>
            <a:chOff x="0" y="0"/>
            <a:chExt cx="9144000" cy="68580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2438400" y="2286000"/>
            <a:ext cx="62484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Placeholder 1"/>
          <p:cNvSpPr>
            <a:spLocks noGrp="1"/>
          </p:cNvSpPr>
          <p:nvPr>
            <p:ph type="title"/>
          </p:nvPr>
        </p:nvSpPr>
        <p:spPr>
          <a:xfrm>
            <a:off x="2438400" y="228600"/>
            <a:ext cx="6248400" cy="114300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4" name="Date Placeholder 3"/>
          <p:cNvSpPr>
            <a:spLocks noGrp="1"/>
          </p:cNvSpPr>
          <p:nvPr>
            <p:ph type="dt" sz="half" idx="2"/>
          </p:nvPr>
        </p:nvSpPr>
        <p:spPr>
          <a:xfrm>
            <a:off x="6553200" y="6351494"/>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0F93FA5D-7551-4066-B49F-EA624F1BBD21}" type="datetimeFigureOut">
              <a:rPr lang="en-US" smtClean="0"/>
              <a:pPr/>
              <a:t>5/23/2012</a:t>
            </a:fld>
            <a:endParaRPr lang="en-US"/>
          </a:p>
        </p:txBody>
      </p:sp>
      <p:sp>
        <p:nvSpPr>
          <p:cNvPr id="5" name="Footer Placeholder 4"/>
          <p:cNvSpPr>
            <a:spLocks noGrp="1"/>
          </p:cNvSpPr>
          <p:nvPr>
            <p:ph type="ftr" sz="quarter" idx="3"/>
          </p:nvPr>
        </p:nvSpPr>
        <p:spPr>
          <a:xfrm>
            <a:off x="2438400" y="6356350"/>
            <a:ext cx="2895600" cy="365125"/>
          </a:xfrm>
          <a:prstGeom prst="rect">
            <a:avLst/>
          </a:prstGeom>
        </p:spPr>
        <p:txBody>
          <a:bodyPr vert="horz" lIns="91440" tIns="45720" rIns="91440" bIns="45720" rtlCol="0" anchor="ctr"/>
          <a:lstStyle>
            <a:lvl1pPr algn="l">
              <a:defRPr sz="900" cap="small" baseline="0">
                <a:solidFill>
                  <a:schemeClr val="tx1"/>
                </a:solidFill>
                <a:latin typeface="+mj-lt"/>
              </a:defRPr>
            </a:lvl1pPr>
          </a:lstStyle>
          <a:p>
            <a:endParaRPr lang="en-US"/>
          </a:p>
        </p:txBody>
      </p:sp>
      <p:sp>
        <p:nvSpPr>
          <p:cNvPr id="6" name="Slide Number Placeholder 5"/>
          <p:cNvSpPr>
            <a:spLocks noGrp="1"/>
          </p:cNvSpPr>
          <p:nvPr>
            <p:ph type="sldNum" sz="quarter" idx="4"/>
          </p:nvPr>
        </p:nvSpPr>
        <p:spPr>
          <a:xfrm>
            <a:off x="533400" y="533400"/>
            <a:ext cx="762000" cy="609600"/>
          </a:xfrm>
          <a:prstGeom prst="rect">
            <a:avLst/>
          </a:prstGeom>
        </p:spPr>
        <p:txBody>
          <a:bodyPr vert="horz" lIns="91440" tIns="45720" rIns="91440" bIns="45720" rtlCol="0" anchor="ctr"/>
          <a:lstStyle>
            <a:lvl1pPr algn="ctr">
              <a:defRPr sz="1600" cap="small" baseline="0">
                <a:solidFill>
                  <a:schemeClr val="tx1"/>
                </a:solidFill>
                <a:latin typeface="+mj-lt"/>
              </a:defRPr>
            </a:lvl1pPr>
          </a:lstStyle>
          <a:p>
            <a:fld id="{A49657C8-9570-45AA-98FB-647B2817A1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r" defTabSz="914400" rtl="0" eaLnBrk="1" latinLnBrk="0" hangingPunct="1">
        <a:spcBef>
          <a:spcPct val="0"/>
        </a:spcBef>
        <a:buNone/>
        <a:defRPr sz="4400" kern="1200" cap="small" spc="200" baseline="0">
          <a:solidFill>
            <a:schemeClr val="tx1"/>
          </a:solidFill>
          <a:latin typeface="+mj-lt"/>
          <a:ea typeface="+mj-ea"/>
          <a:cs typeface="+mj-cs"/>
        </a:defRPr>
      </a:lvl1pPr>
    </p:titleStyle>
    <p:bodyStyle>
      <a:lvl1pPr marL="457200" indent="-457200" algn="l" defTabSz="914400" rtl="0" eaLnBrk="1" latinLnBrk="0" hangingPunct="1">
        <a:spcBef>
          <a:spcPts val="1800"/>
        </a:spcBef>
        <a:buClr>
          <a:schemeClr val="accent1"/>
        </a:buClr>
        <a:buSzPct val="8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800"/>
        </a:spcBef>
        <a:buClr>
          <a:schemeClr val="accent2"/>
        </a:buClr>
        <a:buSzPct val="8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28794" y="4786322"/>
            <a:ext cx="8305800" cy="381000"/>
          </a:xfrm>
        </p:spPr>
        <p:txBody>
          <a:bodyPr>
            <a:noAutofit/>
          </a:bodyPr>
          <a:lstStyle/>
          <a:p>
            <a:r>
              <a:rPr lang="en-US" sz="1600" dirty="0" smtClean="0">
                <a:solidFill>
                  <a:schemeClr val="accent6">
                    <a:lumMod val="75000"/>
                  </a:schemeClr>
                </a:solidFill>
              </a:rPr>
              <a:t>Students :</a:t>
            </a:r>
            <a:r>
              <a:rPr lang="en-US" sz="1600" b="1" dirty="0" smtClean="0">
                <a:solidFill>
                  <a:schemeClr val="accent6">
                    <a:lumMod val="75000"/>
                  </a:schemeClr>
                </a:solidFill>
              </a:rPr>
              <a:t> </a:t>
            </a:r>
            <a:r>
              <a:rPr lang="en-US" sz="1600" b="1" dirty="0" err="1" smtClean="0">
                <a:solidFill>
                  <a:schemeClr val="accent6">
                    <a:lumMod val="75000"/>
                  </a:schemeClr>
                </a:solidFill>
              </a:rPr>
              <a:t>Hiba</a:t>
            </a:r>
            <a:r>
              <a:rPr lang="en-US" sz="1600" b="1" dirty="0" smtClean="0">
                <a:solidFill>
                  <a:schemeClr val="accent6">
                    <a:lumMod val="75000"/>
                  </a:schemeClr>
                </a:solidFill>
              </a:rPr>
              <a:t> </a:t>
            </a:r>
            <a:r>
              <a:rPr lang="en-US" sz="1600" b="1" dirty="0" err="1" smtClean="0">
                <a:solidFill>
                  <a:schemeClr val="accent6">
                    <a:lumMod val="75000"/>
                  </a:schemeClr>
                </a:solidFill>
              </a:rPr>
              <a:t>Ghannam</a:t>
            </a:r>
            <a:endParaRPr lang="en-US" sz="1600" dirty="0" smtClean="0">
              <a:solidFill>
                <a:schemeClr val="accent6">
                  <a:lumMod val="75000"/>
                </a:schemeClr>
              </a:solidFill>
            </a:endParaRPr>
          </a:p>
          <a:p>
            <a:r>
              <a:rPr lang="en-US" sz="1600" dirty="0" smtClean="0">
                <a:solidFill>
                  <a:schemeClr val="accent6">
                    <a:lumMod val="75000"/>
                  </a:schemeClr>
                </a:solidFill>
              </a:rPr>
              <a:t>                   </a:t>
            </a:r>
            <a:r>
              <a:rPr lang="en-US" sz="1600" b="1" dirty="0" err="1" smtClean="0">
                <a:solidFill>
                  <a:schemeClr val="accent6">
                    <a:lumMod val="75000"/>
                  </a:schemeClr>
                </a:solidFill>
              </a:rPr>
              <a:t>Hawa</a:t>
            </a:r>
            <a:r>
              <a:rPr lang="en-US" sz="1600" b="1" dirty="0" smtClean="0">
                <a:solidFill>
                  <a:schemeClr val="accent6">
                    <a:lumMod val="75000"/>
                  </a:schemeClr>
                </a:solidFill>
              </a:rPr>
              <a:t>’ Osama</a:t>
            </a:r>
            <a:endParaRPr lang="en-US" sz="1600" dirty="0" smtClean="0">
              <a:solidFill>
                <a:schemeClr val="accent6">
                  <a:lumMod val="75000"/>
                </a:schemeClr>
              </a:solidFill>
            </a:endParaRPr>
          </a:p>
          <a:p>
            <a:r>
              <a:rPr lang="en-US" sz="1600" b="1" dirty="0" smtClean="0">
                <a:solidFill>
                  <a:schemeClr val="accent6">
                    <a:lumMod val="75000"/>
                  </a:schemeClr>
                </a:solidFill>
              </a:rPr>
              <a:t>                </a:t>
            </a:r>
            <a:endParaRPr lang="en-US" sz="1600" dirty="0" smtClean="0">
              <a:solidFill>
                <a:schemeClr val="accent6">
                  <a:lumMod val="75000"/>
                </a:schemeClr>
              </a:solidFill>
            </a:endParaRPr>
          </a:p>
          <a:p>
            <a:r>
              <a:rPr lang="en-US" sz="1600" dirty="0" smtClean="0">
                <a:solidFill>
                  <a:schemeClr val="accent6">
                    <a:lumMod val="75000"/>
                  </a:schemeClr>
                </a:solidFill>
              </a:rPr>
              <a:t>Supervisor : </a:t>
            </a:r>
            <a:r>
              <a:rPr lang="en-US" sz="1600" b="1" dirty="0" smtClean="0">
                <a:solidFill>
                  <a:schemeClr val="accent6">
                    <a:lumMod val="75000"/>
                  </a:schemeClr>
                </a:solidFill>
              </a:rPr>
              <a:t>Aladdin </a:t>
            </a:r>
            <a:r>
              <a:rPr lang="en-US" sz="1600" b="1" dirty="0" err="1" smtClean="0">
                <a:solidFill>
                  <a:schemeClr val="accent6">
                    <a:lumMod val="75000"/>
                  </a:schemeClr>
                </a:solidFill>
              </a:rPr>
              <a:t>Masri</a:t>
            </a:r>
            <a:endParaRPr lang="en-US" sz="1600" dirty="0" smtClean="0">
              <a:solidFill>
                <a:schemeClr val="accent6">
                  <a:lumMod val="75000"/>
                </a:schemeClr>
              </a:solidFill>
            </a:endParaRPr>
          </a:p>
          <a:p>
            <a:endParaRPr lang="en-US" sz="1600" dirty="0"/>
          </a:p>
        </p:txBody>
      </p:sp>
      <p:sp>
        <p:nvSpPr>
          <p:cNvPr id="2" name="Title 1"/>
          <p:cNvSpPr>
            <a:spLocks noGrp="1"/>
          </p:cNvSpPr>
          <p:nvPr>
            <p:ph type="ctrTitle"/>
          </p:nvPr>
        </p:nvSpPr>
        <p:spPr>
          <a:xfrm>
            <a:off x="2071670" y="2214554"/>
            <a:ext cx="6553200" cy="1219200"/>
          </a:xfrm>
        </p:spPr>
        <p:txBody>
          <a:bodyPr>
            <a:normAutofit fontScale="90000"/>
          </a:bodyPr>
          <a:lstStyle/>
          <a:p>
            <a:pPr algn="ctr"/>
            <a:r>
              <a:rPr lang="en-US" sz="6700" dirty="0" smtClean="0"/>
              <a:t>Robotic Vacuum</a:t>
            </a:r>
            <a:br>
              <a:rPr lang="en-US" sz="6700" dirty="0" smtClean="0"/>
            </a:br>
            <a:r>
              <a:rPr lang="en-US" sz="6700" dirty="0" smtClean="0"/>
              <a:t> Cleaner</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Features cont…</a:t>
            </a:r>
            <a:endParaRPr lang="en-US" dirty="0"/>
          </a:p>
        </p:txBody>
      </p:sp>
      <p:sp>
        <p:nvSpPr>
          <p:cNvPr id="3" name="Content Placeholder 2"/>
          <p:cNvSpPr>
            <a:spLocks noGrp="1"/>
          </p:cNvSpPr>
          <p:nvPr>
            <p:ph idx="1"/>
          </p:nvPr>
        </p:nvSpPr>
        <p:spPr/>
        <p:txBody>
          <a:bodyPr/>
          <a:lstStyle/>
          <a:p>
            <a:r>
              <a:rPr lang="en-US" dirty="0" smtClean="0"/>
              <a:t>Four starting points , and this to avoid more obstacles through our algorithms.</a:t>
            </a:r>
          </a:p>
          <a:p>
            <a:pPr>
              <a:buNone/>
            </a:pPr>
            <a:endParaRPr lang="en-US" dirty="0"/>
          </a:p>
        </p:txBody>
      </p:sp>
      <p:sp>
        <p:nvSpPr>
          <p:cNvPr id="4" name="Rectangle 3"/>
          <p:cNvSpPr/>
          <p:nvPr/>
        </p:nvSpPr>
        <p:spPr>
          <a:xfrm>
            <a:off x="3071802" y="3214686"/>
            <a:ext cx="4000528" cy="2071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Rectangle 4"/>
          <p:cNvSpPr/>
          <p:nvPr/>
        </p:nvSpPr>
        <p:spPr>
          <a:xfrm>
            <a:off x="3071802" y="3214686"/>
            <a:ext cx="500066" cy="785818"/>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11" name="Rectangle 10"/>
          <p:cNvSpPr/>
          <p:nvPr/>
        </p:nvSpPr>
        <p:spPr>
          <a:xfrm>
            <a:off x="3071802" y="3857628"/>
            <a:ext cx="500066" cy="142876"/>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Rectangle 11"/>
          <p:cNvSpPr/>
          <p:nvPr/>
        </p:nvSpPr>
        <p:spPr>
          <a:xfrm>
            <a:off x="6572264" y="4500570"/>
            <a:ext cx="500066" cy="785818"/>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13" name="Rectangle 12"/>
          <p:cNvSpPr/>
          <p:nvPr/>
        </p:nvSpPr>
        <p:spPr>
          <a:xfrm>
            <a:off x="6572264" y="4500570"/>
            <a:ext cx="500066" cy="142876"/>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Rectangle 13"/>
          <p:cNvSpPr/>
          <p:nvPr/>
        </p:nvSpPr>
        <p:spPr>
          <a:xfrm rot="16200000">
            <a:off x="6429388" y="3071810"/>
            <a:ext cx="500066" cy="785818"/>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15" name="Rectangle 14"/>
          <p:cNvSpPr/>
          <p:nvPr/>
        </p:nvSpPr>
        <p:spPr>
          <a:xfrm rot="16200000">
            <a:off x="6107917" y="3393281"/>
            <a:ext cx="500066" cy="142876"/>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ectangle 16"/>
          <p:cNvSpPr/>
          <p:nvPr/>
        </p:nvSpPr>
        <p:spPr>
          <a:xfrm rot="16200000">
            <a:off x="3214678" y="4643446"/>
            <a:ext cx="500066" cy="785818"/>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18" name="Rectangle 17"/>
          <p:cNvSpPr/>
          <p:nvPr/>
        </p:nvSpPr>
        <p:spPr>
          <a:xfrm rot="16200000">
            <a:off x="3536149" y="4964917"/>
            <a:ext cx="500066" cy="142876"/>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Application Scope</a:t>
            </a:r>
            <a:endParaRPr lang="en-US" dirty="0"/>
          </a:p>
        </p:txBody>
      </p:sp>
      <p:sp>
        <p:nvSpPr>
          <p:cNvPr id="3" name="Content Placeholder 2"/>
          <p:cNvSpPr>
            <a:spLocks noGrp="1"/>
          </p:cNvSpPr>
          <p:nvPr>
            <p:ph idx="1"/>
          </p:nvPr>
        </p:nvSpPr>
        <p:spPr/>
        <p:txBody>
          <a:bodyPr/>
          <a:lstStyle/>
          <a:p>
            <a:r>
              <a:rPr lang="en-US" dirty="0" smtClean="0"/>
              <a:t>Robotic Vacuum Cleaner is developed to make cleaning process easier especially for working people. </a:t>
            </a:r>
          </a:p>
          <a:p>
            <a:r>
              <a:rPr lang="en-US" dirty="0" smtClean="0"/>
              <a:t>This Robotic Vacuum Cleaner is designed for specific area such as under beds.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Hardware Components</a:t>
            </a:r>
            <a:endParaRPr lang="en-US" dirty="0"/>
          </a:p>
        </p:txBody>
      </p:sp>
      <p:sp>
        <p:nvSpPr>
          <p:cNvPr id="3" name="Content Placeholder 2"/>
          <p:cNvSpPr>
            <a:spLocks noGrp="1"/>
          </p:cNvSpPr>
          <p:nvPr>
            <p:ph idx="1"/>
          </p:nvPr>
        </p:nvSpPr>
        <p:spPr/>
        <p:txBody>
          <a:bodyPr/>
          <a:lstStyle/>
          <a:p>
            <a:r>
              <a:rPr lang="en-US" b="1" dirty="0" smtClean="0"/>
              <a:t>Robot Body</a:t>
            </a:r>
          </a:p>
          <a:p>
            <a:pPr>
              <a:buNone/>
            </a:pPr>
            <a:r>
              <a:rPr lang="en-US" dirty="0" smtClean="0"/>
              <a:t>       Robot Body is the mechanical part of the robot which contains wheels and vacuum</a:t>
            </a:r>
          </a:p>
          <a:p>
            <a:pPr>
              <a:buNone/>
            </a:pPr>
            <a:endParaRPr lang="en-US" b="1" dirty="0"/>
          </a:p>
        </p:txBody>
      </p:sp>
      <p:pic>
        <p:nvPicPr>
          <p:cNvPr id="4" name="Picture 3" descr="صورة٠٦٦١.jpg"/>
          <p:cNvPicPr/>
          <p:nvPr/>
        </p:nvPicPr>
        <p:blipFill>
          <a:blip r:embed="rId2" cstate="print"/>
          <a:stretch>
            <a:fillRect/>
          </a:stretch>
        </p:blipFill>
        <p:spPr>
          <a:xfrm>
            <a:off x="2143108" y="3929066"/>
            <a:ext cx="3357586" cy="2428892"/>
          </a:xfrm>
          <a:prstGeom prst="rect">
            <a:avLst/>
          </a:prstGeom>
        </p:spPr>
      </p:pic>
      <p:pic>
        <p:nvPicPr>
          <p:cNvPr id="5" name="Picture 4" descr="صورة٠٦٦٣.jpg"/>
          <p:cNvPicPr/>
          <p:nvPr/>
        </p:nvPicPr>
        <p:blipFill>
          <a:blip r:embed="rId3" cstate="print"/>
          <a:stretch>
            <a:fillRect/>
          </a:stretch>
        </p:blipFill>
        <p:spPr>
          <a:xfrm>
            <a:off x="5572132" y="3929066"/>
            <a:ext cx="3386142" cy="24145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Hardware Components cont…</a:t>
            </a:r>
            <a:endParaRPr lang="en-US" dirty="0"/>
          </a:p>
        </p:txBody>
      </p:sp>
      <p:sp>
        <p:nvSpPr>
          <p:cNvPr id="3" name="Content Placeholder 2"/>
          <p:cNvSpPr>
            <a:spLocks noGrp="1"/>
          </p:cNvSpPr>
          <p:nvPr>
            <p:ph idx="1"/>
          </p:nvPr>
        </p:nvSpPr>
        <p:spPr/>
        <p:txBody>
          <a:bodyPr>
            <a:normAutofit/>
          </a:bodyPr>
          <a:lstStyle/>
          <a:p>
            <a:r>
              <a:rPr lang="en-US" b="1" dirty="0" smtClean="0"/>
              <a:t>Microcontroller </a:t>
            </a:r>
          </a:p>
          <a:p>
            <a:r>
              <a:rPr lang="en-US" dirty="0" smtClean="0"/>
              <a:t> In our project we use Pic18f4620 microcontroller with 4MH frequency.</a:t>
            </a:r>
          </a:p>
          <a:p>
            <a:r>
              <a:rPr lang="en-US" dirty="0" smtClean="0"/>
              <a:t> In our project we used port C to control movement and speed of motors and we connect also sensors to port A for using ADC.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Hardware Components cont…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DC Motors</a:t>
            </a:r>
          </a:p>
          <a:p>
            <a:r>
              <a:rPr lang="en-US" dirty="0" smtClean="0"/>
              <a:t>In our project we use two dc motors with 500mA, each motor controls two wheels</a:t>
            </a:r>
          </a:p>
          <a:p>
            <a:r>
              <a:rPr lang="en-US" dirty="0" err="1" smtClean="0"/>
              <a:t>hbridge</a:t>
            </a:r>
            <a:r>
              <a:rPr lang="en-US" dirty="0" smtClean="0"/>
              <a:t> L293B is used.</a:t>
            </a:r>
          </a:p>
          <a:p>
            <a:r>
              <a:rPr lang="en-US" dirty="0" smtClean="0"/>
              <a:t> The motion has five states:</a:t>
            </a:r>
          </a:p>
          <a:p>
            <a:pPr lvl="0">
              <a:buNone/>
            </a:pPr>
            <a:r>
              <a:rPr lang="en-US" dirty="0" smtClean="0"/>
              <a:t>1.Forward</a:t>
            </a:r>
          </a:p>
          <a:p>
            <a:pPr lvl="0">
              <a:buNone/>
            </a:pPr>
            <a:r>
              <a:rPr lang="en-US" dirty="0" smtClean="0"/>
              <a:t>2.Backward</a:t>
            </a:r>
          </a:p>
          <a:p>
            <a:pPr lvl="0">
              <a:buNone/>
            </a:pPr>
            <a:r>
              <a:rPr lang="en-US" dirty="0" smtClean="0"/>
              <a:t>3.Left</a:t>
            </a:r>
          </a:p>
          <a:p>
            <a:pPr lvl="0">
              <a:buNone/>
            </a:pPr>
            <a:r>
              <a:rPr lang="en-US" dirty="0" smtClean="0"/>
              <a:t>4.Right</a:t>
            </a:r>
          </a:p>
          <a:p>
            <a:pPr lvl="0">
              <a:buNone/>
            </a:pPr>
            <a:r>
              <a:rPr lang="en-US" dirty="0" smtClean="0"/>
              <a:t>5.Circular direction</a:t>
            </a:r>
          </a:p>
          <a:p>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Hardware Components 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Sensors </a:t>
            </a:r>
          </a:p>
          <a:p>
            <a:r>
              <a:rPr lang="en-US" dirty="0" smtClean="0"/>
              <a:t>Act as sensing component to the environment. For Vacuum Cleaner Robot, sensors are used to detect obstacles.</a:t>
            </a:r>
          </a:p>
          <a:p>
            <a:r>
              <a:rPr lang="en-US" dirty="0" smtClean="0"/>
              <a:t>We used three sensors, </a:t>
            </a:r>
          </a:p>
          <a:p>
            <a:pPr>
              <a:buNone/>
            </a:pPr>
            <a:r>
              <a:rPr lang="en-US" dirty="0" smtClean="0"/>
              <a:t>        1.IR which is sharp type of family GP2Y0A21YK0F and its distance measuring range is10 to 80 cm</a:t>
            </a:r>
          </a:p>
          <a:p>
            <a:pPr>
              <a:buNone/>
            </a:pPr>
            <a:r>
              <a:rPr lang="en-US" dirty="0" smtClean="0"/>
              <a:t>        2.Ultrasonic type of Ez0 and it detects objects from 0-inches to 254-inches (6.45-meters) and provides sonar range information from 6-inches out to 254-inches with 1-inch resolution.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Hardware Components cont…</a:t>
            </a:r>
            <a:endParaRPr lang="en-US" dirty="0"/>
          </a:p>
        </p:txBody>
      </p:sp>
      <p:sp>
        <p:nvSpPr>
          <p:cNvPr id="3" name="Content Placeholder 2"/>
          <p:cNvSpPr>
            <a:spLocks noGrp="1"/>
          </p:cNvSpPr>
          <p:nvPr>
            <p:ph idx="1"/>
          </p:nvPr>
        </p:nvSpPr>
        <p:spPr/>
        <p:txBody>
          <a:bodyPr>
            <a:normAutofit/>
          </a:bodyPr>
          <a:lstStyle/>
          <a:p>
            <a:r>
              <a:rPr lang="en-US" b="1" dirty="0" smtClean="0"/>
              <a:t>Power Supply</a:t>
            </a:r>
          </a:p>
          <a:p>
            <a:pPr>
              <a:buNone/>
            </a:pPr>
            <a:r>
              <a:rPr lang="en-US" dirty="0" smtClean="0"/>
              <a:t>        The main power supply in our circuit  is rechargeable dc battery connected to  mc7805ct regulator, and it provides 500mA to motors with 8V.</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Software Algorithms</a:t>
            </a:r>
          </a:p>
        </p:txBody>
      </p:sp>
      <p:sp>
        <p:nvSpPr>
          <p:cNvPr id="3" name="Content Placeholder 2"/>
          <p:cNvSpPr>
            <a:spLocks noGrp="1"/>
          </p:cNvSpPr>
          <p:nvPr>
            <p:ph idx="1"/>
          </p:nvPr>
        </p:nvSpPr>
        <p:spPr/>
        <p:txBody>
          <a:bodyPr/>
          <a:lstStyle/>
          <a:p>
            <a:r>
              <a:rPr lang="en-US" dirty="0" smtClean="0"/>
              <a:t>We classify the problems depends on the position of obstacles to four cases :</a:t>
            </a:r>
          </a:p>
          <a:p>
            <a:r>
              <a:rPr lang="en-US" b="1" u="sng" dirty="0" smtClean="0"/>
              <a:t>Case1 :</a:t>
            </a:r>
            <a:r>
              <a:rPr lang="en-US" b="1" dirty="0" smtClean="0"/>
              <a:t>continuous obstacles  and nothing at the center</a:t>
            </a:r>
            <a:endParaRPr lang="en-US" b="1" dirty="0"/>
          </a:p>
        </p:txBody>
      </p:sp>
      <p:sp>
        <p:nvSpPr>
          <p:cNvPr id="4" name="Rectangle 3"/>
          <p:cNvSpPr/>
          <p:nvPr/>
        </p:nvSpPr>
        <p:spPr>
          <a:xfrm>
            <a:off x="3214678" y="4071942"/>
            <a:ext cx="4572032" cy="2571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14678" y="4071942"/>
            <a:ext cx="4572032" cy="14287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14678" y="6500834"/>
            <a:ext cx="4572032" cy="14287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14678" y="4214818"/>
            <a:ext cx="142876" cy="22860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43834" y="4214818"/>
            <a:ext cx="142876" cy="22860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357554" y="4214818"/>
            <a:ext cx="285752" cy="500066"/>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12" name="Rectangle 11"/>
          <p:cNvSpPr/>
          <p:nvPr/>
        </p:nvSpPr>
        <p:spPr>
          <a:xfrm>
            <a:off x="3357554" y="4714884"/>
            <a:ext cx="285752" cy="142876"/>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Rectangle 12"/>
          <p:cNvSpPr/>
          <p:nvPr/>
        </p:nvSpPr>
        <p:spPr>
          <a:xfrm>
            <a:off x="7358082" y="6000768"/>
            <a:ext cx="285752" cy="500066"/>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14" name="Rectangle 13"/>
          <p:cNvSpPr/>
          <p:nvPr/>
        </p:nvSpPr>
        <p:spPr>
          <a:xfrm>
            <a:off x="7358082" y="5857892"/>
            <a:ext cx="285752" cy="142876"/>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Rectangle 14"/>
          <p:cNvSpPr/>
          <p:nvPr/>
        </p:nvSpPr>
        <p:spPr>
          <a:xfrm>
            <a:off x="3357554" y="6286520"/>
            <a:ext cx="571504" cy="214314"/>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16" name="Rectangle 15"/>
          <p:cNvSpPr/>
          <p:nvPr/>
        </p:nvSpPr>
        <p:spPr>
          <a:xfrm>
            <a:off x="3929058" y="6286520"/>
            <a:ext cx="142876" cy="214314"/>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Rectangle 16"/>
          <p:cNvSpPr/>
          <p:nvPr/>
        </p:nvSpPr>
        <p:spPr>
          <a:xfrm>
            <a:off x="7072330" y="4214818"/>
            <a:ext cx="571504" cy="214314"/>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18" name="Rectangle 17"/>
          <p:cNvSpPr/>
          <p:nvPr/>
        </p:nvSpPr>
        <p:spPr>
          <a:xfrm>
            <a:off x="6929454" y="4214818"/>
            <a:ext cx="142876" cy="214314"/>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TextBox 19"/>
          <p:cNvSpPr txBox="1"/>
          <p:nvPr/>
        </p:nvSpPr>
        <p:spPr>
          <a:xfrm>
            <a:off x="3286116" y="4214818"/>
            <a:ext cx="714380" cy="369332"/>
          </a:xfrm>
          <a:prstGeom prst="rect">
            <a:avLst/>
          </a:prstGeom>
          <a:noFill/>
        </p:spPr>
        <p:txBody>
          <a:bodyPr wrap="square" rtlCol="0">
            <a:spAutoFit/>
          </a:bodyPr>
          <a:lstStyle/>
          <a:p>
            <a:r>
              <a:rPr lang="en-US" b="1" dirty="0" smtClean="0"/>
              <a:t>start</a:t>
            </a:r>
            <a:endParaRPr lang="en-US" b="1" dirty="0"/>
          </a:p>
        </p:txBody>
      </p:sp>
      <p:sp>
        <p:nvSpPr>
          <p:cNvPr id="21" name="TextBox 20"/>
          <p:cNvSpPr txBox="1"/>
          <p:nvPr/>
        </p:nvSpPr>
        <p:spPr>
          <a:xfrm>
            <a:off x="6929454" y="4214818"/>
            <a:ext cx="714380" cy="369332"/>
          </a:xfrm>
          <a:prstGeom prst="rect">
            <a:avLst/>
          </a:prstGeom>
          <a:noFill/>
        </p:spPr>
        <p:txBody>
          <a:bodyPr wrap="square" rtlCol="0">
            <a:spAutoFit/>
          </a:bodyPr>
          <a:lstStyle/>
          <a:p>
            <a:r>
              <a:rPr lang="en-US" b="1" dirty="0" smtClean="0"/>
              <a:t>start</a:t>
            </a:r>
            <a:endParaRPr lang="en-US" b="1" dirty="0"/>
          </a:p>
        </p:txBody>
      </p:sp>
      <p:sp>
        <p:nvSpPr>
          <p:cNvPr id="22" name="TextBox 21"/>
          <p:cNvSpPr txBox="1"/>
          <p:nvPr/>
        </p:nvSpPr>
        <p:spPr>
          <a:xfrm>
            <a:off x="3357554" y="6000768"/>
            <a:ext cx="714380" cy="369332"/>
          </a:xfrm>
          <a:prstGeom prst="rect">
            <a:avLst/>
          </a:prstGeom>
          <a:noFill/>
        </p:spPr>
        <p:txBody>
          <a:bodyPr wrap="square" rtlCol="0">
            <a:spAutoFit/>
          </a:bodyPr>
          <a:lstStyle/>
          <a:p>
            <a:r>
              <a:rPr lang="en-US" b="1" dirty="0" smtClean="0"/>
              <a:t>start</a:t>
            </a:r>
            <a:endParaRPr lang="en-US" b="1" dirty="0"/>
          </a:p>
        </p:txBody>
      </p:sp>
      <p:sp>
        <p:nvSpPr>
          <p:cNvPr id="23" name="TextBox 22"/>
          <p:cNvSpPr txBox="1"/>
          <p:nvPr/>
        </p:nvSpPr>
        <p:spPr>
          <a:xfrm>
            <a:off x="7072330" y="6060064"/>
            <a:ext cx="714380" cy="369332"/>
          </a:xfrm>
          <a:prstGeom prst="rect">
            <a:avLst/>
          </a:prstGeom>
          <a:noFill/>
        </p:spPr>
        <p:txBody>
          <a:bodyPr wrap="square" rtlCol="0">
            <a:spAutoFit/>
          </a:bodyPr>
          <a:lstStyle/>
          <a:p>
            <a:r>
              <a:rPr lang="en-US" b="1" dirty="0" smtClean="0"/>
              <a:t>start</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Software Algorithms cont…</a:t>
            </a:r>
            <a:endParaRPr lang="en-US" dirty="0"/>
          </a:p>
        </p:txBody>
      </p:sp>
      <p:sp>
        <p:nvSpPr>
          <p:cNvPr id="3" name="Content Placeholder 2"/>
          <p:cNvSpPr>
            <a:spLocks noGrp="1"/>
          </p:cNvSpPr>
          <p:nvPr>
            <p:ph idx="1"/>
          </p:nvPr>
        </p:nvSpPr>
        <p:spPr/>
        <p:txBody>
          <a:bodyPr/>
          <a:lstStyle/>
          <a:p>
            <a:r>
              <a:rPr lang="en-US" b="1" u="sng" dirty="0" smtClean="0"/>
              <a:t>Case2 :</a:t>
            </a:r>
            <a:r>
              <a:rPr lang="en-US" b="1" dirty="0" smtClean="0"/>
              <a:t>obstacles on one or both parallel  sides. </a:t>
            </a:r>
            <a:r>
              <a:rPr lang="en-US" sz="1800" b="1" dirty="0" smtClean="0"/>
              <a:t>In this case, to clean all the areas between objects we have use only these starting points.</a:t>
            </a:r>
            <a:endParaRPr lang="en-US" sz="1800" b="1" dirty="0"/>
          </a:p>
        </p:txBody>
      </p:sp>
      <p:sp>
        <p:nvSpPr>
          <p:cNvPr id="14" name="Rectangle 13"/>
          <p:cNvSpPr/>
          <p:nvPr/>
        </p:nvSpPr>
        <p:spPr>
          <a:xfrm>
            <a:off x="2071670" y="3500438"/>
            <a:ext cx="3071834" cy="22860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2285984" y="3500438"/>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72000" y="3500438"/>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14744" y="3500438"/>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72000" y="5572140"/>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43306" y="5572140"/>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071802" y="5572140"/>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071670" y="5572140"/>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500694" y="3500438"/>
            <a:ext cx="3071834" cy="22860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p:cNvSpPr/>
          <p:nvPr/>
        </p:nvSpPr>
        <p:spPr>
          <a:xfrm>
            <a:off x="5500694" y="3500438"/>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286776" y="3857628"/>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00694" y="4786322"/>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286776" y="5572140"/>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286776" y="4714884"/>
            <a:ext cx="285752" cy="21431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500694" y="5572140"/>
            <a:ext cx="571504" cy="214314"/>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29" name="Rectangle 28"/>
          <p:cNvSpPr/>
          <p:nvPr/>
        </p:nvSpPr>
        <p:spPr>
          <a:xfrm>
            <a:off x="6072198" y="5572140"/>
            <a:ext cx="142876" cy="214314"/>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0" name="TextBox 29"/>
          <p:cNvSpPr txBox="1"/>
          <p:nvPr/>
        </p:nvSpPr>
        <p:spPr>
          <a:xfrm>
            <a:off x="5500694" y="5417122"/>
            <a:ext cx="714380" cy="369332"/>
          </a:xfrm>
          <a:prstGeom prst="rect">
            <a:avLst/>
          </a:prstGeom>
          <a:noFill/>
        </p:spPr>
        <p:txBody>
          <a:bodyPr wrap="square" rtlCol="0">
            <a:spAutoFit/>
          </a:bodyPr>
          <a:lstStyle/>
          <a:p>
            <a:r>
              <a:rPr lang="en-US" b="1" dirty="0" smtClean="0"/>
              <a:t>start</a:t>
            </a:r>
            <a:endParaRPr lang="en-US" b="1" dirty="0"/>
          </a:p>
        </p:txBody>
      </p:sp>
      <p:sp>
        <p:nvSpPr>
          <p:cNvPr id="31" name="Rectangle 30"/>
          <p:cNvSpPr/>
          <p:nvPr/>
        </p:nvSpPr>
        <p:spPr>
          <a:xfrm>
            <a:off x="8001024" y="3500438"/>
            <a:ext cx="571504" cy="214314"/>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34" name="Rectangle 33"/>
          <p:cNvSpPr/>
          <p:nvPr/>
        </p:nvSpPr>
        <p:spPr>
          <a:xfrm>
            <a:off x="7858148" y="3500438"/>
            <a:ext cx="142876" cy="214314"/>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5" name="TextBox 34"/>
          <p:cNvSpPr txBox="1"/>
          <p:nvPr/>
        </p:nvSpPr>
        <p:spPr>
          <a:xfrm>
            <a:off x="7786710" y="3357562"/>
            <a:ext cx="714380" cy="369332"/>
          </a:xfrm>
          <a:prstGeom prst="rect">
            <a:avLst/>
          </a:prstGeom>
          <a:noFill/>
        </p:spPr>
        <p:txBody>
          <a:bodyPr wrap="square" rtlCol="0">
            <a:spAutoFit/>
          </a:bodyPr>
          <a:lstStyle/>
          <a:p>
            <a:r>
              <a:rPr lang="en-US" b="1" dirty="0" smtClean="0"/>
              <a:t>start</a:t>
            </a:r>
            <a:endParaRPr lang="en-US" b="1" dirty="0"/>
          </a:p>
        </p:txBody>
      </p:sp>
      <p:sp>
        <p:nvSpPr>
          <p:cNvPr id="36" name="Rectangle 35"/>
          <p:cNvSpPr/>
          <p:nvPr/>
        </p:nvSpPr>
        <p:spPr>
          <a:xfrm>
            <a:off x="2143108" y="3714752"/>
            <a:ext cx="285752" cy="500066"/>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37" name="Rectangle 36"/>
          <p:cNvSpPr/>
          <p:nvPr/>
        </p:nvSpPr>
        <p:spPr>
          <a:xfrm>
            <a:off x="2143108" y="4214818"/>
            <a:ext cx="285752" cy="142876"/>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8" name="TextBox 37"/>
          <p:cNvSpPr txBox="1"/>
          <p:nvPr/>
        </p:nvSpPr>
        <p:spPr>
          <a:xfrm>
            <a:off x="2071670" y="3714752"/>
            <a:ext cx="714380" cy="369332"/>
          </a:xfrm>
          <a:prstGeom prst="rect">
            <a:avLst/>
          </a:prstGeom>
          <a:noFill/>
        </p:spPr>
        <p:txBody>
          <a:bodyPr wrap="square" rtlCol="0">
            <a:spAutoFit/>
          </a:bodyPr>
          <a:lstStyle/>
          <a:p>
            <a:r>
              <a:rPr lang="en-US" b="1" dirty="0" smtClean="0"/>
              <a:t>start</a:t>
            </a:r>
            <a:endParaRPr lang="en-US" b="1" dirty="0"/>
          </a:p>
        </p:txBody>
      </p:sp>
      <p:sp>
        <p:nvSpPr>
          <p:cNvPr id="39" name="Rectangle 38"/>
          <p:cNvSpPr/>
          <p:nvPr/>
        </p:nvSpPr>
        <p:spPr>
          <a:xfrm>
            <a:off x="4857752" y="5072074"/>
            <a:ext cx="285752" cy="500066"/>
          </a:xfrm>
          <a:prstGeom prst="rect">
            <a:avLst/>
          </a:prstGeom>
          <a:solidFill>
            <a:schemeClr val="bg1">
              <a:lumMod val="85000"/>
            </a:schemeClr>
          </a:solidFill>
        </p:spPr>
        <p:style>
          <a:lnRef idx="1">
            <a:schemeClr val="accent2"/>
          </a:lnRef>
          <a:fillRef idx="1001">
            <a:schemeClr val="lt1"/>
          </a:fillRef>
          <a:effectRef idx="1">
            <a:schemeClr val="accent2"/>
          </a:effectRef>
          <a:fontRef idx="minor">
            <a:schemeClr val="dk1"/>
          </a:fontRef>
        </p:style>
        <p:txBody>
          <a:bodyPr rtlCol="0" anchor="ctr"/>
          <a:lstStyle/>
          <a:p>
            <a:pPr algn="ctr"/>
            <a:endParaRPr lang="en-US" dirty="0">
              <a:solidFill>
                <a:srgbClr val="FF0000"/>
              </a:solidFill>
            </a:endParaRPr>
          </a:p>
        </p:txBody>
      </p:sp>
      <p:sp>
        <p:nvSpPr>
          <p:cNvPr id="40" name="Rectangle 39"/>
          <p:cNvSpPr/>
          <p:nvPr/>
        </p:nvSpPr>
        <p:spPr>
          <a:xfrm>
            <a:off x="4857752" y="4929198"/>
            <a:ext cx="285752" cy="142876"/>
          </a:xfrm>
          <a:prstGeom prst="rect">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1" name="TextBox 40"/>
          <p:cNvSpPr txBox="1"/>
          <p:nvPr/>
        </p:nvSpPr>
        <p:spPr>
          <a:xfrm>
            <a:off x="4572000" y="5000636"/>
            <a:ext cx="714380" cy="369332"/>
          </a:xfrm>
          <a:prstGeom prst="rect">
            <a:avLst/>
          </a:prstGeom>
          <a:noFill/>
        </p:spPr>
        <p:txBody>
          <a:bodyPr wrap="square" rtlCol="0">
            <a:spAutoFit/>
          </a:bodyPr>
          <a:lstStyle/>
          <a:p>
            <a:r>
              <a:rPr lang="en-US" b="1" dirty="0" smtClean="0"/>
              <a:t>start</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Software Algorithms cont…</a:t>
            </a:r>
            <a:endParaRPr lang="en-US" dirty="0"/>
          </a:p>
        </p:txBody>
      </p:sp>
      <p:sp>
        <p:nvSpPr>
          <p:cNvPr id="3" name="Content Placeholder 2"/>
          <p:cNvSpPr>
            <a:spLocks noGrp="1"/>
          </p:cNvSpPr>
          <p:nvPr>
            <p:ph idx="1"/>
          </p:nvPr>
        </p:nvSpPr>
        <p:spPr/>
        <p:txBody>
          <a:bodyPr/>
          <a:lstStyle/>
          <a:p>
            <a:r>
              <a:rPr lang="en-US" b="1" u="sng" dirty="0" smtClean="0"/>
              <a:t>Case3 </a:t>
            </a:r>
            <a:r>
              <a:rPr lang="en-US" b="1" u="sng" dirty="0" smtClean="0"/>
              <a:t>: </a:t>
            </a:r>
            <a:r>
              <a:rPr lang="en-US" b="1" dirty="0" smtClean="0"/>
              <a:t>obstacle at the center with another obstacles from any previous case</a:t>
            </a:r>
            <a:endParaRPr lang="en-US" b="1" dirty="0"/>
          </a:p>
        </p:txBody>
      </p:sp>
      <p:sp>
        <p:nvSpPr>
          <p:cNvPr id="4" name="Rectangle 3"/>
          <p:cNvSpPr/>
          <p:nvPr/>
        </p:nvSpPr>
        <p:spPr>
          <a:xfrm>
            <a:off x="3500430" y="3929066"/>
            <a:ext cx="3786214" cy="22860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4857752" y="4714884"/>
            <a:ext cx="928694" cy="57150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1800" dirty="0" smtClean="0"/>
              <a:t>Idea</a:t>
            </a:r>
          </a:p>
          <a:p>
            <a:r>
              <a:rPr lang="en-US" sz="1800" dirty="0" smtClean="0"/>
              <a:t>Features</a:t>
            </a:r>
          </a:p>
          <a:p>
            <a:r>
              <a:rPr lang="en-US" sz="1800" dirty="0" smtClean="0"/>
              <a:t>Application Scope</a:t>
            </a:r>
          </a:p>
          <a:p>
            <a:r>
              <a:rPr lang="en-US" sz="1800" dirty="0" smtClean="0"/>
              <a:t>Hardware Components</a:t>
            </a:r>
          </a:p>
          <a:p>
            <a:r>
              <a:rPr lang="en-US" sz="1800" dirty="0" smtClean="0"/>
              <a:t>Software Algorithms</a:t>
            </a:r>
          </a:p>
          <a:p>
            <a:r>
              <a:rPr lang="en-US" sz="1800" dirty="0" smtClean="0"/>
              <a:t>Problems</a:t>
            </a:r>
          </a:p>
          <a:p>
            <a:r>
              <a:rPr lang="en-US" sz="1800" dirty="0" smtClean="0"/>
              <a:t> Future development</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Software Algorithms cont…</a:t>
            </a:r>
            <a:endParaRPr lang="en-US" dirty="0"/>
          </a:p>
        </p:txBody>
      </p:sp>
      <p:sp>
        <p:nvSpPr>
          <p:cNvPr id="3" name="Content Placeholder 2"/>
          <p:cNvSpPr>
            <a:spLocks noGrp="1"/>
          </p:cNvSpPr>
          <p:nvPr>
            <p:ph idx="1"/>
          </p:nvPr>
        </p:nvSpPr>
        <p:spPr/>
        <p:txBody>
          <a:bodyPr/>
          <a:lstStyle/>
          <a:p>
            <a:r>
              <a:rPr lang="en-US" b="1" u="sng" dirty="0" smtClean="0"/>
              <a:t>Two</a:t>
            </a:r>
            <a:r>
              <a:rPr lang="en-US" dirty="0" smtClean="0"/>
              <a:t> algorithms to solve previous problems</a:t>
            </a:r>
          </a:p>
          <a:p>
            <a:r>
              <a:rPr lang="en-US" b="1" dirty="0" smtClean="0"/>
              <a:t>First algorithm</a:t>
            </a:r>
            <a:r>
              <a:rPr lang="en-US" dirty="0" smtClean="0"/>
              <a:t>: No obstacle at the center</a:t>
            </a:r>
            <a:endParaRPr lang="en-US" dirty="0"/>
          </a:p>
          <a:p>
            <a:pPr>
              <a:buNone/>
            </a:pPr>
            <a:r>
              <a:rPr lang="en-US" dirty="0" smtClean="0"/>
              <a:t>       This algorithm solve the first </a:t>
            </a:r>
            <a:r>
              <a:rPr lang="en-US" dirty="0" smtClean="0"/>
              <a:t>cases</a:t>
            </a:r>
            <a:r>
              <a:rPr lang="en-US" dirty="0" smtClean="0"/>
              <a:t>. The coming flow chart will illustrate the algorithm.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Software Algorithms cont…</a:t>
            </a:r>
            <a:endParaRPr lang="en-US" dirty="0"/>
          </a:p>
        </p:txBody>
      </p:sp>
      <p:sp>
        <p:nvSpPr>
          <p:cNvPr id="62" name="Flowchart: Decision 61"/>
          <p:cNvSpPr/>
          <p:nvPr/>
        </p:nvSpPr>
        <p:spPr>
          <a:xfrm>
            <a:off x="2786050" y="4857760"/>
            <a:ext cx="1143008" cy="571504"/>
          </a:xfrm>
          <a:prstGeom prst="flowChartDecision">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Is </a:t>
            </a:r>
            <a:r>
              <a:rPr lang="en-US" sz="1100" b="1" dirty="0" smtClean="0">
                <a:solidFill>
                  <a:srgbClr val="FFC000"/>
                </a:solidFill>
              </a:rPr>
              <a:t>LD</a:t>
            </a:r>
            <a:r>
              <a:rPr lang="en-US" sz="1100" b="1" dirty="0" smtClean="0"/>
              <a:t>&gt;10cm</a:t>
            </a:r>
            <a:endParaRPr lang="en-US" sz="1100" b="1" dirty="0"/>
          </a:p>
        </p:txBody>
      </p:sp>
      <p:cxnSp>
        <p:nvCxnSpPr>
          <p:cNvPr id="64" name="Shape 63"/>
          <p:cNvCxnSpPr/>
          <p:nvPr/>
        </p:nvCxnSpPr>
        <p:spPr>
          <a:xfrm>
            <a:off x="5429256" y="3429000"/>
            <a:ext cx="357190" cy="42862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Flowchart: Data 64"/>
          <p:cNvSpPr/>
          <p:nvPr/>
        </p:nvSpPr>
        <p:spPr>
          <a:xfrm>
            <a:off x="2797572" y="4000504"/>
            <a:ext cx="1202924" cy="214314"/>
          </a:xfrm>
          <a:prstGeom prst="flowChartInputOutput">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Read </a:t>
            </a:r>
            <a:r>
              <a:rPr lang="en-US" sz="1100" b="1" dirty="0" smtClean="0">
                <a:solidFill>
                  <a:srgbClr val="FFC000"/>
                </a:solidFill>
              </a:rPr>
              <a:t>LD</a:t>
            </a:r>
            <a:endParaRPr lang="en-US" sz="1100" b="1" dirty="0">
              <a:solidFill>
                <a:srgbClr val="FFC000"/>
              </a:solidFill>
            </a:endParaRPr>
          </a:p>
        </p:txBody>
      </p:sp>
      <p:sp>
        <p:nvSpPr>
          <p:cNvPr id="68" name="TextBox 67"/>
          <p:cNvSpPr txBox="1"/>
          <p:nvPr/>
        </p:nvSpPr>
        <p:spPr>
          <a:xfrm>
            <a:off x="2428860" y="4929198"/>
            <a:ext cx="500066" cy="276999"/>
          </a:xfrm>
          <a:prstGeom prst="rect">
            <a:avLst/>
          </a:prstGeom>
          <a:noFill/>
        </p:spPr>
        <p:txBody>
          <a:bodyPr wrap="square" rtlCol="0">
            <a:spAutoFit/>
          </a:bodyPr>
          <a:lstStyle/>
          <a:p>
            <a:r>
              <a:rPr lang="en-US" sz="1200" b="1" dirty="0" smtClean="0"/>
              <a:t>Yes</a:t>
            </a:r>
            <a:endParaRPr lang="en-US" sz="1200" b="1" dirty="0"/>
          </a:p>
        </p:txBody>
      </p:sp>
      <p:cxnSp>
        <p:nvCxnSpPr>
          <p:cNvPr id="69" name="Straight Arrow Connector 68"/>
          <p:cNvCxnSpPr/>
          <p:nvPr/>
        </p:nvCxnSpPr>
        <p:spPr>
          <a:xfrm rot="10800000">
            <a:off x="3929058" y="4143380"/>
            <a:ext cx="128588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2393935" y="582137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a:off x="2393935" y="6250007"/>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Flowchart: Decision 111"/>
          <p:cNvSpPr/>
          <p:nvPr/>
        </p:nvSpPr>
        <p:spPr>
          <a:xfrm>
            <a:off x="5214942" y="3857628"/>
            <a:ext cx="1143008" cy="571504"/>
          </a:xfrm>
          <a:prstGeom prst="flowChartDecision">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L S OR RS</a:t>
            </a:r>
            <a:endParaRPr lang="en-US" sz="1100" b="1" dirty="0"/>
          </a:p>
        </p:txBody>
      </p:sp>
      <p:sp>
        <p:nvSpPr>
          <p:cNvPr id="118" name="TextBox 117"/>
          <p:cNvSpPr txBox="1"/>
          <p:nvPr/>
        </p:nvSpPr>
        <p:spPr>
          <a:xfrm>
            <a:off x="4143372" y="3929066"/>
            <a:ext cx="1000132" cy="276999"/>
          </a:xfrm>
          <a:prstGeom prst="rect">
            <a:avLst/>
          </a:prstGeom>
          <a:noFill/>
        </p:spPr>
        <p:txBody>
          <a:bodyPr wrap="square" rtlCol="0">
            <a:spAutoFit/>
          </a:bodyPr>
          <a:lstStyle/>
          <a:p>
            <a:pPr algn="ctr"/>
            <a:r>
              <a:rPr lang="en-US" sz="1200" b="1" dirty="0" smtClean="0">
                <a:solidFill>
                  <a:srgbClr val="FA9F44"/>
                </a:solidFill>
              </a:rPr>
              <a:t>Left Sensor</a:t>
            </a:r>
            <a:endParaRPr lang="en-US" sz="1200" b="1" dirty="0">
              <a:solidFill>
                <a:srgbClr val="FA9F44"/>
              </a:solidFill>
            </a:endParaRPr>
          </a:p>
        </p:txBody>
      </p:sp>
      <p:cxnSp>
        <p:nvCxnSpPr>
          <p:cNvPr id="119" name="Straight Arrow Connector 118"/>
          <p:cNvCxnSpPr/>
          <p:nvPr/>
        </p:nvCxnSpPr>
        <p:spPr>
          <a:xfrm rot="5400000">
            <a:off x="3249603" y="4321181"/>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hape 122"/>
          <p:cNvCxnSpPr/>
          <p:nvPr/>
        </p:nvCxnSpPr>
        <p:spPr>
          <a:xfrm rot="16200000" flipH="1">
            <a:off x="3875480" y="5197091"/>
            <a:ext cx="428628" cy="321471"/>
          </a:xfrm>
          <a:prstGeom prst="bentConnector3">
            <a:avLst>
              <a:gd name="adj1" fmla="val -4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hape 125"/>
          <p:cNvCxnSpPr>
            <a:stCxn id="62" idx="1"/>
          </p:cNvCxnSpPr>
          <p:nvPr/>
        </p:nvCxnSpPr>
        <p:spPr>
          <a:xfrm rot="10800000" flipV="1">
            <a:off x="2500300" y="5143512"/>
            <a:ext cx="285751" cy="35719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3857620" y="4937951"/>
            <a:ext cx="500066" cy="276999"/>
          </a:xfrm>
          <a:prstGeom prst="rect">
            <a:avLst/>
          </a:prstGeom>
          <a:noFill/>
        </p:spPr>
        <p:txBody>
          <a:bodyPr wrap="square" rtlCol="0">
            <a:spAutoFit/>
          </a:bodyPr>
          <a:lstStyle/>
          <a:p>
            <a:r>
              <a:rPr lang="en-US" sz="1200" b="1" dirty="0" smtClean="0"/>
              <a:t>No</a:t>
            </a:r>
            <a:endParaRPr lang="en-US" sz="1200" b="1" dirty="0"/>
          </a:p>
        </p:txBody>
      </p:sp>
      <p:cxnSp>
        <p:nvCxnSpPr>
          <p:cNvPr id="140" name="Shape 139"/>
          <p:cNvCxnSpPr/>
          <p:nvPr/>
        </p:nvCxnSpPr>
        <p:spPr>
          <a:xfrm rot="16200000" flipV="1">
            <a:off x="607985" y="4822835"/>
            <a:ext cx="3285354" cy="499272"/>
          </a:xfrm>
          <a:prstGeom prst="bentConnector3">
            <a:avLst>
              <a:gd name="adj1" fmla="val -51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2000232" y="3429000"/>
            <a:ext cx="88491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6357950" y="3929066"/>
            <a:ext cx="1000132" cy="276999"/>
          </a:xfrm>
          <a:prstGeom prst="rect">
            <a:avLst/>
          </a:prstGeom>
          <a:noFill/>
        </p:spPr>
        <p:txBody>
          <a:bodyPr wrap="square" rtlCol="0">
            <a:spAutoFit/>
          </a:bodyPr>
          <a:lstStyle/>
          <a:p>
            <a:pPr algn="ctr"/>
            <a:r>
              <a:rPr lang="en-US" sz="1200" b="1" dirty="0" smtClean="0">
                <a:solidFill>
                  <a:srgbClr val="00B0F0"/>
                </a:solidFill>
              </a:rPr>
              <a:t>Right Sensor</a:t>
            </a:r>
            <a:endParaRPr lang="en-US" sz="1200" b="1" dirty="0">
              <a:solidFill>
                <a:srgbClr val="00B0F0"/>
              </a:solidFill>
            </a:endParaRPr>
          </a:p>
        </p:txBody>
      </p:sp>
      <p:cxnSp>
        <p:nvCxnSpPr>
          <p:cNvPr id="185" name="Straight Connector 184"/>
          <p:cNvCxnSpPr/>
          <p:nvPr/>
        </p:nvCxnSpPr>
        <p:spPr>
          <a:xfrm>
            <a:off x="6357950" y="4143380"/>
            <a:ext cx="11430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Flowchart: Decision 195"/>
          <p:cNvSpPr/>
          <p:nvPr/>
        </p:nvSpPr>
        <p:spPr>
          <a:xfrm>
            <a:off x="7286644" y="4929198"/>
            <a:ext cx="1143008" cy="571504"/>
          </a:xfrm>
          <a:prstGeom prst="flowChartDecision">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Is </a:t>
            </a:r>
            <a:r>
              <a:rPr lang="en-US" sz="1100" b="1" dirty="0" smtClean="0">
                <a:solidFill>
                  <a:srgbClr val="00B0F0"/>
                </a:solidFill>
              </a:rPr>
              <a:t>RD</a:t>
            </a:r>
            <a:r>
              <a:rPr lang="en-US" sz="1100" b="1" dirty="0" smtClean="0"/>
              <a:t>&gt;10cm</a:t>
            </a:r>
            <a:endParaRPr lang="en-US" sz="1100" b="1" dirty="0"/>
          </a:p>
        </p:txBody>
      </p:sp>
      <p:sp>
        <p:nvSpPr>
          <p:cNvPr id="198" name="TextBox 197"/>
          <p:cNvSpPr txBox="1"/>
          <p:nvPr/>
        </p:nvSpPr>
        <p:spPr>
          <a:xfrm>
            <a:off x="6929454" y="5000636"/>
            <a:ext cx="500066" cy="276999"/>
          </a:xfrm>
          <a:prstGeom prst="rect">
            <a:avLst/>
          </a:prstGeom>
          <a:noFill/>
        </p:spPr>
        <p:txBody>
          <a:bodyPr wrap="square" rtlCol="0">
            <a:spAutoFit/>
          </a:bodyPr>
          <a:lstStyle/>
          <a:p>
            <a:r>
              <a:rPr lang="en-US" sz="1200" b="1" dirty="0" smtClean="0"/>
              <a:t>Yes</a:t>
            </a:r>
            <a:endParaRPr lang="en-US" sz="1200" b="1" dirty="0"/>
          </a:p>
        </p:txBody>
      </p:sp>
      <p:sp>
        <p:nvSpPr>
          <p:cNvPr id="199" name="Flowchart: Alternate Process 198"/>
          <p:cNvSpPr/>
          <p:nvPr/>
        </p:nvSpPr>
        <p:spPr>
          <a:xfrm>
            <a:off x="6429388" y="5572141"/>
            <a:ext cx="1143008" cy="214314"/>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Turn Right 90◦</a:t>
            </a:r>
            <a:endParaRPr lang="en-US" sz="1100" b="1" dirty="0"/>
          </a:p>
        </p:txBody>
      </p:sp>
      <p:sp>
        <p:nvSpPr>
          <p:cNvPr id="201" name="Flowchart: Alternate Process 200"/>
          <p:cNvSpPr/>
          <p:nvPr/>
        </p:nvSpPr>
        <p:spPr>
          <a:xfrm>
            <a:off x="6429388" y="6000768"/>
            <a:ext cx="1143008" cy="214314"/>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forward 10cm</a:t>
            </a:r>
            <a:endParaRPr lang="en-US" sz="1100" b="1" dirty="0"/>
          </a:p>
        </p:txBody>
      </p:sp>
      <p:cxnSp>
        <p:nvCxnSpPr>
          <p:cNvPr id="202" name="Straight Arrow Connector 201"/>
          <p:cNvCxnSpPr/>
          <p:nvPr/>
        </p:nvCxnSpPr>
        <p:spPr>
          <a:xfrm rot="5400000">
            <a:off x="6894529" y="6321445"/>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3" name="Flowchart: Alternate Process 202"/>
          <p:cNvSpPr/>
          <p:nvPr/>
        </p:nvSpPr>
        <p:spPr>
          <a:xfrm>
            <a:off x="6429388" y="6429396"/>
            <a:ext cx="1143008" cy="214314"/>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Turn 90◦ “s”</a:t>
            </a:r>
            <a:endParaRPr lang="en-US" sz="1100" b="1" dirty="0"/>
          </a:p>
        </p:txBody>
      </p:sp>
      <p:sp>
        <p:nvSpPr>
          <p:cNvPr id="214" name="TextBox 213"/>
          <p:cNvSpPr txBox="1"/>
          <p:nvPr/>
        </p:nvSpPr>
        <p:spPr>
          <a:xfrm>
            <a:off x="8358214" y="5000636"/>
            <a:ext cx="500066" cy="276999"/>
          </a:xfrm>
          <a:prstGeom prst="rect">
            <a:avLst/>
          </a:prstGeom>
          <a:noFill/>
        </p:spPr>
        <p:txBody>
          <a:bodyPr wrap="square" rtlCol="0">
            <a:spAutoFit/>
          </a:bodyPr>
          <a:lstStyle/>
          <a:p>
            <a:r>
              <a:rPr lang="en-US" sz="1200" b="1" dirty="0" smtClean="0"/>
              <a:t>No</a:t>
            </a:r>
            <a:endParaRPr lang="en-US" sz="1200" b="1" dirty="0"/>
          </a:p>
        </p:txBody>
      </p:sp>
      <p:sp>
        <p:nvSpPr>
          <p:cNvPr id="53" name="Flowchart: Process 52"/>
          <p:cNvSpPr/>
          <p:nvPr/>
        </p:nvSpPr>
        <p:spPr>
          <a:xfrm>
            <a:off x="7358082" y="4500570"/>
            <a:ext cx="1071570" cy="214313"/>
          </a:xfrm>
          <a:prstGeom prst="flowChart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Calibration </a:t>
            </a:r>
            <a:r>
              <a:rPr lang="en-US" sz="1100" b="1" dirty="0" smtClean="0">
                <a:solidFill>
                  <a:srgbClr val="00B0F0"/>
                </a:solidFill>
              </a:rPr>
              <a:t>RD</a:t>
            </a:r>
            <a:endParaRPr lang="en-US" sz="1100" b="1" dirty="0">
              <a:solidFill>
                <a:schemeClr val="accent4">
                  <a:lumMod val="60000"/>
                  <a:lumOff val="40000"/>
                </a:schemeClr>
              </a:solidFill>
            </a:endParaRPr>
          </a:p>
        </p:txBody>
      </p:sp>
      <p:sp>
        <p:nvSpPr>
          <p:cNvPr id="56" name="Flowchart: Data 55"/>
          <p:cNvSpPr/>
          <p:nvPr/>
        </p:nvSpPr>
        <p:spPr>
          <a:xfrm>
            <a:off x="7358082" y="4071942"/>
            <a:ext cx="1202924" cy="214314"/>
          </a:xfrm>
          <a:prstGeom prst="flowChartInputOutput">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Read </a:t>
            </a:r>
            <a:r>
              <a:rPr lang="en-US" sz="1100" b="1" dirty="0" smtClean="0">
                <a:solidFill>
                  <a:srgbClr val="00B0F0"/>
                </a:solidFill>
              </a:rPr>
              <a:t>RD</a:t>
            </a:r>
            <a:endParaRPr lang="en-US" sz="1100" b="1" dirty="0">
              <a:solidFill>
                <a:srgbClr val="FFCC66"/>
              </a:solidFill>
            </a:endParaRPr>
          </a:p>
        </p:txBody>
      </p:sp>
      <p:cxnSp>
        <p:nvCxnSpPr>
          <p:cNvPr id="57" name="Straight Arrow Connector 56"/>
          <p:cNvCxnSpPr/>
          <p:nvPr/>
        </p:nvCxnSpPr>
        <p:spPr>
          <a:xfrm rot="5400000">
            <a:off x="7751785" y="439261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hape 122"/>
          <p:cNvCxnSpPr/>
          <p:nvPr/>
        </p:nvCxnSpPr>
        <p:spPr>
          <a:xfrm rot="16200000" flipH="1">
            <a:off x="8393934" y="5250669"/>
            <a:ext cx="357191" cy="285754"/>
          </a:xfrm>
          <a:prstGeom prst="bentConnector3">
            <a:avLst>
              <a:gd name="adj1" fmla="val -513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7751785" y="4821247"/>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p:nvPr/>
        </p:nvCxnSpPr>
        <p:spPr>
          <a:xfrm rot="10800000" flipV="1">
            <a:off x="7000892" y="5214950"/>
            <a:ext cx="285751" cy="35719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Flowchart: Process 74"/>
          <p:cNvSpPr/>
          <p:nvPr/>
        </p:nvSpPr>
        <p:spPr>
          <a:xfrm>
            <a:off x="2786050" y="4429132"/>
            <a:ext cx="1071570" cy="214313"/>
          </a:xfrm>
          <a:prstGeom prst="flowChart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Calibration </a:t>
            </a:r>
            <a:r>
              <a:rPr lang="en-US" sz="1100" b="1" dirty="0" smtClean="0">
                <a:solidFill>
                  <a:srgbClr val="FFC000"/>
                </a:solidFill>
              </a:rPr>
              <a:t>LD</a:t>
            </a:r>
            <a:endParaRPr lang="en-US" sz="1100" b="1" dirty="0">
              <a:solidFill>
                <a:schemeClr val="accent4">
                  <a:lumMod val="60000"/>
                  <a:lumOff val="40000"/>
                </a:schemeClr>
              </a:solidFill>
            </a:endParaRPr>
          </a:p>
        </p:txBody>
      </p:sp>
      <p:cxnSp>
        <p:nvCxnSpPr>
          <p:cNvPr id="76" name="Straight Arrow Connector 75"/>
          <p:cNvCxnSpPr/>
          <p:nvPr/>
        </p:nvCxnSpPr>
        <p:spPr>
          <a:xfrm rot="5400000">
            <a:off x="3251191" y="474980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Flowchart: Alternate Process 76"/>
          <p:cNvSpPr/>
          <p:nvPr/>
        </p:nvSpPr>
        <p:spPr>
          <a:xfrm>
            <a:off x="2071670" y="5500702"/>
            <a:ext cx="1143008" cy="214314"/>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Turn Left 90◦</a:t>
            </a:r>
            <a:endParaRPr lang="en-US" sz="1100" b="1" dirty="0"/>
          </a:p>
        </p:txBody>
      </p:sp>
      <p:sp>
        <p:nvSpPr>
          <p:cNvPr id="78" name="Flowchart: Alternate Process 77"/>
          <p:cNvSpPr/>
          <p:nvPr/>
        </p:nvSpPr>
        <p:spPr>
          <a:xfrm>
            <a:off x="2071670" y="5929330"/>
            <a:ext cx="1143008" cy="214314"/>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forward 10cm</a:t>
            </a:r>
            <a:endParaRPr lang="en-US" sz="1100" b="1" dirty="0"/>
          </a:p>
        </p:txBody>
      </p:sp>
      <p:sp>
        <p:nvSpPr>
          <p:cNvPr id="79" name="Flowchart: Alternate Process 78"/>
          <p:cNvSpPr/>
          <p:nvPr/>
        </p:nvSpPr>
        <p:spPr>
          <a:xfrm>
            <a:off x="2071670" y="6357958"/>
            <a:ext cx="1143008" cy="214314"/>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Turn 90◦ “s”</a:t>
            </a:r>
            <a:endParaRPr lang="en-US" sz="1100" b="1" dirty="0"/>
          </a:p>
        </p:txBody>
      </p:sp>
      <p:cxnSp>
        <p:nvCxnSpPr>
          <p:cNvPr id="84" name="Straight Connector 83"/>
          <p:cNvCxnSpPr/>
          <p:nvPr/>
        </p:nvCxnSpPr>
        <p:spPr>
          <a:xfrm rot="5400000">
            <a:off x="2428066" y="6642916"/>
            <a:ext cx="14287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hape 86"/>
          <p:cNvCxnSpPr/>
          <p:nvPr/>
        </p:nvCxnSpPr>
        <p:spPr>
          <a:xfrm rot="5400000">
            <a:off x="2982505" y="5375685"/>
            <a:ext cx="785819" cy="175023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hape 88"/>
          <p:cNvCxnSpPr>
            <a:stCxn id="203" idx="2"/>
          </p:cNvCxnSpPr>
          <p:nvPr/>
        </p:nvCxnSpPr>
        <p:spPr>
          <a:xfrm rot="5400000" flipH="1">
            <a:off x="5393537" y="5036355"/>
            <a:ext cx="500066" cy="2714644"/>
          </a:xfrm>
          <a:prstGeom prst="bentConnector4">
            <a:avLst>
              <a:gd name="adj1" fmla="val -23209"/>
              <a:gd name="adj2" fmla="val 6052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Flowchart: Decision 45"/>
          <p:cNvSpPr/>
          <p:nvPr/>
        </p:nvSpPr>
        <p:spPr>
          <a:xfrm>
            <a:off x="4286248" y="3143248"/>
            <a:ext cx="1143008" cy="571504"/>
          </a:xfrm>
          <a:prstGeom prst="flowChartDecision">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Is </a:t>
            </a:r>
            <a:r>
              <a:rPr lang="en-US" sz="1100" b="1" dirty="0" smtClean="0">
                <a:solidFill>
                  <a:schemeClr val="accent4">
                    <a:lumMod val="60000"/>
                    <a:lumOff val="40000"/>
                  </a:schemeClr>
                </a:solidFill>
              </a:rPr>
              <a:t>FD</a:t>
            </a:r>
            <a:r>
              <a:rPr lang="en-US" sz="1100" b="1" dirty="0" smtClean="0"/>
              <a:t>&gt;10cm</a:t>
            </a:r>
            <a:endParaRPr lang="en-US" sz="1100" b="1" dirty="0"/>
          </a:p>
        </p:txBody>
      </p:sp>
      <p:sp>
        <p:nvSpPr>
          <p:cNvPr id="47" name="Flowchart: Terminator 46"/>
          <p:cNvSpPr/>
          <p:nvPr/>
        </p:nvSpPr>
        <p:spPr>
          <a:xfrm>
            <a:off x="4357686" y="1857363"/>
            <a:ext cx="1037004" cy="214315"/>
          </a:xfrm>
          <a:prstGeom prst="flowChartTerminator">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smtClean="0">
                <a:solidFill>
                  <a:schemeClr val="bg1"/>
                </a:solidFill>
              </a:rPr>
              <a:t>Start</a:t>
            </a:r>
            <a:endParaRPr lang="en-US" sz="1100" b="1" dirty="0">
              <a:solidFill>
                <a:schemeClr val="bg1"/>
              </a:solidFill>
            </a:endParaRPr>
          </a:p>
        </p:txBody>
      </p:sp>
      <p:sp>
        <p:nvSpPr>
          <p:cNvPr id="48" name="Flowchart: Data 47"/>
          <p:cNvSpPr/>
          <p:nvPr/>
        </p:nvSpPr>
        <p:spPr>
          <a:xfrm>
            <a:off x="4226332" y="2357430"/>
            <a:ext cx="1202924" cy="214314"/>
          </a:xfrm>
          <a:prstGeom prst="flowChartInputOutput">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Read </a:t>
            </a:r>
            <a:r>
              <a:rPr lang="en-US" sz="1100" b="1" dirty="0" smtClean="0">
                <a:solidFill>
                  <a:schemeClr val="accent4">
                    <a:lumMod val="60000"/>
                    <a:lumOff val="40000"/>
                  </a:schemeClr>
                </a:solidFill>
              </a:rPr>
              <a:t>FD</a:t>
            </a:r>
            <a:endParaRPr lang="en-US" sz="1100" b="1" dirty="0">
              <a:solidFill>
                <a:schemeClr val="accent4">
                  <a:lumMod val="60000"/>
                  <a:lumOff val="40000"/>
                </a:schemeClr>
              </a:solidFill>
            </a:endParaRPr>
          </a:p>
        </p:txBody>
      </p:sp>
      <p:sp>
        <p:nvSpPr>
          <p:cNvPr id="49" name="Flowchart: Process 48"/>
          <p:cNvSpPr/>
          <p:nvPr/>
        </p:nvSpPr>
        <p:spPr>
          <a:xfrm>
            <a:off x="4286248" y="2714621"/>
            <a:ext cx="1071570" cy="214313"/>
          </a:xfrm>
          <a:prstGeom prst="flowChart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Calibration </a:t>
            </a:r>
            <a:r>
              <a:rPr lang="en-US" sz="1100" b="1" dirty="0" smtClean="0">
                <a:solidFill>
                  <a:schemeClr val="accent4">
                    <a:lumMod val="60000"/>
                    <a:lumOff val="40000"/>
                  </a:schemeClr>
                </a:solidFill>
              </a:rPr>
              <a:t>FD</a:t>
            </a:r>
            <a:endParaRPr lang="en-US" sz="1100" b="1" dirty="0">
              <a:solidFill>
                <a:schemeClr val="accent4">
                  <a:lumMod val="60000"/>
                  <a:lumOff val="40000"/>
                </a:schemeClr>
              </a:solidFill>
            </a:endParaRPr>
          </a:p>
        </p:txBody>
      </p:sp>
      <p:sp>
        <p:nvSpPr>
          <p:cNvPr id="50" name="TextBox 49"/>
          <p:cNvSpPr txBox="1"/>
          <p:nvPr/>
        </p:nvSpPr>
        <p:spPr>
          <a:xfrm>
            <a:off x="3929058" y="3214686"/>
            <a:ext cx="500066" cy="276999"/>
          </a:xfrm>
          <a:prstGeom prst="rect">
            <a:avLst/>
          </a:prstGeom>
          <a:noFill/>
        </p:spPr>
        <p:txBody>
          <a:bodyPr wrap="square" rtlCol="0">
            <a:spAutoFit/>
          </a:bodyPr>
          <a:lstStyle/>
          <a:p>
            <a:r>
              <a:rPr lang="en-US" sz="1200" b="1" dirty="0" smtClean="0"/>
              <a:t>Yes</a:t>
            </a:r>
            <a:endParaRPr lang="en-US" sz="1200" b="1" dirty="0"/>
          </a:p>
        </p:txBody>
      </p:sp>
      <p:cxnSp>
        <p:nvCxnSpPr>
          <p:cNvPr id="51" name="Straight Arrow Connector 50"/>
          <p:cNvCxnSpPr/>
          <p:nvPr/>
        </p:nvCxnSpPr>
        <p:spPr>
          <a:xfrm rot="5400000">
            <a:off x="4749801" y="260666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4751389" y="3035297"/>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hape 53"/>
          <p:cNvCxnSpPr/>
          <p:nvPr/>
        </p:nvCxnSpPr>
        <p:spPr>
          <a:xfrm rot="5400000" flipH="1" flipV="1">
            <a:off x="3560922" y="1989294"/>
            <a:ext cx="1143008" cy="145065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hape 54"/>
          <p:cNvCxnSpPr/>
          <p:nvPr/>
        </p:nvCxnSpPr>
        <p:spPr>
          <a:xfrm>
            <a:off x="5429256" y="3429000"/>
            <a:ext cx="357190" cy="42862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357818" y="3223439"/>
            <a:ext cx="500066" cy="276999"/>
          </a:xfrm>
          <a:prstGeom prst="rect">
            <a:avLst/>
          </a:prstGeom>
          <a:noFill/>
        </p:spPr>
        <p:txBody>
          <a:bodyPr wrap="square" rtlCol="0">
            <a:spAutoFit/>
          </a:bodyPr>
          <a:lstStyle/>
          <a:p>
            <a:r>
              <a:rPr lang="en-US" sz="1200" b="1" dirty="0" smtClean="0"/>
              <a:t>No</a:t>
            </a:r>
            <a:endParaRPr lang="en-US" sz="1200" b="1" dirty="0"/>
          </a:p>
        </p:txBody>
      </p:sp>
      <p:sp>
        <p:nvSpPr>
          <p:cNvPr id="61" name="Flowchart: Alternate Process 60"/>
          <p:cNvSpPr/>
          <p:nvPr/>
        </p:nvSpPr>
        <p:spPr>
          <a:xfrm>
            <a:off x="2885142" y="3286124"/>
            <a:ext cx="1043916" cy="285751"/>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Go Forward</a:t>
            </a:r>
            <a:endParaRPr lang="en-US" sz="1100" b="1" dirty="0"/>
          </a:p>
        </p:txBody>
      </p:sp>
      <p:cxnSp>
        <p:nvCxnSpPr>
          <p:cNvPr id="67" name="Straight Arrow Connector 66"/>
          <p:cNvCxnSpPr/>
          <p:nvPr/>
        </p:nvCxnSpPr>
        <p:spPr>
          <a:xfrm rot="5400000">
            <a:off x="4750595" y="2178835"/>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10800000">
            <a:off x="3929058" y="3429000"/>
            <a:ext cx="35719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Flowchart: Alternate Process 73"/>
          <p:cNvSpPr/>
          <p:nvPr/>
        </p:nvSpPr>
        <p:spPr>
          <a:xfrm>
            <a:off x="8286776" y="6072206"/>
            <a:ext cx="785818" cy="500066"/>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Forward and check</a:t>
            </a:r>
            <a:endParaRPr lang="en-US" sz="1100" b="1" dirty="0"/>
          </a:p>
        </p:txBody>
      </p:sp>
      <p:sp>
        <p:nvSpPr>
          <p:cNvPr id="82" name="Rectangle 81"/>
          <p:cNvSpPr/>
          <p:nvPr/>
        </p:nvSpPr>
        <p:spPr>
          <a:xfrm>
            <a:off x="1857356" y="1845222"/>
            <a:ext cx="1576457" cy="369332"/>
          </a:xfrm>
          <a:prstGeom prst="rect">
            <a:avLst/>
          </a:prstGeom>
        </p:spPr>
        <p:txBody>
          <a:bodyPr wrap="none">
            <a:spAutoFit/>
          </a:bodyPr>
          <a:lstStyle/>
          <a:p>
            <a:r>
              <a:rPr lang="en-US" b="1" dirty="0" smtClean="0"/>
              <a:t>First algorithm</a:t>
            </a:r>
            <a:endParaRPr lang="en-US" dirty="0"/>
          </a:p>
        </p:txBody>
      </p:sp>
      <p:sp>
        <p:nvSpPr>
          <p:cNvPr id="83" name="Flowchart: Alternate Process 82"/>
          <p:cNvSpPr/>
          <p:nvPr/>
        </p:nvSpPr>
        <p:spPr>
          <a:xfrm>
            <a:off x="3857620" y="5572140"/>
            <a:ext cx="785818" cy="285751"/>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Turn 180◦</a:t>
            </a:r>
            <a:endParaRPr lang="en-US" sz="1100" b="1" dirty="0"/>
          </a:p>
        </p:txBody>
      </p:sp>
      <p:sp>
        <p:nvSpPr>
          <p:cNvPr id="85" name="Flowchart: Alternate Process 84"/>
          <p:cNvSpPr/>
          <p:nvPr/>
        </p:nvSpPr>
        <p:spPr>
          <a:xfrm>
            <a:off x="8286776" y="5572140"/>
            <a:ext cx="785818" cy="285751"/>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Turn 180◦</a:t>
            </a:r>
            <a:endParaRPr lang="en-US" sz="1100" b="1" dirty="0"/>
          </a:p>
        </p:txBody>
      </p:sp>
      <p:cxnSp>
        <p:nvCxnSpPr>
          <p:cNvPr id="86" name="Straight Arrow Connector 85"/>
          <p:cNvCxnSpPr/>
          <p:nvPr/>
        </p:nvCxnSpPr>
        <p:spPr>
          <a:xfrm rot="5400000">
            <a:off x="6894529" y="5892817"/>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8609041" y="5964255"/>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Software Algorithms cont…</a:t>
            </a:r>
            <a:endParaRPr lang="en-US" b="1" dirty="0"/>
          </a:p>
        </p:txBody>
      </p:sp>
      <p:sp>
        <p:nvSpPr>
          <p:cNvPr id="5" name="TextBox 4"/>
          <p:cNvSpPr txBox="1"/>
          <p:nvPr/>
        </p:nvSpPr>
        <p:spPr>
          <a:xfrm>
            <a:off x="1836797" y="2059536"/>
            <a:ext cx="3020955" cy="369332"/>
          </a:xfrm>
          <a:prstGeom prst="rect">
            <a:avLst/>
          </a:prstGeom>
          <a:noFill/>
        </p:spPr>
        <p:txBody>
          <a:bodyPr wrap="none" rtlCol="0">
            <a:spAutoFit/>
          </a:bodyPr>
          <a:lstStyle/>
          <a:p>
            <a:r>
              <a:rPr lang="en-US" b="1" dirty="0" smtClean="0">
                <a:solidFill>
                  <a:srgbClr val="C00000"/>
                </a:solidFill>
              </a:rPr>
              <a:t>Forward and Check Algorithm</a:t>
            </a:r>
            <a:endParaRPr lang="en-US" b="1" dirty="0">
              <a:solidFill>
                <a:srgbClr val="C00000"/>
              </a:solidFill>
            </a:endParaRPr>
          </a:p>
        </p:txBody>
      </p:sp>
      <p:sp>
        <p:nvSpPr>
          <p:cNvPr id="6" name="Flowchart: Terminator 5"/>
          <p:cNvSpPr/>
          <p:nvPr/>
        </p:nvSpPr>
        <p:spPr>
          <a:xfrm>
            <a:off x="5143504" y="1714488"/>
            <a:ext cx="1037004" cy="214315"/>
          </a:xfrm>
          <a:prstGeom prst="flowChartTerminator">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smtClean="0">
                <a:solidFill>
                  <a:schemeClr val="bg1"/>
                </a:solidFill>
              </a:rPr>
              <a:t>Start</a:t>
            </a:r>
            <a:endParaRPr lang="en-US" sz="1100" b="1" dirty="0">
              <a:solidFill>
                <a:schemeClr val="bg1"/>
              </a:solidFill>
            </a:endParaRPr>
          </a:p>
        </p:txBody>
      </p:sp>
      <p:cxnSp>
        <p:nvCxnSpPr>
          <p:cNvPr id="7" name="Straight Arrow Connector 6"/>
          <p:cNvCxnSpPr/>
          <p:nvPr/>
        </p:nvCxnSpPr>
        <p:spPr>
          <a:xfrm rot="5400000">
            <a:off x="5537207" y="2035166"/>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lowchart: Data 7"/>
          <p:cNvSpPr/>
          <p:nvPr/>
        </p:nvSpPr>
        <p:spPr>
          <a:xfrm>
            <a:off x="4071934" y="4143381"/>
            <a:ext cx="1202924" cy="214314"/>
          </a:xfrm>
          <a:prstGeom prst="flowChartInputOutput">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Read </a:t>
            </a:r>
            <a:r>
              <a:rPr lang="en-US" sz="1100" b="1" dirty="0" smtClean="0">
                <a:solidFill>
                  <a:srgbClr val="FFC000"/>
                </a:solidFill>
              </a:rPr>
              <a:t>LD</a:t>
            </a:r>
            <a:endParaRPr lang="en-US" sz="1100" b="1" dirty="0">
              <a:solidFill>
                <a:srgbClr val="FFCC66"/>
              </a:solidFill>
            </a:endParaRPr>
          </a:p>
        </p:txBody>
      </p:sp>
      <p:sp>
        <p:nvSpPr>
          <p:cNvPr id="9" name="Flowchart: Data 8"/>
          <p:cNvSpPr/>
          <p:nvPr/>
        </p:nvSpPr>
        <p:spPr>
          <a:xfrm>
            <a:off x="5072066" y="2143117"/>
            <a:ext cx="1202924" cy="214314"/>
          </a:xfrm>
          <a:prstGeom prst="flowChartInputOutput">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Read </a:t>
            </a:r>
            <a:r>
              <a:rPr lang="en-US" sz="1100" b="1" dirty="0" smtClean="0">
                <a:solidFill>
                  <a:schemeClr val="accent4">
                    <a:lumMod val="60000"/>
                    <a:lumOff val="40000"/>
                  </a:schemeClr>
                </a:solidFill>
              </a:rPr>
              <a:t>FD</a:t>
            </a:r>
            <a:endParaRPr lang="en-US" sz="1100" b="1" dirty="0">
              <a:solidFill>
                <a:schemeClr val="accent4">
                  <a:lumMod val="60000"/>
                  <a:lumOff val="40000"/>
                </a:schemeClr>
              </a:solidFill>
            </a:endParaRPr>
          </a:p>
        </p:txBody>
      </p:sp>
      <p:cxnSp>
        <p:nvCxnSpPr>
          <p:cNvPr id="10" name="Straight Arrow Connector 9"/>
          <p:cNvCxnSpPr/>
          <p:nvPr/>
        </p:nvCxnSpPr>
        <p:spPr>
          <a:xfrm rot="5400000">
            <a:off x="5537207" y="2463794"/>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hape 19"/>
          <p:cNvCxnSpPr/>
          <p:nvPr/>
        </p:nvCxnSpPr>
        <p:spPr>
          <a:xfrm rot="5400000">
            <a:off x="3857621" y="5357826"/>
            <a:ext cx="357189" cy="214314"/>
          </a:xfrm>
          <a:prstGeom prst="bentConnector3">
            <a:avLst>
              <a:gd name="adj1" fmla="val 273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Process 23"/>
          <p:cNvSpPr/>
          <p:nvPr/>
        </p:nvSpPr>
        <p:spPr>
          <a:xfrm>
            <a:off x="4214810" y="4572009"/>
            <a:ext cx="1071570" cy="214313"/>
          </a:xfrm>
          <a:prstGeom prst="flowChart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Calibration </a:t>
            </a:r>
            <a:r>
              <a:rPr lang="en-US" sz="1100" b="1" dirty="0" smtClean="0">
                <a:solidFill>
                  <a:srgbClr val="FFC000"/>
                </a:solidFill>
              </a:rPr>
              <a:t>LD</a:t>
            </a:r>
            <a:endParaRPr lang="en-US" sz="1100" b="1" dirty="0">
              <a:solidFill>
                <a:schemeClr val="accent4">
                  <a:lumMod val="60000"/>
                  <a:lumOff val="40000"/>
                </a:schemeClr>
              </a:solidFill>
            </a:endParaRPr>
          </a:p>
        </p:txBody>
      </p:sp>
      <p:sp>
        <p:nvSpPr>
          <p:cNvPr id="25" name="Flowchart: Process 24"/>
          <p:cNvSpPr/>
          <p:nvPr/>
        </p:nvSpPr>
        <p:spPr>
          <a:xfrm>
            <a:off x="5072066" y="2571745"/>
            <a:ext cx="1071570" cy="214313"/>
          </a:xfrm>
          <a:prstGeom prst="flowChart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Calibration </a:t>
            </a:r>
            <a:r>
              <a:rPr lang="en-US" sz="1100" b="1" dirty="0" smtClean="0">
                <a:solidFill>
                  <a:schemeClr val="accent4">
                    <a:lumMod val="60000"/>
                    <a:lumOff val="40000"/>
                  </a:schemeClr>
                </a:solidFill>
              </a:rPr>
              <a:t>FD</a:t>
            </a:r>
            <a:endParaRPr lang="en-US" sz="1100" b="1" dirty="0">
              <a:solidFill>
                <a:schemeClr val="accent4">
                  <a:lumMod val="60000"/>
                  <a:lumOff val="40000"/>
                </a:schemeClr>
              </a:solidFill>
            </a:endParaRPr>
          </a:p>
        </p:txBody>
      </p:sp>
      <p:cxnSp>
        <p:nvCxnSpPr>
          <p:cNvPr id="26" name="Straight Arrow Connector 25"/>
          <p:cNvCxnSpPr/>
          <p:nvPr/>
        </p:nvCxnSpPr>
        <p:spPr>
          <a:xfrm rot="5400000">
            <a:off x="4608513" y="4035430"/>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5537207" y="2892422"/>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Flowchart: Alternate Process 28"/>
          <p:cNvSpPr/>
          <p:nvPr/>
        </p:nvSpPr>
        <p:spPr>
          <a:xfrm>
            <a:off x="3357554" y="5643578"/>
            <a:ext cx="1143008" cy="214314"/>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Turn Right 90◦</a:t>
            </a:r>
            <a:endParaRPr lang="en-US" sz="1100" b="1" dirty="0"/>
          </a:p>
        </p:txBody>
      </p:sp>
      <p:cxnSp>
        <p:nvCxnSpPr>
          <p:cNvPr id="30" name="Straight Arrow Connector 29"/>
          <p:cNvCxnSpPr/>
          <p:nvPr/>
        </p:nvCxnSpPr>
        <p:spPr>
          <a:xfrm rot="5400000">
            <a:off x="3822695" y="5964255"/>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Flowchart: Alternate Process 30"/>
          <p:cNvSpPr/>
          <p:nvPr/>
        </p:nvSpPr>
        <p:spPr>
          <a:xfrm>
            <a:off x="3357554" y="6072206"/>
            <a:ext cx="1143008" cy="214314"/>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forward 10cm</a:t>
            </a:r>
            <a:endParaRPr lang="en-US" sz="1100" b="1" dirty="0"/>
          </a:p>
        </p:txBody>
      </p:sp>
      <p:sp>
        <p:nvSpPr>
          <p:cNvPr id="33" name="Flowchart: Alternate Process 32"/>
          <p:cNvSpPr/>
          <p:nvPr/>
        </p:nvSpPr>
        <p:spPr>
          <a:xfrm>
            <a:off x="3286116" y="6500858"/>
            <a:ext cx="1285884" cy="214290"/>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Turn 90◦ opposite</a:t>
            </a:r>
            <a:endParaRPr lang="en-US" sz="1100" b="1" dirty="0"/>
          </a:p>
        </p:txBody>
      </p:sp>
      <p:cxnSp>
        <p:nvCxnSpPr>
          <p:cNvPr id="38" name="Straight Arrow Connector 37"/>
          <p:cNvCxnSpPr/>
          <p:nvPr/>
        </p:nvCxnSpPr>
        <p:spPr>
          <a:xfrm rot="5400000">
            <a:off x="3822695" y="6392883"/>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hape 139"/>
          <p:cNvCxnSpPr/>
          <p:nvPr/>
        </p:nvCxnSpPr>
        <p:spPr>
          <a:xfrm rot="16200000" flipV="1">
            <a:off x="1500166" y="4857760"/>
            <a:ext cx="2571768" cy="1000132"/>
          </a:xfrm>
          <a:prstGeom prst="bentConnector3">
            <a:avLst>
              <a:gd name="adj1" fmla="val -32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2179621" y="3963991"/>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Flowchart: Alternate Process 49"/>
          <p:cNvSpPr/>
          <p:nvPr/>
        </p:nvSpPr>
        <p:spPr>
          <a:xfrm>
            <a:off x="1928794" y="3357562"/>
            <a:ext cx="785818" cy="428628"/>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Go Forward</a:t>
            </a:r>
            <a:endParaRPr lang="en-US" sz="1100" b="1" dirty="0"/>
          </a:p>
        </p:txBody>
      </p:sp>
      <p:sp>
        <p:nvSpPr>
          <p:cNvPr id="51" name="Flowchart: Decision 50"/>
          <p:cNvSpPr/>
          <p:nvPr/>
        </p:nvSpPr>
        <p:spPr>
          <a:xfrm>
            <a:off x="5072066" y="3000373"/>
            <a:ext cx="1143008" cy="571504"/>
          </a:xfrm>
          <a:prstGeom prst="flowChartDecision">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Is </a:t>
            </a:r>
            <a:r>
              <a:rPr lang="en-US" sz="1100" b="1" dirty="0" smtClean="0">
                <a:solidFill>
                  <a:schemeClr val="accent4">
                    <a:lumMod val="60000"/>
                    <a:lumOff val="40000"/>
                  </a:schemeClr>
                </a:solidFill>
              </a:rPr>
              <a:t>FD</a:t>
            </a:r>
            <a:r>
              <a:rPr lang="en-US" sz="1100" b="1" dirty="0" smtClean="0"/>
              <a:t>&gt;10cm</a:t>
            </a:r>
            <a:endParaRPr lang="en-US" sz="1100" b="1" dirty="0"/>
          </a:p>
        </p:txBody>
      </p:sp>
      <p:cxnSp>
        <p:nvCxnSpPr>
          <p:cNvPr id="52" name="Shape 51"/>
          <p:cNvCxnSpPr/>
          <p:nvPr/>
        </p:nvCxnSpPr>
        <p:spPr>
          <a:xfrm>
            <a:off x="6215074" y="3286125"/>
            <a:ext cx="357190" cy="42862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Flowchart: Alternate Process 52"/>
          <p:cNvSpPr/>
          <p:nvPr/>
        </p:nvSpPr>
        <p:spPr>
          <a:xfrm>
            <a:off x="4214810" y="3643315"/>
            <a:ext cx="1043916" cy="285751"/>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Go Forward</a:t>
            </a:r>
            <a:endParaRPr lang="en-US" sz="1100" b="1" dirty="0"/>
          </a:p>
        </p:txBody>
      </p:sp>
      <p:cxnSp>
        <p:nvCxnSpPr>
          <p:cNvPr id="55" name="Shape 54"/>
          <p:cNvCxnSpPr/>
          <p:nvPr/>
        </p:nvCxnSpPr>
        <p:spPr>
          <a:xfrm rot="5400000">
            <a:off x="4714876" y="3286125"/>
            <a:ext cx="357190" cy="357190"/>
          </a:xfrm>
          <a:prstGeom prst="bentConnector3">
            <a:avLst>
              <a:gd name="adj1" fmla="val -12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4608513" y="4464058"/>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4608513" y="4892686"/>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714876" y="3080564"/>
            <a:ext cx="500066" cy="276999"/>
          </a:xfrm>
          <a:prstGeom prst="rect">
            <a:avLst/>
          </a:prstGeom>
          <a:noFill/>
        </p:spPr>
        <p:txBody>
          <a:bodyPr wrap="square" rtlCol="0">
            <a:spAutoFit/>
          </a:bodyPr>
          <a:lstStyle/>
          <a:p>
            <a:r>
              <a:rPr lang="en-US" sz="1200" b="1" dirty="0" smtClean="0"/>
              <a:t>Yes</a:t>
            </a:r>
            <a:endParaRPr lang="en-US" sz="1200" b="1" dirty="0"/>
          </a:p>
        </p:txBody>
      </p:sp>
      <p:sp>
        <p:nvSpPr>
          <p:cNvPr id="62" name="TextBox 61"/>
          <p:cNvSpPr txBox="1"/>
          <p:nvPr/>
        </p:nvSpPr>
        <p:spPr>
          <a:xfrm>
            <a:off x="3857620" y="5072074"/>
            <a:ext cx="500066" cy="276999"/>
          </a:xfrm>
          <a:prstGeom prst="rect">
            <a:avLst/>
          </a:prstGeom>
          <a:noFill/>
        </p:spPr>
        <p:txBody>
          <a:bodyPr wrap="square" rtlCol="0">
            <a:spAutoFit/>
          </a:bodyPr>
          <a:lstStyle/>
          <a:p>
            <a:r>
              <a:rPr lang="en-US" sz="1200" b="1" dirty="0" smtClean="0"/>
              <a:t>Yes</a:t>
            </a:r>
            <a:endParaRPr lang="en-US" sz="1200" b="1" dirty="0"/>
          </a:p>
        </p:txBody>
      </p:sp>
      <p:sp>
        <p:nvSpPr>
          <p:cNvPr id="68" name="TextBox 67"/>
          <p:cNvSpPr txBox="1"/>
          <p:nvPr/>
        </p:nvSpPr>
        <p:spPr>
          <a:xfrm>
            <a:off x="6215074" y="3071810"/>
            <a:ext cx="500066" cy="276999"/>
          </a:xfrm>
          <a:prstGeom prst="rect">
            <a:avLst/>
          </a:prstGeom>
          <a:noFill/>
        </p:spPr>
        <p:txBody>
          <a:bodyPr wrap="square" rtlCol="0">
            <a:spAutoFit/>
          </a:bodyPr>
          <a:lstStyle/>
          <a:p>
            <a:r>
              <a:rPr lang="en-US" sz="1200" b="1" dirty="0" smtClean="0"/>
              <a:t>No</a:t>
            </a:r>
            <a:endParaRPr lang="en-US" sz="1200" b="1" dirty="0"/>
          </a:p>
        </p:txBody>
      </p:sp>
      <p:sp>
        <p:nvSpPr>
          <p:cNvPr id="70" name="Flowchart: Alternate Process 69"/>
          <p:cNvSpPr/>
          <p:nvPr/>
        </p:nvSpPr>
        <p:spPr>
          <a:xfrm>
            <a:off x="6072198" y="3714752"/>
            <a:ext cx="1043916" cy="285751"/>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Stop</a:t>
            </a:r>
            <a:endParaRPr lang="en-US" sz="1100" b="1" dirty="0"/>
          </a:p>
        </p:txBody>
      </p:sp>
      <p:cxnSp>
        <p:nvCxnSpPr>
          <p:cNvPr id="71" name="Straight Arrow Connector 70"/>
          <p:cNvCxnSpPr/>
          <p:nvPr/>
        </p:nvCxnSpPr>
        <p:spPr>
          <a:xfrm rot="5400000">
            <a:off x="6465901" y="4106867"/>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Flowchart: Terminator 71"/>
          <p:cNvSpPr/>
          <p:nvPr/>
        </p:nvSpPr>
        <p:spPr>
          <a:xfrm>
            <a:off x="6072198" y="4214818"/>
            <a:ext cx="1037004" cy="214315"/>
          </a:xfrm>
          <a:prstGeom prst="flowChartTerminator">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smtClean="0">
                <a:solidFill>
                  <a:schemeClr val="bg1"/>
                </a:solidFill>
              </a:rPr>
              <a:t>Finish</a:t>
            </a:r>
            <a:endParaRPr lang="en-US" sz="1100" b="1" dirty="0">
              <a:solidFill>
                <a:schemeClr val="bg1"/>
              </a:solidFill>
            </a:endParaRPr>
          </a:p>
        </p:txBody>
      </p:sp>
      <p:sp>
        <p:nvSpPr>
          <p:cNvPr id="73" name="Flowchart: Decision 72"/>
          <p:cNvSpPr/>
          <p:nvPr/>
        </p:nvSpPr>
        <p:spPr>
          <a:xfrm>
            <a:off x="4143372" y="5000636"/>
            <a:ext cx="1143008" cy="571504"/>
          </a:xfrm>
          <a:prstGeom prst="flowChartDecision">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Is </a:t>
            </a:r>
            <a:r>
              <a:rPr lang="en-US" sz="1100" b="1" dirty="0" smtClean="0">
                <a:solidFill>
                  <a:srgbClr val="FFC000"/>
                </a:solidFill>
              </a:rPr>
              <a:t>LD</a:t>
            </a:r>
            <a:r>
              <a:rPr lang="en-US" sz="1100" b="1" dirty="0" smtClean="0"/>
              <a:t>&gt;10cm</a:t>
            </a:r>
            <a:endParaRPr lang="en-US" sz="1100" b="1" dirty="0"/>
          </a:p>
        </p:txBody>
      </p:sp>
      <p:sp>
        <p:nvSpPr>
          <p:cNvPr id="74" name="TextBox 73"/>
          <p:cNvSpPr txBox="1"/>
          <p:nvPr/>
        </p:nvSpPr>
        <p:spPr>
          <a:xfrm>
            <a:off x="5214942" y="5072074"/>
            <a:ext cx="500066" cy="276999"/>
          </a:xfrm>
          <a:prstGeom prst="rect">
            <a:avLst/>
          </a:prstGeom>
          <a:noFill/>
        </p:spPr>
        <p:txBody>
          <a:bodyPr wrap="square" rtlCol="0">
            <a:spAutoFit/>
          </a:bodyPr>
          <a:lstStyle/>
          <a:p>
            <a:r>
              <a:rPr lang="en-US" sz="1200" b="1" dirty="0" smtClean="0"/>
              <a:t>No</a:t>
            </a:r>
            <a:endParaRPr lang="en-US" sz="1200" b="1" dirty="0"/>
          </a:p>
        </p:txBody>
      </p:sp>
      <p:cxnSp>
        <p:nvCxnSpPr>
          <p:cNvPr id="80" name="Elbow Connector 79"/>
          <p:cNvCxnSpPr/>
          <p:nvPr/>
        </p:nvCxnSpPr>
        <p:spPr>
          <a:xfrm rot="5400000" flipH="1" flipV="1">
            <a:off x="5000628" y="2285992"/>
            <a:ext cx="3286148" cy="2714644"/>
          </a:xfrm>
          <a:prstGeom prst="bentConnector3">
            <a:avLst>
              <a:gd name="adj1" fmla="val -51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a:off x="5786446" y="2000241"/>
            <a:ext cx="221457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1857356" y="1785926"/>
            <a:ext cx="1576457" cy="369332"/>
          </a:xfrm>
          <a:prstGeom prst="rect">
            <a:avLst/>
          </a:prstGeom>
        </p:spPr>
        <p:txBody>
          <a:bodyPr wrap="none">
            <a:spAutoFit/>
          </a:bodyPr>
          <a:lstStyle/>
          <a:p>
            <a:r>
              <a:rPr lang="en-US" b="1" dirty="0" smtClean="0"/>
              <a:t>First algorithm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Software Algorithms cont…</a:t>
            </a:r>
            <a:endParaRPr lang="en-US" dirty="0"/>
          </a:p>
        </p:txBody>
      </p:sp>
      <p:sp>
        <p:nvSpPr>
          <p:cNvPr id="3" name="Content Placeholder 2"/>
          <p:cNvSpPr>
            <a:spLocks noGrp="1"/>
          </p:cNvSpPr>
          <p:nvPr>
            <p:ph idx="1"/>
          </p:nvPr>
        </p:nvSpPr>
        <p:spPr>
          <a:xfrm>
            <a:off x="2143108" y="1928802"/>
            <a:ext cx="6248400" cy="3840163"/>
          </a:xfrm>
        </p:spPr>
        <p:txBody>
          <a:bodyPr/>
          <a:lstStyle/>
          <a:p>
            <a:r>
              <a:rPr lang="en-US" dirty="0" smtClean="0"/>
              <a:t>Example</a:t>
            </a:r>
            <a:endParaRPr lang="en-US" dirty="0"/>
          </a:p>
        </p:txBody>
      </p:sp>
      <p:sp>
        <p:nvSpPr>
          <p:cNvPr id="4" name="Rectangle 3"/>
          <p:cNvSpPr/>
          <p:nvPr/>
        </p:nvSpPr>
        <p:spPr>
          <a:xfrm>
            <a:off x="2071670" y="2571744"/>
            <a:ext cx="6572296" cy="3643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4"/>
          <p:cNvSpPr/>
          <p:nvPr/>
        </p:nvSpPr>
        <p:spPr>
          <a:xfrm>
            <a:off x="7786710" y="5429264"/>
            <a:ext cx="714380" cy="642942"/>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72264" y="2571744"/>
            <a:ext cx="428628" cy="78581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0" name="Rectangle 9"/>
          <p:cNvSpPr/>
          <p:nvPr/>
        </p:nvSpPr>
        <p:spPr>
          <a:xfrm>
            <a:off x="2071670" y="2571744"/>
            <a:ext cx="2143140" cy="6429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071802" y="5143512"/>
            <a:ext cx="1143008" cy="10715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7858148" y="5572140"/>
            <a:ext cx="613694" cy="369332"/>
          </a:xfrm>
          <a:prstGeom prst="rect">
            <a:avLst/>
          </a:prstGeom>
          <a:noFill/>
        </p:spPr>
        <p:txBody>
          <a:bodyPr wrap="none" rtlCol="0">
            <a:spAutoFit/>
          </a:bodyPr>
          <a:lstStyle/>
          <a:p>
            <a:r>
              <a:rPr lang="en-US" dirty="0" smtClean="0"/>
              <a:t>start</a:t>
            </a:r>
            <a:endParaRPr lang="en-US" dirty="0"/>
          </a:p>
        </p:txBody>
      </p:sp>
      <p:sp>
        <p:nvSpPr>
          <p:cNvPr id="14" name="TextBox 13"/>
          <p:cNvSpPr txBox="1"/>
          <p:nvPr/>
        </p:nvSpPr>
        <p:spPr>
          <a:xfrm>
            <a:off x="2000232" y="3143248"/>
            <a:ext cx="729687" cy="369332"/>
          </a:xfrm>
          <a:prstGeom prst="rect">
            <a:avLst/>
          </a:prstGeom>
          <a:solidFill>
            <a:schemeClr val="accent5">
              <a:lumMod val="75000"/>
            </a:schemeClr>
          </a:solidFill>
        </p:spPr>
        <p:txBody>
          <a:bodyPr wrap="none" rtlCol="0">
            <a:spAutoFit/>
          </a:bodyPr>
          <a:lstStyle/>
          <a:p>
            <a:r>
              <a:rPr lang="en-US" dirty="0" smtClean="0">
                <a:solidFill>
                  <a:schemeClr val="bg1"/>
                </a:solidFill>
              </a:rPr>
              <a:t>Finish</a:t>
            </a:r>
            <a:endParaRPr lang="en-US" dirty="0">
              <a:solidFill>
                <a:schemeClr val="bg1"/>
              </a:solidFill>
            </a:endParaRPr>
          </a:p>
        </p:txBody>
      </p:sp>
      <p:cxnSp>
        <p:nvCxnSpPr>
          <p:cNvPr id="18" name="Straight Arrow Connector 17"/>
          <p:cNvCxnSpPr/>
          <p:nvPr/>
        </p:nvCxnSpPr>
        <p:spPr>
          <a:xfrm rot="5400000" flipH="1" flipV="1">
            <a:off x="7108049" y="4249743"/>
            <a:ext cx="2643206"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6607188" y="4249743"/>
            <a:ext cx="2643206"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6358346" y="4286652"/>
            <a:ext cx="2570974" cy="1"/>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6929850" y="4285859"/>
            <a:ext cx="2570974" cy="1"/>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6108711" y="4249743"/>
            <a:ext cx="2643206"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4642644" y="4428338"/>
            <a:ext cx="3143272"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4001290" y="4428338"/>
            <a:ext cx="3143272"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6200000" flipH="1">
            <a:off x="4321968" y="4464851"/>
            <a:ext cx="3071835" cy="2"/>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H="1">
            <a:off x="3750461" y="4464851"/>
            <a:ext cx="3071835" cy="2"/>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2786844" y="4428338"/>
            <a:ext cx="3143272"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6200000" flipH="1">
            <a:off x="3107522" y="4464849"/>
            <a:ext cx="3071835" cy="2"/>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6200000" flipH="1">
            <a:off x="3893340" y="4107660"/>
            <a:ext cx="928694" cy="2"/>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a:off x="4000496" y="5000636"/>
            <a:ext cx="223838" cy="9524"/>
          </a:xfrm>
          <a:prstGeom prst="straightConnector1">
            <a:avLst/>
          </a:prstGeom>
          <a:ln w="38100">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3428198" y="4428338"/>
            <a:ext cx="3143272"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6200000" flipH="1">
            <a:off x="5858282" y="4286652"/>
            <a:ext cx="2570974" cy="1"/>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flipV="1">
            <a:off x="3179753" y="4178305"/>
            <a:ext cx="1643074"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a:off x="2964645" y="4179099"/>
            <a:ext cx="1643074" cy="1588"/>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5400000">
            <a:off x="2536017" y="4179099"/>
            <a:ext cx="1643074" cy="1588"/>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flipH="1" flipV="1">
            <a:off x="2751125" y="4178305"/>
            <a:ext cx="1643074"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flipH="1" flipV="1">
            <a:off x="2322497" y="4178305"/>
            <a:ext cx="1643074"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6200000" flipH="1">
            <a:off x="5286778" y="4786718"/>
            <a:ext cx="2570974" cy="1"/>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5400000" flipH="1" flipV="1">
            <a:off x="5537207" y="4749809"/>
            <a:ext cx="2643206"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flipH="1" flipV="1">
            <a:off x="1392215" y="4678371"/>
            <a:ext cx="2643206" cy="1588"/>
          </a:xfrm>
          <a:prstGeom prst="straightConnector1">
            <a:avLst/>
          </a:prstGeom>
          <a:ln>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6200000" flipH="1">
            <a:off x="1643440" y="4643048"/>
            <a:ext cx="2570974" cy="1"/>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16200000" flipH="1">
            <a:off x="1143374" y="4714487"/>
            <a:ext cx="2570974" cy="1"/>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6200000" flipV="1">
            <a:off x="4036215" y="5250669"/>
            <a:ext cx="652466" cy="9524"/>
          </a:xfrm>
          <a:prstGeom prst="straightConnector1">
            <a:avLst/>
          </a:prstGeom>
          <a:ln w="38100">
            <a:solidFill>
              <a:srgbClr val="06D2DC"/>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6200000" flipV="1">
            <a:off x="1428728" y="4714884"/>
            <a:ext cx="2009788" cy="9524"/>
          </a:xfrm>
          <a:prstGeom prst="straightConnector1">
            <a:avLst/>
          </a:prstGeom>
          <a:ln w="38100">
            <a:solidFill>
              <a:srgbClr val="06D2D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Software Algorithms cont…</a:t>
            </a:r>
            <a:endParaRPr lang="en-US" dirty="0"/>
          </a:p>
        </p:txBody>
      </p:sp>
      <p:sp>
        <p:nvSpPr>
          <p:cNvPr id="3" name="Content Placeholder 2"/>
          <p:cNvSpPr>
            <a:spLocks noGrp="1"/>
          </p:cNvSpPr>
          <p:nvPr>
            <p:ph idx="1"/>
          </p:nvPr>
        </p:nvSpPr>
        <p:spPr/>
        <p:txBody>
          <a:bodyPr/>
          <a:lstStyle/>
          <a:p>
            <a:r>
              <a:rPr lang="en-US" b="1" dirty="0" smtClean="0"/>
              <a:t>Second algorithm : </a:t>
            </a:r>
            <a:r>
              <a:rPr lang="en-US" dirty="0" smtClean="0"/>
              <a:t>An obstacle at the center of an area.</a:t>
            </a:r>
          </a:p>
          <a:p>
            <a:r>
              <a:rPr lang="en-US" dirty="0" smtClean="0"/>
              <a:t>This algorithm is used to solve case three.</a:t>
            </a:r>
          </a:p>
          <a:p>
            <a:r>
              <a:rPr lang="en-US" dirty="0" smtClean="0"/>
              <a:t>First we need to determine wither the obstacle in the middle of the room or not</a:t>
            </a:r>
          </a:p>
          <a:p>
            <a:r>
              <a:rPr lang="en-US" dirty="0" smtClean="0"/>
              <a:t>Then it need to chick the type of the obstacle discrete or continuous.</a:t>
            </a:r>
          </a:p>
          <a:p>
            <a:pPr>
              <a:buNone/>
            </a:pPr>
            <a:r>
              <a:rPr lang="en-US" dirty="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Second Algorithm</a:t>
            </a:r>
            <a:endParaRPr lang="en-US" dirty="0"/>
          </a:p>
        </p:txBody>
      </p:sp>
      <p:sp>
        <p:nvSpPr>
          <p:cNvPr id="4" name="Flowchart: Decision 3"/>
          <p:cNvSpPr/>
          <p:nvPr/>
        </p:nvSpPr>
        <p:spPr>
          <a:xfrm>
            <a:off x="4283968" y="4365104"/>
            <a:ext cx="1287024" cy="792088"/>
          </a:xfrm>
          <a:prstGeom prst="flowChartDecision">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If  distance&gt;max</a:t>
            </a:r>
            <a:endParaRPr lang="en-US" sz="1100" b="1" dirty="0"/>
          </a:p>
        </p:txBody>
      </p:sp>
      <p:sp>
        <p:nvSpPr>
          <p:cNvPr id="5" name="Flowchart: Terminator 4"/>
          <p:cNvSpPr/>
          <p:nvPr/>
        </p:nvSpPr>
        <p:spPr>
          <a:xfrm>
            <a:off x="4211960" y="1847673"/>
            <a:ext cx="1571636" cy="357191"/>
          </a:xfrm>
          <a:prstGeom prst="flowChartTerminator">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b="1" dirty="0" smtClean="0">
                <a:solidFill>
                  <a:schemeClr val="bg1"/>
                </a:solidFill>
              </a:rPr>
              <a:t>Start</a:t>
            </a:r>
            <a:endParaRPr lang="en-US" sz="1100" b="1" dirty="0">
              <a:solidFill>
                <a:schemeClr val="bg1"/>
              </a:solidFill>
            </a:endParaRPr>
          </a:p>
        </p:txBody>
      </p:sp>
      <p:sp>
        <p:nvSpPr>
          <p:cNvPr id="6" name="Flowchart: Data 5"/>
          <p:cNvSpPr/>
          <p:nvPr/>
        </p:nvSpPr>
        <p:spPr>
          <a:xfrm>
            <a:off x="4286818" y="2420888"/>
            <a:ext cx="1653334" cy="353200"/>
          </a:xfrm>
          <a:prstGeom prst="flowChartInputOutput">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accent4">
                    <a:lumMod val="60000"/>
                    <a:lumOff val="40000"/>
                  </a:schemeClr>
                </a:solidFill>
              </a:rPr>
              <a:t>Turn on timer</a:t>
            </a:r>
            <a:endParaRPr lang="en-US" sz="1100" b="1" dirty="0">
              <a:solidFill>
                <a:schemeClr val="accent4">
                  <a:lumMod val="60000"/>
                  <a:lumOff val="40000"/>
                </a:schemeClr>
              </a:solidFill>
            </a:endParaRPr>
          </a:p>
        </p:txBody>
      </p:sp>
      <p:sp>
        <p:nvSpPr>
          <p:cNvPr id="7" name="Flowchart: Process 6"/>
          <p:cNvSpPr/>
          <p:nvPr/>
        </p:nvSpPr>
        <p:spPr>
          <a:xfrm>
            <a:off x="4067944" y="3068960"/>
            <a:ext cx="1728192" cy="432048"/>
          </a:xfrm>
          <a:prstGeom prst="flowChart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smtClean="0"/>
          </a:p>
          <a:p>
            <a:pPr algn="ctr"/>
            <a:r>
              <a:rPr lang="en-US" sz="1100" b="1" dirty="0" smtClean="0"/>
              <a:t>Compute  the distance for first  line  </a:t>
            </a:r>
            <a:r>
              <a:rPr lang="en-US" sz="1100" b="1" dirty="0" smtClean="0">
                <a:solidFill>
                  <a:schemeClr val="tx2">
                    <a:lumMod val="50000"/>
                    <a:lumOff val="50000"/>
                  </a:schemeClr>
                </a:solidFill>
              </a:rPr>
              <a:t>max=distance</a:t>
            </a:r>
          </a:p>
          <a:p>
            <a:pPr algn="ctr"/>
            <a:endParaRPr lang="en-US" sz="1100" b="1" dirty="0">
              <a:solidFill>
                <a:schemeClr val="accent4">
                  <a:lumMod val="60000"/>
                  <a:lumOff val="40000"/>
                </a:schemeClr>
              </a:solidFill>
            </a:endParaRPr>
          </a:p>
        </p:txBody>
      </p:sp>
      <p:sp>
        <p:nvSpPr>
          <p:cNvPr id="8" name="Flowchart: Alternate Process 7"/>
          <p:cNvSpPr/>
          <p:nvPr/>
        </p:nvSpPr>
        <p:spPr>
          <a:xfrm>
            <a:off x="2987824" y="5013176"/>
            <a:ext cx="1043916" cy="285751"/>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Max=distance</a:t>
            </a:r>
            <a:endParaRPr lang="en-US" sz="1100" b="1" dirty="0"/>
          </a:p>
        </p:txBody>
      </p:sp>
      <p:sp>
        <p:nvSpPr>
          <p:cNvPr id="10" name="TextBox 9"/>
          <p:cNvSpPr txBox="1"/>
          <p:nvPr/>
        </p:nvSpPr>
        <p:spPr>
          <a:xfrm>
            <a:off x="3275856" y="4725144"/>
            <a:ext cx="500066" cy="276999"/>
          </a:xfrm>
          <a:prstGeom prst="rect">
            <a:avLst/>
          </a:prstGeom>
          <a:noFill/>
        </p:spPr>
        <p:txBody>
          <a:bodyPr wrap="square" rtlCol="0">
            <a:spAutoFit/>
          </a:bodyPr>
          <a:lstStyle/>
          <a:p>
            <a:r>
              <a:rPr lang="en-US" sz="1200" b="1" dirty="0" smtClean="0"/>
              <a:t>Yes</a:t>
            </a:r>
            <a:endParaRPr lang="en-US" sz="1200" b="1" dirty="0"/>
          </a:p>
        </p:txBody>
      </p:sp>
      <p:sp>
        <p:nvSpPr>
          <p:cNvPr id="15" name="TextBox 14"/>
          <p:cNvSpPr txBox="1"/>
          <p:nvPr/>
        </p:nvSpPr>
        <p:spPr>
          <a:xfrm>
            <a:off x="6300192" y="4653136"/>
            <a:ext cx="500066" cy="276999"/>
          </a:xfrm>
          <a:prstGeom prst="rect">
            <a:avLst/>
          </a:prstGeom>
          <a:noFill/>
        </p:spPr>
        <p:txBody>
          <a:bodyPr wrap="square" rtlCol="0">
            <a:spAutoFit/>
          </a:bodyPr>
          <a:lstStyle/>
          <a:p>
            <a:r>
              <a:rPr lang="en-US" sz="1200" b="1" dirty="0" smtClean="0"/>
              <a:t>No</a:t>
            </a:r>
            <a:endParaRPr lang="en-US" sz="1200" b="1" dirty="0"/>
          </a:p>
        </p:txBody>
      </p:sp>
      <p:sp>
        <p:nvSpPr>
          <p:cNvPr id="11" name="Flowchart: Process 10"/>
          <p:cNvSpPr/>
          <p:nvPr/>
        </p:nvSpPr>
        <p:spPr>
          <a:xfrm>
            <a:off x="4067944" y="3717032"/>
            <a:ext cx="1728192" cy="432048"/>
          </a:xfrm>
          <a:prstGeom prst="flowChart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Compute  the distance for next  line </a:t>
            </a:r>
            <a:endParaRPr lang="en-US" sz="1100" b="1" dirty="0">
              <a:solidFill>
                <a:schemeClr val="accent4">
                  <a:lumMod val="60000"/>
                  <a:lumOff val="40000"/>
                </a:schemeClr>
              </a:solidFill>
            </a:endParaRPr>
          </a:p>
        </p:txBody>
      </p:sp>
      <p:sp>
        <p:nvSpPr>
          <p:cNvPr id="21" name="Flowchart: Alternate Process 20"/>
          <p:cNvSpPr/>
          <p:nvPr/>
        </p:nvSpPr>
        <p:spPr>
          <a:xfrm>
            <a:off x="6012160" y="4941168"/>
            <a:ext cx="1043916" cy="285751"/>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Max=max</a:t>
            </a:r>
            <a:endParaRPr lang="en-US" sz="1100" b="1" dirty="0"/>
          </a:p>
        </p:txBody>
      </p:sp>
      <p:sp>
        <p:nvSpPr>
          <p:cNvPr id="23" name="Flowchart: Decision 22"/>
          <p:cNvSpPr/>
          <p:nvPr/>
        </p:nvSpPr>
        <p:spPr>
          <a:xfrm>
            <a:off x="4211960" y="5445224"/>
            <a:ext cx="1359032" cy="792088"/>
          </a:xfrm>
          <a:prstGeom prst="flowChartDecision">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If  distance&lt;max</a:t>
            </a:r>
            <a:endParaRPr lang="en-US" sz="1100" b="1" dirty="0"/>
          </a:p>
        </p:txBody>
      </p:sp>
      <p:sp>
        <p:nvSpPr>
          <p:cNvPr id="25" name="Flowchart: Alternate Process 24"/>
          <p:cNvSpPr/>
          <p:nvPr/>
        </p:nvSpPr>
        <p:spPr>
          <a:xfrm>
            <a:off x="2627784" y="6093296"/>
            <a:ext cx="1296144" cy="360040"/>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Obstacle in the middle </a:t>
            </a:r>
            <a:endParaRPr lang="en-US" sz="1100" b="1" dirty="0"/>
          </a:p>
        </p:txBody>
      </p:sp>
      <p:sp>
        <p:nvSpPr>
          <p:cNvPr id="26" name="Flowchart: Alternate Process 25"/>
          <p:cNvSpPr/>
          <p:nvPr/>
        </p:nvSpPr>
        <p:spPr>
          <a:xfrm>
            <a:off x="6012160" y="6021288"/>
            <a:ext cx="1296144" cy="360040"/>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Obstacle in end of room</a:t>
            </a:r>
            <a:endParaRPr lang="en-US" sz="1100" b="1" dirty="0"/>
          </a:p>
        </p:txBody>
      </p:sp>
      <p:cxnSp>
        <p:nvCxnSpPr>
          <p:cNvPr id="31" name="Elbow Connector 30"/>
          <p:cNvCxnSpPr>
            <a:stCxn id="4" idx="1"/>
            <a:endCxn id="8" idx="3"/>
          </p:cNvCxnSpPr>
          <p:nvPr/>
        </p:nvCxnSpPr>
        <p:spPr>
          <a:xfrm rot="10800000" flipV="1">
            <a:off x="4031740" y="4761148"/>
            <a:ext cx="252228" cy="39490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4" idx="3"/>
            <a:endCxn id="21" idx="1"/>
          </p:cNvCxnSpPr>
          <p:nvPr/>
        </p:nvCxnSpPr>
        <p:spPr>
          <a:xfrm>
            <a:off x="5570992" y="4761148"/>
            <a:ext cx="441168" cy="32289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2"/>
          </p:cNvCxnSpPr>
          <p:nvPr/>
        </p:nvCxnSpPr>
        <p:spPr>
          <a:xfrm>
            <a:off x="4927480" y="5157192"/>
            <a:ext cx="456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3" idx="1"/>
            <a:endCxn id="25" idx="3"/>
          </p:cNvCxnSpPr>
          <p:nvPr/>
        </p:nvCxnSpPr>
        <p:spPr>
          <a:xfrm rot="10800000" flipV="1">
            <a:off x="3923928" y="5841268"/>
            <a:ext cx="288032" cy="4320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26" idx="1"/>
          </p:cNvCxnSpPr>
          <p:nvPr/>
        </p:nvCxnSpPr>
        <p:spPr>
          <a:xfrm>
            <a:off x="5570992" y="5841268"/>
            <a:ext cx="441168" cy="3600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1" idx="2"/>
            <a:endCxn id="4" idx="0"/>
          </p:cNvCxnSpPr>
          <p:nvPr/>
        </p:nvCxnSpPr>
        <p:spPr>
          <a:xfrm rot="5400000">
            <a:off x="4821748" y="4254812"/>
            <a:ext cx="216024" cy="4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2"/>
            <a:endCxn id="11" idx="0"/>
          </p:cNvCxnSpPr>
          <p:nvPr/>
        </p:nvCxnSpPr>
        <p:spPr>
          <a:xfrm>
            <a:off x="4932040" y="350100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 idx="3"/>
            <a:endCxn id="7" idx="0"/>
          </p:cNvCxnSpPr>
          <p:nvPr/>
        </p:nvCxnSpPr>
        <p:spPr>
          <a:xfrm flipH="1">
            <a:off x="4932040" y="2774088"/>
            <a:ext cx="16112" cy="294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004048" y="220486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059832" y="5733256"/>
            <a:ext cx="500066" cy="276999"/>
          </a:xfrm>
          <a:prstGeom prst="rect">
            <a:avLst/>
          </a:prstGeom>
          <a:noFill/>
        </p:spPr>
        <p:txBody>
          <a:bodyPr wrap="square" rtlCol="0">
            <a:spAutoFit/>
          </a:bodyPr>
          <a:lstStyle/>
          <a:p>
            <a:r>
              <a:rPr lang="en-US" sz="1200" b="1" dirty="0" smtClean="0"/>
              <a:t>Yes</a:t>
            </a:r>
            <a:endParaRPr lang="en-US" sz="1200" b="1" dirty="0"/>
          </a:p>
        </p:txBody>
      </p:sp>
      <p:sp>
        <p:nvSpPr>
          <p:cNvPr id="62" name="TextBox 61"/>
          <p:cNvSpPr txBox="1"/>
          <p:nvPr/>
        </p:nvSpPr>
        <p:spPr>
          <a:xfrm>
            <a:off x="6444208" y="5661248"/>
            <a:ext cx="500066" cy="276999"/>
          </a:xfrm>
          <a:prstGeom prst="rect">
            <a:avLst/>
          </a:prstGeom>
          <a:noFill/>
        </p:spPr>
        <p:txBody>
          <a:bodyPr wrap="square" rtlCol="0">
            <a:spAutoFit/>
          </a:bodyPr>
          <a:lstStyle/>
          <a:p>
            <a:r>
              <a:rPr lang="en-US" sz="1200" b="1" dirty="0" smtClean="0"/>
              <a:t>Yes</a:t>
            </a:r>
            <a:endParaRPr lang="en-US" sz="12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to avoided obstacle in the middle</a:t>
            </a:r>
            <a:endParaRPr lang="en-US" dirty="0"/>
          </a:p>
        </p:txBody>
      </p:sp>
      <p:sp>
        <p:nvSpPr>
          <p:cNvPr id="4" name="Flowchart: Alternate Process 3"/>
          <p:cNvSpPr/>
          <p:nvPr/>
        </p:nvSpPr>
        <p:spPr>
          <a:xfrm>
            <a:off x="4211960" y="2060848"/>
            <a:ext cx="1296144" cy="360040"/>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Obstacle in the middle </a:t>
            </a:r>
            <a:endParaRPr lang="en-US" sz="1100" b="1" dirty="0"/>
          </a:p>
        </p:txBody>
      </p:sp>
      <p:sp>
        <p:nvSpPr>
          <p:cNvPr id="5" name="Flowchart: Process 4"/>
          <p:cNvSpPr/>
          <p:nvPr/>
        </p:nvSpPr>
        <p:spPr>
          <a:xfrm>
            <a:off x="3995936" y="2780928"/>
            <a:ext cx="1728192" cy="432048"/>
          </a:xfrm>
          <a:prstGeom prst="flowChart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dirty="0" smtClean="0"/>
          </a:p>
          <a:p>
            <a:r>
              <a:rPr lang="en-US" sz="1100" b="1" dirty="0" smtClean="0"/>
              <a:t>Compute  the distance for next  line </a:t>
            </a:r>
            <a:endParaRPr lang="en-US" sz="1100" b="1" dirty="0" smtClean="0">
              <a:solidFill>
                <a:schemeClr val="accent4">
                  <a:lumMod val="60000"/>
                  <a:lumOff val="40000"/>
                </a:schemeClr>
              </a:solidFill>
            </a:endParaRPr>
          </a:p>
          <a:p>
            <a:endParaRPr lang="en-US" sz="1100" dirty="0"/>
          </a:p>
        </p:txBody>
      </p:sp>
      <p:sp>
        <p:nvSpPr>
          <p:cNvPr id="6" name="Flowchart: Decision 5"/>
          <p:cNvSpPr/>
          <p:nvPr/>
        </p:nvSpPr>
        <p:spPr>
          <a:xfrm>
            <a:off x="4067944" y="3501008"/>
            <a:ext cx="1512168" cy="792088"/>
          </a:xfrm>
          <a:prstGeom prst="flowChartDecision">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If distance&gt;previous distance</a:t>
            </a:r>
            <a:endParaRPr lang="en-US" sz="1100" b="1" dirty="0"/>
          </a:p>
        </p:txBody>
      </p:sp>
      <p:sp>
        <p:nvSpPr>
          <p:cNvPr id="9" name="Flowchart: Decision 8"/>
          <p:cNvSpPr/>
          <p:nvPr/>
        </p:nvSpPr>
        <p:spPr>
          <a:xfrm>
            <a:off x="2987824" y="4581128"/>
            <a:ext cx="1512168" cy="792088"/>
          </a:xfrm>
          <a:prstGeom prst="flowChartDecision">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While left FD&lt;10</a:t>
            </a:r>
            <a:endParaRPr lang="en-US" sz="1100" b="1" dirty="0"/>
          </a:p>
        </p:txBody>
      </p:sp>
      <p:sp>
        <p:nvSpPr>
          <p:cNvPr id="10" name="Flowchart: Alternate Process 9"/>
          <p:cNvSpPr/>
          <p:nvPr/>
        </p:nvSpPr>
        <p:spPr>
          <a:xfrm>
            <a:off x="1979712" y="5445224"/>
            <a:ext cx="1296144" cy="360040"/>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Move forward</a:t>
            </a:r>
            <a:endParaRPr lang="en-US" sz="1100" b="1" dirty="0"/>
          </a:p>
        </p:txBody>
      </p:sp>
      <p:sp>
        <p:nvSpPr>
          <p:cNvPr id="11" name="Flowchart: Alternate Process 10"/>
          <p:cNvSpPr/>
          <p:nvPr/>
        </p:nvSpPr>
        <p:spPr>
          <a:xfrm>
            <a:off x="4355976" y="5301208"/>
            <a:ext cx="1296144" cy="360040"/>
          </a:xfrm>
          <a:prstGeom prst="flowChartAlternate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Turn left </a:t>
            </a:r>
            <a:endParaRPr lang="en-US" sz="1100" b="1" dirty="0"/>
          </a:p>
        </p:txBody>
      </p:sp>
      <p:cxnSp>
        <p:nvCxnSpPr>
          <p:cNvPr id="13" name="Shape 12"/>
          <p:cNvCxnSpPr>
            <a:stCxn id="6" idx="2"/>
            <a:endCxn id="9" idx="0"/>
          </p:cNvCxnSpPr>
          <p:nvPr/>
        </p:nvCxnSpPr>
        <p:spPr>
          <a:xfrm rot="5400000">
            <a:off x="4139952" y="3897052"/>
            <a:ext cx="288032" cy="10801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hape 15"/>
          <p:cNvCxnSpPr>
            <a:stCxn id="9" idx="3"/>
            <a:endCxn id="11" idx="0"/>
          </p:cNvCxnSpPr>
          <p:nvPr/>
        </p:nvCxnSpPr>
        <p:spPr>
          <a:xfrm>
            <a:off x="4499992" y="4977172"/>
            <a:ext cx="504056" cy="3240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0" idx="3"/>
            <a:endCxn id="9" idx="2"/>
          </p:cNvCxnSpPr>
          <p:nvPr/>
        </p:nvCxnSpPr>
        <p:spPr>
          <a:xfrm flipV="1">
            <a:off x="3275856" y="5373216"/>
            <a:ext cx="468052" cy="2520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Flowchart: Process 18"/>
          <p:cNvSpPr/>
          <p:nvPr/>
        </p:nvSpPr>
        <p:spPr>
          <a:xfrm>
            <a:off x="4211960" y="5949280"/>
            <a:ext cx="1728192" cy="432048"/>
          </a:xfrm>
          <a:prstGeom prst="flowChart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t>Continue first algorithm</a:t>
            </a:r>
            <a:endParaRPr lang="en-US" sz="1100" b="1" dirty="0" smtClean="0">
              <a:solidFill>
                <a:schemeClr val="accent4">
                  <a:lumMod val="60000"/>
                  <a:lumOff val="40000"/>
                </a:schemeClr>
              </a:solidFill>
            </a:endParaRPr>
          </a:p>
          <a:p>
            <a:endParaRPr lang="en-US" sz="1100" dirty="0"/>
          </a:p>
        </p:txBody>
      </p:sp>
      <p:sp>
        <p:nvSpPr>
          <p:cNvPr id="25" name="Flowchart: Process 24"/>
          <p:cNvSpPr/>
          <p:nvPr/>
        </p:nvSpPr>
        <p:spPr>
          <a:xfrm>
            <a:off x="5868144" y="4077072"/>
            <a:ext cx="1728192" cy="432048"/>
          </a:xfrm>
          <a:prstGeom prst="flowChartProcess">
            <a:avLst/>
          </a:prstGeom>
          <a:gradFill flip="none" rotWithShape="1">
            <a:gsLst>
              <a:gs pos="0">
                <a:srgbClr val="CC3300">
                  <a:shade val="30000"/>
                  <a:satMod val="115000"/>
                </a:srgbClr>
              </a:gs>
              <a:gs pos="50000">
                <a:srgbClr val="CC3300">
                  <a:shade val="67500"/>
                  <a:satMod val="115000"/>
                </a:srgbClr>
              </a:gs>
              <a:gs pos="100000">
                <a:srgbClr val="CC3300">
                  <a:shade val="100000"/>
                  <a:satMod val="115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t>Continue first algorithm</a:t>
            </a:r>
            <a:endParaRPr lang="en-US" sz="1100" b="1" dirty="0" smtClean="0">
              <a:solidFill>
                <a:schemeClr val="accent4">
                  <a:lumMod val="60000"/>
                  <a:lumOff val="40000"/>
                </a:schemeClr>
              </a:solidFill>
            </a:endParaRPr>
          </a:p>
          <a:p>
            <a:endParaRPr lang="en-US" sz="1100" dirty="0"/>
          </a:p>
        </p:txBody>
      </p:sp>
      <p:cxnSp>
        <p:nvCxnSpPr>
          <p:cNvPr id="31" name="Elbow Connector 30"/>
          <p:cNvCxnSpPr>
            <a:stCxn id="6" idx="3"/>
            <a:endCxn id="25" idx="1"/>
          </p:cNvCxnSpPr>
          <p:nvPr/>
        </p:nvCxnSpPr>
        <p:spPr>
          <a:xfrm>
            <a:off x="5580112" y="3897052"/>
            <a:ext cx="288032" cy="3960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860032" y="2420888"/>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339752" y="4653136"/>
            <a:ext cx="500066" cy="276999"/>
          </a:xfrm>
          <a:prstGeom prst="rect">
            <a:avLst/>
          </a:prstGeom>
          <a:noFill/>
        </p:spPr>
        <p:txBody>
          <a:bodyPr wrap="square" rtlCol="0">
            <a:spAutoFit/>
          </a:bodyPr>
          <a:lstStyle/>
          <a:p>
            <a:r>
              <a:rPr lang="en-US" sz="1200" b="1" dirty="0" smtClean="0"/>
              <a:t>Yes</a:t>
            </a:r>
            <a:endParaRPr lang="en-US" sz="1200" b="1" dirty="0"/>
          </a:p>
        </p:txBody>
      </p:sp>
      <p:sp>
        <p:nvSpPr>
          <p:cNvPr id="39" name="TextBox 38"/>
          <p:cNvSpPr txBox="1"/>
          <p:nvPr/>
        </p:nvSpPr>
        <p:spPr>
          <a:xfrm>
            <a:off x="3491880" y="4005064"/>
            <a:ext cx="500066" cy="276999"/>
          </a:xfrm>
          <a:prstGeom prst="rect">
            <a:avLst/>
          </a:prstGeom>
          <a:noFill/>
        </p:spPr>
        <p:txBody>
          <a:bodyPr wrap="square" rtlCol="0">
            <a:spAutoFit/>
          </a:bodyPr>
          <a:lstStyle/>
          <a:p>
            <a:r>
              <a:rPr lang="en-US" sz="1200" b="1" dirty="0" smtClean="0"/>
              <a:t>Yes</a:t>
            </a:r>
            <a:endParaRPr lang="en-US" sz="1200" b="1" dirty="0"/>
          </a:p>
        </p:txBody>
      </p:sp>
      <p:sp>
        <p:nvSpPr>
          <p:cNvPr id="41" name="TextBox 40"/>
          <p:cNvSpPr txBox="1"/>
          <p:nvPr/>
        </p:nvSpPr>
        <p:spPr>
          <a:xfrm>
            <a:off x="4860032" y="4581128"/>
            <a:ext cx="500066" cy="276999"/>
          </a:xfrm>
          <a:prstGeom prst="rect">
            <a:avLst/>
          </a:prstGeom>
          <a:noFill/>
        </p:spPr>
        <p:txBody>
          <a:bodyPr wrap="square" rtlCol="0">
            <a:spAutoFit/>
          </a:bodyPr>
          <a:lstStyle/>
          <a:p>
            <a:r>
              <a:rPr lang="en-US" sz="1200" b="1" dirty="0" smtClean="0"/>
              <a:t>no</a:t>
            </a:r>
            <a:endParaRPr lang="en-US" sz="1200" b="1" dirty="0"/>
          </a:p>
        </p:txBody>
      </p:sp>
      <p:cxnSp>
        <p:nvCxnSpPr>
          <p:cNvPr id="42" name="Straight Connector 41"/>
          <p:cNvCxnSpPr/>
          <p:nvPr/>
        </p:nvCxnSpPr>
        <p:spPr>
          <a:xfrm flipV="1">
            <a:off x="5076056" y="5661248"/>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5" idx="2"/>
          </p:cNvCxnSpPr>
          <p:nvPr/>
        </p:nvCxnSpPr>
        <p:spPr>
          <a:xfrm flipV="1">
            <a:off x="4860032" y="3212976"/>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hape 45"/>
          <p:cNvCxnSpPr>
            <a:stCxn id="9" idx="1"/>
            <a:endCxn id="10" idx="0"/>
          </p:cNvCxnSpPr>
          <p:nvPr/>
        </p:nvCxnSpPr>
        <p:spPr>
          <a:xfrm rot="10800000" flipV="1">
            <a:off x="2627784" y="4977172"/>
            <a:ext cx="360040" cy="4680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Problems</a:t>
            </a:r>
            <a:endParaRPr lang="en-US" dirty="0"/>
          </a:p>
        </p:txBody>
      </p:sp>
      <p:sp>
        <p:nvSpPr>
          <p:cNvPr id="3" name="Content Placeholder 2"/>
          <p:cNvSpPr>
            <a:spLocks noGrp="1"/>
          </p:cNvSpPr>
          <p:nvPr>
            <p:ph idx="1"/>
          </p:nvPr>
        </p:nvSpPr>
        <p:spPr/>
        <p:txBody>
          <a:bodyPr/>
          <a:lstStyle/>
          <a:p>
            <a:pPr lvl="0"/>
            <a:r>
              <a:rPr lang="en-US" dirty="0" smtClean="0"/>
              <a:t>The problem of unavailable ICs like ultrasonic sensor which we used instead of it the IR.</a:t>
            </a:r>
          </a:p>
          <a:p>
            <a:pPr lvl="0"/>
            <a:r>
              <a:rPr lang="en-US" dirty="0" smtClean="0"/>
              <a:t>The problem of find a suitable toy car that will carry the vacuum.</a:t>
            </a:r>
          </a:p>
          <a:p>
            <a:pPr lvl="0"/>
            <a:r>
              <a:rPr lang="en-US" dirty="0" smtClean="0"/>
              <a:t>A problem that happened because of the vacuum weight, that caused a problems in turning the wheels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Problems cont…</a:t>
            </a:r>
            <a:endParaRPr lang="en-US" dirty="0"/>
          </a:p>
        </p:txBody>
      </p:sp>
      <p:sp>
        <p:nvSpPr>
          <p:cNvPr id="3" name="Content Placeholder 2"/>
          <p:cNvSpPr>
            <a:spLocks noGrp="1"/>
          </p:cNvSpPr>
          <p:nvPr>
            <p:ph idx="1"/>
          </p:nvPr>
        </p:nvSpPr>
        <p:spPr/>
        <p:txBody>
          <a:bodyPr>
            <a:normAutofit/>
          </a:bodyPr>
          <a:lstStyle/>
          <a:p>
            <a:pPr lvl="0"/>
            <a:r>
              <a:rPr lang="en-US" dirty="0" smtClean="0"/>
              <a:t>Problem with motor and high current needed to operate them, and safety method needed to protect the basic circuit from the backward current.</a:t>
            </a:r>
          </a:p>
          <a:p>
            <a:pPr lvl="0"/>
            <a:r>
              <a:rPr lang="en-US" dirty="0" smtClean="0"/>
              <a:t>Problem </a:t>
            </a:r>
            <a:r>
              <a:rPr lang="en-US" dirty="0" smtClean="0"/>
              <a:t>of dealing with sensor and floating value, some time sensor read wrong value so we put technique to ensure the sensor gives us right values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future development</a:t>
            </a:r>
            <a:endParaRPr lang="en-US" dirty="0"/>
          </a:p>
        </p:txBody>
      </p:sp>
      <p:sp>
        <p:nvSpPr>
          <p:cNvPr id="3" name="Content Placeholder 2"/>
          <p:cNvSpPr>
            <a:spLocks noGrp="1"/>
          </p:cNvSpPr>
          <p:nvPr>
            <p:ph idx="1"/>
          </p:nvPr>
        </p:nvSpPr>
        <p:spPr/>
        <p:txBody>
          <a:bodyPr>
            <a:normAutofit fontScale="92500"/>
          </a:bodyPr>
          <a:lstStyle/>
          <a:p>
            <a:pPr lvl="0"/>
            <a:r>
              <a:rPr lang="en-US" dirty="0" smtClean="0"/>
              <a:t>Now we are working to make the robot smart enough to detect all objects in any position of room.</a:t>
            </a:r>
          </a:p>
          <a:p>
            <a:pPr lvl="0"/>
            <a:r>
              <a:rPr lang="en-US" dirty="0" smtClean="0"/>
              <a:t>In the future we hope to make the robot smarter such that when the robot cleans any room it will save the information about obstacle and its location and if the user want to clean a room it just will restore information and will clean faster.</a:t>
            </a:r>
          </a:p>
          <a:p>
            <a:pPr lvl="0"/>
            <a:r>
              <a:rPr lang="en-US" dirty="0" smtClean="0"/>
              <a:t>We hope to make the robot to clean tables such that it can detect edges and it will clean the tables without falling down.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Idea cont…</a:t>
            </a:r>
            <a:endParaRPr lang="en-US" dirty="0"/>
          </a:p>
        </p:txBody>
      </p:sp>
      <p:sp>
        <p:nvSpPr>
          <p:cNvPr id="3" name="Content Placeholder 2"/>
          <p:cNvSpPr>
            <a:spLocks noGrp="1"/>
          </p:cNvSpPr>
          <p:nvPr>
            <p:ph idx="1"/>
          </p:nvPr>
        </p:nvSpPr>
        <p:spPr/>
        <p:txBody>
          <a:bodyPr/>
          <a:lstStyle/>
          <a:p>
            <a:r>
              <a:rPr lang="en-US" dirty="0" smtClean="0"/>
              <a:t>  most of the people are working and they did not have enough time to clean. </a:t>
            </a:r>
            <a:endParaRPr lang="en-US" dirty="0"/>
          </a:p>
        </p:txBody>
      </p:sp>
      <p:pic>
        <p:nvPicPr>
          <p:cNvPr id="4" name="Picture 3" descr="ar1236204815013231.jpg"/>
          <p:cNvPicPr>
            <a:picLocks noChangeAspect="1"/>
          </p:cNvPicPr>
          <p:nvPr/>
        </p:nvPicPr>
        <p:blipFill>
          <a:blip r:embed="rId2" cstate="print"/>
          <a:stretch>
            <a:fillRect/>
          </a:stretch>
        </p:blipFill>
        <p:spPr>
          <a:xfrm>
            <a:off x="3143240" y="3571876"/>
            <a:ext cx="2428892" cy="228601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08" y="2286000"/>
            <a:ext cx="6248400" cy="3840163"/>
          </a:xfrm>
        </p:spPr>
        <p:txBody>
          <a:bodyPr>
            <a:normAutofit/>
          </a:bodyPr>
          <a:lstStyle/>
          <a:p>
            <a:pPr algn="ctr">
              <a:buNone/>
            </a:pPr>
            <a:r>
              <a:rPr lang="en-US" sz="9600" dirty="0" smtClean="0">
                <a:latin typeface="Arial" pitchFamily="34" charset="0"/>
                <a:cs typeface="Arial" pitchFamily="34" charset="0"/>
              </a:rPr>
              <a:t>THANK YOU!</a:t>
            </a:r>
            <a:endParaRPr lang="en-US" sz="9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Idea cont…</a:t>
            </a:r>
            <a:endParaRPr lang="en-US" dirty="0"/>
          </a:p>
        </p:txBody>
      </p:sp>
      <p:sp>
        <p:nvSpPr>
          <p:cNvPr id="3" name="Content Placeholder 2"/>
          <p:cNvSpPr>
            <a:spLocks noGrp="1"/>
          </p:cNvSpPr>
          <p:nvPr>
            <p:ph idx="1"/>
          </p:nvPr>
        </p:nvSpPr>
        <p:spPr/>
        <p:txBody>
          <a:bodyPr/>
          <a:lstStyle/>
          <a:p>
            <a:r>
              <a:rPr lang="en-US" dirty="0" smtClean="0"/>
              <a:t>From time to time technology come up and need to upgrade for easier human task.</a:t>
            </a:r>
          </a:p>
          <a:p>
            <a:endParaRPr lang="en-US" dirty="0"/>
          </a:p>
        </p:txBody>
      </p:sp>
      <p:pic>
        <p:nvPicPr>
          <p:cNvPr id="4" name="Picture 3" descr="technology-and-human-communication.jpg"/>
          <p:cNvPicPr>
            <a:picLocks noChangeAspect="1"/>
          </p:cNvPicPr>
          <p:nvPr/>
        </p:nvPicPr>
        <p:blipFill>
          <a:blip r:embed="rId2" cstate="print"/>
          <a:stretch>
            <a:fillRect/>
          </a:stretch>
        </p:blipFill>
        <p:spPr>
          <a:xfrm>
            <a:off x="2911086" y="3214686"/>
            <a:ext cx="2375294" cy="316705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Idea</a:t>
            </a:r>
            <a:endParaRPr lang="en-US" dirty="0"/>
          </a:p>
        </p:txBody>
      </p:sp>
      <p:sp>
        <p:nvSpPr>
          <p:cNvPr id="3" name="Content Placeholder 2"/>
          <p:cNvSpPr>
            <a:spLocks noGrp="1"/>
          </p:cNvSpPr>
          <p:nvPr>
            <p:ph idx="1"/>
          </p:nvPr>
        </p:nvSpPr>
        <p:spPr/>
        <p:txBody>
          <a:bodyPr/>
          <a:lstStyle/>
          <a:p>
            <a:r>
              <a:rPr lang="en-US" dirty="0" smtClean="0"/>
              <a:t>Most of us usually using a hand controlled vacuum for cleaning .Moreover, most of vacuum robots in the market are expensive and may be large in size</a:t>
            </a:r>
          </a:p>
          <a:p>
            <a:endParaRPr lang="en-US" dirty="0" smtClean="0"/>
          </a:p>
        </p:txBody>
      </p:sp>
      <p:pic>
        <p:nvPicPr>
          <p:cNvPr id="4" name="Picture 3" descr="vacuumcleaner.jpg"/>
          <p:cNvPicPr>
            <a:picLocks noChangeAspect="1"/>
          </p:cNvPicPr>
          <p:nvPr/>
        </p:nvPicPr>
        <p:blipFill>
          <a:blip r:embed="rId2" cstate="print"/>
          <a:stretch>
            <a:fillRect/>
          </a:stretch>
        </p:blipFill>
        <p:spPr>
          <a:xfrm>
            <a:off x="3111512" y="3701758"/>
            <a:ext cx="3103562" cy="287051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Idea cont…</a:t>
            </a:r>
            <a:endParaRPr lang="en-US" dirty="0"/>
          </a:p>
        </p:txBody>
      </p:sp>
      <p:sp>
        <p:nvSpPr>
          <p:cNvPr id="3" name="Content Placeholder 2"/>
          <p:cNvSpPr>
            <a:spLocks noGrp="1"/>
          </p:cNvSpPr>
          <p:nvPr>
            <p:ph idx="1"/>
          </p:nvPr>
        </p:nvSpPr>
        <p:spPr/>
        <p:txBody>
          <a:bodyPr/>
          <a:lstStyle/>
          <a:p>
            <a:pPr>
              <a:buNone/>
            </a:pPr>
            <a:r>
              <a:rPr lang="en-US" sz="3000" b="1" dirty="0" smtClean="0"/>
              <a:t>Therefore…</a:t>
            </a:r>
          </a:p>
          <a:p>
            <a:r>
              <a:rPr lang="en-US" dirty="0" smtClean="0"/>
              <a:t>This project is built to be one of the advantages for human to clean the floor within small period and more effective.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Features</a:t>
            </a:r>
            <a:endParaRPr lang="en-US" dirty="0"/>
          </a:p>
        </p:txBody>
      </p:sp>
      <p:sp>
        <p:nvSpPr>
          <p:cNvPr id="3" name="Content Placeholder 2"/>
          <p:cNvSpPr>
            <a:spLocks noGrp="1"/>
          </p:cNvSpPr>
          <p:nvPr>
            <p:ph idx="1"/>
          </p:nvPr>
        </p:nvSpPr>
        <p:spPr/>
        <p:txBody>
          <a:bodyPr>
            <a:normAutofit/>
          </a:bodyPr>
          <a:lstStyle/>
          <a:p>
            <a:r>
              <a:rPr lang="en-US" dirty="0" smtClean="0"/>
              <a:t>Small size so it will enter a small area.</a:t>
            </a:r>
          </a:p>
          <a:p>
            <a:endParaRPr lang="en-US" dirty="0" smtClean="0"/>
          </a:p>
          <a:p>
            <a:r>
              <a:rPr lang="en-US" dirty="0" smtClean="0"/>
              <a:t>Low cost, cost of body, three sensors, microcontroller and one motors driver.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Features</a:t>
            </a:r>
            <a:endParaRPr lang="en-US" dirty="0"/>
          </a:p>
        </p:txBody>
      </p:sp>
      <p:sp>
        <p:nvSpPr>
          <p:cNvPr id="3" name="Content Placeholder 2"/>
          <p:cNvSpPr>
            <a:spLocks noGrp="1"/>
          </p:cNvSpPr>
          <p:nvPr>
            <p:ph idx="1"/>
          </p:nvPr>
        </p:nvSpPr>
        <p:spPr/>
        <p:txBody>
          <a:bodyPr/>
          <a:lstStyle/>
          <a:p>
            <a:r>
              <a:rPr lang="en-US" dirty="0" smtClean="0"/>
              <a:t>A void any obstacle at any corner of a given area.</a:t>
            </a:r>
          </a:p>
          <a:p>
            <a:endParaRPr lang="en-US" dirty="0"/>
          </a:p>
        </p:txBody>
      </p:sp>
      <p:sp>
        <p:nvSpPr>
          <p:cNvPr id="4" name="Rectangle 3"/>
          <p:cNvSpPr/>
          <p:nvPr/>
        </p:nvSpPr>
        <p:spPr>
          <a:xfrm>
            <a:off x="2714612" y="3214686"/>
            <a:ext cx="2786082" cy="1357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2714612" y="3214686"/>
            <a:ext cx="500066"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p:cNvSpPr/>
          <p:nvPr/>
        </p:nvSpPr>
        <p:spPr>
          <a:xfrm>
            <a:off x="5000628" y="4214818"/>
            <a:ext cx="500066"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p:cNvSpPr/>
          <p:nvPr/>
        </p:nvSpPr>
        <p:spPr>
          <a:xfrm>
            <a:off x="5000628" y="3214686"/>
            <a:ext cx="500066"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p:cNvSpPr/>
          <p:nvPr/>
        </p:nvSpPr>
        <p:spPr>
          <a:xfrm>
            <a:off x="2714612" y="4214818"/>
            <a:ext cx="500066"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Features cont…</a:t>
            </a:r>
            <a:endParaRPr lang="en-US" dirty="0"/>
          </a:p>
        </p:txBody>
      </p:sp>
      <p:sp>
        <p:nvSpPr>
          <p:cNvPr id="3" name="Content Placeholder 2"/>
          <p:cNvSpPr>
            <a:spLocks noGrp="1"/>
          </p:cNvSpPr>
          <p:nvPr>
            <p:ph idx="1"/>
          </p:nvPr>
        </p:nvSpPr>
        <p:spPr/>
        <p:txBody>
          <a:bodyPr/>
          <a:lstStyle/>
          <a:p>
            <a:r>
              <a:rPr lang="en-US" dirty="0" smtClean="0"/>
              <a:t>A void any obstacle at the center of a given area, which may be discrete or continuous.</a:t>
            </a:r>
          </a:p>
          <a:p>
            <a:endParaRPr lang="en-US" dirty="0" smtClean="0"/>
          </a:p>
          <a:p>
            <a:endParaRPr lang="en-US" dirty="0" smtClean="0"/>
          </a:p>
          <a:p>
            <a:pPr>
              <a:buNone/>
            </a:pPr>
            <a:endParaRPr lang="en-US" dirty="0" smtClean="0"/>
          </a:p>
          <a:p>
            <a:pPr>
              <a:buNone/>
            </a:pPr>
            <a:r>
              <a:rPr lang="en-US" sz="1900" dirty="0" smtClean="0"/>
              <a:t>                       Discrete                                        </a:t>
            </a:r>
            <a:r>
              <a:rPr lang="en-US" sz="2000" dirty="0" smtClean="0"/>
              <a:t>Continuous</a:t>
            </a:r>
            <a:endParaRPr lang="en-US" sz="1900" dirty="0"/>
          </a:p>
        </p:txBody>
      </p:sp>
      <p:sp>
        <p:nvSpPr>
          <p:cNvPr id="4" name="Rectangle 3"/>
          <p:cNvSpPr/>
          <p:nvPr/>
        </p:nvSpPr>
        <p:spPr>
          <a:xfrm>
            <a:off x="2714612" y="3214686"/>
            <a:ext cx="2786082" cy="1357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3571868" y="3714752"/>
            <a:ext cx="1000132"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p:cNvSpPr/>
          <p:nvPr/>
        </p:nvSpPr>
        <p:spPr>
          <a:xfrm>
            <a:off x="5715008" y="3214686"/>
            <a:ext cx="2786082" cy="1357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6858016" y="3643314"/>
            <a:ext cx="164307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
  <a:themeElements>
    <a:clrScheme name="Mod">
      <a:dk1>
        <a:sysClr val="windowText" lastClr="000000"/>
      </a:dk1>
      <a:lt1>
        <a:sysClr val="window" lastClr="FFFFFF"/>
      </a:lt1>
      <a:dk2>
        <a:srgbClr val="065218"/>
      </a:dk2>
      <a:lt2>
        <a:srgbClr val="EDF3AE"/>
      </a:lt2>
      <a:accent1>
        <a:srgbClr val="8FCB17"/>
      </a:accent1>
      <a:accent2>
        <a:srgbClr val="769F11"/>
      </a:accent2>
      <a:accent3>
        <a:srgbClr val="D4E336"/>
      </a:accent3>
      <a:accent4>
        <a:srgbClr val="0C8228"/>
      </a:accent4>
      <a:accent5>
        <a:srgbClr val="C0EDA8"/>
      </a:accent5>
      <a:accent6>
        <a:srgbClr val="3B4F18"/>
      </a:accent6>
      <a:hlink>
        <a:srgbClr val="0A6A21"/>
      </a:hlink>
      <a:folHlink>
        <a:srgbClr val="406EA5"/>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Brooklet">
      <a:fillStyleLst>
        <a:solidFill>
          <a:schemeClr val="phClr">
            <a:tint val="100000"/>
          </a:scheme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6175" cap="flat" cmpd="sng" algn="ctr">
          <a:solidFill>
            <a:schemeClr val="phClr">
              <a:alpha val="100000"/>
            </a:schemeClr>
          </a:solidFill>
          <a:prstDash val="solid"/>
        </a:ln>
        <a:ln w="16350" cap="flat" cmpd="sng" algn="ctr">
          <a:solidFill>
            <a:schemeClr val="phClr">
              <a:alpha val="100000"/>
            </a:schemeClr>
          </a:solidFill>
          <a:prstDash val="solid"/>
        </a:ln>
        <a:ln w="29525" cap="flat" cmpd="sng" algn="ctr">
          <a:solidFill>
            <a:schemeClr val="phClr">
              <a:alpha val="100000"/>
            </a:schemeClr>
          </a:solidFill>
          <a:prstDash val="solid"/>
        </a:ln>
      </a:lnStyleLst>
      <a:effectStyleLst>
        <a:effectStyle>
          <a:effectLst>
            <a:outerShdw blurRad="63000" dist="25400" dir="16000000" rotWithShape="0">
              <a:srgbClr val="000000">
                <a:alpha val="10000"/>
              </a:srgbClr>
            </a:outerShdw>
          </a:effectLst>
          <a:scene3d>
            <a:camera prst="orthographicFront"/>
            <a:lightRig rig="soft" dir="t">
              <a:rot lat="0" lon="0" rev="0"/>
            </a:lightRig>
          </a:scene3d>
        </a:effectStyle>
        <a:effectStyle>
          <a:effectLst>
            <a:outerShdw blurRad="63000" dist="25400" dir="16000000" rotWithShape="0">
              <a:srgbClr val="000000">
                <a:alpha val="10000"/>
              </a:srgbClr>
            </a:outerShdw>
          </a:effectLst>
          <a:scene3d>
            <a:camera prst="perspectiveFront" fov="7200000"/>
            <a:lightRig rig="glow" dir="t">
              <a:rot lat="0" lon="0" rev="21000000"/>
            </a:lightRig>
          </a:scene3d>
          <a:sp3d>
            <a:bevelT w="304800" h="44450"/>
            <a:bevelB w="304800" h="44450"/>
            <a:contourClr>
              <a:schemeClr val="phClr">
                <a:shade val="60000"/>
                <a:satMod val="110000"/>
              </a:schemeClr>
            </a:contourClr>
          </a:sp3d>
        </a:effectStyle>
        <a:effectStyle>
          <a:effectLst>
            <a:outerShdw blurRad="63000" dist="25400" dir="16000000" rotWithShape="0">
              <a:srgbClr val="000000">
                <a:alpha val="10000"/>
              </a:srgbClr>
            </a:outerShdw>
          </a:effectLst>
          <a:scene3d>
            <a:camera prst="perspectiveFront" fov="0"/>
            <a:lightRig rig="glow" dir="t">
              <a:rot lat="0" lon="0" rev="21000000"/>
            </a:lightRig>
          </a:scene3d>
          <a:sp3d>
            <a:bevelT w="342900" h="38100" prst="softRound"/>
            <a:bevelB w="342900" h="38100" prst="softRound"/>
            <a:contourClr>
              <a:schemeClr val="phClr">
                <a:shade val="60000"/>
                <a:satMod val="110000"/>
              </a:schemeClr>
            </a:contourClr>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1114</TotalTime>
  <Words>1025</Words>
  <Application>Microsoft Office PowerPoint</Application>
  <PresentationFormat>On-screen Show (4:3)</PresentationFormat>
  <Paragraphs>187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vt:lpstr>
      <vt:lpstr>Robotic Vacuum  Cleaner </vt:lpstr>
      <vt:lpstr>outline</vt:lpstr>
      <vt:lpstr>Idea cont…</vt:lpstr>
      <vt:lpstr>Idea cont…</vt:lpstr>
      <vt:lpstr>Idea</vt:lpstr>
      <vt:lpstr>Idea cont…</vt:lpstr>
      <vt:lpstr>Features</vt:lpstr>
      <vt:lpstr>Features</vt:lpstr>
      <vt:lpstr>Features cont…</vt:lpstr>
      <vt:lpstr>Features cont…</vt:lpstr>
      <vt:lpstr>Application Scope</vt:lpstr>
      <vt:lpstr>Hardware Components</vt:lpstr>
      <vt:lpstr>Hardware Components cont…</vt:lpstr>
      <vt:lpstr>Hardware Components cont…</vt:lpstr>
      <vt:lpstr>Hardware Components cont…</vt:lpstr>
      <vt:lpstr>Hardware Components cont…</vt:lpstr>
      <vt:lpstr>Software Algorithms</vt:lpstr>
      <vt:lpstr>Software Algorithms cont…</vt:lpstr>
      <vt:lpstr>Software Algorithms cont…</vt:lpstr>
      <vt:lpstr>Software Algorithms cont…</vt:lpstr>
      <vt:lpstr>Software Algorithms cont…</vt:lpstr>
      <vt:lpstr>Software Algorithms cont…</vt:lpstr>
      <vt:lpstr>Software Algorithms cont…</vt:lpstr>
      <vt:lpstr>Software Algorithms cont…</vt:lpstr>
      <vt:lpstr>Second Algorithm</vt:lpstr>
      <vt:lpstr>Algorithm to avoided obstacle in the middle</vt:lpstr>
      <vt:lpstr>Problems</vt:lpstr>
      <vt:lpstr>Problems cont…</vt:lpstr>
      <vt:lpstr>future development</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Vacuum  Cleaner </dc:title>
  <dc:creator>Hiba</dc:creator>
  <cp:lastModifiedBy>Hiba</cp:lastModifiedBy>
  <cp:revision>47</cp:revision>
  <dcterms:created xsi:type="dcterms:W3CDTF">2012-05-20T20:39:00Z</dcterms:created>
  <dcterms:modified xsi:type="dcterms:W3CDTF">2012-05-23T06:21:32Z</dcterms:modified>
</cp:coreProperties>
</file>