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t4aTCCPzzdQNZMZHPv7ENow59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e12fa61b9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6e12fa61b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f219ccc9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f219ccc9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f219ccc9d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7f219ccc9d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e12fa61b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6e12fa61b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f219ccc9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219ccc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f219ccc9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f219ccc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611a5d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9611a5d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9611a5dd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9611a5d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f219ccc9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f219ccc9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f219ccc9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f219ccc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f219ccc9d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f219ccc9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f219ccc9d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f219ccc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f219ccc9d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f219ccc9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f219ccc9d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f219ccc9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f219ccc9d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f219ccc9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f219ccc9d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f219ccc9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f219ccc9d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f219ccc9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f219ccc9d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f219ccc9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9587ab6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9587ab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f219ccc9d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f219ccc9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e12fa61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6e12fa61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ed41fda9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7ed41fda97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e12fa61b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6e12fa61b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e12fa61b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6e12fa61b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f219ccc9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7f219ccc9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f219ccc9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7f219ccc9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f219ccc9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7f219ccc9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e12fa61b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6e12fa61b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g766cd834cd_0_6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 name="Google Shape;13;g766cd834cd_0_67"/>
          <p:cNvSpPr txBox="1"/>
          <p:nvPr>
            <p:ph type="ctrTitle"/>
          </p:nvPr>
        </p:nvSpPr>
        <p:spPr>
          <a:xfrm>
            <a:off x="3836832" y="1597819"/>
            <a:ext cx="4975500" cy="1102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g766cd834cd_0_67"/>
          <p:cNvSpPr txBox="1"/>
          <p:nvPr>
            <p:ph idx="1" type="subTitle"/>
          </p:nvPr>
        </p:nvSpPr>
        <p:spPr>
          <a:xfrm>
            <a:off x="3836831" y="2788538"/>
            <a:ext cx="4975500" cy="1314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Clr>
                <a:srgbClr val="000000"/>
              </a:buClr>
              <a:buSzPts val="2800"/>
              <a:buNone/>
              <a:defRPr b="0" sz="2800">
                <a:solidFill>
                  <a:srgbClr val="000000"/>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g766cd834cd_0_7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 name="Google Shape;17;g766cd834cd_0_71"/>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g766cd834cd_0_71"/>
          <p:cNvSpPr txBox="1"/>
          <p:nvPr>
            <p:ph idx="1" type="body"/>
          </p:nvPr>
        </p:nvSpPr>
        <p:spPr>
          <a:xfrm>
            <a:off x="1147379" y="814771"/>
            <a:ext cx="6839700" cy="35469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g766cd834cd_0_71"/>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Two Content" type="twoObj">
  <p:cSld name="TWO_OBJECTS">
    <p:spTree>
      <p:nvGrpSpPr>
        <p:cNvPr id="20" name="Shape 20"/>
        <p:cNvGrpSpPr/>
        <p:nvPr/>
      </p:nvGrpSpPr>
      <p:grpSpPr>
        <a:xfrm>
          <a:off x="0" y="0"/>
          <a:ext cx="0" cy="0"/>
          <a:chOff x="0" y="0"/>
          <a:chExt cx="0" cy="0"/>
        </a:xfrm>
      </p:grpSpPr>
      <p:pic>
        <p:nvPicPr>
          <p:cNvPr id="21" name="Google Shape;21;g766cd834cd_0_7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g766cd834cd_0_75"/>
          <p:cNvSpPr txBox="1"/>
          <p:nvPr>
            <p:ph type="title"/>
          </p:nvPr>
        </p:nvSpPr>
        <p:spPr>
          <a:xfrm>
            <a:off x="1143000" y="-78831"/>
            <a:ext cx="7552800" cy="557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g766cd834cd_0_75"/>
          <p:cNvSpPr txBox="1"/>
          <p:nvPr>
            <p:ph idx="1" type="body"/>
          </p:nvPr>
        </p:nvSpPr>
        <p:spPr>
          <a:xfrm>
            <a:off x="457200" y="946140"/>
            <a:ext cx="4038600" cy="33945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4" name="Google Shape;24;g766cd834cd_0_75"/>
          <p:cNvSpPr txBox="1"/>
          <p:nvPr>
            <p:ph idx="2" type="body"/>
          </p:nvPr>
        </p:nvSpPr>
        <p:spPr>
          <a:xfrm>
            <a:off x="4657344" y="946356"/>
            <a:ext cx="4038600" cy="33945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g766cd834cd_0_7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Images or Charts">
  <p:cSld name="Title_Images or Charts">
    <p:spTree>
      <p:nvGrpSpPr>
        <p:cNvPr id="26" name="Shape 26"/>
        <p:cNvGrpSpPr/>
        <p:nvPr/>
      </p:nvGrpSpPr>
      <p:grpSpPr>
        <a:xfrm>
          <a:off x="0" y="0"/>
          <a:ext cx="0" cy="0"/>
          <a:chOff x="0" y="0"/>
          <a:chExt cx="0" cy="0"/>
        </a:xfrm>
      </p:grpSpPr>
      <p:pic>
        <p:nvPicPr>
          <p:cNvPr id="27" name="Google Shape;27;g766cd834cd_0_8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g766cd834cd_0_80"/>
          <p:cNvSpPr txBox="1"/>
          <p:nvPr>
            <p:ph type="title"/>
          </p:nvPr>
        </p:nvSpPr>
        <p:spPr>
          <a:xfrm>
            <a:off x="1143000" y="-78830"/>
            <a:ext cx="7557000" cy="557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g766cd834cd_0_80"/>
          <p:cNvSpPr txBox="1"/>
          <p:nvPr>
            <p:ph idx="1" type="body"/>
          </p:nvPr>
        </p:nvSpPr>
        <p:spPr>
          <a:xfrm>
            <a:off x="1147379" y="814771"/>
            <a:ext cx="7539300" cy="35469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g766cd834cd_0_80"/>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Content_No Gray Background">
  <p:cSld name="Title_Content_No Gray Background">
    <p:spTree>
      <p:nvGrpSpPr>
        <p:cNvPr id="31" name="Shape 31"/>
        <p:cNvGrpSpPr/>
        <p:nvPr/>
      </p:nvGrpSpPr>
      <p:grpSpPr>
        <a:xfrm>
          <a:off x="0" y="0"/>
          <a:ext cx="0" cy="0"/>
          <a:chOff x="0" y="0"/>
          <a:chExt cx="0" cy="0"/>
        </a:xfrm>
      </p:grpSpPr>
      <p:pic>
        <p:nvPicPr>
          <p:cNvPr id="32" name="Google Shape;32;g766cd834cd_0_8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 name="Google Shape;33;g766cd834cd_0_84"/>
          <p:cNvSpPr txBox="1"/>
          <p:nvPr>
            <p:ph type="title"/>
          </p:nvPr>
        </p:nvSpPr>
        <p:spPr>
          <a:xfrm>
            <a:off x="1144371" y="-78830"/>
            <a:ext cx="7548300" cy="56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g766cd834cd_0_84"/>
          <p:cNvSpPr txBox="1"/>
          <p:nvPr>
            <p:ph idx="1" type="body"/>
          </p:nvPr>
        </p:nvSpPr>
        <p:spPr>
          <a:xfrm>
            <a:off x="1147379" y="814771"/>
            <a:ext cx="7539300" cy="35469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g766cd834cd_0_84"/>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Content_No Bottom Bar">
  <p:cSld name="Title_Content_No Bottom Bar">
    <p:spTree>
      <p:nvGrpSpPr>
        <p:cNvPr id="36" name="Shape 36"/>
        <p:cNvGrpSpPr/>
        <p:nvPr/>
      </p:nvGrpSpPr>
      <p:grpSpPr>
        <a:xfrm>
          <a:off x="0" y="0"/>
          <a:ext cx="0" cy="0"/>
          <a:chOff x="0" y="0"/>
          <a:chExt cx="0" cy="0"/>
        </a:xfrm>
      </p:grpSpPr>
      <p:pic>
        <p:nvPicPr>
          <p:cNvPr id="37" name="Google Shape;37;g766cd834cd_0_8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g766cd834cd_0_88"/>
          <p:cNvSpPr txBox="1"/>
          <p:nvPr>
            <p:ph type="title"/>
          </p:nvPr>
        </p:nvSpPr>
        <p:spPr>
          <a:xfrm>
            <a:off x="1144371" y="-78830"/>
            <a:ext cx="7548300" cy="56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g766cd834cd_0_88"/>
          <p:cNvSpPr txBox="1"/>
          <p:nvPr>
            <p:ph idx="1" type="body"/>
          </p:nvPr>
        </p:nvSpPr>
        <p:spPr>
          <a:xfrm>
            <a:off x="1147379" y="814771"/>
            <a:ext cx="7539300" cy="35469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g766cd834cd_0_88"/>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Content">
  <p:cSld name="Blank_Content">
    <p:spTree>
      <p:nvGrpSpPr>
        <p:cNvPr id="41" name="Shape 41"/>
        <p:cNvGrpSpPr/>
        <p:nvPr/>
      </p:nvGrpSpPr>
      <p:grpSpPr>
        <a:xfrm>
          <a:off x="0" y="0"/>
          <a:ext cx="0" cy="0"/>
          <a:chOff x="0" y="0"/>
          <a:chExt cx="0" cy="0"/>
        </a:xfrm>
      </p:grpSpPr>
      <p:pic>
        <p:nvPicPr>
          <p:cNvPr id="42" name="Google Shape;42;g766cd834cd_0_9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 name="Google Shape;43;g766cd834cd_0_92"/>
          <p:cNvSpPr txBox="1"/>
          <p:nvPr>
            <p:ph type="title"/>
          </p:nvPr>
        </p:nvSpPr>
        <p:spPr>
          <a:xfrm>
            <a:off x="805778" y="1"/>
            <a:ext cx="7548300" cy="560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g766cd834cd_0_92"/>
          <p:cNvSpPr txBox="1"/>
          <p:nvPr>
            <p:ph idx="1" type="body"/>
          </p:nvPr>
        </p:nvSpPr>
        <p:spPr>
          <a:xfrm>
            <a:off x="814537" y="814771"/>
            <a:ext cx="7539300" cy="35469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g766cd834cd_0_92"/>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g766cd834cd_0_9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g766cd834cd_0_96"/>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49" name="Google Shape;49;g766cd834cd_0_9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5" name="Shape 5"/>
        <p:cNvGrpSpPr/>
        <p:nvPr/>
      </p:nvGrpSpPr>
      <p:grpSpPr>
        <a:xfrm>
          <a:off x="0" y="0"/>
          <a:ext cx="0" cy="0"/>
          <a:chOff x="0" y="0"/>
          <a:chExt cx="0" cy="0"/>
        </a:xfrm>
      </p:grpSpPr>
      <p:sp>
        <p:nvSpPr>
          <p:cNvPr id="6" name="Google Shape;6;g766cd834cd_0_6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g766cd834cd_0_6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g766cd834cd_0_6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766cd834cd_0_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g766cd834cd_0_61"/>
          <p:cNvSpPr txBox="1"/>
          <p:nvPr/>
        </p:nvSpPr>
        <p:spPr>
          <a:xfrm>
            <a:off x="457200" y="210636"/>
            <a:ext cx="8229600" cy="56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Click to edit Master title style</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jcomputers.us/vol12/jcp1205-1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n.wikipedia.org/wiki/Tf%E2%80%93idf"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qwone.com/~jason/20Newsgroups/" TargetMode="External"/><Relationship Id="rId4" Type="http://schemas.openxmlformats.org/officeDocument/2006/relationships/hyperlink" Target="https://github.com/adamwulf/movie-review-sentiment-dat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arxiv.org/pdf/1904.08067v4.pdf" TargetMode="External"/><Relationship Id="rId4" Type="http://schemas.openxmlformats.org/officeDocument/2006/relationships/hyperlink" Target="https://arxiv.org/pdf/2004.03705.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open?id=1nF9HkZTlRE1fylyZA4oMOt0Ib_OGcQLz" TargetMode="External"/><Relationship Id="rId4" Type="http://schemas.openxmlformats.org/officeDocument/2006/relationships/hyperlink" Target="https://github.com/nsadawi/Advanced-ML-Projec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507300" y="-120450"/>
            <a:ext cx="5636700" cy="1089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rgbClr val="FFE599"/>
                </a:solidFill>
              </a:rPr>
              <a:t>Text Classification</a:t>
            </a:r>
            <a:endParaRPr>
              <a:solidFill>
                <a:srgbClr val="FFE599"/>
              </a:solidFill>
            </a:endParaRPr>
          </a:p>
          <a:p>
            <a:pPr indent="0" lvl="0" marL="0" rtl="0" algn="ctr">
              <a:lnSpc>
                <a:spcPct val="100000"/>
              </a:lnSpc>
              <a:spcBef>
                <a:spcPts val="0"/>
              </a:spcBef>
              <a:spcAft>
                <a:spcPts val="0"/>
              </a:spcAft>
              <a:buClr>
                <a:schemeClr val="dk1"/>
              </a:buClr>
              <a:buSzPts val="1100"/>
              <a:buFont typeface="Arial"/>
              <a:buNone/>
            </a:pPr>
            <a:r>
              <a:rPr lang="en-US">
                <a:solidFill>
                  <a:srgbClr val="FFE599"/>
                </a:solidFill>
              </a:rPr>
              <a:t>with Python</a:t>
            </a:r>
            <a:endParaRPr>
              <a:solidFill>
                <a:schemeClr val="lt1"/>
              </a:solidFill>
            </a:endParaRPr>
          </a:p>
        </p:txBody>
      </p:sp>
      <p:sp>
        <p:nvSpPr>
          <p:cNvPr id="55" name="Google Shape;55;p1"/>
          <p:cNvSpPr txBox="1"/>
          <p:nvPr>
            <p:ph idx="1" type="subTitle"/>
          </p:nvPr>
        </p:nvSpPr>
        <p:spPr>
          <a:xfrm>
            <a:off x="3612600" y="1711050"/>
            <a:ext cx="5451300" cy="1725300"/>
          </a:xfrm>
          <a:prstGeom prst="rect">
            <a:avLst/>
          </a:prstGeom>
          <a:noFill/>
          <a:ln>
            <a:noFill/>
          </a:ln>
        </p:spPr>
        <p:txBody>
          <a:bodyPr anchorCtr="0" anchor="t" bIns="45700" lIns="91425" spcFirstLastPara="1" rIns="91425" wrap="square" tIns="45700">
            <a:normAutofit/>
          </a:bodyPr>
          <a:lstStyle/>
          <a:p>
            <a:pPr indent="-630936" lvl="0" marL="685800" rtl="0" algn="l">
              <a:lnSpc>
                <a:spcPct val="100000"/>
              </a:lnSpc>
              <a:spcBef>
                <a:spcPts val="0"/>
              </a:spcBef>
              <a:spcAft>
                <a:spcPts val="0"/>
              </a:spcAft>
              <a:buClr>
                <a:srgbClr val="000000"/>
              </a:buClr>
              <a:buSzPts val="2800"/>
              <a:buNone/>
            </a:pPr>
            <a:r>
              <a:rPr lang="en-US"/>
              <a:t>Build your own Text Analyzer</a:t>
            </a:r>
            <a:endParaRPr/>
          </a:p>
          <a:p>
            <a:pPr indent="-630936" lvl="0" marL="685800" rtl="0" algn="l">
              <a:lnSpc>
                <a:spcPct val="100000"/>
              </a:lnSpc>
              <a:spcBef>
                <a:spcPts val="0"/>
              </a:spcBef>
              <a:spcAft>
                <a:spcPts val="0"/>
              </a:spcAft>
              <a:buClr>
                <a:srgbClr val="000000"/>
              </a:buClr>
              <a:buSzPts val="2800"/>
              <a:buNone/>
            </a:pPr>
            <a:r>
              <a:t/>
            </a:r>
            <a:endParaRPr/>
          </a:p>
          <a:p>
            <a:pPr indent="-630936" lvl="0" marL="685800" rtl="0" algn="l">
              <a:lnSpc>
                <a:spcPct val="100000"/>
              </a:lnSpc>
              <a:spcBef>
                <a:spcPts val="0"/>
              </a:spcBef>
              <a:spcAft>
                <a:spcPts val="0"/>
              </a:spcAft>
              <a:buClr>
                <a:srgbClr val="000000"/>
              </a:buClr>
              <a:buSzPts val="2800"/>
              <a:buNone/>
            </a:pPr>
            <a:r>
              <a:rPr lang="en-US" sz="2600">
                <a:solidFill>
                  <a:srgbClr val="6AA84F"/>
                </a:solidFill>
              </a:rPr>
              <a:t>Delivered by: Noureddin Sadawi, PhD</a:t>
            </a:r>
            <a:endParaRPr sz="26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6e12fa61b9_0_57"/>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Problems we will deal with</a:t>
            </a:r>
            <a:endParaRPr>
              <a:solidFill>
                <a:srgbClr val="FFFFFF"/>
              </a:solidFill>
            </a:endParaRPr>
          </a:p>
        </p:txBody>
      </p:sp>
      <p:sp>
        <p:nvSpPr>
          <p:cNvPr id="122" name="Google Shape;122;g6e12fa61b9_0_57"/>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23" name="Google Shape;123;g6e12fa61b9_0_57"/>
          <p:cNvPicPr preferRelativeResize="0"/>
          <p:nvPr/>
        </p:nvPicPr>
        <p:blipFill rotWithShape="1">
          <a:blip r:embed="rId3">
            <a:alphaModFix/>
          </a:blip>
          <a:srcRect b="0" l="0" r="0" t="1429"/>
          <a:stretch/>
        </p:blipFill>
        <p:spPr>
          <a:xfrm>
            <a:off x="2882450" y="1699525"/>
            <a:ext cx="3292425" cy="2605775"/>
          </a:xfrm>
          <a:prstGeom prst="rect">
            <a:avLst/>
          </a:prstGeom>
          <a:noFill/>
          <a:ln>
            <a:noFill/>
          </a:ln>
        </p:spPr>
      </p:pic>
      <p:sp>
        <p:nvSpPr>
          <p:cNvPr id="124" name="Google Shape;124;g6e12fa61b9_0_57"/>
          <p:cNvSpPr txBox="1"/>
          <p:nvPr/>
        </p:nvSpPr>
        <p:spPr>
          <a:xfrm>
            <a:off x="1205400" y="879450"/>
            <a:ext cx="6715800" cy="730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Calibri"/>
              <a:buChar char="●"/>
            </a:pPr>
            <a:r>
              <a:rPr lang="en-US" sz="2200">
                <a:latin typeface="Calibri"/>
                <a:ea typeface="Calibri"/>
                <a:cs typeface="Calibri"/>
                <a:sym typeface="Calibri"/>
              </a:rPr>
              <a:t>Document/Text Categorization</a:t>
            </a:r>
            <a:endParaRPr sz="2200">
              <a:latin typeface="Calibri"/>
              <a:ea typeface="Calibri"/>
              <a:cs typeface="Calibri"/>
              <a:sym typeface="Calibri"/>
            </a:endParaRPr>
          </a:p>
          <a:p>
            <a:pPr indent="-368300" lvl="0" marL="457200" rtl="0" algn="l">
              <a:lnSpc>
                <a:spcPct val="100000"/>
              </a:lnSpc>
              <a:spcBef>
                <a:spcPts val="0"/>
              </a:spcBef>
              <a:spcAft>
                <a:spcPts val="0"/>
              </a:spcAft>
              <a:buSzPts val="2200"/>
              <a:buFont typeface="Calibri"/>
              <a:buChar char="●"/>
            </a:pPr>
            <a:r>
              <a:rPr lang="en-US" sz="2200">
                <a:solidFill>
                  <a:schemeClr val="dk1"/>
                </a:solidFill>
                <a:latin typeface="Calibri"/>
                <a:ea typeface="Calibri"/>
                <a:cs typeface="Calibri"/>
                <a:sym typeface="Calibri"/>
              </a:rPr>
              <a:t>Given a text document, which class does it belong to?</a:t>
            </a:r>
            <a:endParaRPr sz="2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7f219ccc9d_0_45"/>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Problems we will deal with</a:t>
            </a:r>
            <a:endParaRPr>
              <a:solidFill>
                <a:srgbClr val="FFFFFF"/>
              </a:solidFill>
            </a:endParaRPr>
          </a:p>
        </p:txBody>
      </p:sp>
      <p:sp>
        <p:nvSpPr>
          <p:cNvPr id="130" name="Google Shape;130;g7f219ccc9d_0_4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g7f219ccc9d_0_45"/>
          <p:cNvSpPr txBox="1"/>
          <p:nvPr/>
        </p:nvSpPr>
        <p:spPr>
          <a:xfrm>
            <a:off x="1467425" y="879450"/>
            <a:ext cx="6386400" cy="560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Social media and social network analysis (Twitter)</a:t>
            </a:r>
            <a:endParaRPr sz="2000">
              <a:solidFill>
                <a:schemeClr val="dk1"/>
              </a:solidFill>
              <a:latin typeface="Calibri"/>
              <a:ea typeface="Calibri"/>
              <a:cs typeface="Calibri"/>
              <a:sym typeface="Calibri"/>
            </a:endParaRPr>
          </a:p>
        </p:txBody>
      </p:sp>
      <p:pic>
        <p:nvPicPr>
          <p:cNvPr id="132" name="Google Shape;132;g7f219ccc9d_0_45"/>
          <p:cNvPicPr preferRelativeResize="0"/>
          <p:nvPr/>
        </p:nvPicPr>
        <p:blipFill>
          <a:blip r:embed="rId3">
            <a:alphaModFix/>
          </a:blip>
          <a:stretch>
            <a:fillRect/>
          </a:stretch>
        </p:blipFill>
        <p:spPr>
          <a:xfrm>
            <a:off x="2516250" y="1353800"/>
            <a:ext cx="4035749" cy="2951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7f219ccc9d_0_95"/>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Necessary Steps</a:t>
            </a:r>
            <a:endParaRPr>
              <a:solidFill>
                <a:srgbClr val="FFFFFF"/>
              </a:solidFill>
            </a:endParaRPr>
          </a:p>
        </p:txBody>
      </p:sp>
      <p:sp>
        <p:nvSpPr>
          <p:cNvPr id="138" name="Google Shape;138;g7f219ccc9d_0_9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9" name="Google Shape;139;g7f219ccc9d_0_95"/>
          <p:cNvSpPr txBox="1"/>
          <p:nvPr/>
        </p:nvSpPr>
        <p:spPr>
          <a:xfrm>
            <a:off x="1467425" y="879450"/>
            <a:ext cx="6386400" cy="34176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To be able to </a:t>
            </a:r>
            <a:r>
              <a:rPr lang="en-US" sz="2000">
                <a:latin typeface="Calibri"/>
                <a:ea typeface="Calibri"/>
                <a:cs typeface="Calibri"/>
                <a:sym typeface="Calibri"/>
              </a:rPr>
              <a:t>automatically</a:t>
            </a:r>
            <a:r>
              <a:rPr lang="en-US" sz="2000">
                <a:latin typeface="Calibri"/>
                <a:ea typeface="Calibri"/>
                <a:cs typeface="Calibri"/>
                <a:sym typeface="Calibri"/>
              </a:rPr>
              <a:t> perform </a:t>
            </a:r>
            <a:r>
              <a:rPr lang="en-US" sz="2000">
                <a:latin typeface="Calibri"/>
                <a:ea typeface="Calibri"/>
                <a:cs typeface="Calibri"/>
                <a:sym typeface="Calibri"/>
              </a:rPr>
              <a:t>the classification task, a preliminary phase of text preprocessing and feature extraction is essential</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We want to transform each text in a vector form, in which each document is represented by the presence (or frequency) of some </a:t>
            </a:r>
            <a:r>
              <a:rPr lang="en-US" sz="2000" u="sng">
                <a:latin typeface="Calibri"/>
                <a:ea typeface="Calibri"/>
                <a:cs typeface="Calibri"/>
                <a:sym typeface="Calibri"/>
              </a:rPr>
              <a:t>important</a:t>
            </a:r>
            <a:r>
              <a:rPr lang="en-US" sz="2000">
                <a:latin typeface="Calibri"/>
                <a:ea typeface="Calibri"/>
                <a:cs typeface="Calibri"/>
                <a:sym typeface="Calibri"/>
              </a:rPr>
              <a:t> terms</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These terms are the ones contained in the </a:t>
            </a:r>
            <a:r>
              <a:rPr i="1" lang="en-US" sz="2000">
                <a:latin typeface="Calibri"/>
                <a:ea typeface="Calibri"/>
                <a:cs typeface="Calibri"/>
                <a:sym typeface="Calibri"/>
              </a:rPr>
              <a:t>collection vocabulary</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To build the vocabulary, various operations are typically performed (many of which are language-specific)</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6e12fa61b9_0_65"/>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Text Classification (Sentiment Analysis)</a:t>
            </a:r>
            <a:endParaRPr/>
          </a:p>
        </p:txBody>
      </p:sp>
      <p:sp>
        <p:nvSpPr>
          <p:cNvPr id="145" name="Google Shape;145;g6e12fa61b9_0_6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6" name="Google Shape;146;g6e12fa61b9_0_65"/>
          <p:cNvPicPr preferRelativeResize="0"/>
          <p:nvPr/>
        </p:nvPicPr>
        <p:blipFill>
          <a:blip r:embed="rId3">
            <a:alphaModFix/>
          </a:blip>
          <a:stretch>
            <a:fillRect/>
          </a:stretch>
        </p:blipFill>
        <p:spPr>
          <a:xfrm>
            <a:off x="2971800" y="939070"/>
            <a:ext cx="3343275" cy="33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7f219ccc9d_0_57"/>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Text Input</a:t>
            </a:r>
            <a:endParaRPr/>
          </a:p>
        </p:txBody>
      </p:sp>
      <p:sp>
        <p:nvSpPr>
          <p:cNvPr id="152" name="Google Shape;152;g7f219ccc9d_0_57"/>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SzPts val="2200"/>
              <a:buChar char="•"/>
            </a:pPr>
            <a:r>
              <a:rPr lang="en-US"/>
              <a:t>Data Collection</a:t>
            </a:r>
            <a:endParaRPr/>
          </a:p>
          <a:p>
            <a:pPr indent="-368300" lvl="0" marL="457200" rtl="0" algn="l">
              <a:spcBef>
                <a:spcPts val="0"/>
              </a:spcBef>
              <a:spcAft>
                <a:spcPts val="0"/>
              </a:spcAft>
              <a:buSzPts val="2200"/>
              <a:buChar char="•"/>
            </a:pPr>
            <a:r>
              <a:rPr lang="en-US"/>
              <a:t>Data Organisation (in a table or directory </a:t>
            </a:r>
            <a:r>
              <a:rPr lang="en-US"/>
              <a:t>structure</a:t>
            </a:r>
            <a:r>
              <a:rPr lang="en-US"/>
              <a:t>)</a:t>
            </a:r>
            <a:endParaRPr/>
          </a:p>
          <a:p>
            <a:pPr indent="-368300" lvl="0" marL="457200" rtl="0" algn="l">
              <a:spcBef>
                <a:spcPts val="0"/>
              </a:spcBef>
              <a:spcAft>
                <a:spcPts val="0"/>
              </a:spcAft>
              <a:buSzPts val="2200"/>
              <a:buChar char="•"/>
            </a:pPr>
            <a:r>
              <a:rPr lang="en-US"/>
              <a:t>Table: Your input can be in the form of a table where each row contains the text in a document and the class/category of this text</a:t>
            </a:r>
            <a:endParaRPr/>
          </a:p>
          <a:p>
            <a:pPr indent="-368300" lvl="0" marL="457200" rtl="0" algn="l">
              <a:spcBef>
                <a:spcPts val="0"/>
              </a:spcBef>
              <a:spcAft>
                <a:spcPts val="0"/>
              </a:spcAft>
              <a:buSzPts val="2200"/>
              <a:buChar char="•"/>
            </a:pPr>
            <a:r>
              <a:rPr lang="en-US"/>
              <a:t>Directory: Your input can be in a directory with </a:t>
            </a:r>
            <a:r>
              <a:rPr lang="en-US"/>
              <a:t>subdirectories</a:t>
            </a:r>
            <a:r>
              <a:rPr lang="en-US"/>
              <a:t> inside it, each </a:t>
            </a:r>
            <a:r>
              <a:rPr lang="en-US"/>
              <a:t>subdirectory contains text documents of the same category, the subdirectory name is the category</a:t>
            </a:r>
            <a:endParaRPr/>
          </a:p>
          <a:p>
            <a:pPr indent="-355600" lvl="1" marL="914400" rtl="0" algn="l">
              <a:spcBef>
                <a:spcPts val="0"/>
              </a:spcBef>
              <a:spcAft>
                <a:spcPts val="0"/>
              </a:spcAft>
              <a:buSzPts val="2000"/>
              <a:buChar char="•"/>
            </a:pPr>
            <a:r>
              <a:rPr lang="en-US"/>
              <a:t>This needs to be transformed into a table</a:t>
            </a:r>
            <a:endParaRPr/>
          </a:p>
        </p:txBody>
      </p:sp>
      <p:sp>
        <p:nvSpPr>
          <p:cNvPr id="153" name="Google Shape;153;g7f219ccc9d_0_5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7f219ccc9d_0_65"/>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Word Parsing and Tokenization</a:t>
            </a:r>
            <a:endParaRPr/>
          </a:p>
        </p:txBody>
      </p:sp>
      <p:sp>
        <p:nvSpPr>
          <p:cNvPr id="159" name="Google Shape;159;g7f219ccc9d_0_65"/>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Char char="•"/>
            </a:pPr>
            <a:r>
              <a:rPr lang="en-US">
                <a:solidFill>
                  <a:srgbClr val="000000"/>
                </a:solidFill>
              </a:rPr>
              <a:t>In this phase, each document is analyzed with the purpose of extracting the terms</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Separator characters must be defined, along with a tokenization strategy for particular cases such as accented words, hyphenated words, acronyms, etc</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Tokenization is the term used to describe the process of converting the normal text strings in to a list of tokens (words or sentences that we actually want)</a:t>
            </a:r>
            <a:endParaRPr>
              <a:solidFill>
                <a:srgbClr val="000000"/>
              </a:solidFill>
            </a:endParaRPr>
          </a:p>
        </p:txBody>
      </p:sp>
      <p:sp>
        <p:nvSpPr>
          <p:cNvPr id="160" name="Google Shape;160;g7f219ccc9d_0_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9611a5dd8_0_0"/>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Words Change Meaning</a:t>
            </a:r>
            <a:endParaRPr/>
          </a:p>
        </p:txBody>
      </p:sp>
      <p:sp>
        <p:nvSpPr>
          <p:cNvPr id="166" name="Google Shape;166;ga9611a5dd8_0_0"/>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81000" lvl="0" marL="457200" rtl="0" algn="l">
              <a:spcBef>
                <a:spcPts val="440"/>
              </a:spcBef>
              <a:spcAft>
                <a:spcPts val="0"/>
              </a:spcAft>
              <a:buClr>
                <a:srgbClr val="000000"/>
              </a:buClr>
              <a:buSzPts val="2400"/>
              <a:buFont typeface="Calibri"/>
              <a:buChar char="•"/>
            </a:pPr>
            <a:r>
              <a:rPr lang="en-US" sz="2400">
                <a:solidFill>
                  <a:srgbClr val="000000"/>
                </a:solidFill>
              </a:rPr>
              <a:t>“this is working. not disappointed”			</a:t>
            </a:r>
            <a:endParaRPr sz="2400">
              <a:solidFill>
                <a:srgbClr val="000000"/>
              </a:solidFill>
            </a:endParaRPr>
          </a:p>
          <a:p>
            <a:pPr indent="-381000" lvl="0" marL="457200" rtl="0" algn="l">
              <a:lnSpc>
                <a:spcPct val="115000"/>
              </a:lnSpc>
              <a:spcBef>
                <a:spcPts val="0"/>
              </a:spcBef>
              <a:spcAft>
                <a:spcPts val="0"/>
              </a:spcAft>
              <a:buClr>
                <a:srgbClr val="000000"/>
              </a:buClr>
              <a:buSzPts val="2400"/>
              <a:buFont typeface="Calibri"/>
              <a:buChar char="•"/>
            </a:pPr>
            <a:r>
              <a:rPr lang="en-US" sz="2400">
                <a:solidFill>
                  <a:srgbClr val="000000"/>
                </a:solidFill>
              </a:rPr>
              <a:t>“this is not working. disappointed”</a:t>
            </a:r>
            <a:endParaRPr sz="2400">
              <a:solidFill>
                <a:srgbClr val="000000"/>
              </a:solidFill>
            </a:endParaRPr>
          </a:p>
          <a:p>
            <a:pPr indent="0" lvl="0" marL="457200" rtl="0" algn="l">
              <a:lnSpc>
                <a:spcPct val="115000"/>
              </a:lnSpc>
              <a:spcBef>
                <a:spcPts val="1200"/>
              </a:spcBef>
              <a:spcAft>
                <a:spcPts val="0"/>
              </a:spcAft>
              <a:buNone/>
            </a:pPr>
            <a:r>
              <a:rPr lang="en-US" sz="2400">
                <a:solidFill>
                  <a:srgbClr val="000000"/>
                </a:solidFill>
              </a:rPr>
              <a:t>				</a:t>
            </a:r>
            <a:endParaRPr sz="2400">
              <a:solidFill>
                <a:srgbClr val="000000"/>
              </a:solidFill>
            </a:endParaRPr>
          </a:p>
          <a:p>
            <a:pPr indent="-381000" lvl="0" marL="457200" rtl="0" algn="l">
              <a:lnSpc>
                <a:spcPct val="115000"/>
              </a:lnSpc>
              <a:spcBef>
                <a:spcPts val="1200"/>
              </a:spcBef>
              <a:spcAft>
                <a:spcPts val="0"/>
              </a:spcAft>
              <a:buClr>
                <a:srgbClr val="000000"/>
              </a:buClr>
              <a:buSzPts val="2400"/>
              <a:buFont typeface="Calibri"/>
              <a:buChar char="•"/>
            </a:pPr>
            <a:r>
              <a:rPr lang="en-US" sz="2400">
                <a:solidFill>
                  <a:srgbClr val="000000"/>
                </a:solidFill>
              </a:rPr>
              <a:t>After tokenization:</a:t>
            </a:r>
            <a:endParaRPr sz="2400">
              <a:solidFill>
                <a:srgbClr val="000000"/>
              </a:solidFill>
            </a:endParaRPr>
          </a:p>
          <a:p>
            <a:pPr indent="0" lvl="0" marL="457200" rtl="0" algn="l">
              <a:lnSpc>
                <a:spcPct val="115000"/>
              </a:lnSpc>
              <a:spcBef>
                <a:spcPts val="1200"/>
              </a:spcBef>
              <a:spcAft>
                <a:spcPts val="1200"/>
              </a:spcAft>
              <a:buNone/>
            </a:pPr>
            <a:r>
              <a:rPr i="1" lang="en-US" sz="2400">
                <a:solidFill>
                  <a:srgbClr val="000000"/>
                </a:solidFill>
              </a:rPr>
              <a:t>['disappointed’, 'is’, 'not’, 'this’, 'working'] </a:t>
            </a:r>
            <a:endParaRPr sz="2400">
              <a:solidFill>
                <a:srgbClr val="000000"/>
              </a:solidFill>
            </a:endParaRPr>
          </a:p>
        </p:txBody>
      </p:sp>
      <p:sp>
        <p:nvSpPr>
          <p:cNvPr id="167" name="Google Shape;167;ga9611a5dd8_0_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9611a5dd8_0_7"/>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NGram </a:t>
            </a:r>
            <a:r>
              <a:rPr lang="en-US">
                <a:solidFill>
                  <a:schemeClr val="lt1"/>
                </a:solidFill>
              </a:rPr>
              <a:t>Tokenization</a:t>
            </a:r>
            <a:endParaRPr/>
          </a:p>
        </p:txBody>
      </p:sp>
      <p:sp>
        <p:nvSpPr>
          <p:cNvPr id="173" name="Google Shape;173;ga9611a5dd8_0_7"/>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93700" lvl="0" marL="457200" rtl="0" algn="l">
              <a:spcBef>
                <a:spcPts val="440"/>
              </a:spcBef>
              <a:spcAft>
                <a:spcPts val="0"/>
              </a:spcAft>
              <a:buClr>
                <a:srgbClr val="000000"/>
              </a:buClr>
              <a:buSzPts val="2600"/>
              <a:buFont typeface="Calibri"/>
              <a:buChar char="•"/>
            </a:pPr>
            <a:r>
              <a:rPr lang="en-US" sz="2600">
                <a:solidFill>
                  <a:srgbClr val="000000"/>
                </a:solidFill>
              </a:rPr>
              <a:t>“this is working. not disappointed”			</a:t>
            </a:r>
            <a:endParaRPr sz="2600">
              <a:solidFill>
                <a:srgbClr val="000000"/>
              </a:solidFill>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rPr>
              <a:t>“this is not working. disappointed”</a:t>
            </a:r>
            <a:endParaRPr sz="2600">
              <a:solidFill>
                <a:srgbClr val="000000"/>
              </a:solidFill>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rPr>
              <a:t>After NGRAM Transformation (window = 2):</a:t>
            </a:r>
            <a:endParaRPr sz="2600">
              <a:solidFill>
                <a:srgbClr val="000000"/>
              </a:solidFill>
            </a:endParaRPr>
          </a:p>
          <a:p>
            <a:pPr indent="0" lvl="0" marL="457200" rtl="0" algn="l">
              <a:lnSpc>
                <a:spcPct val="115000"/>
              </a:lnSpc>
              <a:spcBef>
                <a:spcPts val="1200"/>
              </a:spcBef>
              <a:spcAft>
                <a:spcPts val="0"/>
              </a:spcAft>
              <a:buNone/>
            </a:pPr>
            <a:r>
              <a:rPr i="1" lang="en-US" sz="2600">
                <a:solidFill>
                  <a:srgbClr val="000000"/>
                </a:solidFill>
              </a:rPr>
              <a:t>['this is', 'is working', 'working not', 'not disappointed’] </a:t>
            </a:r>
            <a:endParaRPr i="1" sz="2600">
              <a:solidFill>
                <a:srgbClr val="000000"/>
              </a:solidFill>
            </a:endParaRPr>
          </a:p>
          <a:p>
            <a:pPr indent="0" lvl="0" marL="457200" rtl="0" algn="l">
              <a:lnSpc>
                <a:spcPct val="115000"/>
              </a:lnSpc>
              <a:spcBef>
                <a:spcPts val="1200"/>
              </a:spcBef>
              <a:spcAft>
                <a:spcPts val="1200"/>
              </a:spcAft>
              <a:buNone/>
            </a:pPr>
            <a:r>
              <a:rPr i="1" lang="en-US" sz="2600">
                <a:solidFill>
                  <a:srgbClr val="000000"/>
                </a:solidFill>
              </a:rPr>
              <a:t>['this is', 'is not', '</a:t>
            </a:r>
            <a:r>
              <a:rPr i="1" lang="en-US" sz="2600">
                <a:solidFill>
                  <a:srgbClr val="FF0000"/>
                </a:solidFill>
              </a:rPr>
              <a:t>not working</a:t>
            </a:r>
            <a:r>
              <a:rPr i="1" lang="en-US" sz="2600">
                <a:solidFill>
                  <a:srgbClr val="000000"/>
                </a:solidFill>
              </a:rPr>
              <a:t>', 'working disappointed'] </a:t>
            </a:r>
            <a:endParaRPr sz="2600">
              <a:solidFill>
                <a:srgbClr val="000000"/>
              </a:solidFill>
            </a:endParaRPr>
          </a:p>
        </p:txBody>
      </p:sp>
      <p:sp>
        <p:nvSpPr>
          <p:cNvPr id="174" name="Google Shape;174;ga9611a5dd8_0_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f219ccc9d_0_71"/>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Stopword Removal/Filtering</a:t>
            </a:r>
            <a:endParaRPr/>
          </a:p>
        </p:txBody>
      </p:sp>
      <p:sp>
        <p:nvSpPr>
          <p:cNvPr id="180" name="Google Shape;180;g7f219ccc9d_0_71"/>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Char char="•"/>
            </a:pPr>
            <a:r>
              <a:rPr lang="en-US">
                <a:solidFill>
                  <a:srgbClr val="000000"/>
                </a:solidFill>
              </a:rPr>
              <a:t>A very common technique is the elimination of frequent usage words: conjunctions, prepositions, base verbs, etc</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This kind of terms should be filtered as they have a </a:t>
            </a:r>
            <a:r>
              <a:rPr lang="en-US" u="sng">
                <a:solidFill>
                  <a:srgbClr val="000000"/>
                </a:solidFill>
              </a:rPr>
              <a:t>poor characterizing power, making them useless</a:t>
            </a:r>
            <a:r>
              <a:rPr lang="en-US">
                <a:solidFill>
                  <a:srgbClr val="000000"/>
                </a:solidFill>
              </a:rPr>
              <a:t> for the text classification</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Usually we use a predefined list of stopwords</a:t>
            </a:r>
            <a:endParaRPr>
              <a:solidFill>
                <a:srgbClr val="000000"/>
              </a:solidFill>
            </a:endParaRPr>
          </a:p>
        </p:txBody>
      </p:sp>
      <p:sp>
        <p:nvSpPr>
          <p:cNvPr id="181" name="Google Shape;181;g7f219ccc9d_0_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7f219ccc9d_0_77"/>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Negation Handling</a:t>
            </a:r>
            <a:endParaRPr/>
          </a:p>
        </p:txBody>
      </p:sp>
      <p:sp>
        <p:nvSpPr>
          <p:cNvPr id="187" name="Google Shape;187;g7f219ccc9d_0_77"/>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1950" lvl="0" marL="457200" rtl="0" algn="l">
              <a:spcBef>
                <a:spcPts val="440"/>
              </a:spcBef>
              <a:spcAft>
                <a:spcPts val="0"/>
              </a:spcAft>
              <a:buClr>
                <a:srgbClr val="000000"/>
              </a:buClr>
              <a:buSzPts val="2100"/>
              <a:buChar char="•"/>
            </a:pPr>
            <a:r>
              <a:rPr b="1" lang="en-US" sz="2100">
                <a:solidFill>
                  <a:srgbClr val="000000"/>
                </a:solidFill>
              </a:rPr>
              <a:t>Negation handling</a:t>
            </a:r>
            <a:r>
              <a:rPr lang="en-US" sz="2100">
                <a:solidFill>
                  <a:srgbClr val="000000"/>
                </a:solidFill>
              </a:rPr>
              <a:t> is an automatic way of determining the scope of </a:t>
            </a:r>
            <a:r>
              <a:rPr b="1" lang="en-US" sz="2100">
                <a:solidFill>
                  <a:srgbClr val="000000"/>
                </a:solidFill>
              </a:rPr>
              <a:t>negation</a:t>
            </a:r>
            <a:r>
              <a:rPr lang="en-US" sz="2100">
                <a:solidFill>
                  <a:srgbClr val="000000"/>
                </a:solidFill>
              </a:rPr>
              <a:t> and inverting the polarities of opinionated words that are actually affected by a </a:t>
            </a:r>
            <a:r>
              <a:rPr b="1" lang="en-US" sz="2100">
                <a:solidFill>
                  <a:srgbClr val="000000"/>
                </a:solidFill>
              </a:rPr>
              <a:t>negation</a:t>
            </a:r>
            <a:endParaRPr sz="2100">
              <a:solidFill>
                <a:srgbClr val="000000"/>
              </a:solidFill>
            </a:endParaRPr>
          </a:p>
          <a:p>
            <a:pPr indent="-361950" lvl="0" marL="457200" rtl="0" algn="l">
              <a:spcBef>
                <a:spcPts val="0"/>
              </a:spcBef>
              <a:spcAft>
                <a:spcPts val="0"/>
              </a:spcAft>
              <a:buClr>
                <a:srgbClr val="000000"/>
              </a:buClr>
              <a:buSzPts val="2100"/>
              <a:buChar char="•"/>
            </a:pPr>
            <a:r>
              <a:rPr lang="en-US" sz="2100">
                <a:solidFill>
                  <a:srgbClr val="000000"/>
                </a:solidFill>
              </a:rPr>
              <a:t>Usually, in simple sentence (i.e. sentence contains only one clause) a </a:t>
            </a:r>
            <a:r>
              <a:rPr b="1" lang="en-US" sz="2100">
                <a:solidFill>
                  <a:srgbClr val="000000"/>
                </a:solidFill>
              </a:rPr>
              <a:t>negation</a:t>
            </a:r>
            <a:r>
              <a:rPr lang="en-US" sz="2100">
                <a:solidFill>
                  <a:srgbClr val="000000"/>
                </a:solidFill>
              </a:rPr>
              <a:t> may invert the polarities of all words in a sentence</a:t>
            </a:r>
            <a:endParaRPr sz="2100">
              <a:solidFill>
                <a:srgbClr val="000000"/>
              </a:solidFill>
            </a:endParaRPr>
          </a:p>
          <a:p>
            <a:pPr indent="-361950" lvl="0" marL="457200" rtl="0" algn="l">
              <a:spcBef>
                <a:spcPts val="0"/>
              </a:spcBef>
              <a:spcAft>
                <a:spcPts val="0"/>
              </a:spcAft>
              <a:buClr>
                <a:srgbClr val="000000"/>
              </a:buClr>
              <a:buSzPts val="2100"/>
              <a:buChar char="•"/>
            </a:pPr>
            <a:r>
              <a:rPr lang="en-US" sz="2100" u="sng">
                <a:solidFill>
                  <a:schemeClr val="hlink"/>
                </a:solidFill>
                <a:hlinkClick r:id="rId3"/>
              </a:rPr>
              <a:t>http://www.jcomputers.us/vol12/jcp1205-11.pdf</a:t>
            </a:r>
            <a:r>
              <a:rPr lang="en-US" sz="2100">
                <a:solidFill>
                  <a:srgbClr val="000000"/>
                </a:solidFill>
              </a:rPr>
              <a:t> </a:t>
            </a:r>
            <a:endParaRPr sz="2100">
              <a:solidFill>
                <a:srgbClr val="000000"/>
              </a:solidFill>
            </a:endParaRPr>
          </a:p>
          <a:p>
            <a:pPr indent="-361950" lvl="0" marL="457200" rtl="0" algn="l">
              <a:spcBef>
                <a:spcPts val="0"/>
              </a:spcBef>
              <a:spcAft>
                <a:spcPts val="0"/>
              </a:spcAft>
              <a:buClr>
                <a:srgbClr val="000000"/>
              </a:buClr>
              <a:buSzPts val="2100"/>
              <a:buChar char="•"/>
            </a:pPr>
            <a:r>
              <a:rPr lang="en-US" sz="2100">
                <a:solidFill>
                  <a:srgbClr val="000000"/>
                </a:solidFill>
              </a:rPr>
              <a:t>Negation handling is quite a broad field, with numerous different potential implementations</a:t>
            </a:r>
            <a:endParaRPr sz="2100">
              <a:solidFill>
                <a:srgbClr val="000000"/>
              </a:solidFill>
            </a:endParaRPr>
          </a:p>
        </p:txBody>
      </p:sp>
      <p:sp>
        <p:nvSpPr>
          <p:cNvPr id="188" name="Google Shape;188;g7f219ccc9d_0_7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FFFF"/>
              </a:buClr>
              <a:buSzPts val="3600"/>
              <a:buFont typeface="Calibri"/>
              <a:buNone/>
            </a:pPr>
            <a:r>
              <a:rPr lang="en-US"/>
              <a:t>About the Speaker</a:t>
            </a:r>
            <a:endParaRPr/>
          </a:p>
        </p:txBody>
      </p:sp>
      <p:sp>
        <p:nvSpPr>
          <p:cNvPr id="61" name="Google Shape;61;p2"/>
          <p:cNvSpPr txBox="1"/>
          <p:nvPr>
            <p:ph idx="1" type="body"/>
          </p:nvPr>
        </p:nvSpPr>
        <p:spPr>
          <a:xfrm>
            <a:off x="1147379" y="814771"/>
            <a:ext cx="6839700" cy="354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00"/>
              </a:spcBef>
              <a:spcAft>
                <a:spcPts val="0"/>
              </a:spcAft>
              <a:buClr>
                <a:schemeClr val="dk1"/>
              </a:buClr>
              <a:buSzPts val="1100"/>
              <a:buFont typeface="Arial"/>
              <a:buNone/>
            </a:pPr>
            <a:r>
              <a:rPr b="1" lang="en-US" sz="2400">
                <a:solidFill>
                  <a:srgbClr val="000000"/>
                </a:solidFill>
              </a:rPr>
              <a:t>Name:</a:t>
            </a:r>
            <a:r>
              <a:rPr lang="en-US" sz="2400">
                <a:solidFill>
                  <a:srgbClr val="000000"/>
                </a:solidFill>
              </a:rPr>
              <a:t> Dr Noureddin Sadawi</a:t>
            </a:r>
            <a:endParaRPr sz="2400">
              <a:solidFill>
                <a:srgbClr val="000000"/>
              </a:solidFill>
            </a:endParaRPr>
          </a:p>
          <a:p>
            <a:pPr indent="0" lvl="0" marL="0" rtl="0" algn="l">
              <a:lnSpc>
                <a:spcPct val="100000"/>
              </a:lnSpc>
              <a:spcBef>
                <a:spcPts val="700"/>
              </a:spcBef>
              <a:spcAft>
                <a:spcPts val="0"/>
              </a:spcAft>
              <a:buClr>
                <a:schemeClr val="dk1"/>
              </a:buClr>
              <a:buSzPts val="1100"/>
              <a:buFont typeface="Arial"/>
              <a:buNone/>
            </a:pPr>
            <a:r>
              <a:rPr b="1" lang="en-US" sz="2400">
                <a:solidFill>
                  <a:srgbClr val="000000"/>
                </a:solidFill>
              </a:rPr>
              <a:t>Qualification: </a:t>
            </a:r>
            <a:r>
              <a:rPr lang="en-US" sz="2400">
                <a:solidFill>
                  <a:srgbClr val="000000"/>
                </a:solidFill>
              </a:rPr>
              <a:t>PhD Computer Science</a:t>
            </a:r>
            <a:endParaRPr sz="2400">
              <a:solidFill>
                <a:srgbClr val="000000"/>
              </a:solidFill>
            </a:endParaRPr>
          </a:p>
          <a:p>
            <a:pPr indent="0" lvl="0" marL="0" rtl="0" algn="l">
              <a:lnSpc>
                <a:spcPct val="100000"/>
              </a:lnSpc>
              <a:spcBef>
                <a:spcPts val="700"/>
              </a:spcBef>
              <a:spcAft>
                <a:spcPts val="0"/>
              </a:spcAft>
              <a:buClr>
                <a:schemeClr val="dk1"/>
              </a:buClr>
              <a:buSzPts val="1100"/>
              <a:buFont typeface="Arial"/>
              <a:buNone/>
            </a:pPr>
            <a:r>
              <a:rPr b="1" lang="en-US" sz="2400">
                <a:solidFill>
                  <a:srgbClr val="000000"/>
                </a:solidFill>
              </a:rPr>
              <a:t>Experience: </a:t>
            </a:r>
            <a:r>
              <a:rPr lang="en-US" sz="2400">
                <a:solidFill>
                  <a:srgbClr val="000000"/>
                </a:solidFill>
              </a:rPr>
              <a:t>Several areas including but not limited to Docker, Machine Learning and Data Science, Python and much more</a:t>
            </a:r>
            <a:endParaRPr sz="2400">
              <a:solidFill>
                <a:srgbClr val="000000"/>
              </a:solidFill>
            </a:endParaRPr>
          </a:p>
        </p:txBody>
      </p:sp>
      <p:sp>
        <p:nvSpPr>
          <p:cNvPr id="62" name="Google Shape;62;p2"/>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7f219ccc9d_0_83"/>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Lemmatization and Stemming</a:t>
            </a:r>
            <a:endParaRPr/>
          </a:p>
        </p:txBody>
      </p:sp>
      <p:sp>
        <p:nvSpPr>
          <p:cNvPr id="194" name="Google Shape;194;g7f219ccc9d_0_83"/>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Char char="•"/>
            </a:pPr>
            <a:r>
              <a:rPr lang="en-US">
                <a:solidFill>
                  <a:srgbClr val="000000"/>
                </a:solidFill>
              </a:rPr>
              <a:t>The lemmatization of a word is the process of determining its lemma</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The lemma can be thought of as the “common root” of various related inflectional forms</a:t>
            </a:r>
            <a:endParaRPr>
              <a:solidFill>
                <a:srgbClr val="000000"/>
              </a:solidFill>
            </a:endParaRPr>
          </a:p>
          <a:p>
            <a:pPr indent="-355600" lvl="1" marL="914400" rtl="0" algn="l">
              <a:spcBef>
                <a:spcPts val="0"/>
              </a:spcBef>
              <a:spcAft>
                <a:spcPts val="0"/>
              </a:spcAft>
              <a:buClr>
                <a:srgbClr val="000000"/>
              </a:buClr>
              <a:buSzPts val="2000"/>
              <a:buChar char="•"/>
            </a:pPr>
            <a:r>
              <a:rPr lang="en-US">
                <a:solidFill>
                  <a:srgbClr val="000000"/>
                </a:solidFill>
              </a:rPr>
              <a:t>for instance, the words </a:t>
            </a:r>
            <a:r>
              <a:rPr i="1" lang="en-US">
                <a:solidFill>
                  <a:srgbClr val="000000"/>
                </a:solidFill>
              </a:rPr>
              <a:t>walk</a:t>
            </a:r>
            <a:r>
              <a:rPr lang="en-US">
                <a:solidFill>
                  <a:srgbClr val="000000"/>
                </a:solidFill>
              </a:rPr>
              <a:t>, </a:t>
            </a:r>
            <a:r>
              <a:rPr i="1" lang="en-US">
                <a:solidFill>
                  <a:srgbClr val="000000"/>
                </a:solidFill>
              </a:rPr>
              <a:t>walking</a:t>
            </a:r>
            <a:r>
              <a:rPr lang="en-US">
                <a:solidFill>
                  <a:srgbClr val="000000"/>
                </a:solidFill>
              </a:rPr>
              <a:t> and </a:t>
            </a:r>
            <a:r>
              <a:rPr i="1" lang="en-US">
                <a:solidFill>
                  <a:srgbClr val="000000"/>
                </a:solidFill>
              </a:rPr>
              <a:t>walked</a:t>
            </a:r>
            <a:r>
              <a:rPr lang="en-US">
                <a:solidFill>
                  <a:srgbClr val="000000"/>
                </a:solidFill>
              </a:rPr>
              <a:t> all derive from the lemma </a:t>
            </a:r>
            <a:r>
              <a:rPr i="1" lang="en-US">
                <a:solidFill>
                  <a:srgbClr val="000000"/>
                </a:solidFill>
              </a:rPr>
              <a:t>walk</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A simple technique for approximated lemmatization is called </a:t>
            </a:r>
            <a:r>
              <a:rPr i="1" lang="en-US">
                <a:solidFill>
                  <a:srgbClr val="000000"/>
                </a:solidFill>
              </a:rPr>
              <a:t>stemming</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Stemming algorithms work by removing the suffix of the word, according to some grammatical rules</a:t>
            </a:r>
            <a:endParaRPr>
              <a:solidFill>
                <a:srgbClr val="000000"/>
              </a:solidFill>
            </a:endParaRPr>
          </a:p>
        </p:txBody>
      </p:sp>
      <p:sp>
        <p:nvSpPr>
          <p:cNvPr id="195" name="Google Shape;195;g7f219ccc9d_0_8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7f219ccc9d_0_107"/>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Term Selection and Feature Extraction</a:t>
            </a:r>
            <a:endParaRPr/>
          </a:p>
        </p:txBody>
      </p:sp>
      <p:sp>
        <p:nvSpPr>
          <p:cNvPr id="201" name="Google Shape;201;g7f219ccc9d_0_107"/>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Font typeface="Calibri"/>
              <a:buChar char="•"/>
            </a:pPr>
            <a:r>
              <a:rPr lang="en-US">
                <a:solidFill>
                  <a:srgbClr val="000000"/>
                </a:solidFill>
              </a:rPr>
              <a:t>The term set resulting from the previous phases has still to be filtered, since we need to remove the terms that have poor prediction ability (w.r.t the document class) or are strongly correlated to other terms</a:t>
            </a:r>
            <a:endParaRPr>
              <a:solidFill>
                <a:srgbClr val="000000"/>
              </a:solidFill>
            </a:endParaRPr>
          </a:p>
          <a:p>
            <a:pPr indent="-368300" lvl="0" marL="457200" rtl="0" algn="l">
              <a:spcBef>
                <a:spcPts val="0"/>
              </a:spcBef>
              <a:spcAft>
                <a:spcPts val="0"/>
              </a:spcAft>
              <a:buClr>
                <a:srgbClr val="000000"/>
              </a:buClr>
              <a:buSzPts val="2200"/>
              <a:buFont typeface="Calibri"/>
              <a:buChar char="•"/>
            </a:pPr>
            <a:r>
              <a:rPr lang="en-US">
                <a:solidFill>
                  <a:srgbClr val="000000"/>
                </a:solidFill>
              </a:rPr>
              <a:t>This term selection task also leads to a simpler and more efficient classification</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A common powerful technique for feature extraction based on word </a:t>
            </a:r>
            <a:r>
              <a:rPr lang="en-US">
                <a:solidFill>
                  <a:srgbClr val="000000"/>
                </a:solidFill>
              </a:rPr>
              <a:t>importance</a:t>
            </a:r>
            <a:r>
              <a:rPr lang="en-US">
                <a:solidFill>
                  <a:srgbClr val="000000"/>
                </a:solidFill>
              </a:rPr>
              <a:t> is the Term Frequency - Inverse Document Frequency, or TF-IDF for short</a:t>
            </a:r>
            <a:endParaRPr>
              <a:solidFill>
                <a:srgbClr val="000000"/>
              </a:solidFill>
            </a:endParaRPr>
          </a:p>
        </p:txBody>
      </p:sp>
      <p:sp>
        <p:nvSpPr>
          <p:cNvPr id="202" name="Google Shape;202;g7f219ccc9d_0_10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7f219ccc9d_0_116"/>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Term Frequency</a:t>
            </a:r>
            <a:endParaRPr/>
          </a:p>
        </p:txBody>
      </p:sp>
      <p:sp>
        <p:nvSpPr>
          <p:cNvPr id="208" name="Google Shape;208;g7f219ccc9d_0_116"/>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42900" lvl="0" marL="457200" rtl="0" algn="l">
              <a:spcBef>
                <a:spcPts val="440"/>
              </a:spcBef>
              <a:spcAft>
                <a:spcPts val="0"/>
              </a:spcAft>
              <a:buClr>
                <a:srgbClr val="000000"/>
              </a:buClr>
              <a:buSzPts val="1800"/>
              <a:buChar char="•"/>
            </a:pPr>
            <a:r>
              <a:rPr lang="en-US" sz="1800">
                <a:solidFill>
                  <a:srgbClr val="000000"/>
                </a:solidFill>
              </a:rPr>
              <a:t>In TF we just count the number of words occurred in each document</a:t>
            </a:r>
            <a:endParaRPr sz="1800">
              <a:solidFill>
                <a:srgbClr val="000000"/>
              </a:solidFill>
            </a:endParaRPr>
          </a:p>
          <a:p>
            <a:pPr indent="-342900" lvl="0" marL="457200" rtl="0" algn="l">
              <a:spcBef>
                <a:spcPts val="0"/>
              </a:spcBef>
              <a:spcAft>
                <a:spcPts val="0"/>
              </a:spcAft>
              <a:buSzPts val="1800"/>
              <a:buChar char="•"/>
            </a:pPr>
            <a:r>
              <a:rPr lang="en-US" sz="1800"/>
              <a:t>Term frequency is basically the output of the BoW model</a:t>
            </a:r>
            <a:endParaRPr sz="1800"/>
          </a:p>
          <a:p>
            <a:pPr indent="-342900" lvl="0" marL="457200" rtl="0" algn="l">
              <a:spcBef>
                <a:spcPts val="0"/>
              </a:spcBef>
              <a:spcAft>
                <a:spcPts val="0"/>
              </a:spcAft>
              <a:buSzPts val="1800"/>
              <a:buChar char="•"/>
            </a:pPr>
            <a:r>
              <a:rPr lang="en-US" sz="1800"/>
              <a:t>Essentially it is a frequency table showing how many times each word appears in each document/tweet</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The main issue with this Term Frequency is that it will give more weight to longer documents</a:t>
            </a:r>
            <a:endParaRPr sz="1800">
              <a:solidFill>
                <a:srgbClr val="000000"/>
              </a:solidFill>
            </a:endParaRPr>
          </a:p>
        </p:txBody>
      </p:sp>
      <p:sp>
        <p:nvSpPr>
          <p:cNvPr id="209" name="Google Shape;209;g7f219ccc9d_0_11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0" name="Google Shape;210;g7f219ccc9d_0_116"/>
          <p:cNvPicPr preferRelativeResize="0"/>
          <p:nvPr/>
        </p:nvPicPr>
        <p:blipFill rotWithShape="1">
          <a:blip r:embed="rId3">
            <a:alphaModFix/>
          </a:blip>
          <a:srcRect b="4816" l="665" r="1448" t="5497"/>
          <a:stretch/>
        </p:blipFill>
        <p:spPr>
          <a:xfrm>
            <a:off x="1483400" y="2901511"/>
            <a:ext cx="6272150" cy="145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7f219ccc9d_0_124"/>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Term Frequency</a:t>
            </a:r>
            <a:endParaRPr/>
          </a:p>
        </p:txBody>
      </p:sp>
      <p:sp>
        <p:nvSpPr>
          <p:cNvPr id="216" name="Google Shape;216;g7f219ccc9d_0_124"/>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Char char="•"/>
            </a:pPr>
            <a:r>
              <a:rPr lang="en-US">
                <a:solidFill>
                  <a:srgbClr val="000000"/>
                </a:solidFill>
              </a:rPr>
              <a:t>This matrix is using a single word</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It can be a combination of two or more words</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It is called a bigram or trigram model and the general approach is called the n-gram model (a tokenization approach)</a:t>
            </a:r>
            <a:endParaRPr>
              <a:solidFill>
                <a:srgbClr val="000000"/>
              </a:solidFill>
            </a:endParaRPr>
          </a:p>
        </p:txBody>
      </p:sp>
      <p:sp>
        <p:nvSpPr>
          <p:cNvPr id="217" name="Google Shape;217;g7f219ccc9d_0_12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8" name="Google Shape;218;g7f219ccc9d_0_124"/>
          <p:cNvPicPr preferRelativeResize="0"/>
          <p:nvPr/>
        </p:nvPicPr>
        <p:blipFill rotWithShape="1">
          <a:blip r:embed="rId3">
            <a:alphaModFix/>
          </a:blip>
          <a:srcRect b="4816" l="665" r="1448" t="5497"/>
          <a:stretch/>
        </p:blipFill>
        <p:spPr>
          <a:xfrm>
            <a:off x="1483400" y="2901511"/>
            <a:ext cx="6272150" cy="145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7f219ccc9d_0_132"/>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Inverse Document </a:t>
            </a:r>
            <a:r>
              <a:rPr lang="en-US"/>
              <a:t>Frequency</a:t>
            </a:r>
            <a:endParaRPr/>
          </a:p>
        </p:txBody>
      </p:sp>
      <p:sp>
        <p:nvSpPr>
          <p:cNvPr id="224" name="Google Shape;224;g7f219ccc9d_0_132"/>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55600" lvl="0" marL="457200" rtl="0" algn="l">
              <a:spcBef>
                <a:spcPts val="440"/>
              </a:spcBef>
              <a:spcAft>
                <a:spcPts val="0"/>
              </a:spcAft>
              <a:buClr>
                <a:srgbClr val="000000"/>
              </a:buClr>
              <a:buSzPts val="2000"/>
              <a:buChar char="•"/>
            </a:pPr>
            <a:r>
              <a:rPr lang="en-US" sz="2000">
                <a:solidFill>
                  <a:srgbClr val="000000"/>
                </a:solidFill>
              </a:rPr>
              <a:t>IDF</a:t>
            </a:r>
            <a:r>
              <a:rPr lang="en-US" sz="2000">
                <a:solidFill>
                  <a:srgbClr val="000000"/>
                </a:solidFill>
              </a:rPr>
              <a:t> measures the amount of information a given word provides across the document</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It is the logarithmically scaled inverse ratio of the number of documents that contain the word and the total number of documents</a:t>
            </a:r>
            <a:endParaRPr sz="2000">
              <a:solidFill>
                <a:srgbClr val="000000"/>
              </a:solidFill>
            </a:endParaRPr>
          </a:p>
          <a:p>
            <a:pPr indent="-355600" lvl="0" marL="457200" rtl="0" algn="l">
              <a:spcBef>
                <a:spcPts val="0"/>
              </a:spcBef>
              <a:spcAft>
                <a:spcPts val="0"/>
              </a:spcAft>
              <a:buClr>
                <a:srgbClr val="000000"/>
              </a:buClr>
              <a:buSzPts val="2000"/>
              <a:buChar char="•"/>
            </a:pPr>
            <a:r>
              <a:rPr lang="en-US" sz="2000" u="sng">
                <a:solidFill>
                  <a:schemeClr val="hlink"/>
                </a:solidFill>
                <a:hlinkClick r:id="rId3"/>
              </a:rPr>
              <a:t>https://en.wikipedia.org/wiki/Tf%E2%80%93idf</a:t>
            </a:r>
            <a:r>
              <a:rPr lang="en-US" sz="2000">
                <a:solidFill>
                  <a:srgbClr val="000000"/>
                </a:solidFill>
              </a:rPr>
              <a:t> </a:t>
            </a:r>
            <a:endParaRPr sz="2000">
              <a:solidFill>
                <a:srgbClr val="000000"/>
              </a:solidFill>
            </a:endParaRPr>
          </a:p>
        </p:txBody>
      </p:sp>
      <p:sp>
        <p:nvSpPr>
          <p:cNvPr id="225" name="Google Shape;225;g7f219ccc9d_0_13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g7f219ccc9d_0_132"/>
          <p:cNvPicPr preferRelativeResize="0"/>
          <p:nvPr/>
        </p:nvPicPr>
        <p:blipFill>
          <a:blip r:embed="rId4">
            <a:alphaModFix/>
          </a:blip>
          <a:stretch>
            <a:fillRect/>
          </a:stretch>
        </p:blipFill>
        <p:spPr>
          <a:xfrm>
            <a:off x="2643200" y="2916400"/>
            <a:ext cx="3729025" cy="142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7f219ccc9d_0_141"/>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TF-IDF</a:t>
            </a:r>
            <a:endParaRPr/>
          </a:p>
        </p:txBody>
      </p:sp>
      <p:sp>
        <p:nvSpPr>
          <p:cNvPr id="232" name="Google Shape;232;g7f219ccc9d_0_141"/>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rgbClr val="000000"/>
              </a:buClr>
              <a:buSzPts val="2200"/>
              <a:buChar char="•"/>
            </a:pPr>
            <a:r>
              <a:rPr lang="en-US">
                <a:solidFill>
                  <a:srgbClr val="000000"/>
                </a:solidFill>
              </a:rPr>
              <a:t>TF-IDF normalizes the document term matrix</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It is the product of TF and IDF</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If word has a high tf-idf in a document, it appears most of the time in this document .. and much less times in the other documents</a:t>
            </a:r>
            <a:endParaRPr>
              <a:solidFill>
                <a:srgbClr val="000000"/>
              </a:solidFill>
            </a:endParaRPr>
          </a:p>
          <a:p>
            <a:pPr indent="-368300" lvl="0" marL="457200" rtl="0" algn="l">
              <a:spcBef>
                <a:spcPts val="0"/>
              </a:spcBef>
              <a:spcAft>
                <a:spcPts val="0"/>
              </a:spcAft>
              <a:buClr>
                <a:srgbClr val="000000"/>
              </a:buClr>
              <a:buSzPts val="2200"/>
              <a:buChar char="•"/>
            </a:pPr>
            <a:r>
              <a:rPr lang="en-US">
                <a:solidFill>
                  <a:srgbClr val="000000"/>
                </a:solidFill>
              </a:rPr>
              <a:t>So the word must be a </a:t>
            </a:r>
            <a:r>
              <a:rPr lang="en-US" u="sng">
                <a:solidFill>
                  <a:srgbClr val="000000"/>
                </a:solidFill>
              </a:rPr>
              <a:t>signature word</a:t>
            </a:r>
            <a:r>
              <a:rPr lang="en-US">
                <a:solidFill>
                  <a:srgbClr val="000000"/>
                </a:solidFill>
              </a:rPr>
              <a:t> (i.e. important)</a:t>
            </a:r>
            <a:endParaRPr>
              <a:solidFill>
                <a:srgbClr val="000000"/>
              </a:solidFill>
            </a:endParaRPr>
          </a:p>
        </p:txBody>
      </p:sp>
      <p:sp>
        <p:nvSpPr>
          <p:cNvPr id="233" name="Google Shape;233;g7f219ccc9d_0_14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g7f219ccc9d_0_141"/>
          <p:cNvPicPr preferRelativeResize="0"/>
          <p:nvPr/>
        </p:nvPicPr>
        <p:blipFill>
          <a:blip r:embed="rId3">
            <a:alphaModFix/>
          </a:blip>
          <a:stretch>
            <a:fillRect/>
          </a:stretch>
        </p:blipFill>
        <p:spPr>
          <a:xfrm>
            <a:off x="2036250" y="3027822"/>
            <a:ext cx="5278950" cy="124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7f219ccc9d_0_89"/>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Classification</a:t>
            </a:r>
            <a:endParaRPr/>
          </a:p>
        </p:txBody>
      </p:sp>
      <p:sp>
        <p:nvSpPr>
          <p:cNvPr id="240" name="Google Shape;240;g7f219ccc9d_0_89"/>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Clr>
                <a:srgbClr val="000000"/>
              </a:buClr>
              <a:buSzPts val="2200"/>
              <a:buChar char="•"/>
            </a:pPr>
            <a:r>
              <a:rPr lang="en-US">
                <a:solidFill>
                  <a:srgbClr val="000000"/>
                </a:solidFill>
              </a:rPr>
              <a:t>This is a supervised learning task</a:t>
            </a:r>
            <a:endParaRPr>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US">
                <a:solidFill>
                  <a:srgbClr val="000000"/>
                </a:solidFill>
              </a:rPr>
              <a:t>The idea is to train a classifier on existing labelled data and then assign a class label to unclassified input</a:t>
            </a:r>
            <a:endParaRPr>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US">
                <a:solidFill>
                  <a:srgbClr val="000000"/>
                </a:solidFill>
              </a:rPr>
              <a:t>It is important to bear in mind that the same preprocessing steps used to prepare the training data must be applied to the new data</a:t>
            </a:r>
            <a:endParaRPr>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US">
                <a:solidFill>
                  <a:srgbClr val="000000"/>
                </a:solidFill>
              </a:rPr>
              <a:t>After this you can use your favourite classifier</a:t>
            </a:r>
            <a:endParaRPr>
              <a:solidFill>
                <a:srgbClr val="000000"/>
              </a:solidFill>
            </a:endParaRPr>
          </a:p>
          <a:p>
            <a:pPr indent="-368300" lvl="0" marL="457200" rtl="0" algn="just">
              <a:lnSpc>
                <a:spcPct val="100000"/>
              </a:lnSpc>
              <a:spcBef>
                <a:spcPts val="0"/>
              </a:spcBef>
              <a:spcAft>
                <a:spcPts val="0"/>
              </a:spcAft>
              <a:buClr>
                <a:srgbClr val="000000"/>
              </a:buClr>
              <a:buSzPts val="2200"/>
              <a:buChar char="•"/>
            </a:pPr>
            <a:r>
              <a:rPr lang="en-US">
                <a:solidFill>
                  <a:srgbClr val="000000"/>
                </a:solidFill>
              </a:rPr>
              <a:t>NaiveBayes usually works well in text classification</a:t>
            </a:r>
            <a:endParaRPr>
              <a:solidFill>
                <a:srgbClr val="000000"/>
              </a:solidFill>
            </a:endParaRPr>
          </a:p>
        </p:txBody>
      </p:sp>
      <p:sp>
        <p:nvSpPr>
          <p:cNvPr id="241" name="Google Shape;241;g7f219ccc9d_0_8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7f219ccc9d_0_162"/>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 Data</a:t>
            </a:r>
            <a:endParaRPr/>
          </a:p>
        </p:txBody>
      </p:sp>
      <p:sp>
        <p:nvSpPr>
          <p:cNvPr id="247" name="Google Shape;247;g7f219ccc9d_0_162"/>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SzPts val="2200"/>
              <a:buFont typeface="Calibri"/>
              <a:buChar char="•"/>
            </a:pPr>
            <a:r>
              <a:rPr lang="en-US"/>
              <a:t>There are several freely available datasets</a:t>
            </a:r>
            <a:endParaRPr/>
          </a:p>
          <a:p>
            <a:pPr indent="-368300" lvl="0" marL="457200" rtl="0" algn="l">
              <a:spcBef>
                <a:spcPts val="0"/>
              </a:spcBef>
              <a:spcAft>
                <a:spcPts val="0"/>
              </a:spcAft>
              <a:buSzPts val="2200"/>
              <a:buFont typeface="Calibri"/>
              <a:buChar char="•"/>
            </a:pPr>
            <a:r>
              <a:rPr lang="en-US"/>
              <a:t>A common one is the 20 Newsgroups Dataset:</a:t>
            </a:r>
            <a:endParaRPr/>
          </a:p>
          <a:p>
            <a:pPr indent="0" lvl="0" marL="457200" rtl="0" algn="l">
              <a:spcBef>
                <a:spcPts val="440"/>
              </a:spcBef>
              <a:spcAft>
                <a:spcPts val="0"/>
              </a:spcAft>
              <a:buNone/>
            </a:pPr>
            <a:r>
              <a:rPr lang="en-US" u="sng">
                <a:solidFill>
                  <a:schemeClr val="hlink"/>
                </a:solidFill>
                <a:hlinkClick r:id="rId3"/>
              </a:rPr>
              <a:t>http://qwone.com/~jason/20Newsgroups/</a:t>
            </a:r>
            <a:endParaRPr/>
          </a:p>
          <a:p>
            <a:pPr indent="-368300" lvl="0" marL="457200" rtl="0" algn="l">
              <a:spcBef>
                <a:spcPts val="440"/>
              </a:spcBef>
              <a:spcAft>
                <a:spcPts val="0"/>
              </a:spcAft>
              <a:buSzPts val="2200"/>
              <a:buFont typeface="Calibri"/>
              <a:buChar char="•"/>
            </a:pPr>
            <a:r>
              <a:rPr lang="en-US"/>
              <a:t>Movie Sentiment Data:</a:t>
            </a:r>
            <a:endParaRPr/>
          </a:p>
          <a:p>
            <a:pPr indent="0" lvl="0" marL="457200" rtl="0" algn="l">
              <a:spcBef>
                <a:spcPts val="440"/>
              </a:spcBef>
              <a:spcAft>
                <a:spcPts val="0"/>
              </a:spcAft>
              <a:buNone/>
            </a:pPr>
            <a:r>
              <a:rPr lang="en-US" u="sng">
                <a:solidFill>
                  <a:schemeClr val="hlink"/>
                </a:solidFill>
                <a:hlinkClick r:id="rId4"/>
              </a:rPr>
              <a:t>https://github.com/adamwulf/movie-review-sentiment-data</a:t>
            </a:r>
            <a:endParaRPr/>
          </a:p>
        </p:txBody>
      </p:sp>
      <p:sp>
        <p:nvSpPr>
          <p:cNvPr id="248" name="Google Shape;248;g7f219ccc9d_0_1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89587ab62a_0_0"/>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Nice Papers</a:t>
            </a:r>
            <a:endParaRPr/>
          </a:p>
        </p:txBody>
      </p:sp>
      <p:sp>
        <p:nvSpPr>
          <p:cNvPr id="254" name="Google Shape;254;g89587ab62a_0_0"/>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US" sz="2600"/>
              <a:t>Text Classification Algorithms: A Survey:</a:t>
            </a:r>
            <a:endParaRPr sz="2600"/>
          </a:p>
          <a:p>
            <a:pPr indent="0" lvl="0" marL="0" rtl="0" algn="l">
              <a:spcBef>
                <a:spcPts val="440"/>
              </a:spcBef>
              <a:spcAft>
                <a:spcPts val="0"/>
              </a:spcAft>
              <a:buNone/>
            </a:pPr>
            <a:r>
              <a:rPr lang="en-US" sz="2600" u="sng">
                <a:solidFill>
                  <a:schemeClr val="hlink"/>
                </a:solidFill>
                <a:hlinkClick r:id="rId3"/>
              </a:rPr>
              <a:t>https://arxiv.org/pdf/1904.08067v4.pdf</a:t>
            </a:r>
            <a:endParaRPr sz="2600"/>
          </a:p>
          <a:p>
            <a:pPr indent="0" lvl="0" marL="0" rtl="0" algn="l">
              <a:spcBef>
                <a:spcPts val="440"/>
              </a:spcBef>
              <a:spcAft>
                <a:spcPts val="0"/>
              </a:spcAft>
              <a:buNone/>
            </a:pPr>
            <a:r>
              <a:t/>
            </a:r>
            <a:endParaRPr sz="2600"/>
          </a:p>
          <a:p>
            <a:pPr indent="0" lvl="0" marL="0" rtl="0" algn="l">
              <a:spcBef>
                <a:spcPts val="440"/>
              </a:spcBef>
              <a:spcAft>
                <a:spcPts val="0"/>
              </a:spcAft>
              <a:buNone/>
            </a:pPr>
            <a:r>
              <a:rPr lang="en-US" sz="2600"/>
              <a:t>Deep Learning Based Text Classification: A Comprehensive Review:</a:t>
            </a:r>
            <a:endParaRPr sz="2600"/>
          </a:p>
          <a:p>
            <a:pPr indent="0" lvl="0" marL="0" rtl="0" algn="l">
              <a:spcBef>
                <a:spcPts val="440"/>
              </a:spcBef>
              <a:spcAft>
                <a:spcPts val="0"/>
              </a:spcAft>
              <a:buNone/>
            </a:pPr>
            <a:r>
              <a:rPr lang="en-US" sz="2600" u="sng">
                <a:solidFill>
                  <a:schemeClr val="hlink"/>
                </a:solidFill>
                <a:hlinkClick r:id="rId4"/>
              </a:rPr>
              <a:t>https://arxiv.org/pdf/2004.03705.pdf</a:t>
            </a:r>
            <a:endParaRPr sz="2600"/>
          </a:p>
        </p:txBody>
      </p:sp>
      <p:sp>
        <p:nvSpPr>
          <p:cNvPr id="255" name="Google Shape;255;g89587ab62a_0_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7f219ccc9d_0_171"/>
          <p:cNvSpPr txBox="1"/>
          <p:nvPr>
            <p:ph type="title"/>
          </p:nvPr>
        </p:nvSpPr>
        <p:spPr>
          <a:xfrm>
            <a:off x="1138620" y="-78830"/>
            <a:ext cx="7548300" cy="5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Course Notebooks and Data</a:t>
            </a:r>
            <a:endParaRPr/>
          </a:p>
        </p:txBody>
      </p:sp>
      <p:sp>
        <p:nvSpPr>
          <p:cNvPr id="261" name="Google Shape;261;g7f219ccc9d_0_171"/>
          <p:cNvSpPr txBox="1"/>
          <p:nvPr>
            <p:ph idx="1" type="body"/>
          </p:nvPr>
        </p:nvSpPr>
        <p:spPr>
          <a:xfrm>
            <a:off x="1147379" y="814771"/>
            <a:ext cx="6839700" cy="3546900"/>
          </a:xfrm>
          <a:prstGeom prst="rect">
            <a:avLst/>
          </a:prstGeom>
        </p:spPr>
        <p:txBody>
          <a:bodyPr anchorCtr="0" anchor="t" bIns="45700" lIns="91425" spcFirstLastPara="1" rIns="91425" wrap="square" tIns="45700">
            <a:noAutofit/>
          </a:bodyPr>
          <a:lstStyle/>
          <a:p>
            <a:pPr indent="0" lvl="0" marL="457200" rtl="0" algn="l">
              <a:spcBef>
                <a:spcPts val="440"/>
              </a:spcBef>
              <a:spcAft>
                <a:spcPts val="0"/>
              </a:spcAft>
              <a:buNone/>
            </a:pPr>
            <a:r>
              <a:rPr lang="en-US"/>
              <a:t>Available here:</a:t>
            </a:r>
            <a:endParaRPr/>
          </a:p>
          <a:p>
            <a:pPr indent="0" lvl="0" marL="457200" rtl="0" algn="l">
              <a:spcBef>
                <a:spcPts val="440"/>
              </a:spcBef>
              <a:spcAft>
                <a:spcPts val="0"/>
              </a:spcAft>
              <a:buNone/>
            </a:pPr>
            <a:r>
              <a:rPr lang="en-US" u="sng">
                <a:solidFill>
                  <a:schemeClr val="hlink"/>
                </a:solidFill>
                <a:hlinkClick r:id="rId3"/>
              </a:rPr>
              <a:t>https://drive.google.com/open?id=1nF9HkZTlRE1fylyZA4oMOt0Ib_OGcQLz</a:t>
            </a:r>
            <a:r>
              <a:rPr lang="en-US"/>
              <a:t> </a:t>
            </a:r>
            <a:endParaRPr/>
          </a:p>
          <a:p>
            <a:pPr indent="0" lvl="0" marL="457200" rtl="0" algn="l">
              <a:spcBef>
                <a:spcPts val="440"/>
              </a:spcBef>
              <a:spcAft>
                <a:spcPts val="0"/>
              </a:spcAft>
              <a:buNone/>
            </a:pPr>
            <a:r>
              <a:t/>
            </a:r>
            <a:endParaRPr/>
          </a:p>
          <a:p>
            <a:pPr indent="0" lvl="0" marL="457200" rtl="0" algn="l">
              <a:spcBef>
                <a:spcPts val="440"/>
              </a:spcBef>
              <a:spcAft>
                <a:spcPts val="0"/>
              </a:spcAft>
              <a:buNone/>
            </a:pPr>
            <a:r>
              <a:rPr lang="en-US"/>
              <a:t>And on Github:</a:t>
            </a:r>
            <a:endParaRPr/>
          </a:p>
          <a:p>
            <a:pPr indent="0" lvl="0" marL="457200" rtl="0" algn="l">
              <a:spcBef>
                <a:spcPts val="440"/>
              </a:spcBef>
              <a:spcAft>
                <a:spcPts val="0"/>
              </a:spcAft>
              <a:buNone/>
            </a:pPr>
            <a:r>
              <a:rPr lang="en-US" u="sng">
                <a:solidFill>
                  <a:schemeClr val="hlink"/>
                </a:solidFill>
                <a:hlinkClick r:id="rId4"/>
              </a:rPr>
              <a:t>https://github.com/nsadawi/Advanced-ML-Projects</a:t>
            </a:r>
            <a:r>
              <a:rPr lang="en-US"/>
              <a:t> </a:t>
            </a:r>
            <a:endParaRPr/>
          </a:p>
          <a:p>
            <a:pPr indent="0" lvl="0" marL="457200" rtl="0" algn="l">
              <a:spcBef>
                <a:spcPts val="440"/>
              </a:spcBef>
              <a:spcAft>
                <a:spcPts val="0"/>
              </a:spcAft>
              <a:buNone/>
            </a:pPr>
            <a:r>
              <a:t/>
            </a:r>
            <a:endParaRPr/>
          </a:p>
        </p:txBody>
      </p:sp>
      <p:sp>
        <p:nvSpPr>
          <p:cNvPr id="262" name="Google Shape;262;g7f219ccc9d_0_1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6e12fa61b9_0_0"/>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Text Mining</a:t>
            </a:r>
            <a:endParaRPr/>
          </a:p>
        </p:txBody>
      </p:sp>
      <p:sp>
        <p:nvSpPr>
          <p:cNvPr id="68" name="Google Shape;68;g6e12fa61b9_0_0"/>
          <p:cNvSpPr txBox="1"/>
          <p:nvPr>
            <p:ph idx="1" type="body"/>
          </p:nvPr>
        </p:nvSpPr>
        <p:spPr>
          <a:xfrm>
            <a:off x="1147379" y="814771"/>
            <a:ext cx="6839700" cy="35469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US"/>
              <a:t>“Text mining, also referred to as text data mining, roughly equivalent to text analytics, refers to the process of deriving high-quality information from text.” -wikipedia</a:t>
            </a:r>
            <a:endParaRPr/>
          </a:p>
          <a:p>
            <a:pPr indent="-368300" lvl="0" marL="457200" rtl="0" algn="l">
              <a:lnSpc>
                <a:spcPct val="115000"/>
              </a:lnSpc>
              <a:spcBef>
                <a:spcPts val="0"/>
              </a:spcBef>
              <a:spcAft>
                <a:spcPts val="0"/>
              </a:spcAft>
              <a:buSzPts val="2200"/>
              <a:buChar char="•"/>
            </a:pPr>
            <a:r>
              <a:rPr lang="en-US"/>
              <a:t>“Another way to view text data mining is as a process of exploratory data analysis that leads to heretofore unknown information, or to answers for questions for which the answer is not currently known.” - Hearst, 1999</a:t>
            </a:r>
            <a:endParaRPr>
              <a:solidFill>
                <a:srgbClr val="000000"/>
              </a:solidFill>
            </a:endParaRPr>
          </a:p>
        </p:txBody>
      </p:sp>
      <p:sp>
        <p:nvSpPr>
          <p:cNvPr id="69" name="Google Shape;69;g6e12fa61b9_0_0"/>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7ed41fda97_0_51"/>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8" name="Google Shape;268;g7ed41fda97_0_51"/>
          <p:cNvPicPr preferRelativeResize="0"/>
          <p:nvPr/>
        </p:nvPicPr>
        <p:blipFill rotWithShape="1">
          <a:blip r:embed="rId3">
            <a:alphaModFix/>
          </a:blip>
          <a:srcRect b="0" l="0" r="0" t="0"/>
          <a:stretch/>
        </p:blipFill>
        <p:spPr>
          <a:xfrm>
            <a:off x="1804825" y="1053250"/>
            <a:ext cx="5537476" cy="3164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6e12fa61b9_0_7"/>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Mining</a:t>
            </a:r>
            <a:endParaRPr/>
          </a:p>
        </p:txBody>
      </p:sp>
      <p:sp>
        <p:nvSpPr>
          <p:cNvPr id="75" name="Google Shape;75;g6e12fa61b9_0_7"/>
          <p:cNvSpPr txBox="1"/>
          <p:nvPr>
            <p:ph idx="1" type="body"/>
          </p:nvPr>
        </p:nvSpPr>
        <p:spPr>
          <a:xfrm>
            <a:off x="1147379" y="814771"/>
            <a:ext cx="6839700" cy="35469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000000"/>
              </a:buClr>
              <a:buSzPts val="1800"/>
              <a:buChar char="•"/>
            </a:pPr>
            <a:r>
              <a:rPr lang="en-US" sz="1800">
                <a:latin typeface="Arial"/>
                <a:ea typeface="Arial"/>
                <a:cs typeface="Arial"/>
                <a:sym typeface="Arial"/>
              </a:rPr>
              <a:t>Goal-oriented (effectiveness driven)</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Any process that generates useful results that are non-obvious is called “mining”.</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Keywords: “useful” + “non-obvious”</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Data isn’t necessarily massive</a:t>
            </a:r>
            <a:endParaRPr sz="1800">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Char char="•"/>
            </a:pPr>
            <a:r>
              <a:rPr lang="en-US" sz="1800">
                <a:latin typeface="Arial"/>
                <a:ea typeface="Arial"/>
                <a:cs typeface="Arial"/>
                <a:sym typeface="Arial"/>
              </a:rPr>
              <a:t>Method-oriented (efficiency driven)</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Any process that involves extracting information from massive data is called “mining” </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Keywords: “massive” + “pattern”</a:t>
            </a:r>
            <a:endParaRPr sz="1800">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Char char="•"/>
            </a:pPr>
            <a:r>
              <a:rPr lang="en-US" sz="1800">
                <a:latin typeface="Arial"/>
                <a:ea typeface="Arial"/>
                <a:cs typeface="Arial"/>
                <a:sym typeface="Arial"/>
              </a:rPr>
              <a:t>Patterns aren’t necessarily useful</a:t>
            </a:r>
            <a:endParaRPr sz="1800">
              <a:solidFill>
                <a:srgbClr val="000000"/>
              </a:solidFill>
              <a:latin typeface="Arial"/>
              <a:ea typeface="Arial"/>
              <a:cs typeface="Arial"/>
              <a:sym typeface="Arial"/>
            </a:endParaRPr>
          </a:p>
        </p:txBody>
      </p:sp>
      <p:sp>
        <p:nvSpPr>
          <p:cNvPr id="76" name="Google Shape;76;g6e12fa61b9_0_7"/>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6e12fa61b9_0_13"/>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solidFill>
                  <a:srgbClr val="FFFFFF"/>
                </a:solidFill>
              </a:rPr>
              <a:t>Text mining around us</a:t>
            </a:r>
            <a:endParaRPr>
              <a:solidFill>
                <a:srgbClr val="FFFFFF"/>
              </a:solidFill>
            </a:endParaRPr>
          </a:p>
        </p:txBody>
      </p:sp>
      <p:sp>
        <p:nvSpPr>
          <p:cNvPr id="82" name="Google Shape;82;g6e12fa61b9_0_13"/>
          <p:cNvSpPr txBox="1"/>
          <p:nvPr>
            <p:ph idx="1" type="body"/>
          </p:nvPr>
        </p:nvSpPr>
        <p:spPr>
          <a:xfrm>
            <a:off x="1147375" y="814775"/>
            <a:ext cx="3359700" cy="48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000">
                <a:solidFill>
                  <a:srgbClr val="000000"/>
                </a:solidFill>
              </a:rPr>
              <a:t>Sentiment Analysis</a:t>
            </a:r>
            <a:endParaRPr sz="2000">
              <a:solidFill>
                <a:srgbClr val="000000"/>
              </a:solidFill>
            </a:endParaRPr>
          </a:p>
        </p:txBody>
      </p:sp>
      <p:sp>
        <p:nvSpPr>
          <p:cNvPr id="83" name="Google Shape;83;g6e12fa61b9_0_13"/>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84" name="Google Shape;84;g6e12fa61b9_0_13"/>
          <p:cNvPicPr preferRelativeResize="0"/>
          <p:nvPr/>
        </p:nvPicPr>
        <p:blipFill rotWithShape="1">
          <a:blip r:embed="rId3">
            <a:alphaModFix/>
          </a:blip>
          <a:srcRect b="13400" l="8168" r="8135" t="14666"/>
          <a:stretch/>
        </p:blipFill>
        <p:spPr>
          <a:xfrm>
            <a:off x="2771475" y="1485900"/>
            <a:ext cx="3968074" cy="227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7f219ccc9d_0_4"/>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solidFill>
                  <a:srgbClr val="FFFFFF"/>
                </a:solidFill>
              </a:rPr>
              <a:t>Text mining around us</a:t>
            </a:r>
            <a:endParaRPr>
              <a:solidFill>
                <a:srgbClr val="FFFFFF"/>
              </a:solidFill>
            </a:endParaRPr>
          </a:p>
        </p:txBody>
      </p:sp>
      <p:sp>
        <p:nvSpPr>
          <p:cNvPr id="90" name="Google Shape;90;g7f219ccc9d_0_4"/>
          <p:cNvSpPr txBox="1"/>
          <p:nvPr>
            <p:ph idx="1" type="body"/>
          </p:nvPr>
        </p:nvSpPr>
        <p:spPr>
          <a:xfrm>
            <a:off x="1147375" y="814775"/>
            <a:ext cx="3359700" cy="48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000">
                <a:solidFill>
                  <a:srgbClr val="000000"/>
                </a:solidFill>
              </a:rPr>
              <a:t>Sentiment Analysis</a:t>
            </a:r>
            <a:endParaRPr sz="2000">
              <a:solidFill>
                <a:srgbClr val="000000"/>
              </a:solidFill>
            </a:endParaRPr>
          </a:p>
        </p:txBody>
      </p:sp>
      <p:sp>
        <p:nvSpPr>
          <p:cNvPr id="91" name="Google Shape;91;g7f219ccc9d_0_4"/>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92" name="Google Shape;92;g7f219ccc9d_0_4"/>
          <p:cNvPicPr preferRelativeResize="0"/>
          <p:nvPr/>
        </p:nvPicPr>
        <p:blipFill>
          <a:blip r:embed="rId3">
            <a:alphaModFix/>
          </a:blip>
          <a:stretch>
            <a:fillRect/>
          </a:stretch>
        </p:blipFill>
        <p:spPr>
          <a:xfrm>
            <a:off x="1921475" y="1220375"/>
            <a:ext cx="5436676" cy="297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7f219ccc9d_0_15"/>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solidFill>
                  <a:srgbClr val="FFFFFF"/>
                </a:solidFill>
              </a:rPr>
              <a:t>Text mining around us</a:t>
            </a:r>
            <a:endParaRPr>
              <a:solidFill>
                <a:srgbClr val="FFFFFF"/>
              </a:solidFill>
            </a:endParaRPr>
          </a:p>
        </p:txBody>
      </p:sp>
      <p:sp>
        <p:nvSpPr>
          <p:cNvPr id="98" name="Google Shape;98;g7f219ccc9d_0_15"/>
          <p:cNvSpPr txBox="1"/>
          <p:nvPr>
            <p:ph idx="1" type="body"/>
          </p:nvPr>
        </p:nvSpPr>
        <p:spPr>
          <a:xfrm>
            <a:off x="1147375" y="814775"/>
            <a:ext cx="3359700" cy="48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t>Document summarization</a:t>
            </a:r>
            <a:endParaRPr sz="1800">
              <a:solidFill>
                <a:srgbClr val="000000"/>
              </a:solidFill>
            </a:endParaRPr>
          </a:p>
        </p:txBody>
      </p:sp>
      <p:sp>
        <p:nvSpPr>
          <p:cNvPr id="99" name="Google Shape;99;g7f219ccc9d_0_15"/>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00" name="Google Shape;100;g7f219ccc9d_0_15"/>
          <p:cNvPicPr preferRelativeResize="0"/>
          <p:nvPr/>
        </p:nvPicPr>
        <p:blipFill rotWithShape="1">
          <a:blip r:embed="rId3">
            <a:alphaModFix/>
          </a:blip>
          <a:srcRect b="13443" l="0" r="0" t="13451"/>
          <a:stretch/>
        </p:blipFill>
        <p:spPr>
          <a:xfrm>
            <a:off x="2171863" y="1459950"/>
            <a:ext cx="4800275" cy="259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7f219ccc9d_0_24"/>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solidFill>
                  <a:srgbClr val="FFFFFF"/>
                </a:solidFill>
              </a:rPr>
              <a:t>Text mining around us</a:t>
            </a:r>
            <a:endParaRPr>
              <a:solidFill>
                <a:srgbClr val="FFFFFF"/>
              </a:solidFill>
            </a:endParaRPr>
          </a:p>
        </p:txBody>
      </p:sp>
      <p:sp>
        <p:nvSpPr>
          <p:cNvPr id="106" name="Google Shape;106;g7f219ccc9d_0_24"/>
          <p:cNvSpPr txBox="1"/>
          <p:nvPr>
            <p:ph idx="1" type="body"/>
          </p:nvPr>
        </p:nvSpPr>
        <p:spPr>
          <a:xfrm>
            <a:off x="1147375" y="814775"/>
            <a:ext cx="6564000" cy="35319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SzPts val="2500"/>
              <a:buChar char="•"/>
            </a:pPr>
            <a:r>
              <a:rPr lang="en-US" sz="2500"/>
              <a:t>Movie recommendation</a:t>
            </a:r>
            <a:endParaRPr sz="2500"/>
          </a:p>
          <a:p>
            <a:pPr indent="-387350" lvl="0" marL="457200" rtl="0" algn="l">
              <a:lnSpc>
                <a:spcPct val="115000"/>
              </a:lnSpc>
              <a:spcBef>
                <a:spcPts val="0"/>
              </a:spcBef>
              <a:spcAft>
                <a:spcPts val="0"/>
              </a:spcAft>
              <a:buSzPts val="2500"/>
              <a:buChar char="•"/>
            </a:pPr>
            <a:r>
              <a:rPr lang="en-US" sz="2500"/>
              <a:t>Restaurant/hotel recommendation</a:t>
            </a:r>
            <a:endParaRPr sz="2500"/>
          </a:p>
          <a:p>
            <a:pPr indent="-387350" lvl="0" marL="457200" rtl="0" algn="l">
              <a:lnSpc>
                <a:spcPct val="115000"/>
              </a:lnSpc>
              <a:spcBef>
                <a:spcPts val="0"/>
              </a:spcBef>
              <a:spcAft>
                <a:spcPts val="0"/>
              </a:spcAft>
              <a:buSzPts val="2500"/>
              <a:buChar char="•"/>
            </a:pPr>
            <a:r>
              <a:rPr lang="en-US" sz="2500"/>
              <a:t>News recommendation</a:t>
            </a:r>
            <a:endParaRPr sz="2500"/>
          </a:p>
          <a:p>
            <a:pPr indent="-387350" lvl="0" marL="457200" rtl="0" algn="l">
              <a:lnSpc>
                <a:spcPct val="115000"/>
              </a:lnSpc>
              <a:spcBef>
                <a:spcPts val="0"/>
              </a:spcBef>
              <a:spcAft>
                <a:spcPts val="0"/>
              </a:spcAft>
              <a:buSzPts val="2500"/>
              <a:buChar char="•"/>
            </a:pPr>
            <a:r>
              <a:rPr lang="en-US" sz="2500"/>
              <a:t>Text analytics in financial services</a:t>
            </a:r>
            <a:endParaRPr sz="2500"/>
          </a:p>
          <a:p>
            <a:pPr indent="-387350" lvl="0" marL="457200" rtl="0" algn="l">
              <a:lnSpc>
                <a:spcPct val="115000"/>
              </a:lnSpc>
              <a:spcBef>
                <a:spcPts val="0"/>
              </a:spcBef>
              <a:spcAft>
                <a:spcPts val="0"/>
              </a:spcAft>
              <a:buSzPts val="2500"/>
              <a:buChar char="•"/>
            </a:pPr>
            <a:r>
              <a:rPr lang="en-US" sz="2500"/>
              <a:t>Text analytics in healthcare</a:t>
            </a:r>
            <a:endParaRPr sz="2500"/>
          </a:p>
        </p:txBody>
      </p:sp>
      <p:sp>
        <p:nvSpPr>
          <p:cNvPr id="107" name="Google Shape;107;g7f219ccc9d_0_24"/>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6e12fa61b9_0_33"/>
          <p:cNvSpPr txBox="1"/>
          <p:nvPr>
            <p:ph type="title"/>
          </p:nvPr>
        </p:nvSpPr>
        <p:spPr>
          <a:xfrm>
            <a:off x="1138620" y="-78830"/>
            <a:ext cx="7548300" cy="5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How do we do it?</a:t>
            </a:r>
            <a:endParaRPr/>
          </a:p>
        </p:txBody>
      </p:sp>
      <p:sp>
        <p:nvSpPr>
          <p:cNvPr id="113" name="Google Shape;113;g6e12fa61b9_0_33"/>
          <p:cNvSpPr txBox="1"/>
          <p:nvPr>
            <p:ph idx="1" type="body"/>
          </p:nvPr>
        </p:nvSpPr>
        <p:spPr>
          <a:xfrm>
            <a:off x="1147375" y="814775"/>
            <a:ext cx="6743700" cy="9564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SzPts val="2500"/>
              <a:buChar char="•"/>
            </a:pPr>
            <a:r>
              <a:rPr lang="en-US" sz="2500"/>
              <a:t>We view it as a combination of:</a:t>
            </a:r>
            <a:endParaRPr sz="2500"/>
          </a:p>
          <a:p>
            <a:pPr indent="457200" lvl="0" marL="914400" rtl="0" algn="l">
              <a:lnSpc>
                <a:spcPct val="115000"/>
              </a:lnSpc>
              <a:spcBef>
                <a:spcPts val="0"/>
              </a:spcBef>
              <a:spcAft>
                <a:spcPts val="0"/>
              </a:spcAft>
              <a:buNone/>
            </a:pPr>
            <a:r>
              <a:rPr b="1" lang="en-US" sz="2500">
                <a:solidFill>
                  <a:srgbClr val="0000FF"/>
                </a:solidFill>
              </a:rPr>
              <a:t>Data Mining</a:t>
            </a:r>
            <a:r>
              <a:rPr lang="en-US" sz="2500">
                <a:solidFill>
                  <a:srgbClr val="0000FF"/>
                </a:solidFill>
              </a:rPr>
              <a:t> </a:t>
            </a:r>
            <a:r>
              <a:rPr lang="en-US" sz="2500">
                <a:solidFill>
                  <a:srgbClr val="CC0000"/>
                </a:solidFill>
              </a:rPr>
              <a:t>+</a:t>
            </a:r>
            <a:r>
              <a:rPr lang="en-US" sz="2500">
                <a:solidFill>
                  <a:srgbClr val="0000FF"/>
                </a:solidFill>
              </a:rPr>
              <a:t> </a:t>
            </a:r>
            <a:r>
              <a:rPr b="1" lang="en-US" sz="2500">
                <a:solidFill>
                  <a:srgbClr val="0000FF"/>
                </a:solidFill>
              </a:rPr>
              <a:t>Text Data</a:t>
            </a:r>
            <a:endParaRPr b="1" sz="2500">
              <a:solidFill>
                <a:srgbClr val="0000FF"/>
              </a:solidFill>
            </a:endParaRPr>
          </a:p>
        </p:txBody>
      </p:sp>
      <p:sp>
        <p:nvSpPr>
          <p:cNvPr id="114" name="Google Shape;114;g6e12fa61b9_0_33"/>
          <p:cNvSpPr txBox="1"/>
          <p:nvPr>
            <p:ph idx="12" type="sldNum"/>
          </p:nvPr>
        </p:nvSpPr>
        <p:spPr>
          <a:xfrm>
            <a:off x="8556784" y="4749851"/>
            <a:ext cx="548700" cy="393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6e12fa61b9_0_33"/>
          <p:cNvSpPr txBox="1"/>
          <p:nvPr/>
        </p:nvSpPr>
        <p:spPr>
          <a:xfrm>
            <a:off x="4981450" y="1833450"/>
            <a:ext cx="3000000" cy="24900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0000FF"/>
              </a:buClr>
              <a:buSzPts val="2500"/>
              <a:buFont typeface="Calibri"/>
              <a:buChar char="•"/>
            </a:pPr>
            <a:r>
              <a:rPr lang="en-US" sz="2500">
                <a:solidFill>
                  <a:srgbClr val="0000FF"/>
                </a:solidFill>
                <a:latin typeface="Calibri"/>
                <a:ea typeface="Calibri"/>
                <a:cs typeface="Calibri"/>
                <a:sym typeface="Calibri"/>
              </a:rPr>
              <a:t>Text Data:</a:t>
            </a:r>
            <a:endParaRPr sz="2500">
              <a:solidFill>
                <a:srgbClr val="0000FF"/>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Emails</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Tweets</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News Articles</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Medical Docs</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Blogs</a:t>
            </a:r>
            <a:endParaRPr sz="2000">
              <a:solidFill>
                <a:schemeClr val="accent4"/>
              </a:solidFill>
              <a:latin typeface="Calibri"/>
              <a:ea typeface="Calibri"/>
              <a:cs typeface="Calibri"/>
              <a:sym typeface="Calibri"/>
            </a:endParaRPr>
          </a:p>
        </p:txBody>
      </p:sp>
      <p:sp>
        <p:nvSpPr>
          <p:cNvPr id="116" name="Google Shape;116;g6e12fa61b9_0_33"/>
          <p:cNvSpPr txBox="1"/>
          <p:nvPr/>
        </p:nvSpPr>
        <p:spPr>
          <a:xfrm>
            <a:off x="1295225" y="1836275"/>
            <a:ext cx="3723000" cy="24129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0000FF"/>
              </a:buClr>
              <a:buSzPts val="2500"/>
              <a:buFont typeface="Calibri"/>
              <a:buChar char="•"/>
            </a:pPr>
            <a:r>
              <a:rPr lang="en-US" sz="2500">
                <a:solidFill>
                  <a:srgbClr val="0000FF"/>
                </a:solidFill>
                <a:latin typeface="Calibri"/>
                <a:ea typeface="Calibri"/>
                <a:cs typeface="Calibri"/>
                <a:sym typeface="Calibri"/>
              </a:rPr>
              <a:t>Data Mining:</a:t>
            </a:r>
            <a:endParaRPr sz="2500">
              <a:solidFill>
                <a:srgbClr val="0000FF"/>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Information Retrieval</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Natural Language Processing</a:t>
            </a:r>
            <a:endParaRPr sz="2000">
              <a:solidFill>
                <a:schemeClr val="accent4"/>
              </a:solidFill>
              <a:latin typeface="Calibri"/>
              <a:ea typeface="Calibri"/>
              <a:cs typeface="Calibri"/>
              <a:sym typeface="Calibri"/>
            </a:endParaRPr>
          </a:p>
          <a:p>
            <a:pPr indent="-355600" lvl="1" marL="914400" rtl="0" algn="l">
              <a:lnSpc>
                <a:spcPct val="115000"/>
              </a:lnSpc>
              <a:spcBef>
                <a:spcPts val="0"/>
              </a:spcBef>
              <a:spcAft>
                <a:spcPts val="0"/>
              </a:spcAft>
              <a:buClr>
                <a:schemeClr val="accent4"/>
              </a:buClr>
              <a:buSzPts val="2000"/>
              <a:buFont typeface="Calibri"/>
              <a:buChar char="•"/>
            </a:pPr>
            <a:r>
              <a:rPr lang="en-US" sz="2000">
                <a:solidFill>
                  <a:schemeClr val="accent4"/>
                </a:solidFill>
                <a:latin typeface="Calibri"/>
                <a:ea typeface="Calibri"/>
                <a:cs typeface="Calibri"/>
                <a:sym typeface="Calibri"/>
              </a:rPr>
              <a:t>Applied Machine Learning</a:t>
            </a:r>
            <a:endParaRPr sz="2000">
              <a:solidFill>
                <a:schemeClr val="accent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_LiveLessons_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2015-09-28T19:52:00Z</dcterms:created>
  <dc:creator>Julie Phifer</dc:creator>
</cp:coreProperties>
</file>