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99" r:id="rId7"/>
    <p:sldId id="291" r:id="rId8"/>
    <p:sldId id="292" r:id="rId9"/>
    <p:sldId id="298" r:id="rId10"/>
    <p:sldId id="280" r:id="rId11"/>
    <p:sldId id="293" r:id="rId12"/>
    <p:sldId id="277" r:id="rId13"/>
    <p:sldId id="294" r:id="rId14"/>
    <p:sldId id="281" r:id="rId15"/>
    <p:sldId id="295" r:id="rId16"/>
    <p:sldId id="297" r:id="rId17"/>
    <p:sldId id="296" r:id="rId18"/>
    <p:sldId id="282" r:id="rId19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EB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BFD8B6-09ED-AC44-B446-29F25D56324F}" v="522" dt="2024-10-22T16:21:35.642"/>
    <p1510:client id="{B846A7B5-1105-9A6A-987E-75F7165BB1D8}" v="563" dt="2024-10-23T12:12:16.256"/>
    <p1510:client id="{DD2A9D21-D390-BC0B-B09D-E4A48803BCD3}" v="1513" dt="2024-10-23T15:31:19.1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5359" y="315214"/>
            <a:ext cx="2219325" cy="612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11111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C0C0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11111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C0C0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11111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11111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161" y="232687"/>
            <a:ext cx="7279677" cy="718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11111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6483" y="1698244"/>
            <a:ext cx="3458845" cy="1684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C0C0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3014AE25-AAB4-40AD-925A-EFAD039E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0" t="13850" r="11699" b="31302"/>
          <a:stretch/>
        </p:blipFill>
        <p:spPr>
          <a:xfrm>
            <a:off x="121945" y="41090"/>
            <a:ext cx="6347244" cy="1461877"/>
          </a:xfrm>
          <a:prstGeom prst="rect">
            <a:avLst/>
          </a:prstGeom>
        </p:spPr>
      </p:pic>
      <p:pic>
        <p:nvPicPr>
          <p:cNvPr id="2" name="Picture 1" descr="Incentivized online reviews deceive consumers - News | University of Florida">
            <a:extLst>
              <a:ext uri="{FF2B5EF4-FFF2-40B4-BE49-F238E27FC236}">
                <a16:creationId xmlns:a16="http://schemas.microsoft.com/office/drawing/2014/main" id="{94C706AF-BAFE-B450-2B53-7218E940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8" y="1490102"/>
            <a:ext cx="7999894" cy="307171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1E920-6E68-2489-849B-B777E086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4193" y="1193677"/>
            <a:ext cx="4114743" cy="21544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Lucida Sans Unicode"/>
              </a:rPr>
              <a:t>Instructor Name: Mohammed </a:t>
            </a:r>
            <a:r>
              <a:rPr lang="en-US" sz="1400" err="1">
                <a:solidFill>
                  <a:srgbClr val="0070C0"/>
                </a:solidFill>
                <a:latin typeface="Lucida Sans Unicode"/>
              </a:rPr>
              <a:t>Agoor</a:t>
            </a:r>
            <a:endParaRPr lang="en-US" sz="1400" dirty="0">
              <a:solidFill>
                <a:srgbClr val="0070C0"/>
              </a:solid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68293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765A-BC82-8AA7-39EA-34760647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1" y="232687"/>
            <a:ext cx="7279677" cy="6001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MLOps</a:t>
            </a:r>
            <a:r>
              <a:rPr lang="en-US" dirty="0">
                <a:solidFill>
                  <a:schemeClr val="accent1"/>
                </a:solidFill>
              </a:rPr>
              <a:t> Experiments: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7B64A48-3CE5-EE5B-20E5-1AF98C64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716" r="-85" b="-245"/>
          <a:stretch/>
        </p:blipFill>
        <p:spPr>
          <a:xfrm>
            <a:off x="0" y="1042911"/>
            <a:ext cx="8124834" cy="247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roduct&#10;&#10;Description automatically generated">
            <a:extLst>
              <a:ext uri="{FF2B5EF4-FFF2-40B4-BE49-F238E27FC236}">
                <a16:creationId xmlns:a16="http://schemas.microsoft.com/office/drawing/2014/main" id="{659DC08E-E470-ECCF-F12A-11434296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39" y="743091"/>
            <a:ext cx="8124825" cy="293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0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8559" y="3073495"/>
            <a:ext cx="4193540" cy="0"/>
          </a:xfrm>
          <a:custGeom>
            <a:avLst/>
            <a:gdLst/>
            <a:ahLst/>
            <a:cxnLst/>
            <a:rect l="l" t="t" r="r" b="b"/>
            <a:pathLst>
              <a:path w="4193540">
                <a:moveTo>
                  <a:pt x="0" y="0"/>
                </a:moveTo>
                <a:lnTo>
                  <a:pt x="41935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095" y="1869948"/>
            <a:ext cx="4196715" cy="0"/>
          </a:xfrm>
          <a:custGeom>
            <a:avLst/>
            <a:gdLst/>
            <a:ahLst/>
            <a:cxnLst/>
            <a:rect l="l" t="t" r="r" b="b"/>
            <a:pathLst>
              <a:path w="4196715">
                <a:moveTo>
                  <a:pt x="0" y="0"/>
                </a:moveTo>
                <a:lnTo>
                  <a:pt x="41965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149" y="1298955"/>
            <a:ext cx="222885" cy="35137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spc="-415" dirty="0">
                <a:solidFill>
                  <a:srgbClr val="5028D8"/>
                </a:solidFill>
                <a:latin typeface="Lucida Sans Unicode"/>
                <a:cs typeface="Lucida Sans Unicode"/>
              </a:rPr>
              <a:t>1</a:t>
            </a:r>
            <a:endParaRPr sz="22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4048" y="1338999"/>
            <a:ext cx="504190" cy="3790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5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Model</a:t>
            </a:r>
            <a:endParaRPr sz="950">
              <a:latin typeface="Lucida Sans Unicode"/>
              <a:cs typeface="Lucida Sans Unicode"/>
            </a:endParaRPr>
          </a:p>
          <a:p>
            <a:pPr marL="19685">
              <a:lnSpc>
                <a:spcPct val="100000"/>
              </a:lnSpc>
              <a:spcBef>
                <a:spcPts val="225"/>
              </a:spcBef>
            </a:pPr>
            <a:r>
              <a:rPr sz="1000" spc="-45" dirty="0">
                <a:solidFill>
                  <a:srgbClr val="0F0F0F"/>
                </a:solidFill>
                <a:latin typeface="Lucida Sans Unicode"/>
                <a:cs typeface="Lucida Sans Unicode"/>
              </a:rPr>
              <a:t>Training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857" y="2064975"/>
            <a:ext cx="215552" cy="14670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300" spc="-100" dirty="0">
                <a:solidFill>
                  <a:srgbClr val="5028D8"/>
                </a:solidFill>
                <a:latin typeface="Lucida Sans Unicode"/>
                <a:cs typeface="Lucida Sans Unicode"/>
              </a:rPr>
              <a:t>2</a:t>
            </a:r>
            <a:endParaRPr lang="en-US" dirty="0">
              <a:solidFill>
                <a:srgbClr val="000000"/>
              </a:solidFill>
            </a:endParaRPr>
          </a:p>
          <a:p>
            <a:pPr marL="12700">
              <a:spcBef>
                <a:spcPts val="100"/>
              </a:spcBef>
            </a:pPr>
            <a:endParaRPr lang="en-US" sz="2300" spc="-100" dirty="0">
              <a:solidFill>
                <a:srgbClr val="5028D8"/>
              </a:solidFill>
              <a:latin typeface="Lucida Sans Unicode"/>
              <a:cs typeface="Lucida Sans Unicode"/>
            </a:endParaRPr>
          </a:p>
          <a:p>
            <a:pPr marL="12700">
              <a:spcBef>
                <a:spcPts val="100"/>
              </a:spcBef>
            </a:pPr>
            <a:endParaRPr lang="en-US" sz="2300" spc="-100" dirty="0">
              <a:solidFill>
                <a:srgbClr val="5028D8"/>
              </a:solidFill>
              <a:latin typeface="Lucida Sans Unicode"/>
              <a:cs typeface="Lucida Sans Unicode"/>
            </a:endParaRPr>
          </a:p>
          <a:p>
            <a:pPr marL="12700">
              <a:spcBef>
                <a:spcPts val="100"/>
              </a:spcBef>
            </a:pPr>
            <a:r>
              <a:rPr lang="en-US" sz="2300" spc="-100" dirty="0">
                <a:solidFill>
                  <a:srgbClr val="5028D8"/>
                </a:solidFill>
                <a:latin typeface="Lucida Sans Unicode"/>
                <a:cs typeface="Lucida Sans Unicode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1198" y="2060955"/>
            <a:ext cx="62039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18000"/>
              </a:lnSpc>
              <a:spcBef>
                <a:spcPts val="100"/>
              </a:spcBef>
            </a:pPr>
            <a:r>
              <a:rPr sz="1000" spc="-10" dirty="0">
                <a:solidFill>
                  <a:srgbClr val="0F0F0F"/>
                </a:solidFill>
                <a:latin typeface="Lucida Sans Unicode"/>
                <a:cs typeface="Lucida Sans Unicode"/>
              </a:rPr>
              <a:t>Weighted </a:t>
            </a:r>
            <a:r>
              <a:rPr sz="1000" spc="-35" dirty="0">
                <a:solidFill>
                  <a:srgbClr val="0F0F0F"/>
                </a:solidFill>
                <a:latin typeface="Lucida Sans Unicode"/>
                <a:cs typeface="Lucida Sans Unicode"/>
              </a:rPr>
              <a:t>Averaging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5250" y="3263766"/>
            <a:ext cx="6375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F0F0F"/>
                </a:solidFill>
                <a:latin typeface="Lucida Sans Unicode"/>
                <a:cs typeface="Lucida Sans Unicode"/>
              </a:rPr>
              <a:t>Evaluation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9569" y="1307853"/>
            <a:ext cx="5651241" cy="396904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5080" indent="1270">
              <a:lnSpc>
                <a:spcPct val="114100"/>
              </a:lnSpc>
              <a:spcBef>
                <a:spcPts val="85"/>
              </a:spcBef>
            </a:pPr>
            <a:r>
              <a:rPr sz="1100" spc="-70" dirty="0">
                <a:solidFill>
                  <a:srgbClr val="0F0F0F"/>
                </a:solidFill>
                <a:latin typeface="Lucida Sans Unicode"/>
                <a:cs typeface="Lucida Sans Unicode"/>
              </a:rPr>
              <a:t>Separate</a:t>
            </a:r>
            <a:r>
              <a:rPr sz="1100" spc="-1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0F0F0F"/>
                </a:solidFill>
                <a:latin typeface="Lucida Sans Unicode"/>
                <a:cs typeface="Lucida Sans Unicode"/>
              </a:rPr>
              <a:t>SVD</a:t>
            </a:r>
            <a:r>
              <a:rPr sz="1100" spc="-3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0F0F0F"/>
                </a:solidFill>
                <a:latin typeface="Lucida Sans Unicode"/>
                <a:cs typeface="Lucida Sans Unicode"/>
              </a:rPr>
              <a:t>and</a:t>
            </a:r>
            <a:r>
              <a:rPr sz="1100" spc="-7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31313"/>
                </a:solidFill>
                <a:latin typeface="Lucida Sans Unicode"/>
                <a:cs typeface="Lucida Sans Unicode"/>
              </a:rPr>
              <a:t>KNN</a:t>
            </a:r>
            <a:r>
              <a:rPr sz="1100" spc="-15" dirty="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0E0E0E"/>
                </a:solidFill>
                <a:latin typeface="Lucida Sans Unicode"/>
                <a:cs typeface="Lucida Sans Unicode"/>
              </a:rPr>
              <a:t>models</a:t>
            </a:r>
            <a:r>
              <a:rPr sz="1100" spc="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(both</a:t>
            </a:r>
            <a:r>
              <a:rPr sz="1100" spc="-1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105" dirty="0">
                <a:solidFill>
                  <a:srgbClr val="0F0F0F"/>
                </a:solidFill>
                <a:latin typeface="Lucida Sans Unicode"/>
                <a:cs typeface="Lucida Sans Unicode"/>
              </a:rPr>
              <a:t>user-</a:t>
            </a:r>
            <a:r>
              <a:rPr sz="1100" spc="-110" dirty="0">
                <a:solidFill>
                  <a:srgbClr val="0F0F0F"/>
                </a:solidFill>
                <a:latin typeface="Lucida Sans Unicode"/>
                <a:cs typeface="Lucida Sans Unicode"/>
              </a:rPr>
              <a:t>based</a:t>
            </a:r>
            <a:r>
              <a:rPr sz="1100" spc="3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0F0F0F"/>
                </a:solidFill>
                <a:latin typeface="Lucida Sans Unicode"/>
                <a:cs typeface="Lucida Sans Unicode"/>
              </a:rPr>
              <a:t>and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105" dirty="0">
                <a:solidFill>
                  <a:srgbClr val="0F0F0F"/>
                </a:solidFill>
                <a:latin typeface="Lucida Sans Unicode"/>
                <a:cs typeface="Lucida Sans Unicode"/>
              </a:rPr>
              <a:t>item-</a:t>
            </a:r>
            <a:r>
              <a:rPr sz="1100" spc="-90" dirty="0">
                <a:solidFill>
                  <a:srgbClr val="0F0F0F"/>
                </a:solidFill>
                <a:latin typeface="Lucida Sans Unicode"/>
                <a:cs typeface="Lucida Sans Unicode"/>
              </a:rPr>
              <a:t>based)</a:t>
            </a:r>
            <a:r>
              <a:rPr sz="1100" spc="114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111111"/>
                </a:solidFill>
                <a:latin typeface="Lucida Sans Unicode"/>
                <a:cs typeface="Lucida Sans Unicode"/>
              </a:rPr>
              <a:t>are </a:t>
            </a:r>
            <a:r>
              <a:rPr sz="1100" spc="-85" dirty="0">
                <a:solidFill>
                  <a:srgbClr val="0F0F0F"/>
                </a:solidFill>
                <a:latin typeface="Lucida Sans Unicode"/>
                <a:cs typeface="Lucida Sans Unicode"/>
              </a:rPr>
              <a:t>trained</a:t>
            </a:r>
            <a:r>
              <a:rPr sz="1100" spc="-2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100" dirty="0">
                <a:solidFill>
                  <a:srgbClr val="111111"/>
                </a:solidFill>
                <a:latin typeface="Lucida Sans Unicode"/>
                <a:cs typeface="Lucida Sans Unicode"/>
              </a:rPr>
              <a:t>on</a:t>
            </a:r>
            <a:r>
              <a:rPr sz="1100" spc="-8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0F0F0F"/>
                </a:solidFill>
                <a:latin typeface="Lucida Sans Unicode"/>
                <a:cs typeface="Lucida Sans Unicode"/>
              </a:rPr>
              <a:t>the</a:t>
            </a:r>
            <a:r>
              <a:rPr sz="1100" spc="-9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0E0E0E"/>
                </a:solidFill>
                <a:latin typeface="Lucida Sans Unicode"/>
                <a:cs typeface="Lucida Sans Unicode"/>
              </a:rPr>
              <a:t>training</a:t>
            </a:r>
            <a:r>
              <a:rPr sz="110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C0C0C"/>
                </a:solidFill>
                <a:latin typeface="Lucida Sans Unicode"/>
                <a:cs typeface="Lucida Sans Unicode"/>
              </a:rPr>
              <a:t>dataset.</a:t>
            </a:r>
            <a:r>
              <a:rPr sz="1100" dirty="0">
                <a:solidFill>
                  <a:srgbClr val="0C0C0C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0F0F0F"/>
                </a:solidFill>
                <a:latin typeface="Lucida Sans Unicode"/>
                <a:cs typeface="Lucida Sans Unicode"/>
              </a:rPr>
              <a:t>This</a:t>
            </a:r>
            <a:r>
              <a:rPr sz="1100" spc="-6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0F0F0F"/>
                </a:solidFill>
                <a:latin typeface="Lucida Sans Unicode"/>
                <a:cs typeface="Lucida Sans Unicode"/>
              </a:rPr>
              <a:t>leverages</a:t>
            </a:r>
            <a:r>
              <a:rPr sz="1100" spc="1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11111"/>
                </a:solidFill>
                <a:latin typeface="Lucida Sans Unicode"/>
                <a:cs typeface="Lucida Sans Unicode"/>
              </a:rPr>
              <a:t>the</a:t>
            </a:r>
            <a:r>
              <a:rPr sz="1100" spc="-8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strengths</a:t>
            </a:r>
            <a:r>
              <a:rPr sz="1100" spc="1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0F0F0F"/>
                </a:solidFill>
                <a:latin typeface="Lucida Sans Unicode"/>
                <a:cs typeface="Lucida Sans Unicode"/>
              </a:rPr>
              <a:t>of</a:t>
            </a:r>
            <a:r>
              <a:rPr sz="1100" spc="50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different</a:t>
            </a:r>
            <a:r>
              <a:rPr sz="1100" spc="2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0E0E0E"/>
                </a:solidFill>
                <a:latin typeface="Lucida Sans Unicode"/>
                <a:cs typeface="Lucida Sans Unicode"/>
              </a:rPr>
              <a:t>collaborative</a:t>
            </a:r>
            <a:r>
              <a:rPr sz="1100" spc="2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0E0E0E"/>
                </a:solidFill>
                <a:latin typeface="Lucida Sans Unicode"/>
                <a:cs typeface="Lucida Sans Unicode"/>
              </a:rPr>
              <a:t>filtering</a:t>
            </a:r>
            <a:r>
              <a:rPr sz="1100" spc="-3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0C0C0C"/>
                </a:solidFill>
                <a:latin typeface="Lucida Sans Unicode"/>
                <a:cs typeface="Lucida Sans Unicode"/>
              </a:rPr>
              <a:t>techniques.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9233" y="1968754"/>
            <a:ext cx="6122904" cy="94564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3335" marR="5080" indent="-1270">
              <a:lnSpc>
                <a:spcPct val="114500"/>
              </a:lnSpc>
              <a:spcBef>
                <a:spcPts val="105"/>
              </a:spcBef>
            </a:pPr>
            <a:r>
              <a:rPr sz="1100" spc="-70" dirty="0">
                <a:solidFill>
                  <a:srgbClr val="0F0F0F"/>
                </a:solidFill>
                <a:latin typeface="Lucida Sans Unicode"/>
                <a:cs typeface="Lucida Sans Unicode"/>
              </a:rPr>
              <a:t>Predictions</a:t>
            </a:r>
            <a:r>
              <a:rPr sz="1100" spc="5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111111"/>
                </a:solidFill>
                <a:latin typeface="Lucida Sans Unicode"/>
                <a:cs typeface="Lucida Sans Unicode"/>
              </a:rPr>
              <a:t>from</a:t>
            </a:r>
            <a:r>
              <a:rPr sz="1100" spc="-4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0F0F0F"/>
                </a:solidFill>
                <a:latin typeface="Lucida Sans Unicode"/>
                <a:cs typeface="Lucida Sans Unicode"/>
              </a:rPr>
              <a:t>the</a:t>
            </a:r>
            <a:r>
              <a:rPr sz="1100" spc="-6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0F0F0F"/>
                </a:solidFill>
                <a:latin typeface="Lucida Sans Unicode"/>
                <a:cs typeface="Lucida Sans Unicode"/>
              </a:rPr>
              <a:t>individual</a:t>
            </a:r>
            <a:r>
              <a:rPr sz="1100" spc="-3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0F0F0F"/>
                </a:solidFill>
                <a:latin typeface="Lucida Sans Unicode"/>
                <a:cs typeface="Lucida Sans Unicode"/>
              </a:rPr>
              <a:t>models</a:t>
            </a:r>
            <a:r>
              <a:rPr sz="1100" spc="3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are</a:t>
            </a:r>
            <a:r>
              <a:rPr sz="1100" spc="-7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0C0C0C"/>
                </a:solidFill>
                <a:latin typeface="Lucida Sans Unicode"/>
                <a:cs typeface="Lucida Sans Unicode"/>
              </a:rPr>
              <a:t>combined</a:t>
            </a:r>
            <a:r>
              <a:rPr sz="1100" spc="-10" dirty="0">
                <a:solidFill>
                  <a:srgbClr val="0C0C0C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0F0F0F"/>
                </a:solidFill>
                <a:latin typeface="Lucida Sans Unicode"/>
                <a:cs typeface="Lucida Sans Unicode"/>
              </a:rPr>
              <a:t>using</a:t>
            </a:r>
            <a:r>
              <a:rPr sz="1100" spc="2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0F0F0F"/>
                </a:solidFill>
                <a:latin typeface="Lucida Sans Unicode"/>
                <a:cs typeface="Lucida Sans Unicode"/>
              </a:rPr>
              <a:t>weighted </a:t>
            </a:r>
            <a:r>
              <a:rPr sz="1100" spc="-95" dirty="0">
                <a:solidFill>
                  <a:srgbClr val="0E0E0E"/>
                </a:solidFill>
                <a:latin typeface="Lucida Sans Unicode"/>
                <a:cs typeface="Lucida Sans Unicode"/>
              </a:rPr>
              <a:t>averaging.</a:t>
            </a:r>
            <a:r>
              <a:rPr sz="1100" spc="7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This</a:t>
            </a:r>
            <a:r>
              <a:rPr sz="1100" spc="-1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0C0C0C"/>
                </a:solidFill>
                <a:latin typeface="Lucida Sans Unicode"/>
                <a:cs typeface="Lucida Sans Unicode"/>
              </a:rPr>
              <a:t>approach</a:t>
            </a:r>
            <a:r>
              <a:rPr sz="1100" spc="15" dirty="0">
                <a:solidFill>
                  <a:srgbClr val="0C0C0C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0F0F0F"/>
                </a:solidFill>
                <a:latin typeface="Lucida Sans Unicode"/>
                <a:cs typeface="Lucida Sans Unicode"/>
              </a:rPr>
              <a:t>allows</a:t>
            </a:r>
            <a:r>
              <a:rPr sz="1100" spc="-2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C0C0C"/>
                </a:solidFill>
                <a:latin typeface="Lucida Sans Unicode"/>
                <a:cs typeface="Lucida Sans Unicode"/>
              </a:rPr>
              <a:t>for 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balancing</a:t>
            </a:r>
            <a:r>
              <a:rPr sz="1100" spc="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E0E0E"/>
                </a:solidFill>
                <a:latin typeface="Lucida Sans Unicode"/>
                <a:cs typeface="Lucida Sans Unicode"/>
              </a:rPr>
              <a:t>the</a:t>
            </a:r>
            <a:r>
              <a:rPr sz="1100" spc="-5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0E0E0E"/>
                </a:solidFill>
                <a:latin typeface="Lucida Sans Unicode"/>
                <a:cs typeface="Lucida Sans Unicode"/>
              </a:rPr>
              <a:t>contributions</a:t>
            </a:r>
            <a:r>
              <a:rPr sz="1100" spc="5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0F0F0F"/>
                </a:solidFill>
                <a:latin typeface="Lucida Sans Unicode"/>
                <a:cs typeface="Lucida Sans Unicode"/>
              </a:rPr>
              <a:t>of </a:t>
            </a:r>
            <a:r>
              <a:rPr sz="1100" spc="-75" dirty="0">
                <a:solidFill>
                  <a:srgbClr val="0C0C0C"/>
                </a:solidFill>
                <a:latin typeface="Lucida Sans Unicode"/>
                <a:cs typeface="Lucida Sans Unicode"/>
              </a:rPr>
              <a:t>each</a:t>
            </a:r>
            <a:r>
              <a:rPr sz="1100" spc="-55" dirty="0">
                <a:solidFill>
                  <a:srgbClr val="0C0C0C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0E0E0E"/>
                </a:solidFill>
                <a:latin typeface="Lucida Sans Unicode"/>
                <a:cs typeface="Lucida Sans Unicode"/>
              </a:rPr>
              <a:t>model</a:t>
            </a:r>
            <a:r>
              <a:rPr sz="1100" spc="1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0F0F0F"/>
                </a:solidFill>
                <a:latin typeface="Lucida Sans Unicode"/>
                <a:cs typeface="Lucida Sans Unicode"/>
              </a:rPr>
              <a:t>based</a:t>
            </a:r>
            <a:r>
              <a:rPr sz="1100" spc="4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100" dirty="0">
                <a:solidFill>
                  <a:srgbClr val="111111"/>
                </a:solidFill>
                <a:latin typeface="Lucida Sans Unicode"/>
                <a:cs typeface="Lucida Sans Unicode"/>
              </a:rPr>
              <a:t>on</a:t>
            </a:r>
            <a:r>
              <a:rPr sz="1100" spc="-7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0F0F0F"/>
                </a:solidFill>
                <a:latin typeface="Lucida Sans Unicode"/>
                <a:cs typeface="Lucida Sans Unicode"/>
              </a:rPr>
              <a:t>their</a:t>
            </a:r>
            <a:r>
              <a:rPr sz="1100" spc="-1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0F0F0F"/>
                </a:solidFill>
                <a:latin typeface="Lucida Sans Unicode"/>
                <a:cs typeface="Lucida Sans Unicode"/>
              </a:rPr>
              <a:t>relative</a:t>
            </a:r>
            <a:r>
              <a:rPr sz="1100" spc="-2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0F0F0F"/>
                </a:solidFill>
                <a:latin typeface="Lucida Sans Unicode"/>
                <a:cs typeface="Lucida Sans Unicode"/>
              </a:rPr>
              <a:t>performance</a:t>
            </a:r>
            <a:r>
              <a:rPr sz="1100" spc="7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111111"/>
                </a:solidFill>
                <a:latin typeface="Lucida Sans Unicode"/>
                <a:cs typeface="Lucida Sans Unicode"/>
              </a:rPr>
              <a:t>and</a:t>
            </a:r>
            <a:r>
              <a:rPr sz="1100" spc="-6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11111"/>
                </a:solidFill>
                <a:latin typeface="Lucida Sans Unicode"/>
                <a:cs typeface="Lucida Sans Unicode"/>
              </a:rPr>
              <a:t>the</a:t>
            </a:r>
            <a:r>
              <a:rPr sz="1100" spc="-9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0F0F0F"/>
                </a:solidFill>
                <a:latin typeface="Lucida Sans Unicode"/>
                <a:cs typeface="Lucida Sans Unicode"/>
              </a:rPr>
              <a:t>specific </a:t>
            </a:r>
            <a:r>
              <a:rPr sz="1100" spc="-70" dirty="0">
                <a:solidFill>
                  <a:srgbClr val="0F0F0F"/>
                </a:solidFill>
                <a:latin typeface="Lucida Sans Unicode"/>
                <a:cs typeface="Lucida Sans Unicode"/>
              </a:rPr>
              <a:t>characteristics</a:t>
            </a:r>
            <a:r>
              <a:rPr sz="1100" spc="-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of</a:t>
            </a:r>
            <a:r>
              <a:rPr sz="1100" spc="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0F0F0F"/>
                </a:solidFill>
                <a:latin typeface="Lucida Sans Unicode"/>
                <a:cs typeface="Lucida Sans Unicode"/>
              </a:rPr>
              <a:t>the</a:t>
            </a:r>
            <a:r>
              <a:rPr sz="1100" spc="-5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0E0E0E"/>
                </a:solidFill>
                <a:latin typeface="Lucida Sans Unicode"/>
                <a:cs typeface="Lucida Sans Unicode"/>
              </a:rPr>
              <a:t>recommendation</a:t>
            </a:r>
            <a:r>
              <a:rPr sz="1100" spc="-4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0F0F0F"/>
                </a:solidFill>
                <a:latin typeface="Lucida Sans Unicode"/>
                <a:cs typeface="Lucida Sans Unicode"/>
              </a:rPr>
              <a:t>task.</a:t>
            </a:r>
            <a:r>
              <a:rPr lang="en-US" sz="1100" spc="-1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lang="en-US" sz="1000" spc="-10" dirty="0">
                <a:solidFill>
                  <a:srgbClr val="0C0C0C"/>
                </a:solidFill>
                <a:latin typeface="Lucida Sans Unicode"/>
                <a:cs typeface="Lucida Sans Unicode"/>
              </a:rPr>
              <a:t>For the Ensemble Learning technique we used weight for SVD predictions = 0.7 &amp; weight for user-based KNN predictions = weight for item-based KNN predictions = 0.15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2196" y="3263918"/>
            <a:ext cx="5648564" cy="392159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12700" marR="5080" indent="1270">
              <a:lnSpc>
                <a:spcPct val="112900"/>
              </a:lnSpc>
              <a:spcBef>
                <a:spcPts val="75"/>
              </a:spcBef>
            </a:pPr>
            <a:r>
              <a:rPr sz="1100" spc="-90" dirty="0">
                <a:solidFill>
                  <a:srgbClr val="0F0F0F"/>
                </a:solidFill>
                <a:latin typeface="Lucida Sans Unicode"/>
                <a:cs typeface="Lucida Sans Unicode"/>
              </a:rPr>
              <a:t>The</a:t>
            </a:r>
            <a:r>
              <a:rPr sz="1100" spc="-5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0E0E0E"/>
                </a:solidFill>
                <a:latin typeface="Lucida Sans Unicode"/>
                <a:cs typeface="Lucida Sans Unicode"/>
              </a:rPr>
              <a:t>combined</a:t>
            </a:r>
            <a:r>
              <a:rPr sz="110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C0C0C"/>
                </a:solidFill>
                <a:latin typeface="Lucida Sans Unicode"/>
                <a:cs typeface="Lucida Sans Unicode"/>
              </a:rPr>
              <a:t>predictions</a:t>
            </a:r>
            <a:r>
              <a:rPr sz="1100" spc="75" dirty="0">
                <a:solidFill>
                  <a:srgbClr val="0C0C0C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11111"/>
                </a:solidFill>
                <a:latin typeface="Lucida Sans Unicode"/>
                <a:cs typeface="Lucida Sans Unicode"/>
              </a:rPr>
              <a:t>are</a:t>
            </a:r>
            <a:r>
              <a:rPr sz="1100" spc="-8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E0E0E"/>
                </a:solidFill>
                <a:latin typeface="Lucida Sans Unicode"/>
                <a:cs typeface="Lucida Sans Unicode"/>
              </a:rPr>
              <a:t>evaluated</a:t>
            </a:r>
            <a:r>
              <a:rPr sz="1100" spc="-3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100" dirty="0">
                <a:solidFill>
                  <a:srgbClr val="111111"/>
                </a:solidFill>
                <a:latin typeface="Lucida Sans Unicode"/>
                <a:cs typeface="Lucida Sans Unicode"/>
              </a:rPr>
              <a:t>on</a:t>
            </a:r>
            <a:r>
              <a:rPr sz="1100" spc="-3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E0E0E"/>
                </a:solidFill>
                <a:latin typeface="Lucida Sans Unicode"/>
                <a:cs typeface="Lucida Sans Unicode"/>
              </a:rPr>
              <a:t>the</a:t>
            </a:r>
            <a:r>
              <a:rPr sz="1100" spc="-7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0F0F0F"/>
                </a:solidFill>
                <a:latin typeface="Lucida Sans Unicode"/>
                <a:cs typeface="Lucida Sans Unicode"/>
              </a:rPr>
              <a:t>test</a:t>
            </a:r>
            <a:r>
              <a:rPr sz="1100" spc="-7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0E0E0E"/>
                </a:solidFill>
                <a:latin typeface="Lucida Sans Unicode"/>
                <a:cs typeface="Lucida Sans Unicode"/>
              </a:rPr>
              <a:t>set</a:t>
            </a:r>
            <a:r>
              <a:rPr sz="1100" spc="-75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11111"/>
                </a:solidFill>
                <a:latin typeface="Lucida Sans Unicode"/>
                <a:cs typeface="Lucida Sans Unicode"/>
              </a:rPr>
              <a:t>to</a:t>
            </a:r>
            <a:r>
              <a:rPr sz="1100" spc="-5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0E0E0E"/>
                </a:solidFill>
                <a:latin typeface="Lucida Sans Unicode"/>
                <a:cs typeface="Lucida Sans Unicode"/>
              </a:rPr>
              <a:t>assess</a:t>
            </a:r>
            <a:r>
              <a:rPr sz="1100" spc="-60" dirty="0">
                <a:solidFill>
                  <a:srgbClr val="0E0E0E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0F0F0F"/>
                </a:solidFill>
                <a:latin typeface="Lucida Sans Unicode"/>
                <a:cs typeface="Lucida Sans Unicode"/>
              </a:rPr>
              <a:t>the 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overall</a:t>
            </a:r>
            <a:r>
              <a:rPr sz="1100" spc="-3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11111"/>
                </a:solidFill>
                <a:latin typeface="Lucida Sans Unicode"/>
                <a:cs typeface="Lucida Sans Unicode"/>
              </a:rPr>
              <a:t>performance</a:t>
            </a:r>
            <a:r>
              <a:rPr sz="1100" spc="3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131313"/>
                </a:solidFill>
                <a:latin typeface="Lucida Sans Unicode"/>
                <a:cs typeface="Lucida Sans Unicode"/>
              </a:rPr>
              <a:t>of</a:t>
            </a:r>
            <a:r>
              <a:rPr sz="1100" spc="-10" dirty="0">
                <a:solidFill>
                  <a:srgbClr val="131313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the</a:t>
            </a:r>
            <a:r>
              <a:rPr sz="1100" spc="-4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90" dirty="0">
                <a:solidFill>
                  <a:srgbClr val="0F0F0F"/>
                </a:solidFill>
                <a:latin typeface="Lucida Sans Unicode"/>
                <a:cs typeface="Lucida Sans Unicode"/>
              </a:rPr>
              <a:t>ensemble</a:t>
            </a:r>
            <a:r>
              <a:rPr sz="1100" spc="-15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95" dirty="0">
                <a:solidFill>
                  <a:srgbClr val="0F0F0F"/>
                </a:solidFill>
                <a:latin typeface="Lucida Sans Unicode"/>
                <a:cs typeface="Lucida Sans Unicode"/>
              </a:rPr>
              <a:t>model.</a:t>
            </a:r>
            <a:r>
              <a:rPr sz="1100" spc="6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111111"/>
                </a:solidFill>
                <a:latin typeface="Lucida Sans Unicode"/>
                <a:cs typeface="Lucida Sans Unicode"/>
              </a:rPr>
              <a:t>This </a:t>
            </a:r>
            <a:r>
              <a:rPr sz="1100" spc="-75" dirty="0">
                <a:solidFill>
                  <a:srgbClr val="111111"/>
                </a:solidFill>
                <a:latin typeface="Lucida Sans Unicode"/>
                <a:cs typeface="Lucida Sans Unicode"/>
              </a:rPr>
              <a:t>helps</a:t>
            </a:r>
            <a:r>
              <a:rPr sz="1100" spc="-2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105" dirty="0">
                <a:solidFill>
                  <a:srgbClr val="0C0C0C"/>
                </a:solidFill>
                <a:latin typeface="Lucida Sans Unicode"/>
                <a:cs typeface="Lucida Sans Unicode"/>
              </a:rPr>
              <a:t>fine-tune</a:t>
            </a:r>
            <a:r>
              <a:rPr sz="1100" spc="-10" dirty="0">
                <a:solidFill>
                  <a:srgbClr val="0C0C0C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0E0E0E"/>
                </a:solidFill>
                <a:latin typeface="Lucida Sans Unicode"/>
                <a:cs typeface="Lucida Sans Unicode"/>
              </a:rPr>
              <a:t>the 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weights</a:t>
            </a:r>
            <a:r>
              <a:rPr sz="110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80" dirty="0">
                <a:solidFill>
                  <a:srgbClr val="0F0F0F"/>
                </a:solidFill>
                <a:latin typeface="Lucida Sans Unicode"/>
                <a:cs typeface="Lucida Sans Unicode"/>
              </a:rPr>
              <a:t>assigned</a:t>
            </a:r>
            <a:r>
              <a:rPr sz="1100" spc="-3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111111"/>
                </a:solidFill>
                <a:latin typeface="Lucida Sans Unicode"/>
                <a:cs typeface="Lucida Sans Unicode"/>
              </a:rPr>
              <a:t>to</a:t>
            </a:r>
            <a:r>
              <a:rPr sz="1100" spc="-8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0C0C0C"/>
                </a:solidFill>
                <a:latin typeface="Lucida Sans Unicode"/>
                <a:cs typeface="Lucida Sans Unicode"/>
              </a:rPr>
              <a:t>each</a:t>
            </a:r>
            <a:r>
              <a:rPr sz="1100" spc="-75" dirty="0">
                <a:solidFill>
                  <a:srgbClr val="0C0C0C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0F0F0F"/>
                </a:solidFill>
                <a:latin typeface="Lucida Sans Unicode"/>
                <a:cs typeface="Lucida Sans Unicode"/>
              </a:rPr>
              <a:t>model</a:t>
            </a:r>
            <a:r>
              <a:rPr sz="1100" spc="-3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70" dirty="0">
                <a:solidFill>
                  <a:srgbClr val="0F0F0F"/>
                </a:solidFill>
                <a:latin typeface="Lucida Sans Unicode"/>
                <a:cs typeface="Lucida Sans Unicode"/>
              </a:rPr>
              <a:t>if</a:t>
            </a:r>
            <a:r>
              <a:rPr sz="1100" spc="-40" dirty="0">
                <a:solidFill>
                  <a:srgbClr val="0F0F0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0C0C0C"/>
                </a:solidFill>
                <a:latin typeface="Lucida Sans Unicode"/>
                <a:cs typeface="Lucida Sans Unicode"/>
              </a:rPr>
              <a:t>necessary.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8690B1-62FF-8222-A72A-48D85754E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75" y="232687"/>
            <a:ext cx="7728778" cy="6001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Ensemble Learning Techniques: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bsite&#10;&#10;Description automatically generated">
            <a:extLst>
              <a:ext uri="{FF2B5EF4-FFF2-40B4-BE49-F238E27FC236}">
                <a16:creationId xmlns:a16="http://schemas.microsoft.com/office/drawing/2014/main" id="{B769A9B4-BD37-056E-0DE3-5D5FFB76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585"/>
            <a:ext cx="8124825" cy="31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8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0B179D-DF02-27CB-9B98-2B6324C3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Metrics of Ensemble Learning: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FD0495-D0A1-60AF-EF8A-63594DA7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246" y="3194651"/>
            <a:ext cx="4654895" cy="161583"/>
          </a:xfrm>
        </p:spPr>
        <p:txBody>
          <a:bodyPr wrap="square" lIns="0" tIns="0" rIns="0" bIns="0" anchor="t">
            <a:spAutoFit/>
          </a:bodyPr>
          <a:lstStyle/>
          <a:p>
            <a:pPr marL="171450" indent="-171450">
              <a:buFont typeface="Calibri"/>
              <a:buChar char="-"/>
            </a:pPr>
            <a:r>
              <a:rPr lang="en-US" sz="1050" dirty="0">
                <a:latin typeface="Lucida Sans Unicode"/>
              </a:rPr>
              <a:t>Using Ensemble Learning for prediction gives the best performance</a:t>
            </a:r>
            <a:r>
              <a:rPr lang="en-US" dirty="0"/>
              <a:t>.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D0234F-ADB7-2B07-2547-10668D8D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25" y="1575115"/>
            <a:ext cx="3610095" cy="139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4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CA5D7FFB-31E2-EA50-FB01-D33E6062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853"/>
          <a:stretch/>
        </p:blipFill>
        <p:spPr>
          <a:xfrm>
            <a:off x="66047" y="78219"/>
            <a:ext cx="2450856" cy="1069597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DB1B341-6698-6A2E-CEB2-B6C5C1A5A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386" y="374105"/>
            <a:ext cx="48672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0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DCF74574-212F-8840-3957-30848CC1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54" t="-255" r="-98"/>
          <a:stretch/>
        </p:blipFill>
        <p:spPr>
          <a:xfrm>
            <a:off x="386798" y="90555"/>
            <a:ext cx="6822872" cy="954924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CA7CFE-F775-FD61-ACEC-CC03C986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78" y="1145531"/>
            <a:ext cx="3178175" cy="1698625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379245-5234-1664-939D-2F0D4A1BF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9210"/>
            <a:ext cx="4880882" cy="109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43D703-2C4B-B5C2-1ECF-B3D8AE3D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575"/>
            <a:ext cx="8124825" cy="39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2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room with a desk and plants&#10;&#10;Description automatically generated">
            <a:extLst>
              <a:ext uri="{FF2B5EF4-FFF2-40B4-BE49-F238E27FC236}">
                <a16:creationId xmlns:a16="http://schemas.microsoft.com/office/drawing/2014/main" id="{5A4D5AED-77BF-5A1D-88BB-3940D8C6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80"/>
            <a:ext cx="8124825" cy="41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6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text&#10;&#10;Description automatically generated">
            <a:extLst>
              <a:ext uri="{FF2B5EF4-FFF2-40B4-BE49-F238E27FC236}">
                <a16:creationId xmlns:a16="http://schemas.microsoft.com/office/drawing/2014/main" id="{82B64826-6B23-2678-FBAD-02102268C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1" y="0"/>
            <a:ext cx="713064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1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F7A8F84F-6401-C15C-921F-939CFDE0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873"/>
            <a:ext cx="8124825" cy="24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7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1AEA-32EA-0F41-B019-F2728805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1" y="232687"/>
            <a:ext cx="7279677" cy="6001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Preprocessing: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DF94FCD-23BF-34C3-D318-84EF01BD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940"/>
            <a:ext cx="8124825" cy="23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7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E832EC3-59BA-4BB2-35F4-BD808D93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038"/>
            <a:ext cx="8124825" cy="2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3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CB10-5077-8298-99FE-8186C4153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03" y="96244"/>
            <a:ext cx="7766135" cy="5693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700" dirty="0">
                <a:solidFill>
                  <a:srgbClr val="0070C0"/>
                </a:solidFill>
              </a:rPr>
              <a:t>Recommender Systems Overview: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C22A1E-CC80-0482-0925-2B84B58A42C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5403" y="859625"/>
            <a:ext cx="6823397" cy="187743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1600" dirty="0">
                <a:latin typeface="Lucida Sans Unicode"/>
              </a:rPr>
              <a:t>In our Recommendation System we used three approach:</a:t>
            </a:r>
          </a:p>
          <a:p>
            <a:endParaRPr lang="en-US" sz="1600" dirty="0">
              <a:latin typeface="Lucida Sans Unicode"/>
            </a:endParaRPr>
          </a:p>
          <a:p>
            <a:pPr marL="171450" indent="-171450">
              <a:buFont typeface="Calibri"/>
              <a:buChar char="-"/>
            </a:pPr>
            <a:r>
              <a:rPr lang="en-US" sz="1600" dirty="0">
                <a:latin typeface="Lucida Sans Unicode"/>
              </a:rPr>
              <a:t>Singular Value Decomposition (SVD).</a:t>
            </a:r>
          </a:p>
          <a:p>
            <a:pPr marL="171450" indent="-171450">
              <a:buFont typeface="Calibri"/>
              <a:buChar char="-"/>
            </a:pPr>
            <a:endParaRPr lang="en-US" sz="1600" dirty="0">
              <a:latin typeface="Lucida Sans Unicode"/>
            </a:endParaRPr>
          </a:p>
          <a:p>
            <a:pPr marL="171450" indent="-171450">
              <a:buFont typeface="Calibri"/>
              <a:buChar char="-"/>
            </a:pPr>
            <a:r>
              <a:rPr lang="en-US" sz="1600" dirty="0">
                <a:latin typeface="Lucida Sans Unicode"/>
              </a:rPr>
              <a:t>Collaborative Filtering:</a:t>
            </a:r>
          </a:p>
          <a:p>
            <a:endParaRPr lang="en-US" sz="1600" dirty="0">
              <a:latin typeface="Lucida Sans Unicode"/>
            </a:endParaRPr>
          </a:p>
          <a:p>
            <a:pPr>
              <a:buFont typeface="Calibri"/>
            </a:pPr>
            <a:r>
              <a:rPr lang="en-US" sz="1600" dirty="0">
                <a:latin typeface="Lucida Sans Unicode"/>
              </a:rPr>
              <a:t>     1)  User-user                                                    2) Item-item </a:t>
            </a:r>
          </a:p>
          <a:p>
            <a:endParaRPr lang="en-US" dirty="0"/>
          </a:p>
        </p:txBody>
      </p:sp>
      <p:pic>
        <p:nvPicPr>
          <p:cNvPr id="6" name="Picture 5" descr="Understanding Collaborative Filtering | by Ashmi Banerjee | Medium">
            <a:extLst>
              <a:ext uri="{FF2B5EF4-FFF2-40B4-BE49-F238E27FC236}">
                <a16:creationId xmlns:a16="http://schemas.microsoft.com/office/drawing/2014/main" id="{0D680DB2-D3D5-10C5-3645-CFA683B0C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5" y="2653846"/>
            <a:ext cx="2507605" cy="1818358"/>
          </a:xfrm>
          <a:prstGeom prst="rect">
            <a:avLst/>
          </a:prstGeom>
        </p:spPr>
      </p:pic>
      <p:pic>
        <p:nvPicPr>
          <p:cNvPr id="7" name="Picture 6" descr="The collaborative filtering algorithms: (a) user-based; (b) item-based. |  Download Scientific Diagram">
            <a:extLst>
              <a:ext uri="{FF2B5EF4-FFF2-40B4-BE49-F238E27FC236}">
                <a16:creationId xmlns:a16="http://schemas.microsoft.com/office/drawing/2014/main" id="{1FAE4A04-C5BA-E69E-56EC-2DBE4139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633" r="-181" b="-452"/>
          <a:stretch/>
        </p:blipFill>
        <p:spPr>
          <a:xfrm>
            <a:off x="4813115" y="2733825"/>
            <a:ext cx="2071002" cy="16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5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688CA99-3217-5941-A099-8F4301C1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256"/>
            <a:ext cx="8124825" cy="35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3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8F22-2DDA-312B-AE74-B5BACF29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1" y="232687"/>
            <a:ext cx="7279677" cy="6001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Model Selection: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0869B-ABF4-C59E-E7AF-E3A076C0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741" y="1272600"/>
            <a:ext cx="6536293" cy="1107996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/>
              <a:t>Choose the best model based on RMSE Values.</a:t>
            </a:r>
            <a:endParaRPr lang="en-US" sz="180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Doing </a:t>
            </a:r>
            <a:r>
              <a:rPr lang="en-US" sz="1800" err="1"/>
              <a:t>MLOps</a:t>
            </a:r>
            <a:r>
              <a:rPr lang="en-US" sz="1800" dirty="0"/>
              <a:t> Experiments to indicate the best parameters.</a:t>
            </a:r>
          </a:p>
        </p:txBody>
      </p:sp>
    </p:spTree>
    <p:extLst>
      <p:ext uri="{BB962C8B-B14F-4D97-AF65-F5344CB8AC3E}">
        <p14:creationId xmlns:p14="http://schemas.microsoft.com/office/powerpoint/2010/main" val="365177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0D0A-21B5-14EB-1A6D-3DF2BC9E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61" y="232687"/>
            <a:ext cx="7279677" cy="60016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Generative Models: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24B3F-8168-0766-98C9-2174D077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841" y="753934"/>
            <a:ext cx="7110953" cy="3939540"/>
          </a:xfrm>
        </p:spPr>
        <p:txBody>
          <a:bodyPr wrap="square" lIns="0" tIns="0" rIns="0" bIns="0" anchor="t">
            <a:spAutoFit/>
          </a:bodyPr>
          <a:lstStyle/>
          <a:p>
            <a:endParaRPr lang="en-US" sz="1600" dirty="0">
              <a:latin typeface="Lucida Sans Unicode"/>
            </a:endParaRPr>
          </a:p>
          <a:p>
            <a:pPr marL="171450" indent="-171450">
              <a:buFont typeface="Calibri"/>
              <a:buChar char="-"/>
            </a:pPr>
            <a:r>
              <a:rPr lang="en-US" sz="1600" dirty="0">
                <a:latin typeface="Lucida Sans Unicode"/>
              </a:rPr>
              <a:t>We used GAN model which consists of generator and discriminator.</a:t>
            </a:r>
          </a:p>
          <a:p>
            <a:endParaRPr lang="en-US" sz="1600" dirty="0">
              <a:latin typeface="Lucida Sans Unicode"/>
            </a:endParaRPr>
          </a:p>
          <a:p>
            <a:pPr marL="171450" indent="-171450">
              <a:buFont typeface="Calibri"/>
              <a:buChar char="-"/>
            </a:pPr>
            <a:r>
              <a:rPr lang="en-US" sz="1600" dirty="0">
                <a:latin typeface="Lucida Sans Unicode"/>
              </a:rPr>
              <a:t>GAN used to generate synthetic data containing the same columns used (</a:t>
            </a:r>
            <a:r>
              <a:rPr lang="en-US" sz="1600" err="1">
                <a:latin typeface="Lucida Sans Unicode"/>
              </a:rPr>
              <a:t>UserId</a:t>
            </a:r>
            <a:r>
              <a:rPr lang="en-US" sz="1600" dirty="0">
                <a:latin typeface="Lucida Sans Unicode"/>
              </a:rPr>
              <a:t>, </a:t>
            </a:r>
            <a:r>
              <a:rPr lang="en-US" sz="1600" err="1">
                <a:latin typeface="Lucida Sans Unicode"/>
              </a:rPr>
              <a:t>ProductId</a:t>
            </a:r>
            <a:r>
              <a:rPr lang="en-US" sz="1600" dirty="0">
                <a:latin typeface="Lucida Sans Unicode"/>
              </a:rPr>
              <a:t> &amp; Score).</a:t>
            </a:r>
            <a:endParaRPr lang="en-US" sz="1600"/>
          </a:p>
          <a:p>
            <a:pPr marL="171450" indent="-171450">
              <a:buFont typeface="Calibri"/>
              <a:buChar char="-"/>
            </a:pPr>
            <a:endParaRPr lang="en-US" sz="1600" dirty="0">
              <a:latin typeface="Lucida Sans Unicode"/>
            </a:endParaRPr>
          </a:p>
          <a:p>
            <a:pPr marL="171450" indent="-171450">
              <a:buFont typeface="Calibri"/>
              <a:buChar char="-"/>
            </a:pPr>
            <a:r>
              <a:rPr lang="en-US" sz="1600" dirty="0">
                <a:latin typeface="Lucida Sans Unicode"/>
                <a:cs typeface="Lucida Sans Unicode"/>
              </a:rPr>
              <a:t>Converting data to user-item matrix and used it as an input.</a:t>
            </a:r>
            <a:endParaRPr lang="en-US" sz="1600" dirty="0">
              <a:latin typeface="Lucida Sans Unicode"/>
            </a:endParaRPr>
          </a:p>
          <a:p>
            <a:pPr marL="171450" indent="-171450">
              <a:buFont typeface="Calibri"/>
              <a:buChar char="-"/>
            </a:pPr>
            <a:endParaRPr lang="en-US" sz="1600" dirty="0">
              <a:latin typeface="Lucida Sans Unicode"/>
              <a:cs typeface="Lucida Sans Unicode"/>
            </a:endParaRPr>
          </a:p>
          <a:p>
            <a:pPr marL="171450" indent="-171450">
              <a:buFont typeface="Calibri"/>
              <a:buChar char="-"/>
            </a:pPr>
            <a:endParaRPr lang="en-US" sz="1600" dirty="0">
              <a:latin typeface="Lucida Sans Unicode"/>
              <a:cs typeface="Lucida Sans Unicode"/>
            </a:endParaRPr>
          </a:p>
          <a:p>
            <a:pPr marL="171450" indent="-171450">
              <a:buFont typeface="Calibri"/>
              <a:buChar char="-"/>
            </a:pPr>
            <a:endParaRPr lang="en-US" sz="1600" dirty="0">
              <a:latin typeface="Lucida Sans Unicode"/>
              <a:cs typeface="Lucida Sans Unicode"/>
            </a:endParaRPr>
          </a:p>
          <a:p>
            <a:pPr marL="171450" indent="-171450">
              <a:buFont typeface="Calibri"/>
              <a:buChar char="-"/>
            </a:pPr>
            <a:endParaRPr lang="en-US" sz="1600" dirty="0">
              <a:latin typeface="Lucida Sans Unicode"/>
              <a:cs typeface="Lucida Sans Unicode"/>
            </a:endParaRPr>
          </a:p>
          <a:p>
            <a:pPr marL="171450" indent="-171450">
              <a:buFont typeface="Calibri"/>
              <a:buChar char="-"/>
            </a:pPr>
            <a:endParaRPr lang="en-US" sz="1600" dirty="0">
              <a:latin typeface="Lucida Sans Unicode"/>
              <a:cs typeface="Lucida Sans Unicode"/>
            </a:endParaRPr>
          </a:p>
          <a:p>
            <a:pPr marL="171450" indent="-171450">
              <a:buFont typeface="Calibri"/>
              <a:buChar char="-"/>
            </a:pPr>
            <a:endParaRPr lang="en-US" sz="1600" dirty="0">
              <a:latin typeface="Lucida Sans Unicode"/>
              <a:cs typeface="Lucida Sans Unicode"/>
            </a:endParaRPr>
          </a:p>
          <a:p>
            <a:pPr marL="171450" indent="-171450">
              <a:buFont typeface="Calibri"/>
              <a:buChar char="-"/>
            </a:pPr>
            <a:endParaRPr lang="en-US" sz="1600" dirty="0">
              <a:latin typeface="Lucida Sans Unicode"/>
              <a:cs typeface="Lucida Sans Unicode"/>
            </a:endParaRPr>
          </a:p>
          <a:p>
            <a:r>
              <a:rPr lang="en-US" sz="1600" dirty="0">
                <a:latin typeface="Lucida Sans Unicode"/>
                <a:cs typeface="Lucida Sans Unicode"/>
              </a:rPr>
              <a:t>       Generator structure                                Discriminator structure</a:t>
            </a:r>
          </a:p>
          <a:p>
            <a:endParaRPr lang="en-US" sz="1600" dirty="0">
              <a:latin typeface="Lucida Sans Unicode"/>
              <a:cs typeface="Lucida Sans Unicode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8333E1A-33FC-6FED-5859-5FA5DE76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45" t="45787" r="12838" b="9890"/>
          <a:stretch/>
        </p:blipFill>
        <p:spPr>
          <a:xfrm>
            <a:off x="74157" y="2908318"/>
            <a:ext cx="4067201" cy="124324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5D2D6F-1586-F26E-1128-9B783AF055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45" t="44322" r="13851" b="5128"/>
          <a:stretch/>
        </p:blipFill>
        <p:spPr>
          <a:xfrm>
            <a:off x="4345725" y="2908318"/>
            <a:ext cx="3538625" cy="12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Data Preprocessing:</vt:lpstr>
      <vt:lpstr>PowerPoint Presentation</vt:lpstr>
      <vt:lpstr>Recommender Systems Overview:</vt:lpstr>
      <vt:lpstr>PowerPoint Presentation</vt:lpstr>
      <vt:lpstr>Model Selection:</vt:lpstr>
      <vt:lpstr>Generative Models:</vt:lpstr>
      <vt:lpstr>MLOps Experiments:</vt:lpstr>
      <vt:lpstr>PowerPoint Presentation</vt:lpstr>
      <vt:lpstr>Ensemble Learning Techniques:</vt:lpstr>
      <vt:lpstr>PowerPoint Presentation</vt:lpstr>
      <vt:lpstr>Metrics of Ensemble Learning: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528</cp:revision>
  <dcterms:created xsi:type="dcterms:W3CDTF">2024-10-20T22:18:35Z</dcterms:created>
  <dcterms:modified xsi:type="dcterms:W3CDTF">2024-10-23T15:31:55Z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2024-10-20T00:00:00Z</vt:filetime>
  </property>
  <property fmtid="{D5CDD505-2E9C-101B-9397-08002B2CF9AE}" pid="3" name="Creator">
    <vt:lpwstr>PDF24 Creator</vt:lpwstr>
  </property>
  <property fmtid="{D5CDD505-2E9C-101B-9397-08002B2CF9AE}" pid="4" name="LastSaved">
    <vt:filetime>2024-10-20T00:00:00Z</vt:filetime>
  </property>
  <property fmtid="{D5CDD505-2E9C-101B-9397-08002B2CF9AE}" pid="5" name="Producer">
    <vt:lpwstr>GPL Ghostscript 10.02.1</vt:lpwstr>
  </property>
</Properties>
</file>