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3" r:id="rId4"/>
    <p:sldId id="257" r:id="rId5"/>
    <p:sldId id="260" r:id="rId6"/>
    <p:sldId id="266" r:id="rId7"/>
    <p:sldId id="275" r:id="rId8"/>
    <p:sldId id="261" r:id="rId9"/>
    <p:sldId id="287" r:id="rId10"/>
    <p:sldId id="288" r:id="rId11"/>
    <p:sldId id="289" r:id="rId12"/>
    <p:sldId id="290" r:id="rId13"/>
    <p:sldId id="291" r:id="rId14"/>
    <p:sldId id="292" r:id="rId15"/>
    <p:sldId id="293" r:id="rId16"/>
    <p:sldId id="294"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90" d="100"/>
          <a:sy n="90"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0" i="0" dirty="0">
                <a:solidFill>
                  <a:schemeClr val="bg1"/>
                </a:solidFill>
                <a:effectLst/>
              </a:rPr>
              <a:t>Myocardial infarction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948191437007874E-2"/>
          <c:y val="0.11493563189282537"/>
          <c:w val="0.94583058562992128"/>
          <c:h val="0.76748654235442038"/>
        </c:manualLayout>
      </c:layout>
      <c:barChart>
        <c:barDir val="col"/>
        <c:grouping val="clustered"/>
        <c:varyColors val="0"/>
        <c:ser>
          <c:idx val="1"/>
          <c:order val="0"/>
          <c:tx>
            <c:strRef>
              <c:f>Sheet1!$C$1</c:f>
              <c:strCache>
                <c:ptCount val="1"/>
                <c:pt idx="0">
                  <c:v>Series 2</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4-CBA9-4647-A13A-9B7BA3EB96EB}"/>
              </c:ext>
            </c:extLst>
          </c:dPt>
          <c:dLbls>
            <c:dLbl>
              <c:idx val="0"/>
              <c:layout>
                <c:manualLayout>
                  <c:x val="-1.4322751209022492E-17"/>
                  <c:y val="1.8671538418987485E-2"/>
                </c:manualLayout>
              </c:layout>
              <c:tx>
                <c:rich>
                  <a:bodyPr/>
                  <a:lstStyle/>
                  <a:p>
                    <a:r>
                      <a:rPr lang="en-US" dirty="0"/>
                      <a:t>0.02</a:t>
                    </a:r>
                  </a:p>
                  <a:p>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CBA9-4647-A13A-9B7BA3EB96EB}"/>
                </c:ext>
              </c:extLst>
            </c:dLbl>
            <c:dLbl>
              <c:idx val="1"/>
              <c:tx>
                <c:rich>
                  <a:bodyPr/>
                  <a:lstStyle/>
                  <a:p>
                    <a:r>
                      <a:rPr lang="en-US"/>
                      <a:t>0.29</a:t>
                    </a:r>
                  </a:p>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CBA9-4647-A13A-9B7BA3EB96EB}"/>
                </c:ext>
              </c:extLst>
            </c:dLbl>
            <c:dLbl>
              <c:idx val="2"/>
              <c:tx>
                <c:rich>
                  <a:bodyPr/>
                  <a:lstStyle/>
                  <a:p>
                    <a:r>
                      <a:rPr lang="en-US"/>
                      <a:t>0.89</a:t>
                    </a:r>
                  </a:p>
                  <a:p>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CBA9-4647-A13A-9B7BA3EB96EB}"/>
                </c:ext>
              </c:extLst>
            </c:dLbl>
            <c:dLbl>
              <c:idx val="3"/>
              <c:tx>
                <c:rich>
                  <a:bodyPr/>
                  <a:lstStyle/>
                  <a:p>
                    <a:r>
                      <a:rPr lang="en-US"/>
                      <a:t>2.06</a:t>
                    </a:r>
                  </a:p>
                  <a:p>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CBA9-4647-A13A-9B7BA3EB96EB}"/>
                </c:ext>
              </c:extLst>
            </c:dLbl>
            <c:dLbl>
              <c:idx val="4"/>
              <c:tx>
                <c:rich>
                  <a:bodyPr/>
                  <a:lstStyle/>
                  <a:p>
                    <a:r>
                      <a:rPr lang="en-US"/>
                      <a:t>5.5</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CBA9-4647-A13A-9B7BA3EB96E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0-44</c:v>
                </c:pt>
                <c:pt idx="1">
                  <c:v>45-54</c:v>
                </c:pt>
                <c:pt idx="2">
                  <c:v>55-64</c:v>
                </c:pt>
                <c:pt idx="3">
                  <c:v>65-74</c:v>
                </c:pt>
                <c:pt idx="4">
                  <c:v>&gt;75</c:v>
                </c:pt>
              </c:strCache>
            </c:strRef>
          </c:cat>
          <c:val>
            <c:numRef>
              <c:f>Sheet1!$C$2:$C$6</c:f>
              <c:numCache>
                <c:formatCode>General</c:formatCode>
                <c:ptCount val="5"/>
                <c:pt idx="0">
                  <c:v>0.1</c:v>
                </c:pt>
                <c:pt idx="1">
                  <c:v>0.2</c:v>
                </c:pt>
                <c:pt idx="2">
                  <c:v>1.8</c:v>
                </c:pt>
                <c:pt idx="3">
                  <c:v>3</c:v>
                </c:pt>
                <c:pt idx="4">
                  <c:v>4.5</c:v>
                </c:pt>
              </c:numCache>
            </c:numRef>
          </c:val>
          <c:extLst>
            <c:ext xmlns:c16="http://schemas.microsoft.com/office/drawing/2014/chart" uri="{C3380CC4-5D6E-409C-BE32-E72D297353CC}">
              <c16:uniqueId val="{00000001-CBA9-4647-A13A-9B7BA3EB96EB}"/>
            </c:ext>
          </c:extLst>
        </c:ser>
        <c:ser>
          <c:idx val="2"/>
          <c:order val="1"/>
          <c:tx>
            <c:strRef>
              <c:f>Sheet1!$D$1</c:f>
              <c:strCache>
                <c:ptCount val="1"/>
                <c:pt idx="0">
                  <c:v>Series 3</c:v>
                </c:pt>
              </c:strCache>
            </c:strRef>
          </c:tx>
          <c:spPr>
            <a:solidFill>
              <a:schemeClr val="accent1"/>
            </a:solidFill>
            <a:ln>
              <a:noFill/>
            </a:ln>
            <a:effectLst/>
          </c:spPr>
          <c:invertIfNegative val="0"/>
          <c:dLbls>
            <c:dLbl>
              <c:idx val="0"/>
              <c:tx>
                <c:rich>
                  <a:bodyPr/>
                  <a:lstStyle/>
                  <a:p>
                    <a:r>
                      <a:rPr lang="en-US" dirty="0"/>
                      <a:t>0.06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CBA9-4647-A13A-9B7BA3EB96EB}"/>
                </c:ext>
              </c:extLst>
            </c:dLbl>
            <c:dLbl>
              <c:idx val="1"/>
              <c:tx>
                <c:rich>
                  <a:bodyPr/>
                  <a:lstStyle/>
                  <a:p>
                    <a:r>
                      <a:rPr lang="en-US"/>
                      <a:t>1.14</a:t>
                    </a:r>
                  </a:p>
                  <a:p>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CBA9-4647-A13A-9B7BA3EB96EB}"/>
                </c:ext>
              </c:extLst>
            </c:dLbl>
            <c:dLbl>
              <c:idx val="2"/>
              <c:tx>
                <c:rich>
                  <a:bodyPr/>
                  <a:lstStyle/>
                  <a:p>
                    <a:r>
                      <a:rPr lang="en-US"/>
                      <a:t>3.55</a:t>
                    </a:r>
                  </a:p>
                  <a:p>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CBA9-4647-A13A-9B7BA3EB96EB}"/>
                </c:ext>
              </c:extLst>
            </c:dLbl>
            <c:dLbl>
              <c:idx val="3"/>
              <c:tx>
                <c:rich>
                  <a:bodyPr/>
                  <a:lstStyle/>
                  <a:p>
                    <a:r>
                      <a:rPr lang="en-US"/>
                      <a:t>7.05</a:t>
                    </a:r>
                  </a:p>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CBA9-4647-A13A-9B7BA3EB96EB}"/>
                </c:ext>
              </c:extLst>
            </c:dLbl>
            <c:dLbl>
              <c:idx val="4"/>
              <c:tx>
                <c:rich>
                  <a:bodyPr/>
                  <a:lstStyle/>
                  <a:p>
                    <a:r>
                      <a:rPr lang="en-US"/>
                      <a:t>12.8</a:t>
                    </a:r>
                  </a:p>
                  <a:p>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CBA9-4647-A13A-9B7BA3EB96E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0-44</c:v>
                </c:pt>
                <c:pt idx="1">
                  <c:v>45-54</c:v>
                </c:pt>
                <c:pt idx="2">
                  <c:v>55-64</c:v>
                </c:pt>
                <c:pt idx="3">
                  <c:v>65-74</c:v>
                </c:pt>
                <c:pt idx="4">
                  <c:v>&gt;75</c:v>
                </c:pt>
              </c:strCache>
            </c:strRef>
          </c:cat>
          <c:val>
            <c:numRef>
              <c:f>Sheet1!$D$2:$D$6</c:f>
              <c:numCache>
                <c:formatCode>General</c:formatCode>
                <c:ptCount val="5"/>
                <c:pt idx="0">
                  <c:v>0.1</c:v>
                </c:pt>
                <c:pt idx="1">
                  <c:v>1.5</c:v>
                </c:pt>
                <c:pt idx="2">
                  <c:v>4</c:v>
                </c:pt>
                <c:pt idx="3">
                  <c:v>7</c:v>
                </c:pt>
                <c:pt idx="4">
                  <c:v>11</c:v>
                </c:pt>
              </c:numCache>
            </c:numRef>
          </c:val>
          <c:extLst>
            <c:ext xmlns:c16="http://schemas.microsoft.com/office/drawing/2014/chart" uri="{C3380CC4-5D6E-409C-BE32-E72D297353CC}">
              <c16:uniqueId val="{00000002-CBA9-4647-A13A-9B7BA3EB96EB}"/>
            </c:ext>
          </c:extLst>
        </c:ser>
        <c:dLbls>
          <c:dLblPos val="outEnd"/>
          <c:showLegendKey val="0"/>
          <c:showVal val="1"/>
          <c:showCatName val="0"/>
          <c:showSerName val="0"/>
          <c:showPercent val="0"/>
          <c:showBubbleSize val="0"/>
        </c:dLbls>
        <c:gapWidth val="219"/>
        <c:overlap val="-27"/>
        <c:axId val="483812024"/>
        <c:axId val="483816288"/>
      </c:barChart>
      <c:catAx>
        <c:axId val="48381202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solidFill>
                      <a:schemeClr val="bg1"/>
                    </a:solidFill>
                  </a:rPr>
                  <a:t>Age(Years)</a:t>
                </a:r>
              </a:p>
            </c:rich>
          </c:tx>
          <c:layout>
            <c:manualLayout>
              <c:xMode val="edge"/>
              <c:yMode val="edge"/>
              <c:x val="0.48509435108063359"/>
              <c:y val="0.93775247237080939"/>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2">
                    <a:lumMod val="50000"/>
                  </a:schemeClr>
                </a:solidFill>
                <a:latin typeface="+mn-lt"/>
                <a:ea typeface="+mn-ea"/>
                <a:cs typeface="+mn-cs"/>
              </a:defRPr>
            </a:pPr>
            <a:endParaRPr lang="en-US"/>
          </a:p>
        </c:txPr>
        <c:crossAx val="483816288"/>
        <c:crosses val="autoZero"/>
        <c:auto val="1"/>
        <c:lblAlgn val="ctr"/>
        <c:lblOffset val="100"/>
        <c:noMultiLvlLbl val="0"/>
      </c:catAx>
      <c:valAx>
        <c:axId val="483816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err="1">
                    <a:solidFill>
                      <a:schemeClr val="bg1"/>
                    </a:solidFill>
                  </a:rPr>
                  <a:t>Prevlance</a:t>
                </a:r>
                <a:r>
                  <a:rPr lang="en-US" sz="1600" dirty="0">
                    <a:solidFill>
                      <a:schemeClr val="bg1"/>
                    </a:solidFill>
                  </a:rPr>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3812024"/>
        <c:crosses val="autoZero"/>
        <c:crossBetween val="between"/>
      </c:valAx>
      <c:spPr>
        <a:noFill/>
        <a:ln>
          <a:noFill/>
        </a:ln>
        <a:effectLst/>
      </c:spPr>
    </c:plotArea>
    <c:legend>
      <c:legendPos val="r"/>
      <c:layout>
        <c:manualLayout>
          <c:xMode val="edge"/>
          <c:yMode val="edge"/>
          <c:x val="0.17979798228346452"/>
          <c:y val="0.26754182764589568"/>
          <c:w val="7.6685978469012692E-2"/>
          <c:h val="9.1341032364680899E-2"/>
        </c:manualLayout>
      </c:layout>
      <c:overlay val="0"/>
      <c:spPr>
        <a:noFill/>
        <a:ln>
          <a:noFill/>
        </a:ln>
        <a:effectLst/>
      </c:spPr>
      <c:txPr>
        <a:bodyPr rot="0" spcFirstLastPara="1" vertOverflow="ellipsis" vert="horz" wrap="square" anchor="ctr" anchorCtr="1"/>
        <a:lstStyle/>
        <a:p>
          <a:pPr>
            <a:defRPr sz="1197" b="0" i="0" u="none" strike="noStrike" kern="1200" baseline="0">
              <a:ln>
                <a:noFill/>
              </a:ln>
              <a:no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0.2132</cdr:x>
      <cdr:y>0.30138</cdr:y>
    </cdr:from>
    <cdr:to>
      <cdr:x>0.3257</cdr:x>
      <cdr:y>0.3636</cdr:y>
    </cdr:to>
    <cdr:sp macro="" textlink="">
      <cdr:nvSpPr>
        <cdr:cNvPr id="2" name="TextBox 9">
          <a:extLst xmlns:a="http://schemas.openxmlformats.org/drawingml/2006/main">
            <a:ext uri="{FF2B5EF4-FFF2-40B4-BE49-F238E27FC236}">
              <a16:creationId xmlns:a16="http://schemas.microsoft.com/office/drawing/2014/main" id="{C5A161CC-AD86-44DE-BFA1-7BDBDB2CBDD0}"/>
            </a:ext>
          </a:extLst>
        </cdr:cNvPr>
        <cdr:cNvSpPr txBox="1"/>
      </cdr:nvSpPr>
      <cdr:spPr>
        <a:xfrm xmlns:a="http://schemas.openxmlformats.org/drawingml/2006/main">
          <a:off x="2010083" y="1715017"/>
          <a:ext cx="1060659" cy="35405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600" dirty="0">
              <a:solidFill>
                <a:schemeClr val="bg1"/>
              </a:solidFill>
            </a:rPr>
            <a:t>men</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8F43-98F4-40BB-9F94-9DFF72C531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5DF73F-943E-4758-A253-6F7086B73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51BA11-E9B8-49C5-B9B0-7306953DCA50}"/>
              </a:ext>
            </a:extLst>
          </p:cNvPr>
          <p:cNvSpPr>
            <a:spLocks noGrp="1"/>
          </p:cNvSpPr>
          <p:nvPr>
            <p:ph type="dt" sz="half" idx="10"/>
          </p:nvPr>
        </p:nvSpPr>
        <p:spPr/>
        <p:txBody>
          <a:bodyPr/>
          <a:lstStyle/>
          <a:p>
            <a:fld id="{72779044-7867-48D2-B1F1-DE9D9DB579F9}" type="datetimeFigureOut">
              <a:rPr lang="en-US" smtClean="0"/>
              <a:t>6/9/2021</a:t>
            </a:fld>
            <a:endParaRPr lang="en-US"/>
          </a:p>
        </p:txBody>
      </p:sp>
      <p:sp>
        <p:nvSpPr>
          <p:cNvPr id="5" name="Footer Placeholder 4">
            <a:extLst>
              <a:ext uri="{FF2B5EF4-FFF2-40B4-BE49-F238E27FC236}">
                <a16:creationId xmlns:a16="http://schemas.microsoft.com/office/drawing/2014/main" id="{99079E5A-27D2-4779-B12C-ECCB35162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ED9BB-C9E3-4C72-B0EE-62DC868B3D07}"/>
              </a:ext>
            </a:extLst>
          </p:cNvPr>
          <p:cNvSpPr>
            <a:spLocks noGrp="1"/>
          </p:cNvSpPr>
          <p:nvPr>
            <p:ph type="sldNum" sz="quarter" idx="12"/>
          </p:nvPr>
        </p:nvSpPr>
        <p:spPr/>
        <p:txBody>
          <a:bodyPr/>
          <a:lstStyle/>
          <a:p>
            <a:fld id="{CE990F18-A07B-4C2A-8914-68785DE44D1D}" type="slidenum">
              <a:rPr lang="en-US" smtClean="0"/>
              <a:t>‹#›</a:t>
            </a:fld>
            <a:endParaRPr lang="en-US"/>
          </a:p>
        </p:txBody>
      </p:sp>
    </p:spTree>
    <p:extLst>
      <p:ext uri="{BB962C8B-B14F-4D97-AF65-F5344CB8AC3E}">
        <p14:creationId xmlns:p14="http://schemas.microsoft.com/office/powerpoint/2010/main" val="107977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255B-8DE2-4A10-BEED-F881C44B64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16DD2F-307B-45D4-8479-4B193A6E1A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E4123-4963-4272-B918-1EAAF53D5D61}"/>
              </a:ext>
            </a:extLst>
          </p:cNvPr>
          <p:cNvSpPr>
            <a:spLocks noGrp="1"/>
          </p:cNvSpPr>
          <p:nvPr>
            <p:ph type="dt" sz="half" idx="10"/>
          </p:nvPr>
        </p:nvSpPr>
        <p:spPr/>
        <p:txBody>
          <a:bodyPr/>
          <a:lstStyle/>
          <a:p>
            <a:fld id="{72779044-7867-48D2-B1F1-DE9D9DB579F9}" type="datetimeFigureOut">
              <a:rPr lang="en-US" smtClean="0"/>
              <a:t>6/9/2021</a:t>
            </a:fld>
            <a:endParaRPr lang="en-US"/>
          </a:p>
        </p:txBody>
      </p:sp>
      <p:sp>
        <p:nvSpPr>
          <p:cNvPr id="5" name="Footer Placeholder 4">
            <a:extLst>
              <a:ext uri="{FF2B5EF4-FFF2-40B4-BE49-F238E27FC236}">
                <a16:creationId xmlns:a16="http://schemas.microsoft.com/office/drawing/2014/main" id="{3FB2E526-A1B6-4EF8-A6CF-44B85BF2C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BFEC6-07CA-4294-A4AC-5FD85DA2CDC1}"/>
              </a:ext>
            </a:extLst>
          </p:cNvPr>
          <p:cNvSpPr>
            <a:spLocks noGrp="1"/>
          </p:cNvSpPr>
          <p:nvPr>
            <p:ph type="sldNum" sz="quarter" idx="12"/>
          </p:nvPr>
        </p:nvSpPr>
        <p:spPr/>
        <p:txBody>
          <a:bodyPr/>
          <a:lstStyle/>
          <a:p>
            <a:fld id="{CE990F18-A07B-4C2A-8914-68785DE44D1D}" type="slidenum">
              <a:rPr lang="en-US" smtClean="0"/>
              <a:t>‹#›</a:t>
            </a:fld>
            <a:endParaRPr lang="en-US"/>
          </a:p>
        </p:txBody>
      </p:sp>
    </p:spTree>
    <p:extLst>
      <p:ext uri="{BB962C8B-B14F-4D97-AF65-F5344CB8AC3E}">
        <p14:creationId xmlns:p14="http://schemas.microsoft.com/office/powerpoint/2010/main" val="394599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82EBF-1FB5-449B-9EB7-B801D88C61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029E34-71E8-46EA-82E1-F48946B27E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1917D-0269-4F02-B25A-0DF6C65C3901}"/>
              </a:ext>
            </a:extLst>
          </p:cNvPr>
          <p:cNvSpPr>
            <a:spLocks noGrp="1"/>
          </p:cNvSpPr>
          <p:nvPr>
            <p:ph type="dt" sz="half" idx="10"/>
          </p:nvPr>
        </p:nvSpPr>
        <p:spPr/>
        <p:txBody>
          <a:bodyPr/>
          <a:lstStyle/>
          <a:p>
            <a:fld id="{72779044-7867-48D2-B1F1-DE9D9DB579F9}" type="datetimeFigureOut">
              <a:rPr lang="en-US" smtClean="0"/>
              <a:t>6/9/2021</a:t>
            </a:fld>
            <a:endParaRPr lang="en-US"/>
          </a:p>
        </p:txBody>
      </p:sp>
      <p:sp>
        <p:nvSpPr>
          <p:cNvPr id="5" name="Footer Placeholder 4">
            <a:extLst>
              <a:ext uri="{FF2B5EF4-FFF2-40B4-BE49-F238E27FC236}">
                <a16:creationId xmlns:a16="http://schemas.microsoft.com/office/drawing/2014/main" id="{940FC701-6B4C-48D5-AFC7-F557B0165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2CF31-E78A-42AF-8857-71F5435FEE00}"/>
              </a:ext>
            </a:extLst>
          </p:cNvPr>
          <p:cNvSpPr>
            <a:spLocks noGrp="1"/>
          </p:cNvSpPr>
          <p:nvPr>
            <p:ph type="sldNum" sz="quarter" idx="12"/>
          </p:nvPr>
        </p:nvSpPr>
        <p:spPr/>
        <p:txBody>
          <a:bodyPr/>
          <a:lstStyle/>
          <a:p>
            <a:fld id="{CE990F18-A07B-4C2A-8914-68785DE44D1D}" type="slidenum">
              <a:rPr lang="en-US" smtClean="0"/>
              <a:t>‹#›</a:t>
            </a:fld>
            <a:endParaRPr lang="en-US"/>
          </a:p>
        </p:txBody>
      </p:sp>
    </p:spTree>
    <p:extLst>
      <p:ext uri="{BB962C8B-B14F-4D97-AF65-F5344CB8AC3E}">
        <p14:creationId xmlns:p14="http://schemas.microsoft.com/office/powerpoint/2010/main" val="362339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7C1E-66C1-45E4-9426-226D81709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03EAEF-AF63-40B6-BEB1-C6DFB6468A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647AA-2875-475F-B90F-7EFACD1FBD6F}"/>
              </a:ext>
            </a:extLst>
          </p:cNvPr>
          <p:cNvSpPr>
            <a:spLocks noGrp="1"/>
          </p:cNvSpPr>
          <p:nvPr>
            <p:ph type="dt" sz="half" idx="10"/>
          </p:nvPr>
        </p:nvSpPr>
        <p:spPr/>
        <p:txBody>
          <a:bodyPr/>
          <a:lstStyle/>
          <a:p>
            <a:fld id="{72779044-7867-48D2-B1F1-DE9D9DB579F9}" type="datetimeFigureOut">
              <a:rPr lang="en-US" smtClean="0"/>
              <a:t>6/9/2021</a:t>
            </a:fld>
            <a:endParaRPr lang="en-US"/>
          </a:p>
        </p:txBody>
      </p:sp>
      <p:sp>
        <p:nvSpPr>
          <p:cNvPr id="5" name="Footer Placeholder 4">
            <a:extLst>
              <a:ext uri="{FF2B5EF4-FFF2-40B4-BE49-F238E27FC236}">
                <a16:creationId xmlns:a16="http://schemas.microsoft.com/office/drawing/2014/main" id="{A94C239B-DA37-454D-81F1-E2A415468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FC135-DD9C-48FC-99B9-69F30BC9DCD4}"/>
              </a:ext>
            </a:extLst>
          </p:cNvPr>
          <p:cNvSpPr>
            <a:spLocks noGrp="1"/>
          </p:cNvSpPr>
          <p:nvPr>
            <p:ph type="sldNum" sz="quarter" idx="12"/>
          </p:nvPr>
        </p:nvSpPr>
        <p:spPr/>
        <p:txBody>
          <a:bodyPr/>
          <a:lstStyle/>
          <a:p>
            <a:fld id="{CE990F18-A07B-4C2A-8914-68785DE44D1D}" type="slidenum">
              <a:rPr lang="en-US" smtClean="0"/>
              <a:t>‹#›</a:t>
            </a:fld>
            <a:endParaRPr lang="en-US"/>
          </a:p>
        </p:txBody>
      </p:sp>
    </p:spTree>
    <p:extLst>
      <p:ext uri="{BB962C8B-B14F-4D97-AF65-F5344CB8AC3E}">
        <p14:creationId xmlns:p14="http://schemas.microsoft.com/office/powerpoint/2010/main" val="490815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DDF1-53C8-473A-8774-DA399F192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2AEC68-447B-4C50-8A77-AC4A20AE3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D9A0B-AC80-442B-A955-3190EA7EBEB6}"/>
              </a:ext>
            </a:extLst>
          </p:cNvPr>
          <p:cNvSpPr>
            <a:spLocks noGrp="1"/>
          </p:cNvSpPr>
          <p:nvPr>
            <p:ph type="dt" sz="half" idx="10"/>
          </p:nvPr>
        </p:nvSpPr>
        <p:spPr/>
        <p:txBody>
          <a:bodyPr/>
          <a:lstStyle/>
          <a:p>
            <a:fld id="{72779044-7867-48D2-B1F1-DE9D9DB579F9}" type="datetimeFigureOut">
              <a:rPr lang="en-US" smtClean="0"/>
              <a:t>6/9/2021</a:t>
            </a:fld>
            <a:endParaRPr lang="en-US"/>
          </a:p>
        </p:txBody>
      </p:sp>
      <p:sp>
        <p:nvSpPr>
          <p:cNvPr id="5" name="Footer Placeholder 4">
            <a:extLst>
              <a:ext uri="{FF2B5EF4-FFF2-40B4-BE49-F238E27FC236}">
                <a16:creationId xmlns:a16="http://schemas.microsoft.com/office/drawing/2014/main" id="{09D12692-D242-4A9B-8D49-C6450F805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7AD33-BCF9-4425-B99A-4EF33931B419}"/>
              </a:ext>
            </a:extLst>
          </p:cNvPr>
          <p:cNvSpPr>
            <a:spLocks noGrp="1"/>
          </p:cNvSpPr>
          <p:nvPr>
            <p:ph type="sldNum" sz="quarter" idx="12"/>
          </p:nvPr>
        </p:nvSpPr>
        <p:spPr/>
        <p:txBody>
          <a:bodyPr/>
          <a:lstStyle/>
          <a:p>
            <a:fld id="{CE990F18-A07B-4C2A-8914-68785DE44D1D}" type="slidenum">
              <a:rPr lang="en-US" smtClean="0"/>
              <a:t>‹#›</a:t>
            </a:fld>
            <a:endParaRPr lang="en-US"/>
          </a:p>
        </p:txBody>
      </p:sp>
    </p:spTree>
    <p:extLst>
      <p:ext uri="{BB962C8B-B14F-4D97-AF65-F5344CB8AC3E}">
        <p14:creationId xmlns:p14="http://schemas.microsoft.com/office/powerpoint/2010/main" val="89229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3C67-1E6F-4F7D-BE22-87E63FEF04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A976D3-F4C0-44F1-8DAA-CB79392BA7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50F3FF-AA79-47A1-B6B6-4E67059E7C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E221D1-2F4A-46E5-84CA-C5A75DA7D833}"/>
              </a:ext>
            </a:extLst>
          </p:cNvPr>
          <p:cNvSpPr>
            <a:spLocks noGrp="1"/>
          </p:cNvSpPr>
          <p:nvPr>
            <p:ph type="dt" sz="half" idx="10"/>
          </p:nvPr>
        </p:nvSpPr>
        <p:spPr/>
        <p:txBody>
          <a:bodyPr/>
          <a:lstStyle/>
          <a:p>
            <a:fld id="{72779044-7867-48D2-B1F1-DE9D9DB579F9}" type="datetimeFigureOut">
              <a:rPr lang="en-US" smtClean="0"/>
              <a:t>6/9/2021</a:t>
            </a:fld>
            <a:endParaRPr lang="en-US"/>
          </a:p>
        </p:txBody>
      </p:sp>
      <p:sp>
        <p:nvSpPr>
          <p:cNvPr id="6" name="Footer Placeholder 5">
            <a:extLst>
              <a:ext uri="{FF2B5EF4-FFF2-40B4-BE49-F238E27FC236}">
                <a16:creationId xmlns:a16="http://schemas.microsoft.com/office/drawing/2014/main" id="{8A589EF9-8010-4254-84F3-50CBD35CF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6FCDA-E938-4D59-A1DA-079063F6BDFE}"/>
              </a:ext>
            </a:extLst>
          </p:cNvPr>
          <p:cNvSpPr>
            <a:spLocks noGrp="1"/>
          </p:cNvSpPr>
          <p:nvPr>
            <p:ph type="sldNum" sz="quarter" idx="12"/>
          </p:nvPr>
        </p:nvSpPr>
        <p:spPr/>
        <p:txBody>
          <a:bodyPr/>
          <a:lstStyle/>
          <a:p>
            <a:fld id="{CE990F18-A07B-4C2A-8914-68785DE44D1D}" type="slidenum">
              <a:rPr lang="en-US" smtClean="0"/>
              <a:t>‹#›</a:t>
            </a:fld>
            <a:endParaRPr lang="en-US"/>
          </a:p>
        </p:txBody>
      </p:sp>
    </p:spTree>
    <p:extLst>
      <p:ext uri="{BB962C8B-B14F-4D97-AF65-F5344CB8AC3E}">
        <p14:creationId xmlns:p14="http://schemas.microsoft.com/office/powerpoint/2010/main" val="317393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02F9-92F6-45FC-9BD1-76166939DF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E727C5-F2A8-47AF-8573-FC17D4C91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799A3-25D1-4055-91E1-391A72299D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D7FBF3-C31E-486B-801A-A75A05F11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0C295-9349-42BF-A0B8-547C73F3F5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EF60E6-785C-4983-952E-04B1350140D4}"/>
              </a:ext>
            </a:extLst>
          </p:cNvPr>
          <p:cNvSpPr>
            <a:spLocks noGrp="1"/>
          </p:cNvSpPr>
          <p:nvPr>
            <p:ph type="dt" sz="half" idx="10"/>
          </p:nvPr>
        </p:nvSpPr>
        <p:spPr/>
        <p:txBody>
          <a:bodyPr/>
          <a:lstStyle/>
          <a:p>
            <a:fld id="{72779044-7867-48D2-B1F1-DE9D9DB579F9}" type="datetimeFigureOut">
              <a:rPr lang="en-US" smtClean="0"/>
              <a:t>6/9/2021</a:t>
            </a:fld>
            <a:endParaRPr lang="en-US"/>
          </a:p>
        </p:txBody>
      </p:sp>
      <p:sp>
        <p:nvSpPr>
          <p:cNvPr id="8" name="Footer Placeholder 7">
            <a:extLst>
              <a:ext uri="{FF2B5EF4-FFF2-40B4-BE49-F238E27FC236}">
                <a16:creationId xmlns:a16="http://schemas.microsoft.com/office/drawing/2014/main" id="{41B1C462-47E0-4E7E-9463-F9F8004039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5974C2-DBB5-4A1B-A95C-4742E243ED35}"/>
              </a:ext>
            </a:extLst>
          </p:cNvPr>
          <p:cNvSpPr>
            <a:spLocks noGrp="1"/>
          </p:cNvSpPr>
          <p:nvPr>
            <p:ph type="sldNum" sz="quarter" idx="12"/>
          </p:nvPr>
        </p:nvSpPr>
        <p:spPr/>
        <p:txBody>
          <a:bodyPr/>
          <a:lstStyle/>
          <a:p>
            <a:fld id="{CE990F18-A07B-4C2A-8914-68785DE44D1D}" type="slidenum">
              <a:rPr lang="en-US" smtClean="0"/>
              <a:t>‹#›</a:t>
            </a:fld>
            <a:endParaRPr lang="en-US"/>
          </a:p>
        </p:txBody>
      </p:sp>
    </p:spTree>
    <p:extLst>
      <p:ext uri="{BB962C8B-B14F-4D97-AF65-F5344CB8AC3E}">
        <p14:creationId xmlns:p14="http://schemas.microsoft.com/office/powerpoint/2010/main" val="37006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3FBE-798C-4E19-A602-0A4F787C05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2373A6-1E33-4F7B-892A-7289B662D736}"/>
              </a:ext>
            </a:extLst>
          </p:cNvPr>
          <p:cNvSpPr>
            <a:spLocks noGrp="1"/>
          </p:cNvSpPr>
          <p:nvPr>
            <p:ph type="dt" sz="half" idx="10"/>
          </p:nvPr>
        </p:nvSpPr>
        <p:spPr/>
        <p:txBody>
          <a:bodyPr/>
          <a:lstStyle/>
          <a:p>
            <a:fld id="{72779044-7867-48D2-B1F1-DE9D9DB579F9}" type="datetimeFigureOut">
              <a:rPr lang="en-US" smtClean="0"/>
              <a:t>6/9/2021</a:t>
            </a:fld>
            <a:endParaRPr lang="en-US"/>
          </a:p>
        </p:txBody>
      </p:sp>
      <p:sp>
        <p:nvSpPr>
          <p:cNvPr id="4" name="Footer Placeholder 3">
            <a:extLst>
              <a:ext uri="{FF2B5EF4-FFF2-40B4-BE49-F238E27FC236}">
                <a16:creationId xmlns:a16="http://schemas.microsoft.com/office/drawing/2014/main" id="{70C42D32-E7B0-48C8-BD24-DE236FBE84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554ED3-B916-40C2-9541-F2DF8FFF2098}"/>
              </a:ext>
            </a:extLst>
          </p:cNvPr>
          <p:cNvSpPr>
            <a:spLocks noGrp="1"/>
          </p:cNvSpPr>
          <p:nvPr>
            <p:ph type="sldNum" sz="quarter" idx="12"/>
          </p:nvPr>
        </p:nvSpPr>
        <p:spPr/>
        <p:txBody>
          <a:bodyPr/>
          <a:lstStyle/>
          <a:p>
            <a:fld id="{CE990F18-A07B-4C2A-8914-68785DE44D1D}" type="slidenum">
              <a:rPr lang="en-US" smtClean="0"/>
              <a:t>‹#›</a:t>
            </a:fld>
            <a:endParaRPr lang="en-US"/>
          </a:p>
        </p:txBody>
      </p:sp>
    </p:spTree>
    <p:extLst>
      <p:ext uri="{BB962C8B-B14F-4D97-AF65-F5344CB8AC3E}">
        <p14:creationId xmlns:p14="http://schemas.microsoft.com/office/powerpoint/2010/main" val="373830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E1680-FCE6-44DF-BF3A-610059E39019}"/>
              </a:ext>
            </a:extLst>
          </p:cNvPr>
          <p:cNvSpPr>
            <a:spLocks noGrp="1"/>
          </p:cNvSpPr>
          <p:nvPr>
            <p:ph type="dt" sz="half" idx="10"/>
          </p:nvPr>
        </p:nvSpPr>
        <p:spPr/>
        <p:txBody>
          <a:bodyPr/>
          <a:lstStyle/>
          <a:p>
            <a:fld id="{72779044-7867-48D2-B1F1-DE9D9DB579F9}" type="datetimeFigureOut">
              <a:rPr lang="en-US" smtClean="0"/>
              <a:t>6/9/2021</a:t>
            </a:fld>
            <a:endParaRPr lang="en-US"/>
          </a:p>
        </p:txBody>
      </p:sp>
      <p:sp>
        <p:nvSpPr>
          <p:cNvPr id="3" name="Footer Placeholder 2">
            <a:extLst>
              <a:ext uri="{FF2B5EF4-FFF2-40B4-BE49-F238E27FC236}">
                <a16:creationId xmlns:a16="http://schemas.microsoft.com/office/drawing/2014/main" id="{EF224423-A64E-4378-ACCF-67150480ED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1BAE23-0AE0-4E4B-BDCB-40001254BA70}"/>
              </a:ext>
            </a:extLst>
          </p:cNvPr>
          <p:cNvSpPr>
            <a:spLocks noGrp="1"/>
          </p:cNvSpPr>
          <p:nvPr>
            <p:ph type="sldNum" sz="quarter" idx="12"/>
          </p:nvPr>
        </p:nvSpPr>
        <p:spPr/>
        <p:txBody>
          <a:bodyPr/>
          <a:lstStyle/>
          <a:p>
            <a:fld id="{CE990F18-A07B-4C2A-8914-68785DE44D1D}" type="slidenum">
              <a:rPr lang="en-US" smtClean="0"/>
              <a:t>‹#›</a:t>
            </a:fld>
            <a:endParaRPr lang="en-US"/>
          </a:p>
        </p:txBody>
      </p:sp>
    </p:spTree>
    <p:extLst>
      <p:ext uri="{BB962C8B-B14F-4D97-AF65-F5344CB8AC3E}">
        <p14:creationId xmlns:p14="http://schemas.microsoft.com/office/powerpoint/2010/main" val="328207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88CE-C4B5-4368-B321-3C45EEE36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2D81AD-76A8-42DA-AD29-980B8298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B842CD-6CD9-42B9-BF76-9B57C722A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25324C-CA92-4635-90AD-6BAA60DD6E84}"/>
              </a:ext>
            </a:extLst>
          </p:cNvPr>
          <p:cNvSpPr>
            <a:spLocks noGrp="1"/>
          </p:cNvSpPr>
          <p:nvPr>
            <p:ph type="dt" sz="half" idx="10"/>
          </p:nvPr>
        </p:nvSpPr>
        <p:spPr/>
        <p:txBody>
          <a:bodyPr/>
          <a:lstStyle/>
          <a:p>
            <a:fld id="{72779044-7867-48D2-B1F1-DE9D9DB579F9}" type="datetimeFigureOut">
              <a:rPr lang="en-US" smtClean="0"/>
              <a:t>6/9/2021</a:t>
            </a:fld>
            <a:endParaRPr lang="en-US"/>
          </a:p>
        </p:txBody>
      </p:sp>
      <p:sp>
        <p:nvSpPr>
          <p:cNvPr id="6" name="Footer Placeholder 5">
            <a:extLst>
              <a:ext uri="{FF2B5EF4-FFF2-40B4-BE49-F238E27FC236}">
                <a16:creationId xmlns:a16="http://schemas.microsoft.com/office/drawing/2014/main" id="{39CD3E72-8718-40FF-8429-A618B7DB8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991F8-9277-4ACA-B8F5-CA663F32A0FB}"/>
              </a:ext>
            </a:extLst>
          </p:cNvPr>
          <p:cNvSpPr>
            <a:spLocks noGrp="1"/>
          </p:cNvSpPr>
          <p:nvPr>
            <p:ph type="sldNum" sz="quarter" idx="12"/>
          </p:nvPr>
        </p:nvSpPr>
        <p:spPr/>
        <p:txBody>
          <a:bodyPr/>
          <a:lstStyle/>
          <a:p>
            <a:fld id="{CE990F18-A07B-4C2A-8914-68785DE44D1D}" type="slidenum">
              <a:rPr lang="en-US" smtClean="0"/>
              <a:t>‹#›</a:t>
            </a:fld>
            <a:endParaRPr lang="en-US"/>
          </a:p>
        </p:txBody>
      </p:sp>
    </p:spTree>
    <p:extLst>
      <p:ext uri="{BB962C8B-B14F-4D97-AF65-F5344CB8AC3E}">
        <p14:creationId xmlns:p14="http://schemas.microsoft.com/office/powerpoint/2010/main" val="290876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8D7D-E953-4EAA-A4A2-E71B75580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FD594E-2C5B-46B5-9077-DA49D7998C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4603EB-6CC3-49AF-8913-539291D60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B5201-EBBC-49DA-B221-D1D156DD1CB2}"/>
              </a:ext>
            </a:extLst>
          </p:cNvPr>
          <p:cNvSpPr>
            <a:spLocks noGrp="1"/>
          </p:cNvSpPr>
          <p:nvPr>
            <p:ph type="dt" sz="half" idx="10"/>
          </p:nvPr>
        </p:nvSpPr>
        <p:spPr/>
        <p:txBody>
          <a:bodyPr/>
          <a:lstStyle/>
          <a:p>
            <a:fld id="{72779044-7867-48D2-B1F1-DE9D9DB579F9}" type="datetimeFigureOut">
              <a:rPr lang="en-US" smtClean="0"/>
              <a:t>6/9/2021</a:t>
            </a:fld>
            <a:endParaRPr lang="en-US"/>
          </a:p>
        </p:txBody>
      </p:sp>
      <p:sp>
        <p:nvSpPr>
          <p:cNvPr id="6" name="Footer Placeholder 5">
            <a:extLst>
              <a:ext uri="{FF2B5EF4-FFF2-40B4-BE49-F238E27FC236}">
                <a16:creationId xmlns:a16="http://schemas.microsoft.com/office/drawing/2014/main" id="{AA0DF065-52AD-4D31-92C3-DCE3BAF364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124B8-AD1F-482E-9E51-8E66F46591E4}"/>
              </a:ext>
            </a:extLst>
          </p:cNvPr>
          <p:cNvSpPr>
            <a:spLocks noGrp="1"/>
          </p:cNvSpPr>
          <p:nvPr>
            <p:ph type="sldNum" sz="quarter" idx="12"/>
          </p:nvPr>
        </p:nvSpPr>
        <p:spPr/>
        <p:txBody>
          <a:bodyPr/>
          <a:lstStyle/>
          <a:p>
            <a:fld id="{CE990F18-A07B-4C2A-8914-68785DE44D1D}" type="slidenum">
              <a:rPr lang="en-US" smtClean="0"/>
              <a:t>‹#›</a:t>
            </a:fld>
            <a:endParaRPr lang="en-US"/>
          </a:p>
        </p:txBody>
      </p:sp>
    </p:spTree>
    <p:extLst>
      <p:ext uri="{BB962C8B-B14F-4D97-AF65-F5344CB8AC3E}">
        <p14:creationId xmlns:p14="http://schemas.microsoft.com/office/powerpoint/2010/main" val="427849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558D5-A0BD-423E-8D8B-E5C89A171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D169D1-6618-424E-B457-04F50EBEDF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F5EC9-34AC-4F88-BCD6-B54457CCE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79044-7867-48D2-B1F1-DE9D9DB579F9}" type="datetimeFigureOut">
              <a:rPr lang="en-US" smtClean="0"/>
              <a:t>6/9/2021</a:t>
            </a:fld>
            <a:endParaRPr lang="en-US"/>
          </a:p>
        </p:txBody>
      </p:sp>
      <p:sp>
        <p:nvSpPr>
          <p:cNvPr id="5" name="Footer Placeholder 4">
            <a:extLst>
              <a:ext uri="{FF2B5EF4-FFF2-40B4-BE49-F238E27FC236}">
                <a16:creationId xmlns:a16="http://schemas.microsoft.com/office/drawing/2014/main" id="{C3564D73-88A6-49CB-A122-70F31E25E5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538B8E-A21C-4587-A3B2-6D897787B5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90F18-A07B-4C2A-8914-68785DE44D1D}" type="slidenum">
              <a:rPr lang="en-US" smtClean="0"/>
              <a:t>‹#›</a:t>
            </a:fld>
            <a:endParaRPr lang="en-US"/>
          </a:p>
        </p:txBody>
      </p:sp>
    </p:spTree>
    <p:extLst>
      <p:ext uri="{BB962C8B-B14F-4D97-AF65-F5344CB8AC3E}">
        <p14:creationId xmlns:p14="http://schemas.microsoft.com/office/powerpoint/2010/main" val="1503409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B29A-C0E7-4E73-9C5C-7A3F0EFE5B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C78B8A3-9B41-4906-A7FE-5682FD31D04A}"/>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AFA8B223-9D20-45D1-B789-317156786E71}"/>
              </a:ext>
            </a:extLst>
          </p:cNvPr>
          <p:cNvPicPr>
            <a:picLocks noChangeAspect="1"/>
          </p:cNvPicPr>
          <p:nvPr/>
        </p:nvPicPr>
        <p:blipFill>
          <a:blip r:embed="rId2"/>
          <a:stretch>
            <a:fillRect/>
          </a:stretch>
        </p:blipFill>
        <p:spPr>
          <a:xfrm>
            <a:off x="0" y="44440"/>
            <a:ext cx="12192000" cy="6769120"/>
          </a:xfrm>
          <a:prstGeom prst="rect">
            <a:avLst/>
          </a:prstGeom>
        </p:spPr>
      </p:pic>
      <p:sp>
        <p:nvSpPr>
          <p:cNvPr id="7" name="TextBox 6">
            <a:extLst>
              <a:ext uri="{FF2B5EF4-FFF2-40B4-BE49-F238E27FC236}">
                <a16:creationId xmlns:a16="http://schemas.microsoft.com/office/drawing/2014/main" id="{04911417-CE24-4A0C-9311-9FBE415E1BD3}"/>
              </a:ext>
            </a:extLst>
          </p:cNvPr>
          <p:cNvSpPr txBox="1"/>
          <p:nvPr/>
        </p:nvSpPr>
        <p:spPr>
          <a:xfrm>
            <a:off x="7344911" y="3780215"/>
            <a:ext cx="4459994" cy="1569660"/>
          </a:xfrm>
          <a:prstGeom prst="rect">
            <a:avLst/>
          </a:prstGeom>
          <a:noFill/>
        </p:spPr>
        <p:txBody>
          <a:bodyPr wrap="square" rtlCol="0">
            <a:spAutoFit/>
          </a:bodyPr>
          <a:lstStyle/>
          <a:p>
            <a:pPr algn="ctr"/>
            <a:r>
              <a:rPr lang="en-US" sz="3200" b="1" dirty="0">
                <a:solidFill>
                  <a:schemeClr val="bg1"/>
                </a:solidFill>
                <a:latin typeface="Britannic Bold" panose="020B0903060703020204" pitchFamily="34" charset="0"/>
              </a:rPr>
              <a:t>Myocardial infarction            complications</a:t>
            </a:r>
            <a:r>
              <a:rPr lang="en-US" sz="3200" b="1" dirty="0">
                <a:solidFill>
                  <a:schemeClr val="bg1"/>
                </a:solidFill>
                <a:latin typeface="Arial" panose="020B0604020202020204" pitchFamily="34" charset="0"/>
              </a:rPr>
              <a:t> </a:t>
            </a:r>
          </a:p>
          <a:p>
            <a:endParaRPr lang="en-US" sz="3200" dirty="0">
              <a:solidFill>
                <a:schemeClr val="bg1"/>
              </a:solidFill>
            </a:endParaRPr>
          </a:p>
        </p:txBody>
      </p:sp>
    </p:spTree>
    <p:extLst>
      <p:ext uri="{BB962C8B-B14F-4D97-AF65-F5344CB8AC3E}">
        <p14:creationId xmlns:p14="http://schemas.microsoft.com/office/powerpoint/2010/main" val="2281554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32F63D-5D72-4AFE-923E-2B164FAAF053}"/>
              </a:ext>
            </a:extLst>
          </p:cNvPr>
          <p:cNvPicPr>
            <a:picLocks noChangeAspect="1"/>
          </p:cNvPicPr>
          <p:nvPr/>
        </p:nvPicPr>
        <p:blipFill>
          <a:blip r:embed="rId2"/>
          <a:stretch>
            <a:fillRect/>
          </a:stretch>
        </p:blipFill>
        <p:spPr>
          <a:xfrm>
            <a:off x="0" y="-77147"/>
            <a:ext cx="12335069" cy="6935147"/>
          </a:xfrm>
          <a:prstGeom prst="rect">
            <a:avLst/>
          </a:prstGeom>
        </p:spPr>
      </p:pic>
      <p:sp>
        <p:nvSpPr>
          <p:cNvPr id="5" name="TextBox 4">
            <a:extLst>
              <a:ext uri="{FF2B5EF4-FFF2-40B4-BE49-F238E27FC236}">
                <a16:creationId xmlns:a16="http://schemas.microsoft.com/office/drawing/2014/main" id="{EFD5B57A-E3DF-46CD-98D5-16DA40C35C1D}"/>
              </a:ext>
            </a:extLst>
          </p:cNvPr>
          <p:cNvSpPr txBox="1"/>
          <p:nvPr/>
        </p:nvSpPr>
        <p:spPr>
          <a:xfrm flipH="1">
            <a:off x="3286081" y="1522611"/>
            <a:ext cx="5949517" cy="769441"/>
          </a:xfrm>
          <a:prstGeom prst="rect">
            <a:avLst/>
          </a:prstGeom>
          <a:noFill/>
        </p:spPr>
        <p:txBody>
          <a:bodyPr wrap="square" rtlCol="0">
            <a:spAutoFit/>
          </a:bodyPr>
          <a:lstStyle/>
          <a:p>
            <a:r>
              <a:rPr lang="en-US" sz="2800" dirty="0">
                <a:solidFill>
                  <a:schemeClr val="bg1"/>
                </a:solidFill>
                <a:effectLst>
                  <a:outerShdw blurRad="38100" dist="38100" dir="2700000" algn="tl">
                    <a:srgbClr val="000000">
                      <a:alpha val="43137"/>
                    </a:srgbClr>
                  </a:outerShdw>
                </a:effectLst>
                <a:latin typeface="Algerian" panose="04020705040A02060702" pitchFamily="82" charset="0"/>
              </a:rPr>
              <a:t>03</a:t>
            </a:r>
            <a:r>
              <a:rPr lang="en-US" sz="2400" dirty="0">
                <a:solidFill>
                  <a:schemeClr val="bg1"/>
                </a:solidFill>
                <a:effectLst>
                  <a:outerShdw blurRad="38100" dist="38100" dir="2700000" algn="tl">
                    <a:srgbClr val="000000">
                      <a:alpha val="43137"/>
                    </a:srgbClr>
                  </a:outerShdw>
                </a:effectLst>
                <a:latin typeface="Arial Black" panose="020B0A04020102020204" pitchFamily="34" charset="0"/>
              </a:rPr>
              <a:t> </a:t>
            </a:r>
            <a:r>
              <a:rPr lang="en-US" sz="4400" dirty="0">
                <a:solidFill>
                  <a:schemeClr val="bg1"/>
                </a:solidFill>
                <a:effectLst>
                  <a:outerShdw blurRad="38100" dist="38100" dir="2700000" algn="tl">
                    <a:srgbClr val="000000">
                      <a:alpha val="43137"/>
                    </a:srgbClr>
                  </a:outerShdw>
                </a:effectLst>
                <a:latin typeface="Arial Black" panose="020B0A04020102020204" pitchFamily="34" charset="0"/>
              </a:rPr>
              <a:t>Data Preparation</a:t>
            </a:r>
          </a:p>
        </p:txBody>
      </p:sp>
      <p:sp>
        <p:nvSpPr>
          <p:cNvPr id="4" name="TextBox 3">
            <a:extLst>
              <a:ext uri="{FF2B5EF4-FFF2-40B4-BE49-F238E27FC236}">
                <a16:creationId xmlns:a16="http://schemas.microsoft.com/office/drawing/2014/main" id="{385F6FAC-3C0D-4FBA-8B76-9C22400EF54A}"/>
              </a:ext>
            </a:extLst>
          </p:cNvPr>
          <p:cNvSpPr txBox="1"/>
          <p:nvPr/>
        </p:nvSpPr>
        <p:spPr>
          <a:xfrm flipH="1">
            <a:off x="0" y="2674472"/>
            <a:ext cx="8781942" cy="2677656"/>
          </a:xfrm>
          <a:prstGeom prst="rect">
            <a:avLst/>
          </a:prstGeom>
          <a:noFill/>
        </p:spPr>
        <p:txBody>
          <a:bodyPr wrap="square" rtlCol="0">
            <a:spAutoFit/>
          </a:bodyPr>
          <a:lstStyle/>
          <a:p>
            <a:r>
              <a:rPr lang="en-US" sz="2800" b="0" i="0" dirty="0">
                <a:solidFill>
                  <a:schemeClr val="bg1"/>
                </a:solidFill>
                <a:effectLst/>
                <a:latin typeface="PT Sans"/>
              </a:rPr>
              <a:t>Data preparation is the process of cleaning and transforming raw data prior to processing and analysis. It is an important step prior to processing and often involves reformatting data, making corrections to data and the combining of data sets to enrich data.</a:t>
            </a:r>
            <a:endParaRPr lang="en-US" sz="4400"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3922259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741A54-5D25-4A04-88D4-8F5A30868A90}"/>
              </a:ext>
            </a:extLst>
          </p:cNvPr>
          <p:cNvPicPr>
            <a:picLocks noChangeAspect="1"/>
          </p:cNvPicPr>
          <p:nvPr/>
        </p:nvPicPr>
        <p:blipFill>
          <a:blip r:embed="rId2"/>
          <a:stretch>
            <a:fillRect/>
          </a:stretch>
        </p:blipFill>
        <p:spPr>
          <a:xfrm>
            <a:off x="0" y="-77147"/>
            <a:ext cx="12335069" cy="6935147"/>
          </a:xfrm>
          <a:prstGeom prst="rect">
            <a:avLst/>
          </a:prstGeom>
        </p:spPr>
      </p:pic>
      <p:sp>
        <p:nvSpPr>
          <p:cNvPr id="4" name="TextBox 3">
            <a:extLst>
              <a:ext uri="{FF2B5EF4-FFF2-40B4-BE49-F238E27FC236}">
                <a16:creationId xmlns:a16="http://schemas.microsoft.com/office/drawing/2014/main" id="{48A227DD-6F0A-4B6B-B647-4E1779217150}"/>
              </a:ext>
            </a:extLst>
          </p:cNvPr>
          <p:cNvSpPr txBox="1"/>
          <p:nvPr/>
        </p:nvSpPr>
        <p:spPr>
          <a:xfrm>
            <a:off x="3513111" y="1562651"/>
            <a:ext cx="5308846" cy="1046440"/>
          </a:xfrm>
          <a:prstGeom prst="rect">
            <a:avLst/>
          </a:prstGeom>
          <a:noFill/>
        </p:spPr>
        <p:txBody>
          <a:bodyPr wrap="square" rtlCol="0">
            <a:spAutoFit/>
          </a:bodyPr>
          <a:lstStyle/>
          <a:p>
            <a:r>
              <a:rPr lang="en-US" sz="2800" dirty="0">
                <a:solidFill>
                  <a:schemeClr val="bg1"/>
                </a:solidFill>
                <a:effectLst>
                  <a:outerShdw blurRad="38100" dist="38100" dir="2700000" algn="tl">
                    <a:srgbClr val="000000">
                      <a:alpha val="43137"/>
                    </a:srgbClr>
                  </a:outerShdw>
                </a:effectLst>
                <a:latin typeface="Algerian" panose="04020705040A02060702" pitchFamily="82" charset="0"/>
              </a:rPr>
              <a:t>3.1</a:t>
            </a:r>
            <a:r>
              <a:rPr lang="en-US" sz="1800" dirty="0">
                <a:solidFill>
                  <a:schemeClr val="bg1"/>
                </a:solidFill>
                <a:effectLst>
                  <a:outerShdw blurRad="38100" dist="38100" dir="2700000" algn="tl">
                    <a:srgbClr val="000000">
                      <a:alpha val="43137"/>
                    </a:srgbClr>
                  </a:outerShdw>
                </a:effectLst>
                <a:latin typeface="Arial Black" panose="020B0A04020102020204" pitchFamily="34" charset="0"/>
              </a:rPr>
              <a:t> </a:t>
            </a:r>
            <a:r>
              <a:rPr lang="en-US" sz="4400" dirty="0">
                <a:solidFill>
                  <a:schemeClr val="bg1"/>
                </a:solidFill>
                <a:effectLst>
                  <a:outerShdw blurRad="38100" dist="38100" dir="2700000" algn="tl">
                    <a:srgbClr val="000000">
                      <a:alpha val="43137"/>
                    </a:srgbClr>
                  </a:outerShdw>
                </a:effectLst>
                <a:latin typeface="Arial Black" panose="020B0A04020102020204" pitchFamily="34" charset="0"/>
              </a:rPr>
              <a:t>Data Cleaning</a:t>
            </a:r>
          </a:p>
          <a:p>
            <a:endParaRPr lang="en-US" dirty="0"/>
          </a:p>
        </p:txBody>
      </p:sp>
      <p:pic>
        <p:nvPicPr>
          <p:cNvPr id="5" name="Picture 4">
            <a:extLst>
              <a:ext uri="{FF2B5EF4-FFF2-40B4-BE49-F238E27FC236}">
                <a16:creationId xmlns:a16="http://schemas.microsoft.com/office/drawing/2014/main" id="{7FC8CB64-526D-4050-8897-5F51EA592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053" y="2609091"/>
            <a:ext cx="9754961" cy="3829584"/>
          </a:xfrm>
          <a:prstGeom prst="rect">
            <a:avLst/>
          </a:prstGeom>
        </p:spPr>
      </p:pic>
    </p:spTree>
    <p:extLst>
      <p:ext uri="{BB962C8B-B14F-4D97-AF65-F5344CB8AC3E}">
        <p14:creationId xmlns:p14="http://schemas.microsoft.com/office/powerpoint/2010/main" val="1240387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84D761-2026-4E8A-93F7-31E710B4531C}"/>
              </a:ext>
            </a:extLst>
          </p:cNvPr>
          <p:cNvPicPr>
            <a:picLocks noChangeAspect="1"/>
          </p:cNvPicPr>
          <p:nvPr/>
        </p:nvPicPr>
        <p:blipFill>
          <a:blip r:embed="rId2"/>
          <a:stretch>
            <a:fillRect/>
          </a:stretch>
        </p:blipFill>
        <p:spPr>
          <a:xfrm>
            <a:off x="0" y="-77147"/>
            <a:ext cx="12335069" cy="6935147"/>
          </a:xfrm>
          <a:prstGeom prst="rect">
            <a:avLst/>
          </a:prstGeom>
        </p:spPr>
      </p:pic>
      <p:sp>
        <p:nvSpPr>
          <p:cNvPr id="3" name="TextBox 2">
            <a:extLst>
              <a:ext uri="{FF2B5EF4-FFF2-40B4-BE49-F238E27FC236}">
                <a16:creationId xmlns:a16="http://schemas.microsoft.com/office/drawing/2014/main" id="{A3BEC3F1-2F09-42A2-B23D-800CC75FB7EA}"/>
              </a:ext>
            </a:extLst>
          </p:cNvPr>
          <p:cNvSpPr txBox="1"/>
          <p:nvPr/>
        </p:nvSpPr>
        <p:spPr>
          <a:xfrm>
            <a:off x="3615054" y="1594537"/>
            <a:ext cx="4793942" cy="769441"/>
          </a:xfrm>
          <a:prstGeom prst="rect">
            <a:avLst/>
          </a:prstGeom>
          <a:noFill/>
        </p:spPr>
        <p:txBody>
          <a:bodyPr wrap="square" rtlCol="0">
            <a:spAutoFit/>
          </a:bodyPr>
          <a:lstStyle/>
          <a:p>
            <a:r>
              <a:rPr lang="en-US" sz="2800" dirty="0">
                <a:solidFill>
                  <a:schemeClr val="bg1"/>
                </a:solidFill>
                <a:effectLst>
                  <a:outerShdw blurRad="38100" dist="38100" dir="2700000" algn="tl">
                    <a:srgbClr val="000000">
                      <a:alpha val="43137"/>
                    </a:srgbClr>
                  </a:outerShdw>
                </a:effectLst>
                <a:latin typeface="Algerian" panose="04020705040A02060702" pitchFamily="82" charset="0"/>
              </a:rPr>
              <a:t>3.2</a:t>
            </a:r>
            <a:r>
              <a:rPr lang="en-US" sz="2800" dirty="0">
                <a:solidFill>
                  <a:schemeClr val="bg1"/>
                </a:solidFill>
                <a:effectLst>
                  <a:outerShdw blurRad="38100" dist="38100" dir="2700000" algn="tl">
                    <a:srgbClr val="000000">
                      <a:alpha val="43137"/>
                    </a:srgbClr>
                  </a:outerShdw>
                </a:effectLst>
                <a:latin typeface="Arial Black" panose="020B0A04020102020204" pitchFamily="34" charset="0"/>
              </a:rPr>
              <a:t> </a:t>
            </a:r>
            <a:r>
              <a:rPr lang="en-US" sz="900" dirty="0">
                <a:solidFill>
                  <a:schemeClr val="bg1"/>
                </a:solidFill>
                <a:effectLst>
                  <a:outerShdw blurRad="38100" dist="38100" dir="2700000" algn="tl">
                    <a:srgbClr val="000000">
                      <a:alpha val="43137"/>
                    </a:srgbClr>
                  </a:outerShdw>
                </a:effectLst>
                <a:latin typeface="Arial Black" panose="020B0A04020102020204" pitchFamily="34" charset="0"/>
              </a:rPr>
              <a:t> </a:t>
            </a:r>
            <a:r>
              <a:rPr lang="en-US" sz="4400" dirty="0">
                <a:solidFill>
                  <a:schemeClr val="bg1"/>
                </a:solidFill>
                <a:effectLst>
                  <a:outerShdw blurRad="38100" dist="38100" dir="2700000" algn="tl">
                    <a:srgbClr val="000000">
                      <a:alpha val="43137"/>
                    </a:srgbClr>
                  </a:outerShdw>
                </a:effectLst>
                <a:latin typeface="Arial Black" panose="020B0A04020102020204" pitchFamily="34" charset="0"/>
              </a:rPr>
              <a:t>Data Scaling</a:t>
            </a:r>
          </a:p>
        </p:txBody>
      </p:sp>
      <p:pic>
        <p:nvPicPr>
          <p:cNvPr id="5" name="Picture 4">
            <a:extLst>
              <a:ext uri="{FF2B5EF4-FFF2-40B4-BE49-F238E27FC236}">
                <a16:creationId xmlns:a16="http://schemas.microsoft.com/office/drawing/2014/main" id="{F2B9CD58-C6A5-4150-81EA-50B45569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081" y="2428288"/>
            <a:ext cx="6222860" cy="4217062"/>
          </a:xfrm>
          <a:prstGeom prst="rect">
            <a:avLst/>
          </a:prstGeom>
        </p:spPr>
      </p:pic>
    </p:spTree>
    <p:extLst>
      <p:ext uri="{BB962C8B-B14F-4D97-AF65-F5344CB8AC3E}">
        <p14:creationId xmlns:p14="http://schemas.microsoft.com/office/powerpoint/2010/main" val="20422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62DEA2-504F-4117-B0CB-BCE4449032D5}"/>
              </a:ext>
            </a:extLst>
          </p:cNvPr>
          <p:cNvPicPr>
            <a:picLocks noChangeAspect="1"/>
          </p:cNvPicPr>
          <p:nvPr/>
        </p:nvPicPr>
        <p:blipFill>
          <a:blip r:embed="rId2"/>
          <a:stretch>
            <a:fillRect/>
          </a:stretch>
        </p:blipFill>
        <p:spPr>
          <a:xfrm>
            <a:off x="0" y="-77147"/>
            <a:ext cx="12335069" cy="6935147"/>
          </a:xfrm>
          <a:prstGeom prst="rect">
            <a:avLst/>
          </a:prstGeom>
        </p:spPr>
      </p:pic>
      <p:sp>
        <p:nvSpPr>
          <p:cNvPr id="3" name="TextBox 2">
            <a:extLst>
              <a:ext uri="{FF2B5EF4-FFF2-40B4-BE49-F238E27FC236}">
                <a16:creationId xmlns:a16="http://schemas.microsoft.com/office/drawing/2014/main" id="{D1C36DAD-4703-4733-9C87-45978E0BE2F2}"/>
              </a:ext>
            </a:extLst>
          </p:cNvPr>
          <p:cNvSpPr txBox="1"/>
          <p:nvPr/>
        </p:nvSpPr>
        <p:spPr>
          <a:xfrm>
            <a:off x="3945311" y="1617276"/>
            <a:ext cx="5095782" cy="769441"/>
          </a:xfrm>
          <a:prstGeom prst="rect">
            <a:avLst/>
          </a:prstGeom>
          <a:noFill/>
        </p:spPr>
        <p:txBody>
          <a:bodyPr wrap="square" rtlCol="0">
            <a:spAutoFit/>
          </a:bodyPr>
          <a:lstStyle/>
          <a:p>
            <a:r>
              <a:rPr lang="en-US" sz="2800" dirty="0">
                <a:solidFill>
                  <a:schemeClr val="bg1"/>
                </a:solidFill>
                <a:effectLst>
                  <a:outerShdw blurRad="38100" dist="38100" dir="2700000" algn="tl">
                    <a:srgbClr val="000000">
                      <a:alpha val="43137"/>
                    </a:srgbClr>
                  </a:outerShdw>
                </a:effectLst>
                <a:latin typeface="Algerian" panose="04020705040A02060702" pitchFamily="82" charset="0"/>
              </a:rPr>
              <a:t>3.3</a:t>
            </a:r>
            <a:r>
              <a:rPr lang="en-US" dirty="0">
                <a:solidFill>
                  <a:schemeClr val="bg1"/>
                </a:solidFill>
                <a:effectLst>
                  <a:outerShdw blurRad="38100" dist="38100" dir="2700000" algn="tl">
                    <a:srgbClr val="000000">
                      <a:alpha val="43137"/>
                    </a:srgbClr>
                  </a:outerShdw>
                </a:effectLst>
                <a:latin typeface="Arial Black" panose="020B0A04020102020204" pitchFamily="34" charset="0"/>
              </a:rPr>
              <a:t> </a:t>
            </a:r>
            <a:r>
              <a:rPr lang="en-US" sz="4400" dirty="0">
                <a:solidFill>
                  <a:schemeClr val="bg1"/>
                </a:solidFill>
                <a:effectLst>
                  <a:outerShdw blurRad="38100" dist="38100" dir="2700000" algn="tl">
                    <a:srgbClr val="000000">
                      <a:alpha val="43137"/>
                    </a:srgbClr>
                  </a:outerShdw>
                </a:effectLst>
                <a:latin typeface="Arial Black" panose="020B0A04020102020204" pitchFamily="34" charset="0"/>
              </a:rPr>
              <a:t>Data Split</a:t>
            </a:r>
          </a:p>
        </p:txBody>
      </p:sp>
      <p:pic>
        <p:nvPicPr>
          <p:cNvPr id="5" name="Picture 4">
            <a:extLst>
              <a:ext uri="{FF2B5EF4-FFF2-40B4-BE49-F238E27FC236}">
                <a16:creationId xmlns:a16="http://schemas.microsoft.com/office/drawing/2014/main" id="{A2AD5D90-839B-4D1D-8E49-158C5DDE7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184" y="3004229"/>
            <a:ext cx="10564699" cy="2934109"/>
          </a:xfrm>
          <a:prstGeom prst="rect">
            <a:avLst/>
          </a:prstGeom>
        </p:spPr>
      </p:pic>
    </p:spTree>
    <p:extLst>
      <p:ext uri="{BB962C8B-B14F-4D97-AF65-F5344CB8AC3E}">
        <p14:creationId xmlns:p14="http://schemas.microsoft.com/office/powerpoint/2010/main" val="84350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F8B2D1-229B-49ED-BB3E-D835721C8811}"/>
              </a:ext>
            </a:extLst>
          </p:cNvPr>
          <p:cNvPicPr>
            <a:picLocks noChangeAspect="1"/>
          </p:cNvPicPr>
          <p:nvPr/>
        </p:nvPicPr>
        <p:blipFill>
          <a:blip r:embed="rId2"/>
          <a:stretch>
            <a:fillRect/>
          </a:stretch>
        </p:blipFill>
        <p:spPr>
          <a:xfrm>
            <a:off x="0" y="-77147"/>
            <a:ext cx="12335069" cy="6935147"/>
          </a:xfrm>
          <a:prstGeom prst="rect">
            <a:avLst/>
          </a:prstGeom>
        </p:spPr>
      </p:pic>
      <p:sp>
        <p:nvSpPr>
          <p:cNvPr id="3" name="TextBox 2">
            <a:extLst>
              <a:ext uri="{FF2B5EF4-FFF2-40B4-BE49-F238E27FC236}">
                <a16:creationId xmlns:a16="http://schemas.microsoft.com/office/drawing/2014/main" id="{6999E5D9-3D3F-4E27-8944-8495E0A0ADFC}"/>
              </a:ext>
            </a:extLst>
          </p:cNvPr>
          <p:cNvSpPr txBox="1"/>
          <p:nvPr/>
        </p:nvSpPr>
        <p:spPr>
          <a:xfrm>
            <a:off x="4227763" y="1613833"/>
            <a:ext cx="3879542" cy="769441"/>
          </a:xfrm>
          <a:prstGeom prst="rect">
            <a:avLst/>
          </a:prstGeom>
          <a:noFill/>
        </p:spPr>
        <p:txBody>
          <a:bodyPr wrap="square" rtlCol="0">
            <a:spAutoFit/>
          </a:bodyPr>
          <a:lstStyle/>
          <a:p>
            <a:r>
              <a:rPr lang="en-US" sz="2800" dirty="0">
                <a:solidFill>
                  <a:schemeClr val="bg1"/>
                </a:solidFill>
                <a:effectLst>
                  <a:outerShdw blurRad="38100" dist="38100" dir="2700000" algn="tl">
                    <a:srgbClr val="000000">
                      <a:alpha val="43137"/>
                    </a:srgbClr>
                  </a:outerShdw>
                </a:effectLst>
                <a:latin typeface="Algerian" panose="04020705040A02060702" pitchFamily="82" charset="0"/>
              </a:rPr>
              <a:t>04</a:t>
            </a:r>
            <a:r>
              <a:rPr lang="en-US" sz="4400" dirty="0">
                <a:solidFill>
                  <a:schemeClr val="bg1"/>
                </a:solidFill>
                <a:effectLst>
                  <a:outerShdw blurRad="38100" dist="38100" dir="2700000" algn="tl">
                    <a:srgbClr val="000000">
                      <a:alpha val="43137"/>
                    </a:srgbClr>
                  </a:outerShdw>
                </a:effectLst>
                <a:latin typeface="Arial Black" panose="020B0A04020102020204" pitchFamily="34" charset="0"/>
              </a:rPr>
              <a:t> Algorithm</a:t>
            </a:r>
          </a:p>
        </p:txBody>
      </p:sp>
    </p:spTree>
    <p:extLst>
      <p:ext uri="{BB962C8B-B14F-4D97-AF65-F5344CB8AC3E}">
        <p14:creationId xmlns:p14="http://schemas.microsoft.com/office/powerpoint/2010/main" val="58210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B0BC36-AC7E-430E-B5B2-4DD206BFB25E}"/>
              </a:ext>
            </a:extLst>
          </p:cNvPr>
          <p:cNvPicPr>
            <a:picLocks noChangeAspect="1"/>
          </p:cNvPicPr>
          <p:nvPr/>
        </p:nvPicPr>
        <p:blipFill>
          <a:blip r:embed="rId2"/>
          <a:stretch>
            <a:fillRect/>
          </a:stretch>
        </p:blipFill>
        <p:spPr>
          <a:xfrm>
            <a:off x="0" y="-77147"/>
            <a:ext cx="12335069" cy="6935147"/>
          </a:xfrm>
          <a:prstGeom prst="rect">
            <a:avLst/>
          </a:prstGeom>
        </p:spPr>
      </p:pic>
      <p:sp>
        <p:nvSpPr>
          <p:cNvPr id="3" name="TextBox 2">
            <a:extLst>
              <a:ext uri="{FF2B5EF4-FFF2-40B4-BE49-F238E27FC236}">
                <a16:creationId xmlns:a16="http://schemas.microsoft.com/office/drawing/2014/main" id="{BEA89424-C1A9-403B-ACAE-112C18773F99}"/>
              </a:ext>
            </a:extLst>
          </p:cNvPr>
          <p:cNvSpPr txBox="1"/>
          <p:nvPr/>
        </p:nvSpPr>
        <p:spPr>
          <a:xfrm>
            <a:off x="2921206" y="1568087"/>
            <a:ext cx="6880195" cy="707886"/>
          </a:xfrm>
          <a:prstGeom prst="rect">
            <a:avLst/>
          </a:prstGeom>
          <a:noFill/>
        </p:spPr>
        <p:txBody>
          <a:bodyPr wrap="square" rtlCol="0">
            <a:spAutoFit/>
          </a:bodyPr>
          <a:lstStyle/>
          <a:p>
            <a:r>
              <a:rPr lang="en-US" sz="2800" dirty="0">
                <a:solidFill>
                  <a:schemeClr val="bg1"/>
                </a:solidFill>
                <a:effectLst>
                  <a:outerShdw blurRad="38100" dist="38100" dir="2700000" algn="tl">
                    <a:srgbClr val="000000">
                      <a:alpha val="43137"/>
                    </a:srgbClr>
                  </a:outerShdw>
                </a:effectLst>
                <a:latin typeface="Algerian" panose="04020705040A02060702" pitchFamily="82" charset="0"/>
              </a:rPr>
              <a:t>4.1</a:t>
            </a:r>
            <a:r>
              <a:rPr lang="en-US" dirty="0">
                <a:solidFill>
                  <a:schemeClr val="bg1"/>
                </a:solidFill>
                <a:effectLst>
                  <a:outerShdw blurRad="38100" dist="38100" dir="2700000" algn="tl">
                    <a:srgbClr val="000000">
                      <a:alpha val="43137"/>
                    </a:srgbClr>
                  </a:outerShdw>
                </a:effectLst>
                <a:latin typeface="Arial Black" panose="020B0A04020102020204" pitchFamily="34" charset="0"/>
              </a:rPr>
              <a:t> </a:t>
            </a:r>
            <a:r>
              <a:rPr lang="en-US" sz="4000" dirty="0">
                <a:solidFill>
                  <a:schemeClr val="bg1"/>
                </a:solidFill>
                <a:effectLst>
                  <a:outerShdw blurRad="38100" dist="38100" dir="2700000" algn="tl">
                    <a:srgbClr val="000000">
                      <a:alpha val="43137"/>
                    </a:srgbClr>
                  </a:outerShdw>
                </a:effectLst>
                <a:latin typeface="Arial Black" panose="020B0A04020102020204" pitchFamily="34" charset="0"/>
              </a:rPr>
              <a:t>Logistic Regression</a:t>
            </a:r>
          </a:p>
        </p:txBody>
      </p:sp>
      <p:pic>
        <p:nvPicPr>
          <p:cNvPr id="5" name="Picture 4">
            <a:extLst>
              <a:ext uri="{FF2B5EF4-FFF2-40B4-BE49-F238E27FC236}">
                <a16:creationId xmlns:a16="http://schemas.microsoft.com/office/drawing/2014/main" id="{20B370D0-2414-4FBF-B7B4-40F94242C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637" y="3429000"/>
            <a:ext cx="10431331" cy="2876951"/>
          </a:xfrm>
          <a:prstGeom prst="rect">
            <a:avLst/>
          </a:prstGeom>
        </p:spPr>
      </p:pic>
    </p:spTree>
    <p:extLst>
      <p:ext uri="{BB962C8B-B14F-4D97-AF65-F5344CB8AC3E}">
        <p14:creationId xmlns:p14="http://schemas.microsoft.com/office/powerpoint/2010/main" val="3274486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15015F-EE96-4802-8FD3-124766704100}"/>
              </a:ext>
            </a:extLst>
          </p:cNvPr>
          <p:cNvPicPr>
            <a:picLocks noChangeAspect="1"/>
          </p:cNvPicPr>
          <p:nvPr/>
        </p:nvPicPr>
        <p:blipFill>
          <a:blip r:embed="rId2"/>
          <a:stretch>
            <a:fillRect/>
          </a:stretch>
        </p:blipFill>
        <p:spPr>
          <a:xfrm>
            <a:off x="0" y="-38574"/>
            <a:ext cx="12335069" cy="6935147"/>
          </a:xfrm>
          <a:prstGeom prst="rect">
            <a:avLst/>
          </a:prstGeom>
        </p:spPr>
      </p:pic>
      <p:sp>
        <p:nvSpPr>
          <p:cNvPr id="3" name="TextBox 2">
            <a:extLst>
              <a:ext uri="{FF2B5EF4-FFF2-40B4-BE49-F238E27FC236}">
                <a16:creationId xmlns:a16="http://schemas.microsoft.com/office/drawing/2014/main" id="{3FEB1A57-C6A8-4A2F-91D2-B03B47F9D9A2}"/>
              </a:ext>
            </a:extLst>
          </p:cNvPr>
          <p:cNvSpPr txBox="1"/>
          <p:nvPr/>
        </p:nvSpPr>
        <p:spPr>
          <a:xfrm>
            <a:off x="2939414" y="1550331"/>
            <a:ext cx="7350710" cy="769441"/>
          </a:xfrm>
          <a:prstGeom prst="rect">
            <a:avLst/>
          </a:prstGeom>
          <a:noFill/>
        </p:spPr>
        <p:txBody>
          <a:bodyPr wrap="square" rtlCol="0">
            <a:spAutoFit/>
          </a:bodyPr>
          <a:lstStyle/>
          <a:p>
            <a:r>
              <a:rPr lang="en-US" sz="2800" dirty="0">
                <a:solidFill>
                  <a:schemeClr val="bg1"/>
                </a:solidFill>
                <a:effectLst>
                  <a:outerShdw blurRad="38100" dist="38100" dir="2700000" algn="tl">
                    <a:srgbClr val="000000">
                      <a:alpha val="43137"/>
                    </a:srgbClr>
                  </a:outerShdw>
                </a:effectLst>
                <a:latin typeface="Algerian" panose="04020705040A02060702" pitchFamily="82" charset="0"/>
              </a:rPr>
              <a:t>05</a:t>
            </a:r>
            <a:r>
              <a:rPr lang="en-US" sz="4400" dirty="0">
                <a:solidFill>
                  <a:schemeClr val="bg1"/>
                </a:solidFill>
              </a:rPr>
              <a:t> </a:t>
            </a:r>
            <a:r>
              <a:rPr lang="en-US" sz="4000" dirty="0">
                <a:solidFill>
                  <a:schemeClr val="bg1"/>
                </a:solidFill>
                <a:effectLst>
                  <a:outerShdw blurRad="38100" dist="38100" dir="2700000" algn="tl">
                    <a:srgbClr val="000000">
                      <a:alpha val="43137"/>
                    </a:srgbClr>
                  </a:outerShdw>
                </a:effectLst>
                <a:latin typeface="Arial Black" panose="020B0A04020102020204" pitchFamily="34" charset="0"/>
              </a:rPr>
              <a:t>Algorithm Evaluation</a:t>
            </a:r>
          </a:p>
        </p:txBody>
      </p:sp>
      <p:pic>
        <p:nvPicPr>
          <p:cNvPr id="5" name="Picture 4">
            <a:extLst>
              <a:ext uri="{FF2B5EF4-FFF2-40B4-BE49-F238E27FC236}">
                <a16:creationId xmlns:a16="http://schemas.microsoft.com/office/drawing/2014/main" id="{8860C67A-C983-4D73-A6BD-CCA0CDAB8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61" y="2240292"/>
            <a:ext cx="2697685" cy="2651021"/>
          </a:xfrm>
          <a:prstGeom prst="rect">
            <a:avLst/>
          </a:prstGeom>
        </p:spPr>
      </p:pic>
      <p:pic>
        <p:nvPicPr>
          <p:cNvPr id="7" name="Picture 6">
            <a:extLst>
              <a:ext uri="{FF2B5EF4-FFF2-40B4-BE49-F238E27FC236}">
                <a16:creationId xmlns:a16="http://schemas.microsoft.com/office/drawing/2014/main" id="{8A13627A-9A9B-4954-B1DB-1F42D30CC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1007" y="2254820"/>
            <a:ext cx="2829730" cy="2651021"/>
          </a:xfrm>
          <a:prstGeom prst="rect">
            <a:avLst/>
          </a:prstGeom>
        </p:spPr>
      </p:pic>
      <p:pic>
        <p:nvPicPr>
          <p:cNvPr id="9" name="Picture 8">
            <a:extLst>
              <a:ext uri="{FF2B5EF4-FFF2-40B4-BE49-F238E27FC236}">
                <a16:creationId xmlns:a16="http://schemas.microsoft.com/office/drawing/2014/main" id="{A4665563-8265-4AE1-A226-10811EC099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7534" y="2208970"/>
            <a:ext cx="3021115" cy="2742719"/>
          </a:xfrm>
          <a:prstGeom prst="rect">
            <a:avLst/>
          </a:prstGeom>
        </p:spPr>
      </p:pic>
      <p:pic>
        <p:nvPicPr>
          <p:cNvPr id="11" name="Picture 10">
            <a:extLst>
              <a:ext uri="{FF2B5EF4-FFF2-40B4-BE49-F238E27FC236}">
                <a16:creationId xmlns:a16="http://schemas.microsoft.com/office/drawing/2014/main" id="{A669B85F-D850-41C5-A23F-F4B5D55434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5720" y="2208970"/>
            <a:ext cx="2736280" cy="2742719"/>
          </a:xfrm>
          <a:prstGeom prst="rect">
            <a:avLst/>
          </a:prstGeom>
        </p:spPr>
      </p:pic>
    </p:spTree>
    <p:extLst>
      <p:ext uri="{BB962C8B-B14F-4D97-AF65-F5344CB8AC3E}">
        <p14:creationId xmlns:p14="http://schemas.microsoft.com/office/powerpoint/2010/main" val="3239985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9E6D5E-71CD-4345-9CF1-F77DB811C0F1}"/>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8FE2C8AF-9E25-4D03-85B7-5866003D85B4}"/>
              </a:ext>
            </a:extLst>
          </p:cNvPr>
          <p:cNvSpPr txBox="1"/>
          <p:nvPr/>
        </p:nvSpPr>
        <p:spPr>
          <a:xfrm>
            <a:off x="6870501" y="2163344"/>
            <a:ext cx="4705166" cy="830997"/>
          </a:xfrm>
          <a:prstGeom prst="rect">
            <a:avLst/>
          </a:prstGeom>
          <a:noFill/>
        </p:spPr>
        <p:txBody>
          <a:bodyPr wrap="square" rtlCol="0">
            <a:spAutoFit/>
          </a:bodyPr>
          <a:lstStyle/>
          <a:p>
            <a:r>
              <a:rPr lang="en-US" sz="2800" b="1" dirty="0">
                <a:solidFill>
                  <a:schemeClr val="bg1"/>
                </a:solidFill>
                <a:latin typeface="Algerian" panose="04020705040A02060702" pitchFamily="82" charset="0"/>
              </a:rPr>
              <a:t>06</a:t>
            </a:r>
            <a:r>
              <a:rPr lang="en-US" sz="2800" b="1" dirty="0">
                <a:solidFill>
                  <a:schemeClr val="bg1"/>
                </a:solidFill>
                <a:latin typeface="Arial Black" panose="020B0A04020102020204" pitchFamily="34" charset="0"/>
              </a:rPr>
              <a:t> </a:t>
            </a:r>
            <a:r>
              <a:rPr lang="en-US" sz="4800" dirty="0">
                <a:solidFill>
                  <a:schemeClr val="bg1"/>
                </a:solidFill>
                <a:latin typeface="Arial Black" panose="020B0A04020102020204" pitchFamily="34" charset="0"/>
              </a:rPr>
              <a:t>Conclusion</a:t>
            </a:r>
          </a:p>
        </p:txBody>
      </p:sp>
      <p:sp>
        <p:nvSpPr>
          <p:cNvPr id="4" name="TextBox 3">
            <a:extLst>
              <a:ext uri="{FF2B5EF4-FFF2-40B4-BE49-F238E27FC236}">
                <a16:creationId xmlns:a16="http://schemas.microsoft.com/office/drawing/2014/main" id="{6CC5BA5C-8881-4B4A-BE66-7BB8B4812078}"/>
              </a:ext>
            </a:extLst>
          </p:cNvPr>
          <p:cNvSpPr txBox="1"/>
          <p:nvPr/>
        </p:nvSpPr>
        <p:spPr>
          <a:xfrm>
            <a:off x="7022237" y="3080193"/>
            <a:ext cx="5169763" cy="4154984"/>
          </a:xfrm>
          <a:prstGeom prst="rect">
            <a:avLst/>
          </a:prstGeom>
          <a:noFill/>
        </p:spPr>
        <p:txBody>
          <a:bodyPr wrap="square" rtlCol="0">
            <a:spAutoFit/>
          </a:bodyPr>
          <a:lstStyle/>
          <a:p>
            <a:r>
              <a:rPr lang="en-US" sz="2400" dirty="0">
                <a:solidFill>
                  <a:schemeClr val="bg1"/>
                </a:solidFill>
              </a:rPr>
              <a:t>With disease increasing, substantial research has focused on the development of prediction tools. We compare deep learning and </a:t>
            </a:r>
          </a:p>
          <a:p>
            <a:r>
              <a:rPr lang="en-US" sz="2400" dirty="0">
                <a:solidFill>
                  <a:schemeClr val="bg1"/>
                </a:solidFill>
              </a:rPr>
              <a:t>machine learning models to a baseline logistic regression using only ‘known’ risk factors in predicting incident myocardial infarction (MI) from harmonized EHR data</a:t>
            </a: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213246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D96D6C-14B9-4CD8-BA22-F8FF776B8966}"/>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9B0CC13D-0770-426C-A7B3-6917BE8B0AAD}"/>
              </a:ext>
            </a:extLst>
          </p:cNvPr>
          <p:cNvSpPr txBox="1"/>
          <p:nvPr/>
        </p:nvSpPr>
        <p:spPr>
          <a:xfrm>
            <a:off x="7042951" y="1829371"/>
            <a:ext cx="5992428" cy="2554545"/>
          </a:xfrm>
          <a:prstGeom prst="rect">
            <a:avLst/>
          </a:prstGeom>
          <a:noFill/>
        </p:spPr>
        <p:txBody>
          <a:bodyPr wrap="square" rtlCol="0">
            <a:spAutoFit/>
          </a:bodyPr>
          <a:lstStyle/>
          <a:p>
            <a:r>
              <a:rPr lang="en-US" sz="8800" dirty="0">
                <a:solidFill>
                  <a:schemeClr val="bg1"/>
                </a:solidFill>
                <a:latin typeface="Ink Free" panose="03080402000500000000" pitchFamily="66" charset="0"/>
              </a:rPr>
              <a:t>Thanks</a:t>
            </a:r>
          </a:p>
          <a:p>
            <a:endParaRPr lang="en-US" sz="7200" dirty="0">
              <a:solidFill>
                <a:schemeClr val="bg1"/>
              </a:solidFill>
            </a:endParaRPr>
          </a:p>
        </p:txBody>
      </p:sp>
      <p:sp>
        <p:nvSpPr>
          <p:cNvPr id="4" name="TextBox 3">
            <a:extLst>
              <a:ext uri="{FF2B5EF4-FFF2-40B4-BE49-F238E27FC236}">
                <a16:creationId xmlns:a16="http://schemas.microsoft.com/office/drawing/2014/main" id="{8E47F72B-251D-4CAD-866C-EB4C255927E4}"/>
              </a:ext>
            </a:extLst>
          </p:cNvPr>
          <p:cNvSpPr txBox="1"/>
          <p:nvPr/>
        </p:nvSpPr>
        <p:spPr>
          <a:xfrm>
            <a:off x="7812350" y="3888419"/>
            <a:ext cx="3250558" cy="1723549"/>
          </a:xfrm>
          <a:prstGeom prst="rect">
            <a:avLst/>
          </a:prstGeom>
          <a:noFill/>
        </p:spPr>
        <p:txBody>
          <a:bodyPr wrap="square" rtlCol="0">
            <a:spAutoFit/>
          </a:bodyPr>
          <a:lstStyle/>
          <a:p>
            <a:r>
              <a:rPr lang="en-US" sz="4400" dirty="0">
                <a:solidFill>
                  <a:schemeClr val="bg1"/>
                </a:solidFill>
              </a:rPr>
              <a:t>ANY QUESTIONS ?</a:t>
            </a:r>
          </a:p>
          <a:p>
            <a:endParaRPr lang="en-US" dirty="0"/>
          </a:p>
        </p:txBody>
      </p:sp>
    </p:spTree>
    <p:extLst>
      <p:ext uri="{BB962C8B-B14F-4D97-AF65-F5344CB8AC3E}">
        <p14:creationId xmlns:p14="http://schemas.microsoft.com/office/powerpoint/2010/main" val="8812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E7A773-A851-4BE2-89D4-D4F67305C81A}"/>
              </a:ext>
            </a:extLst>
          </p:cNvPr>
          <p:cNvPicPr>
            <a:picLocks noChangeAspect="1"/>
          </p:cNvPicPr>
          <p:nvPr/>
        </p:nvPicPr>
        <p:blipFill>
          <a:blip r:embed="rId2"/>
          <a:stretch>
            <a:fillRect/>
          </a:stretch>
        </p:blipFill>
        <p:spPr>
          <a:xfrm>
            <a:off x="16308" y="-5753"/>
            <a:ext cx="12192000" cy="7217273"/>
          </a:xfrm>
          <a:prstGeom prst="rect">
            <a:avLst/>
          </a:prstGeom>
          <a:ln>
            <a:solidFill>
              <a:schemeClr val="tx2"/>
            </a:solidFill>
          </a:ln>
        </p:spPr>
      </p:pic>
      <p:sp>
        <p:nvSpPr>
          <p:cNvPr id="12" name="Oval 11">
            <a:extLst>
              <a:ext uri="{FF2B5EF4-FFF2-40B4-BE49-F238E27FC236}">
                <a16:creationId xmlns:a16="http://schemas.microsoft.com/office/drawing/2014/main" id="{07AA2E9F-09A4-476D-9D35-57FD921E4299}"/>
              </a:ext>
            </a:extLst>
          </p:cNvPr>
          <p:cNvSpPr/>
          <p:nvPr/>
        </p:nvSpPr>
        <p:spPr>
          <a:xfrm>
            <a:off x="2729755" y="2084111"/>
            <a:ext cx="1205346" cy="98090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1"/>
                </a:solidFill>
              </a:rPr>
              <a:t>01</a:t>
            </a:r>
          </a:p>
        </p:txBody>
      </p:sp>
      <p:sp>
        <p:nvSpPr>
          <p:cNvPr id="14" name="Oval 13">
            <a:extLst>
              <a:ext uri="{FF2B5EF4-FFF2-40B4-BE49-F238E27FC236}">
                <a16:creationId xmlns:a16="http://schemas.microsoft.com/office/drawing/2014/main" id="{E51DFD49-562D-4C83-9867-DE7FD9E6F96F}"/>
              </a:ext>
            </a:extLst>
          </p:cNvPr>
          <p:cNvSpPr/>
          <p:nvPr/>
        </p:nvSpPr>
        <p:spPr>
          <a:xfrm>
            <a:off x="2722548" y="3546921"/>
            <a:ext cx="1205346" cy="98090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1"/>
                </a:solidFill>
              </a:rPr>
              <a:t>02</a:t>
            </a:r>
          </a:p>
        </p:txBody>
      </p:sp>
      <p:sp>
        <p:nvSpPr>
          <p:cNvPr id="15" name="Oval 14">
            <a:extLst>
              <a:ext uri="{FF2B5EF4-FFF2-40B4-BE49-F238E27FC236}">
                <a16:creationId xmlns:a16="http://schemas.microsoft.com/office/drawing/2014/main" id="{B574F1E9-7414-4E3F-9240-E6D272E60A9B}"/>
              </a:ext>
            </a:extLst>
          </p:cNvPr>
          <p:cNvSpPr/>
          <p:nvPr/>
        </p:nvSpPr>
        <p:spPr>
          <a:xfrm>
            <a:off x="2722548" y="4980072"/>
            <a:ext cx="1205346" cy="98090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1"/>
                </a:solidFill>
              </a:rPr>
              <a:t>03</a:t>
            </a:r>
          </a:p>
        </p:txBody>
      </p:sp>
      <p:sp>
        <p:nvSpPr>
          <p:cNvPr id="16" name="Oval 15">
            <a:extLst>
              <a:ext uri="{FF2B5EF4-FFF2-40B4-BE49-F238E27FC236}">
                <a16:creationId xmlns:a16="http://schemas.microsoft.com/office/drawing/2014/main" id="{DA2E6C08-9A67-4726-A8B3-2F1CCF3B590C}"/>
              </a:ext>
            </a:extLst>
          </p:cNvPr>
          <p:cNvSpPr/>
          <p:nvPr/>
        </p:nvSpPr>
        <p:spPr>
          <a:xfrm>
            <a:off x="7424687" y="2073035"/>
            <a:ext cx="1205346" cy="98090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1"/>
                </a:solidFill>
              </a:rPr>
              <a:t>04</a:t>
            </a:r>
          </a:p>
        </p:txBody>
      </p:sp>
      <p:sp>
        <p:nvSpPr>
          <p:cNvPr id="17" name="Oval 16">
            <a:extLst>
              <a:ext uri="{FF2B5EF4-FFF2-40B4-BE49-F238E27FC236}">
                <a16:creationId xmlns:a16="http://schemas.microsoft.com/office/drawing/2014/main" id="{BA2735DF-AE88-4E70-A31A-D394408E7323}"/>
              </a:ext>
            </a:extLst>
          </p:cNvPr>
          <p:cNvSpPr/>
          <p:nvPr/>
        </p:nvSpPr>
        <p:spPr>
          <a:xfrm>
            <a:off x="7424687" y="3518135"/>
            <a:ext cx="1205346" cy="98090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1"/>
                </a:solidFill>
              </a:rPr>
              <a:t>05</a:t>
            </a:r>
          </a:p>
        </p:txBody>
      </p:sp>
      <p:sp>
        <p:nvSpPr>
          <p:cNvPr id="18" name="Oval 17">
            <a:extLst>
              <a:ext uri="{FF2B5EF4-FFF2-40B4-BE49-F238E27FC236}">
                <a16:creationId xmlns:a16="http://schemas.microsoft.com/office/drawing/2014/main" id="{8AE984BF-8583-411F-9137-E39DA01150E3}"/>
              </a:ext>
            </a:extLst>
          </p:cNvPr>
          <p:cNvSpPr/>
          <p:nvPr/>
        </p:nvSpPr>
        <p:spPr>
          <a:xfrm>
            <a:off x="7421962" y="5056222"/>
            <a:ext cx="1205346" cy="98090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1"/>
                </a:solidFill>
              </a:rPr>
              <a:t>06</a:t>
            </a:r>
          </a:p>
        </p:txBody>
      </p:sp>
      <p:cxnSp>
        <p:nvCxnSpPr>
          <p:cNvPr id="28" name="Straight Connector 27">
            <a:extLst>
              <a:ext uri="{FF2B5EF4-FFF2-40B4-BE49-F238E27FC236}">
                <a16:creationId xmlns:a16="http://schemas.microsoft.com/office/drawing/2014/main" id="{F56A8B5E-D3E0-45BB-A257-65F06F0580C7}"/>
              </a:ext>
            </a:extLst>
          </p:cNvPr>
          <p:cNvCxnSpPr/>
          <p:nvPr/>
        </p:nvCxnSpPr>
        <p:spPr>
          <a:xfrm>
            <a:off x="1944254" y="2073035"/>
            <a:ext cx="0" cy="955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FDB77A-A109-49ED-B847-DC96916A7A48}"/>
              </a:ext>
            </a:extLst>
          </p:cNvPr>
          <p:cNvCxnSpPr>
            <a:cxnSpLocks/>
          </p:cNvCxnSpPr>
          <p:nvPr/>
        </p:nvCxnSpPr>
        <p:spPr>
          <a:xfrm>
            <a:off x="1951935" y="2565638"/>
            <a:ext cx="7706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3E570A4-81D7-4A5A-88C6-A751CACEA4C0}"/>
              </a:ext>
            </a:extLst>
          </p:cNvPr>
          <p:cNvCxnSpPr>
            <a:cxnSpLocks/>
          </p:cNvCxnSpPr>
          <p:nvPr/>
        </p:nvCxnSpPr>
        <p:spPr>
          <a:xfrm>
            <a:off x="8630033" y="2542114"/>
            <a:ext cx="67003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5AFCE1-E769-47A1-A740-20A595C5159C}"/>
              </a:ext>
            </a:extLst>
          </p:cNvPr>
          <p:cNvCxnSpPr/>
          <p:nvPr/>
        </p:nvCxnSpPr>
        <p:spPr>
          <a:xfrm>
            <a:off x="9300067" y="2064435"/>
            <a:ext cx="0" cy="95535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21C324-E890-4265-94DA-8F485BC2C27C}"/>
              </a:ext>
            </a:extLst>
          </p:cNvPr>
          <p:cNvCxnSpPr/>
          <p:nvPr/>
        </p:nvCxnSpPr>
        <p:spPr>
          <a:xfrm>
            <a:off x="1951935" y="3528888"/>
            <a:ext cx="0" cy="955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A132AC0-7448-40D5-893A-5A0CB69862DA}"/>
              </a:ext>
            </a:extLst>
          </p:cNvPr>
          <p:cNvCxnSpPr/>
          <p:nvPr/>
        </p:nvCxnSpPr>
        <p:spPr>
          <a:xfrm>
            <a:off x="1951935" y="4980072"/>
            <a:ext cx="0" cy="955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81777BE-927D-4C87-A1F0-C7202E9B3176}"/>
              </a:ext>
            </a:extLst>
          </p:cNvPr>
          <p:cNvCxnSpPr/>
          <p:nvPr/>
        </p:nvCxnSpPr>
        <p:spPr>
          <a:xfrm>
            <a:off x="9322103" y="3543679"/>
            <a:ext cx="0" cy="955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F23D32-13C6-49F5-AC1A-33E66CA98107}"/>
              </a:ext>
            </a:extLst>
          </p:cNvPr>
          <p:cNvCxnSpPr/>
          <p:nvPr/>
        </p:nvCxnSpPr>
        <p:spPr>
          <a:xfrm>
            <a:off x="9322103" y="5005616"/>
            <a:ext cx="0" cy="955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166D6BC-AB2B-47AB-A382-A79FFF5A37E0}"/>
              </a:ext>
            </a:extLst>
          </p:cNvPr>
          <p:cNvCxnSpPr>
            <a:cxnSpLocks/>
          </p:cNvCxnSpPr>
          <p:nvPr/>
        </p:nvCxnSpPr>
        <p:spPr>
          <a:xfrm>
            <a:off x="8630033" y="4006567"/>
            <a:ext cx="6700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C3B1D79-2A02-4AED-9E50-DEAC7462F5C0}"/>
              </a:ext>
            </a:extLst>
          </p:cNvPr>
          <p:cNvCxnSpPr>
            <a:cxnSpLocks/>
          </p:cNvCxnSpPr>
          <p:nvPr/>
        </p:nvCxnSpPr>
        <p:spPr>
          <a:xfrm>
            <a:off x="1951935" y="4037372"/>
            <a:ext cx="777820" cy="1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E8074EE-450F-40AC-B0BD-99820F63F7FD}"/>
              </a:ext>
            </a:extLst>
          </p:cNvPr>
          <p:cNvCxnSpPr>
            <a:cxnSpLocks/>
          </p:cNvCxnSpPr>
          <p:nvPr/>
        </p:nvCxnSpPr>
        <p:spPr>
          <a:xfrm flipV="1">
            <a:off x="1951935" y="5498554"/>
            <a:ext cx="779057" cy="10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1587E95-A915-43FC-A70D-812E888DB5A0}"/>
              </a:ext>
            </a:extLst>
          </p:cNvPr>
          <p:cNvCxnSpPr>
            <a:cxnSpLocks/>
          </p:cNvCxnSpPr>
          <p:nvPr/>
        </p:nvCxnSpPr>
        <p:spPr>
          <a:xfrm flipV="1">
            <a:off x="8627308" y="5546673"/>
            <a:ext cx="694795" cy="12772"/>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B719C48-B695-4FA5-B9C1-1C81C21408FA}"/>
              </a:ext>
            </a:extLst>
          </p:cNvPr>
          <p:cNvSpPr txBox="1"/>
          <p:nvPr/>
        </p:nvSpPr>
        <p:spPr>
          <a:xfrm>
            <a:off x="4719886" y="447690"/>
            <a:ext cx="3124938" cy="1015663"/>
          </a:xfrm>
          <a:prstGeom prst="rect">
            <a:avLst/>
          </a:prstGeom>
          <a:noFill/>
        </p:spPr>
        <p:txBody>
          <a:bodyPr wrap="square" rtlCol="0">
            <a:spAutoFit/>
          </a:bodyPr>
          <a:lstStyle/>
          <a:p>
            <a:r>
              <a:rPr lang="en-US" sz="6000" dirty="0">
                <a:solidFill>
                  <a:schemeClr val="bg1"/>
                </a:solidFill>
                <a:latin typeface="Agency FB" panose="020B0503020202020204" pitchFamily="34" charset="0"/>
              </a:rPr>
              <a:t>AGENDA</a:t>
            </a:r>
          </a:p>
        </p:txBody>
      </p:sp>
      <p:sp>
        <p:nvSpPr>
          <p:cNvPr id="48" name="TextBox 47">
            <a:extLst>
              <a:ext uri="{FF2B5EF4-FFF2-40B4-BE49-F238E27FC236}">
                <a16:creationId xmlns:a16="http://schemas.microsoft.com/office/drawing/2014/main" id="{D0211166-4925-481C-B581-B12C0B80F201}"/>
              </a:ext>
            </a:extLst>
          </p:cNvPr>
          <p:cNvSpPr txBox="1"/>
          <p:nvPr/>
        </p:nvSpPr>
        <p:spPr>
          <a:xfrm>
            <a:off x="276928" y="2319881"/>
            <a:ext cx="1494250" cy="461665"/>
          </a:xfrm>
          <a:prstGeom prst="rect">
            <a:avLst/>
          </a:prstGeom>
          <a:noFill/>
        </p:spPr>
        <p:txBody>
          <a:bodyPr wrap="square" rtlCol="0">
            <a:spAutoFit/>
          </a:bodyPr>
          <a:lstStyle/>
          <a:p>
            <a:r>
              <a:rPr lang="en-US" sz="2400" b="1" dirty="0">
                <a:solidFill>
                  <a:schemeClr val="bg1"/>
                </a:solidFill>
                <a:latin typeface="Agency FB" panose="020B0503020202020204" pitchFamily="34" charset="0"/>
                <a:cs typeface="Aharoni" panose="02010803020104030203" pitchFamily="2" charset="-79"/>
              </a:rPr>
              <a:t>Introduction</a:t>
            </a:r>
          </a:p>
        </p:txBody>
      </p:sp>
      <p:sp>
        <p:nvSpPr>
          <p:cNvPr id="51" name="TextBox 50">
            <a:extLst>
              <a:ext uri="{FF2B5EF4-FFF2-40B4-BE49-F238E27FC236}">
                <a16:creationId xmlns:a16="http://schemas.microsoft.com/office/drawing/2014/main" id="{15CD58B2-2348-44D9-BC48-0D70B6E8144E}"/>
              </a:ext>
            </a:extLst>
          </p:cNvPr>
          <p:cNvSpPr txBox="1"/>
          <p:nvPr/>
        </p:nvSpPr>
        <p:spPr>
          <a:xfrm>
            <a:off x="332458" y="3830889"/>
            <a:ext cx="1420427" cy="461665"/>
          </a:xfrm>
          <a:prstGeom prst="rect">
            <a:avLst/>
          </a:prstGeom>
          <a:noFill/>
        </p:spPr>
        <p:txBody>
          <a:bodyPr wrap="square" rtlCol="0">
            <a:spAutoFit/>
          </a:bodyPr>
          <a:lstStyle/>
          <a:p>
            <a:r>
              <a:rPr lang="en-US" sz="2400" b="1" dirty="0">
                <a:solidFill>
                  <a:schemeClr val="bg1"/>
                </a:solidFill>
                <a:latin typeface="Agency FB" panose="020B0503020202020204" pitchFamily="34" charset="0"/>
              </a:rPr>
              <a:t>Dataset</a:t>
            </a:r>
          </a:p>
        </p:txBody>
      </p:sp>
      <p:sp>
        <p:nvSpPr>
          <p:cNvPr id="52" name="TextBox 51">
            <a:extLst>
              <a:ext uri="{FF2B5EF4-FFF2-40B4-BE49-F238E27FC236}">
                <a16:creationId xmlns:a16="http://schemas.microsoft.com/office/drawing/2014/main" id="{6FA68BC7-78FA-4242-9799-FCB7F6AD93E9}"/>
              </a:ext>
            </a:extLst>
          </p:cNvPr>
          <p:cNvSpPr txBox="1"/>
          <p:nvPr/>
        </p:nvSpPr>
        <p:spPr>
          <a:xfrm>
            <a:off x="16308" y="5278272"/>
            <a:ext cx="2689933" cy="461665"/>
          </a:xfrm>
          <a:prstGeom prst="rect">
            <a:avLst/>
          </a:prstGeom>
          <a:noFill/>
        </p:spPr>
        <p:txBody>
          <a:bodyPr wrap="square" rtlCol="0">
            <a:spAutoFit/>
          </a:bodyPr>
          <a:lstStyle/>
          <a:p>
            <a:r>
              <a:rPr lang="en-US" sz="2400" b="1" dirty="0">
                <a:solidFill>
                  <a:schemeClr val="bg1"/>
                </a:solidFill>
                <a:latin typeface="Agency FB" panose="020B0503020202020204" pitchFamily="34" charset="0"/>
              </a:rPr>
              <a:t>Data preparation</a:t>
            </a:r>
            <a:endParaRPr lang="en-US" sz="2400" dirty="0"/>
          </a:p>
        </p:txBody>
      </p:sp>
      <p:sp>
        <p:nvSpPr>
          <p:cNvPr id="53" name="TextBox 52">
            <a:extLst>
              <a:ext uri="{FF2B5EF4-FFF2-40B4-BE49-F238E27FC236}">
                <a16:creationId xmlns:a16="http://schemas.microsoft.com/office/drawing/2014/main" id="{E3AE3180-73E9-4E86-AC13-904571AAC21A}"/>
              </a:ext>
            </a:extLst>
          </p:cNvPr>
          <p:cNvSpPr txBox="1"/>
          <p:nvPr/>
        </p:nvSpPr>
        <p:spPr>
          <a:xfrm>
            <a:off x="9573626" y="2343730"/>
            <a:ext cx="1451954" cy="461665"/>
          </a:xfrm>
          <a:prstGeom prst="rect">
            <a:avLst/>
          </a:prstGeom>
          <a:noFill/>
        </p:spPr>
        <p:txBody>
          <a:bodyPr wrap="square" rtlCol="0">
            <a:spAutoFit/>
          </a:bodyPr>
          <a:lstStyle/>
          <a:p>
            <a:r>
              <a:rPr lang="en-US" sz="2400" b="1" dirty="0">
                <a:solidFill>
                  <a:schemeClr val="bg1"/>
                </a:solidFill>
                <a:latin typeface="Agency FB" panose="020B0503020202020204" pitchFamily="34" charset="0"/>
              </a:rPr>
              <a:t>Algorithm</a:t>
            </a:r>
          </a:p>
        </p:txBody>
      </p:sp>
      <p:sp>
        <p:nvSpPr>
          <p:cNvPr id="54" name="TextBox 53">
            <a:extLst>
              <a:ext uri="{FF2B5EF4-FFF2-40B4-BE49-F238E27FC236}">
                <a16:creationId xmlns:a16="http://schemas.microsoft.com/office/drawing/2014/main" id="{38923ADF-386D-4229-9734-BB79E68BD26E}"/>
              </a:ext>
            </a:extLst>
          </p:cNvPr>
          <p:cNvSpPr txBox="1"/>
          <p:nvPr/>
        </p:nvSpPr>
        <p:spPr>
          <a:xfrm>
            <a:off x="9485919" y="5315840"/>
            <a:ext cx="1837786" cy="461665"/>
          </a:xfrm>
          <a:prstGeom prst="rect">
            <a:avLst/>
          </a:prstGeom>
          <a:noFill/>
        </p:spPr>
        <p:txBody>
          <a:bodyPr wrap="square" rtlCol="0">
            <a:spAutoFit/>
          </a:bodyPr>
          <a:lstStyle/>
          <a:p>
            <a:r>
              <a:rPr lang="en-US" sz="2400" b="1" dirty="0">
                <a:solidFill>
                  <a:schemeClr val="bg1"/>
                </a:solidFill>
                <a:latin typeface="Agency FB" panose="020B0503020202020204" pitchFamily="34" charset="0"/>
              </a:rPr>
              <a:t>CONCLUSION</a:t>
            </a:r>
          </a:p>
        </p:txBody>
      </p:sp>
      <p:sp>
        <p:nvSpPr>
          <p:cNvPr id="55" name="TextBox 54">
            <a:extLst>
              <a:ext uri="{FF2B5EF4-FFF2-40B4-BE49-F238E27FC236}">
                <a16:creationId xmlns:a16="http://schemas.microsoft.com/office/drawing/2014/main" id="{AA0DA05B-D65A-407E-B25D-FAC773541F41}"/>
              </a:ext>
            </a:extLst>
          </p:cNvPr>
          <p:cNvSpPr txBox="1"/>
          <p:nvPr/>
        </p:nvSpPr>
        <p:spPr>
          <a:xfrm>
            <a:off x="9549958" y="3775734"/>
            <a:ext cx="2445980" cy="461665"/>
          </a:xfrm>
          <a:prstGeom prst="rect">
            <a:avLst/>
          </a:prstGeom>
          <a:noFill/>
        </p:spPr>
        <p:txBody>
          <a:bodyPr wrap="square" rtlCol="0">
            <a:spAutoFit/>
          </a:bodyPr>
          <a:lstStyle/>
          <a:p>
            <a:r>
              <a:rPr lang="en-US" sz="2400" b="1" dirty="0">
                <a:solidFill>
                  <a:schemeClr val="bg1"/>
                </a:solidFill>
                <a:latin typeface="Agency FB" panose="020B0503020202020204" pitchFamily="34" charset="0"/>
              </a:rPr>
              <a:t>Algorithm Evaluation</a:t>
            </a:r>
          </a:p>
        </p:txBody>
      </p:sp>
      <p:sp>
        <p:nvSpPr>
          <p:cNvPr id="30" name="Oval 29">
            <a:extLst>
              <a:ext uri="{FF2B5EF4-FFF2-40B4-BE49-F238E27FC236}">
                <a16:creationId xmlns:a16="http://schemas.microsoft.com/office/drawing/2014/main" id="{E2171850-2914-4839-95B3-D5B1D9148C27}"/>
              </a:ext>
            </a:extLst>
          </p:cNvPr>
          <p:cNvSpPr/>
          <p:nvPr/>
        </p:nvSpPr>
        <p:spPr>
          <a:xfrm>
            <a:off x="2729755" y="2094015"/>
            <a:ext cx="1205346" cy="98090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1"/>
                </a:solidFill>
              </a:rPr>
              <a:t>01</a:t>
            </a:r>
          </a:p>
        </p:txBody>
      </p:sp>
    </p:spTree>
    <p:extLst>
      <p:ext uri="{BB962C8B-B14F-4D97-AF65-F5344CB8AC3E}">
        <p14:creationId xmlns:p14="http://schemas.microsoft.com/office/powerpoint/2010/main" val="744890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37F151-B5CB-4536-828E-276293DD8FCA}"/>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94328BCA-3280-4344-B5EB-28F53D045B07}"/>
              </a:ext>
            </a:extLst>
          </p:cNvPr>
          <p:cNvSpPr txBox="1"/>
          <p:nvPr/>
        </p:nvSpPr>
        <p:spPr>
          <a:xfrm>
            <a:off x="7261934" y="1917577"/>
            <a:ext cx="4802819" cy="769441"/>
          </a:xfrm>
          <a:prstGeom prst="rect">
            <a:avLst/>
          </a:prstGeom>
          <a:noFill/>
        </p:spPr>
        <p:txBody>
          <a:bodyPr wrap="square" rtlCol="0">
            <a:spAutoFit/>
          </a:bodyPr>
          <a:lstStyle/>
          <a:p>
            <a:r>
              <a:rPr lang="en-US" sz="2800" dirty="0">
                <a:solidFill>
                  <a:schemeClr val="bg1"/>
                </a:solidFill>
                <a:latin typeface="Algerian" panose="04020705040A02060702" pitchFamily="82" charset="0"/>
              </a:rPr>
              <a:t>01</a:t>
            </a:r>
            <a:r>
              <a:rPr lang="en-US" sz="2800" dirty="0">
                <a:solidFill>
                  <a:schemeClr val="bg1"/>
                </a:solidFill>
                <a:latin typeface="Arial Black" panose="020B0A04020102020204" pitchFamily="34" charset="0"/>
              </a:rPr>
              <a:t> </a:t>
            </a:r>
            <a:r>
              <a:rPr lang="en-US" sz="4400" dirty="0">
                <a:solidFill>
                  <a:schemeClr val="bg1"/>
                </a:solidFill>
                <a:latin typeface="Arial Black" panose="020B0A04020102020204" pitchFamily="34" charset="0"/>
              </a:rPr>
              <a:t>Introduction</a:t>
            </a:r>
          </a:p>
        </p:txBody>
      </p:sp>
      <p:sp>
        <p:nvSpPr>
          <p:cNvPr id="4" name="TextBox 3">
            <a:extLst>
              <a:ext uri="{FF2B5EF4-FFF2-40B4-BE49-F238E27FC236}">
                <a16:creationId xmlns:a16="http://schemas.microsoft.com/office/drawing/2014/main" id="{EB099BD7-F7BD-44CC-AC8C-3D6E0A49AEA9}"/>
              </a:ext>
            </a:extLst>
          </p:cNvPr>
          <p:cNvSpPr txBox="1"/>
          <p:nvPr/>
        </p:nvSpPr>
        <p:spPr>
          <a:xfrm>
            <a:off x="7261934" y="2860802"/>
            <a:ext cx="4199138" cy="2677656"/>
          </a:xfrm>
          <a:prstGeom prst="rect">
            <a:avLst/>
          </a:prstGeom>
          <a:noFill/>
        </p:spPr>
        <p:txBody>
          <a:bodyPr wrap="square" rtlCol="0">
            <a:spAutoFit/>
          </a:bodyPr>
          <a:lstStyle/>
          <a:p>
            <a:r>
              <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Acute myocardial infarctions are one of the leading causes of death in the developed world, with prevalence approaching three million people worldwide. This activity reviews the</a:t>
            </a:r>
          </a:p>
          <a:p>
            <a:r>
              <a:rPr lang="en-US"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Presentation and evaluation</a:t>
            </a:r>
            <a:endParaRPr lang="en-US" sz="2400" dirty="0">
              <a:solidFill>
                <a:schemeClr val="bg1"/>
              </a:solidFill>
            </a:endParaRPr>
          </a:p>
        </p:txBody>
      </p:sp>
    </p:spTree>
    <p:extLst>
      <p:ext uri="{BB962C8B-B14F-4D97-AF65-F5344CB8AC3E}">
        <p14:creationId xmlns:p14="http://schemas.microsoft.com/office/powerpoint/2010/main" val="169142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1857-6FEC-4EB8-AE66-BBE4D4F4C8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6F4C85-3A8F-40D3-B837-94BCB44D41A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6B59FC5-A21C-4296-87CA-082A6EF4043D}"/>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CEDD105-7151-493A-8372-2D20C2BFBDE5}"/>
              </a:ext>
            </a:extLst>
          </p:cNvPr>
          <p:cNvSpPr txBox="1"/>
          <p:nvPr/>
        </p:nvSpPr>
        <p:spPr>
          <a:xfrm>
            <a:off x="6518353" y="2752466"/>
            <a:ext cx="4556760" cy="923330"/>
          </a:xfrm>
          <a:prstGeom prst="rect">
            <a:avLst/>
          </a:prstGeom>
          <a:noFill/>
        </p:spPr>
        <p:txBody>
          <a:bodyPr wrap="none" rtlCol="0">
            <a:spAutoFit/>
          </a:bodyPr>
          <a:lstStyle/>
          <a:p>
            <a:r>
              <a:rPr lang="en-US" sz="2800" dirty="0">
                <a:solidFill>
                  <a:schemeClr val="bg1"/>
                </a:solidFill>
                <a:latin typeface="Algerian" panose="04020705040A02060702" pitchFamily="82" charset="0"/>
              </a:rPr>
              <a:t>1.1</a:t>
            </a:r>
            <a:r>
              <a:rPr lang="en-US" sz="5400" dirty="0">
                <a:solidFill>
                  <a:schemeClr val="bg1"/>
                </a:solidFill>
                <a:latin typeface="Arial Black" panose="020B0A04020102020204" pitchFamily="34" charset="0"/>
              </a:rPr>
              <a:t> </a:t>
            </a:r>
            <a:r>
              <a:rPr lang="en-US" sz="4800" dirty="0">
                <a:solidFill>
                  <a:schemeClr val="bg1"/>
                </a:solidFill>
                <a:latin typeface="Arial Black" panose="020B0A04020102020204" pitchFamily="34" charset="0"/>
              </a:rPr>
              <a:t>Motivation</a:t>
            </a:r>
          </a:p>
        </p:txBody>
      </p:sp>
      <p:sp>
        <p:nvSpPr>
          <p:cNvPr id="6" name="TextBox 5">
            <a:extLst>
              <a:ext uri="{FF2B5EF4-FFF2-40B4-BE49-F238E27FC236}">
                <a16:creationId xmlns:a16="http://schemas.microsoft.com/office/drawing/2014/main" id="{CEBD446F-B2C4-40DC-8717-F26D2D31E610}"/>
              </a:ext>
            </a:extLst>
          </p:cNvPr>
          <p:cNvSpPr txBox="1"/>
          <p:nvPr/>
        </p:nvSpPr>
        <p:spPr>
          <a:xfrm>
            <a:off x="6371903" y="3743264"/>
            <a:ext cx="5620962" cy="1384995"/>
          </a:xfrm>
          <a:prstGeom prst="rect">
            <a:avLst/>
          </a:prstGeom>
          <a:noFill/>
        </p:spPr>
        <p:txBody>
          <a:bodyPr wrap="none" rtlCol="0">
            <a:spAutoFit/>
          </a:bodyPr>
          <a:lstStyle/>
          <a:p>
            <a:pPr algn="ctr"/>
            <a:r>
              <a:rPr lang="en-US" sz="2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accompany myocardial infarction is    </a:t>
            </a:r>
          </a:p>
          <a:p>
            <a:pPr algn="ctr"/>
            <a:r>
              <a:rPr lang="en-US" sz="2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associated with a higher mortality </a:t>
            </a:r>
          </a:p>
          <a:p>
            <a:pPr algn="ctr"/>
            <a:r>
              <a:rPr lang="en-US" sz="2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rate in the first year after it</a:t>
            </a:r>
            <a:endParaRPr lang="en-US" sz="2800" dirty="0">
              <a:solidFill>
                <a:schemeClr val="bg1"/>
              </a:solidFill>
            </a:endParaRPr>
          </a:p>
        </p:txBody>
      </p:sp>
    </p:spTree>
    <p:extLst>
      <p:ext uri="{BB962C8B-B14F-4D97-AF65-F5344CB8AC3E}">
        <p14:creationId xmlns:p14="http://schemas.microsoft.com/office/powerpoint/2010/main" val="303922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DA3497-B6F8-4DBB-BE9C-342F2BBD48EE}"/>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F0319892-0FDC-4913-80D8-2B08F2F91F4E}"/>
              </a:ext>
            </a:extLst>
          </p:cNvPr>
          <p:cNvSpPr txBox="1"/>
          <p:nvPr/>
        </p:nvSpPr>
        <p:spPr>
          <a:xfrm>
            <a:off x="309240" y="1393214"/>
            <a:ext cx="5317724" cy="5047536"/>
          </a:xfrm>
          <a:prstGeom prst="rect">
            <a:avLst/>
          </a:prstGeom>
          <a:noFill/>
        </p:spPr>
        <p:txBody>
          <a:bodyPr wrap="square" rtlCol="0">
            <a:spAutoFit/>
          </a:bodyPr>
          <a:lstStyle/>
          <a:p>
            <a:r>
              <a:rPr lang="en-US" sz="2400" dirty="0">
                <a:solidFill>
                  <a:schemeClr val="bg1"/>
                </a:solidFill>
                <a:effectLst/>
                <a:latin typeface="Arial Black" panose="020B0A04020102020204" pitchFamily="34" charset="0"/>
                <a:ea typeface="Calibri" panose="020F0502020204030204" pitchFamily="34" charset="0"/>
                <a:cs typeface="Arial" panose="020B0604020202020204" pitchFamily="34" charset="0"/>
              </a:rPr>
              <a:t>Disease course differed in patients with MI :</a:t>
            </a:r>
          </a:p>
          <a:p>
            <a:endParaRPr lang="en-US" dirty="0">
              <a:solidFill>
                <a:schemeClr val="bg1"/>
              </a:solidFill>
              <a:latin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Myocardial infarction can occur without complications </a:t>
            </a:r>
          </a:p>
          <a:p>
            <a:endPar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Try to describe patients who suffer from two periods : </a:t>
            </a:r>
          </a:p>
          <a:p>
            <a:pPr marL="457200" indent="-457200">
              <a:buFont typeface="+mj-lt"/>
              <a:buAutoNum type="arabicPeriod"/>
            </a:pP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Acute </a:t>
            </a:r>
            <a:r>
              <a:rPr lang="en-US" dirty="0">
                <a:solidFill>
                  <a:schemeClr val="bg1"/>
                </a:solidFill>
                <a:effectLst/>
                <a:latin typeface="Calibri" panose="020F0502020204030204" pitchFamily="34" charset="0"/>
                <a:ea typeface="Calibri" panose="020F0502020204030204" pitchFamily="34" charset="0"/>
                <a:cs typeface="Arial" panose="020B0604020202020204" pitchFamily="34" charset="0"/>
              </a:rPr>
              <a:t>complications</a:t>
            </a:r>
          </a:p>
          <a:p>
            <a:pPr marL="457200" indent="-457200">
              <a:buFont typeface="+mj-lt"/>
              <a:buAutoNum type="arabicPeriod"/>
            </a:pPr>
            <a:r>
              <a:rPr lang="en-US" dirty="0">
                <a:solidFill>
                  <a:schemeClr val="bg1"/>
                </a:solidFill>
                <a:effectLst/>
                <a:latin typeface="Calibri" panose="020F0502020204030204" pitchFamily="34" charset="0"/>
                <a:ea typeface="Calibri" panose="020F0502020204030204" pitchFamily="34" charset="0"/>
                <a:cs typeface="Arial" panose="020B0604020202020204" pitchFamily="34" charset="0"/>
              </a:rPr>
              <a:t>Subacute</a:t>
            </a: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US" dirty="0">
                <a:solidFill>
                  <a:schemeClr val="bg1"/>
                </a:solidFill>
                <a:effectLst/>
                <a:latin typeface="Calibri" panose="020F0502020204030204" pitchFamily="34" charset="0"/>
                <a:ea typeface="Calibri" panose="020F0502020204030204" pitchFamily="34" charset="0"/>
                <a:cs typeface="Arial" panose="020B0604020202020204" pitchFamily="34" charset="0"/>
              </a:rPr>
              <a:t>complications</a:t>
            </a:r>
          </a:p>
          <a:p>
            <a:r>
              <a:rPr lang="en-US" sz="2000" dirty="0">
                <a:solidFill>
                  <a:schemeClr val="bg1"/>
                </a:solidFill>
                <a:latin typeface="Calibri" panose="020F0502020204030204" pitchFamily="34" charset="0"/>
                <a:cs typeface="Arial" panose="020B0604020202020204" pitchFamily="34" charset="0"/>
              </a:rPr>
              <a:t> </a:t>
            </a:r>
          </a:p>
          <a:p>
            <a:pPr marL="342900" indent="-342900">
              <a:buFont typeface="Arial" panose="020B0604020202020204" pitchFamily="34" charset="0"/>
              <a:buChar char="•"/>
            </a:pPr>
            <a:r>
              <a:rPr lang="en-US" sz="2000" dirty="0">
                <a:solidFill>
                  <a:schemeClr val="bg1"/>
                </a:solidFill>
                <a:latin typeface="Calibri" panose="020F0502020204030204" pitchFamily="34" charset="0"/>
                <a:cs typeface="Arial" panose="020B0604020202020204" pitchFamily="34" charset="0"/>
              </a:rPr>
              <a:t>Lead to </a:t>
            </a:r>
            <a:r>
              <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disease exacerbation  and even  death</a:t>
            </a:r>
            <a:r>
              <a:rPr lang="en-US" sz="2000" dirty="0">
                <a:solidFill>
                  <a:schemeClr val="bg1"/>
                </a:solidFill>
                <a:latin typeface="Calibri" panose="020F0502020204030204" pitchFamily="34" charset="0"/>
                <a:cs typeface="Arial" panose="020B0604020202020204" pitchFamily="34" charset="0"/>
              </a:rPr>
              <a:t> </a:t>
            </a:r>
          </a:p>
          <a:p>
            <a:endParaRPr lang="en-US" sz="2000" dirty="0">
              <a:solidFill>
                <a:schemeClr val="bg1"/>
              </a:solidFill>
              <a:latin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Even an experienced specialist cannot always predict the development of this complication</a:t>
            </a:r>
            <a:endParaRPr lang="en-US" sz="2000" dirty="0">
              <a:solidFill>
                <a:schemeClr val="bg1"/>
              </a:solidFill>
              <a:latin typeface="Calibri" panose="020F0502020204030204" pitchFamily="34" charset="0"/>
              <a:cs typeface="Arial" panose="020B0604020202020204" pitchFamily="34" charset="0"/>
            </a:endParaRPr>
          </a:p>
          <a:p>
            <a:endParaRPr lang="en-US" sz="2000" dirty="0">
              <a:solidFill>
                <a:schemeClr val="bg1"/>
              </a:solidFill>
            </a:endParaRPr>
          </a:p>
        </p:txBody>
      </p:sp>
      <p:pic>
        <p:nvPicPr>
          <p:cNvPr id="15" name="Picture 14">
            <a:extLst>
              <a:ext uri="{FF2B5EF4-FFF2-40B4-BE49-F238E27FC236}">
                <a16:creationId xmlns:a16="http://schemas.microsoft.com/office/drawing/2014/main" id="{4D691D38-9CD4-489F-93F4-CDB116E4CC83}"/>
              </a:ext>
            </a:extLst>
          </p:cNvPr>
          <p:cNvPicPr>
            <a:picLocks noChangeAspect="1"/>
          </p:cNvPicPr>
          <p:nvPr/>
        </p:nvPicPr>
        <p:blipFill>
          <a:blip r:embed="rId3"/>
          <a:stretch>
            <a:fillRect/>
          </a:stretch>
        </p:blipFill>
        <p:spPr>
          <a:xfrm>
            <a:off x="6096000" y="1393214"/>
            <a:ext cx="5619750" cy="4819993"/>
          </a:xfrm>
          <a:prstGeom prst="rect">
            <a:avLst/>
          </a:prstGeom>
        </p:spPr>
      </p:pic>
      <p:sp>
        <p:nvSpPr>
          <p:cNvPr id="29" name="TextBox 28">
            <a:extLst>
              <a:ext uri="{FF2B5EF4-FFF2-40B4-BE49-F238E27FC236}">
                <a16:creationId xmlns:a16="http://schemas.microsoft.com/office/drawing/2014/main" id="{099EA7B8-C3B3-444B-A137-698AE126B838}"/>
              </a:ext>
            </a:extLst>
          </p:cNvPr>
          <p:cNvSpPr txBox="1"/>
          <p:nvPr/>
        </p:nvSpPr>
        <p:spPr>
          <a:xfrm>
            <a:off x="309240" y="342664"/>
            <a:ext cx="6165540" cy="707886"/>
          </a:xfrm>
          <a:prstGeom prst="rect">
            <a:avLst/>
          </a:prstGeom>
          <a:noFill/>
        </p:spPr>
        <p:txBody>
          <a:bodyPr wrap="square">
            <a:spAutoFit/>
          </a:bodyPr>
          <a:lstStyle/>
          <a:p>
            <a:r>
              <a:rPr lang="en-US" sz="2800" dirty="0">
                <a:solidFill>
                  <a:schemeClr val="bg1"/>
                </a:solidFill>
                <a:latin typeface="Algerian" panose="04020705040A02060702" pitchFamily="82" charset="0"/>
              </a:rPr>
              <a:t>1.2</a:t>
            </a:r>
            <a:r>
              <a:rPr lang="en-US" sz="2400" dirty="0">
                <a:solidFill>
                  <a:schemeClr val="bg1"/>
                </a:solidFill>
                <a:latin typeface="Arial Black" panose="020B0A04020102020204" pitchFamily="34" charset="0"/>
              </a:rPr>
              <a:t> </a:t>
            </a:r>
            <a:r>
              <a:rPr lang="en-US" sz="4000" dirty="0">
                <a:solidFill>
                  <a:schemeClr val="bg1"/>
                </a:solidFill>
                <a:latin typeface="Arial Black" panose="020B0A04020102020204" pitchFamily="34" charset="0"/>
              </a:rPr>
              <a:t>Complications</a:t>
            </a:r>
          </a:p>
        </p:txBody>
      </p:sp>
    </p:spTree>
    <p:extLst>
      <p:ext uri="{BB962C8B-B14F-4D97-AF65-F5344CB8AC3E}">
        <p14:creationId xmlns:p14="http://schemas.microsoft.com/office/powerpoint/2010/main" val="339519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2AEC24-3607-423B-977E-A81F35EAFA3A}"/>
              </a:ext>
            </a:extLst>
          </p:cNvPr>
          <p:cNvPicPr>
            <a:picLocks noChangeAspect="1"/>
          </p:cNvPicPr>
          <p:nvPr/>
        </p:nvPicPr>
        <p:blipFill>
          <a:blip r:embed="rId2"/>
          <a:stretch>
            <a:fillRect/>
          </a:stretch>
        </p:blipFill>
        <p:spPr>
          <a:xfrm>
            <a:off x="0" y="0"/>
            <a:ext cx="12192000" cy="6858000"/>
          </a:xfrm>
          <a:prstGeom prst="rect">
            <a:avLst/>
          </a:prstGeom>
        </p:spPr>
      </p:pic>
      <p:graphicFrame>
        <p:nvGraphicFramePr>
          <p:cNvPr id="5" name="Chart 4">
            <a:extLst>
              <a:ext uri="{FF2B5EF4-FFF2-40B4-BE49-F238E27FC236}">
                <a16:creationId xmlns:a16="http://schemas.microsoft.com/office/drawing/2014/main" id="{0D270C11-9B9C-4F08-9943-62927F219900}"/>
              </a:ext>
            </a:extLst>
          </p:cNvPr>
          <p:cNvGraphicFramePr/>
          <p:nvPr>
            <p:extLst>
              <p:ext uri="{D42A27DB-BD31-4B8C-83A1-F6EECF244321}">
                <p14:modId xmlns:p14="http://schemas.microsoft.com/office/powerpoint/2010/main" val="2895718752"/>
              </p:ext>
            </p:extLst>
          </p:nvPr>
        </p:nvGraphicFramePr>
        <p:xfrm>
          <a:off x="905522" y="470518"/>
          <a:ext cx="9428086" cy="5690586"/>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C5A161CC-AD86-44DE-BFA1-7BDBDB2CBDD0}"/>
              </a:ext>
            </a:extLst>
          </p:cNvPr>
          <p:cNvSpPr txBox="1"/>
          <p:nvPr/>
        </p:nvSpPr>
        <p:spPr>
          <a:xfrm>
            <a:off x="2915605" y="1961877"/>
            <a:ext cx="914400" cy="338554"/>
          </a:xfrm>
          <a:prstGeom prst="rect">
            <a:avLst/>
          </a:prstGeom>
          <a:noFill/>
        </p:spPr>
        <p:txBody>
          <a:bodyPr wrap="square" rtlCol="0">
            <a:spAutoFit/>
          </a:bodyPr>
          <a:lstStyle/>
          <a:p>
            <a:r>
              <a:rPr lang="en-US" sz="1600" dirty="0">
                <a:solidFill>
                  <a:schemeClr val="bg1"/>
                </a:solidFill>
              </a:rPr>
              <a:t>women</a:t>
            </a:r>
          </a:p>
        </p:txBody>
      </p:sp>
    </p:spTree>
    <p:extLst>
      <p:ext uri="{BB962C8B-B14F-4D97-AF65-F5344CB8AC3E}">
        <p14:creationId xmlns:p14="http://schemas.microsoft.com/office/powerpoint/2010/main" val="394829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1857-6FEC-4EB8-AE66-BBE4D4F4C8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6F4C85-3A8F-40D3-B837-94BCB44D41A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6B59FC5-A21C-4296-87CA-082A6EF4043D}"/>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CEDD105-7151-493A-8372-2D20C2BFBDE5}"/>
              </a:ext>
            </a:extLst>
          </p:cNvPr>
          <p:cNvSpPr txBox="1"/>
          <p:nvPr/>
        </p:nvSpPr>
        <p:spPr>
          <a:xfrm>
            <a:off x="7920608" y="2738229"/>
            <a:ext cx="2800767" cy="830997"/>
          </a:xfrm>
          <a:prstGeom prst="rect">
            <a:avLst/>
          </a:prstGeom>
          <a:noFill/>
        </p:spPr>
        <p:txBody>
          <a:bodyPr wrap="none" rtlCol="0">
            <a:spAutoFit/>
          </a:bodyPr>
          <a:lstStyle/>
          <a:p>
            <a:r>
              <a:rPr lang="en-US" sz="2800" b="1" dirty="0">
                <a:solidFill>
                  <a:schemeClr val="bg1"/>
                </a:solidFill>
                <a:latin typeface="Algerian" panose="04020705040A02060702" pitchFamily="82" charset="0"/>
              </a:rPr>
              <a:t>1.3</a:t>
            </a:r>
            <a:r>
              <a:rPr lang="ar-EG" sz="2400" dirty="0">
                <a:solidFill>
                  <a:schemeClr val="bg1"/>
                </a:solidFill>
                <a:latin typeface="Arial Black" panose="020B0A04020102020204" pitchFamily="34" charset="0"/>
              </a:rPr>
              <a:t> </a:t>
            </a:r>
            <a:r>
              <a:rPr lang="en-US" sz="2400" dirty="0">
                <a:solidFill>
                  <a:schemeClr val="bg1"/>
                </a:solidFill>
                <a:latin typeface="Arial Black" panose="020B0A04020102020204" pitchFamily="34" charset="0"/>
              </a:rPr>
              <a:t> </a:t>
            </a:r>
            <a:r>
              <a:rPr lang="en-US" sz="4800" dirty="0">
                <a:solidFill>
                  <a:schemeClr val="bg1"/>
                </a:solidFill>
                <a:latin typeface="Arial Black" panose="020B0A04020102020204" pitchFamily="34" charset="0"/>
              </a:rPr>
              <a:t>Goals</a:t>
            </a:r>
          </a:p>
        </p:txBody>
      </p:sp>
      <p:sp>
        <p:nvSpPr>
          <p:cNvPr id="7" name="TextBox 6">
            <a:extLst>
              <a:ext uri="{FF2B5EF4-FFF2-40B4-BE49-F238E27FC236}">
                <a16:creationId xmlns:a16="http://schemas.microsoft.com/office/drawing/2014/main" id="{3876CA2F-3AC9-4E03-8E64-602CD073808B}"/>
              </a:ext>
            </a:extLst>
          </p:cNvPr>
          <p:cNvSpPr txBox="1"/>
          <p:nvPr/>
        </p:nvSpPr>
        <p:spPr>
          <a:xfrm>
            <a:off x="7208667" y="3880931"/>
            <a:ext cx="5134254" cy="1938992"/>
          </a:xfrm>
          <a:prstGeom prst="rect">
            <a:avLst/>
          </a:prstGeom>
          <a:noFill/>
        </p:spPr>
        <p:txBody>
          <a:bodyPr wrap="square" rtlCol="0">
            <a:spAutoFit/>
          </a:bodyPr>
          <a:lstStyle/>
          <a:p>
            <a:r>
              <a:rPr lang="ar-SA"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Predicting myocardial infarction complications</a:t>
            </a:r>
            <a:endParaRPr lang="en-US" sz="24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r>
              <a:rPr lang="ar-SA"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in order to implement the necessary preventive measures in a timely manner is an important task</a:t>
            </a:r>
            <a:endParaRPr lang="en-US" sz="2400" dirty="0">
              <a:solidFill>
                <a:schemeClr val="bg1"/>
              </a:solidFill>
            </a:endParaRPr>
          </a:p>
        </p:txBody>
      </p:sp>
    </p:spTree>
    <p:extLst>
      <p:ext uri="{BB962C8B-B14F-4D97-AF65-F5344CB8AC3E}">
        <p14:creationId xmlns:p14="http://schemas.microsoft.com/office/powerpoint/2010/main" val="242879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F7F4A8-748E-414E-B9E5-94ECBD8DB232}"/>
              </a:ext>
            </a:extLst>
          </p:cNvPr>
          <p:cNvPicPr>
            <a:picLocks noChangeAspect="1"/>
          </p:cNvPicPr>
          <p:nvPr/>
        </p:nvPicPr>
        <p:blipFill>
          <a:blip r:embed="rId2"/>
          <a:stretch>
            <a:fillRect/>
          </a:stretch>
        </p:blipFill>
        <p:spPr>
          <a:xfrm>
            <a:off x="0" y="55023"/>
            <a:ext cx="12192000" cy="6747953"/>
          </a:xfrm>
          <a:prstGeom prst="rect">
            <a:avLst/>
          </a:prstGeom>
        </p:spPr>
      </p:pic>
      <p:sp>
        <p:nvSpPr>
          <p:cNvPr id="4" name="TextBox 3">
            <a:extLst>
              <a:ext uri="{FF2B5EF4-FFF2-40B4-BE49-F238E27FC236}">
                <a16:creationId xmlns:a16="http://schemas.microsoft.com/office/drawing/2014/main" id="{C889E045-EFE0-419B-9A57-D1B78EC9D7C5}"/>
              </a:ext>
            </a:extLst>
          </p:cNvPr>
          <p:cNvSpPr txBox="1"/>
          <p:nvPr/>
        </p:nvSpPr>
        <p:spPr>
          <a:xfrm>
            <a:off x="405237" y="2226381"/>
            <a:ext cx="5407572" cy="5693866"/>
          </a:xfrm>
          <a:prstGeom prst="rect">
            <a:avLst/>
          </a:prstGeom>
          <a:noFill/>
        </p:spPr>
        <p:txBody>
          <a:bodyPr wrap="square" rtlCol="0">
            <a:spAutoFit/>
          </a:bodyPr>
          <a:lstStyle/>
          <a:p>
            <a:r>
              <a:rPr lang="en-US" sz="2000" dirty="0">
                <a:solidFill>
                  <a:schemeClr val="bg1"/>
                </a:solidFill>
                <a:latin typeface="Arial Black" panose="020B0A04020102020204" pitchFamily="34" charset="0"/>
              </a:rPr>
              <a:t>There</a:t>
            </a:r>
            <a:r>
              <a:rPr lang="en-US" sz="2000" dirty="0">
                <a:solidFill>
                  <a:schemeClr val="bg1"/>
                </a:solidFill>
              </a:rPr>
              <a:t> are four possible time moments for complication prediction </a:t>
            </a:r>
          </a:p>
          <a:p>
            <a:endParaRPr lang="en-US" sz="2800" dirty="0">
              <a:solidFill>
                <a:schemeClr val="bg1"/>
              </a:solidFill>
            </a:endParaRPr>
          </a:p>
          <a:p>
            <a:pPr marL="457200" indent="-457200">
              <a:buFont typeface="Arial" panose="020B0604020202020204" pitchFamily="34" charset="0"/>
              <a:buChar char="•"/>
            </a:pPr>
            <a:r>
              <a:rPr lang="en-US" sz="2400" dirty="0">
                <a:solidFill>
                  <a:schemeClr val="bg1"/>
                </a:solidFill>
              </a:rPr>
              <a:t> </a:t>
            </a:r>
            <a:r>
              <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time of admission to hospital</a:t>
            </a:r>
          </a:p>
          <a:p>
            <a:pPr marL="457200" indent="-457200">
              <a:buFont typeface="Arial" panose="020B0604020202020204" pitchFamily="34" charset="0"/>
              <a:buChar char="•"/>
            </a:pPr>
            <a:endPar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US" sz="2000" dirty="0">
                <a:solidFill>
                  <a:schemeClr val="bg1"/>
                </a:solidFill>
              </a:rPr>
              <a:t> </a:t>
            </a:r>
            <a:r>
              <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end of the first day (24 hours after admission to the hospital)</a:t>
            </a:r>
          </a:p>
          <a:p>
            <a:pPr marL="457200" indent="-457200">
              <a:buFont typeface="Arial" panose="020B0604020202020204" pitchFamily="34" charset="0"/>
              <a:buChar char="•"/>
            </a:pPr>
            <a:endPar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end of the second day (48 hours after admission to the hospital)</a:t>
            </a:r>
          </a:p>
          <a:p>
            <a:pPr marL="457200" indent="-457200">
              <a:buFont typeface="Arial" panose="020B0604020202020204" pitchFamily="34" charset="0"/>
              <a:buChar char="•"/>
            </a:pPr>
            <a:endPar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US" sz="2000"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US" sz="2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end of the third day (72 hours after admission to the hospital)</a:t>
            </a:r>
          </a:p>
          <a:p>
            <a:pPr marL="457200" indent="-4572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ar-EG" sz="2800" dirty="0">
              <a:solidFill>
                <a:schemeClr val="bg1"/>
              </a:solidFill>
            </a:endParaRPr>
          </a:p>
          <a:p>
            <a:endParaRPr lang="en-US" sz="2800" dirty="0">
              <a:solidFill>
                <a:schemeClr val="bg1"/>
              </a:solidFill>
            </a:endParaRPr>
          </a:p>
        </p:txBody>
      </p:sp>
      <p:sp>
        <p:nvSpPr>
          <p:cNvPr id="6" name="TextBox 5">
            <a:extLst>
              <a:ext uri="{FF2B5EF4-FFF2-40B4-BE49-F238E27FC236}">
                <a16:creationId xmlns:a16="http://schemas.microsoft.com/office/drawing/2014/main" id="{023072AD-26DF-4CDB-9D2C-06A1E22A0F4B}"/>
              </a:ext>
            </a:extLst>
          </p:cNvPr>
          <p:cNvSpPr txBox="1"/>
          <p:nvPr/>
        </p:nvSpPr>
        <p:spPr>
          <a:xfrm>
            <a:off x="547280" y="1173004"/>
            <a:ext cx="3500938" cy="830997"/>
          </a:xfrm>
          <a:prstGeom prst="rect">
            <a:avLst/>
          </a:prstGeom>
          <a:noFill/>
        </p:spPr>
        <p:txBody>
          <a:bodyPr wrap="square" rtlCol="0">
            <a:spAutoFit/>
          </a:bodyPr>
          <a:lstStyle/>
          <a:p>
            <a:r>
              <a:rPr lang="en-US" sz="2800" dirty="0">
                <a:solidFill>
                  <a:schemeClr val="bg1"/>
                </a:solidFill>
                <a:latin typeface="Algerian" panose="04020705040A02060702" pitchFamily="82" charset="0"/>
              </a:rPr>
              <a:t>1.4</a:t>
            </a:r>
            <a:r>
              <a:rPr lang="en-US" sz="2400" dirty="0">
                <a:solidFill>
                  <a:schemeClr val="bg1"/>
                </a:solidFill>
                <a:latin typeface="Arial Black" panose="020B0A04020102020204" pitchFamily="34" charset="0"/>
              </a:rPr>
              <a:t> </a:t>
            </a:r>
            <a:r>
              <a:rPr lang="en-US" sz="4800" dirty="0">
                <a:solidFill>
                  <a:schemeClr val="bg1"/>
                </a:solidFill>
                <a:latin typeface="Arial Black" panose="020B0A04020102020204" pitchFamily="34" charset="0"/>
              </a:rPr>
              <a:t>Fixes</a:t>
            </a:r>
          </a:p>
        </p:txBody>
      </p:sp>
    </p:spTree>
    <p:extLst>
      <p:ext uri="{BB962C8B-B14F-4D97-AF65-F5344CB8AC3E}">
        <p14:creationId xmlns:p14="http://schemas.microsoft.com/office/powerpoint/2010/main" val="91695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D7FD379-16AC-4E74-85E7-F7D6DB0F479A}"/>
              </a:ext>
            </a:extLst>
          </p:cNvPr>
          <p:cNvPicPr>
            <a:picLocks noChangeAspect="1"/>
          </p:cNvPicPr>
          <p:nvPr/>
        </p:nvPicPr>
        <p:blipFill>
          <a:blip r:embed="rId2"/>
          <a:stretch>
            <a:fillRect/>
          </a:stretch>
        </p:blipFill>
        <p:spPr>
          <a:xfrm>
            <a:off x="0" y="-96197"/>
            <a:ext cx="12335069" cy="6935147"/>
          </a:xfrm>
          <a:prstGeom prst="rect">
            <a:avLst/>
          </a:prstGeom>
        </p:spPr>
      </p:pic>
      <p:sp>
        <p:nvSpPr>
          <p:cNvPr id="18" name="TextBox 17">
            <a:extLst>
              <a:ext uri="{FF2B5EF4-FFF2-40B4-BE49-F238E27FC236}">
                <a16:creationId xmlns:a16="http://schemas.microsoft.com/office/drawing/2014/main" id="{4ADCCB59-24AE-479F-B418-D09FDF37EA33}"/>
              </a:ext>
            </a:extLst>
          </p:cNvPr>
          <p:cNvSpPr txBox="1"/>
          <p:nvPr/>
        </p:nvSpPr>
        <p:spPr>
          <a:xfrm>
            <a:off x="3838868" y="1576510"/>
            <a:ext cx="4094085" cy="830997"/>
          </a:xfrm>
          <a:prstGeom prst="rect">
            <a:avLst/>
          </a:prstGeom>
          <a:noFill/>
        </p:spPr>
        <p:txBody>
          <a:bodyPr wrap="square" rtlCol="0">
            <a:spAutoFit/>
          </a:bodyPr>
          <a:lstStyle/>
          <a:p>
            <a:r>
              <a:rPr lang="en-US" sz="4800" dirty="0">
                <a:solidFill>
                  <a:schemeClr val="bg1"/>
                </a:solidFill>
                <a:latin typeface="Arial Black" panose="020B0A04020102020204" pitchFamily="34" charset="0"/>
              </a:rPr>
              <a:t> </a:t>
            </a:r>
            <a:r>
              <a:rPr lang="en-US" sz="2800" dirty="0">
                <a:solidFill>
                  <a:schemeClr val="bg1"/>
                </a:solidFill>
                <a:effectLst>
                  <a:outerShdw blurRad="38100" dist="38100" dir="2700000" algn="tl">
                    <a:srgbClr val="000000">
                      <a:alpha val="43137"/>
                    </a:srgbClr>
                  </a:outerShdw>
                </a:effectLst>
                <a:latin typeface="Algerian" panose="04020705040A02060702" pitchFamily="82" charset="0"/>
                <a:cs typeface="Andalus" panose="02020603050405020304" pitchFamily="18" charset="-78"/>
              </a:rPr>
              <a:t>02</a:t>
            </a:r>
            <a:r>
              <a:rPr lang="en-US" sz="2800" dirty="0">
                <a:solidFill>
                  <a:schemeClr val="bg1"/>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 </a:t>
            </a:r>
            <a:r>
              <a:rPr lang="en-US" sz="4800" dirty="0">
                <a:solidFill>
                  <a:schemeClr val="bg1"/>
                </a:solidFill>
                <a:effectLst>
                  <a:outerShdw blurRad="38100" dist="38100" dir="2700000" algn="tl">
                    <a:srgbClr val="000000">
                      <a:alpha val="43137"/>
                    </a:srgbClr>
                  </a:outerShdw>
                </a:effectLst>
                <a:latin typeface="Arial Black" panose="020B0A04020102020204" pitchFamily="34" charset="0"/>
              </a:rPr>
              <a:t>Dataset</a:t>
            </a:r>
          </a:p>
        </p:txBody>
      </p:sp>
      <p:pic>
        <p:nvPicPr>
          <p:cNvPr id="3" name="Picture 2">
            <a:extLst>
              <a:ext uri="{FF2B5EF4-FFF2-40B4-BE49-F238E27FC236}">
                <a16:creationId xmlns:a16="http://schemas.microsoft.com/office/drawing/2014/main" id="{A849F0EA-EDA7-4DFA-A85F-2163C59DB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684" y="3505071"/>
            <a:ext cx="8935697" cy="1343212"/>
          </a:xfrm>
          <a:prstGeom prst="rect">
            <a:avLst/>
          </a:prstGeom>
        </p:spPr>
      </p:pic>
      <p:sp>
        <p:nvSpPr>
          <p:cNvPr id="6" name="TextBox 5">
            <a:extLst>
              <a:ext uri="{FF2B5EF4-FFF2-40B4-BE49-F238E27FC236}">
                <a16:creationId xmlns:a16="http://schemas.microsoft.com/office/drawing/2014/main" id="{57589AC5-F647-4F47-A8B4-CB1264E232FA}"/>
              </a:ext>
            </a:extLst>
          </p:cNvPr>
          <p:cNvSpPr txBox="1"/>
          <p:nvPr/>
        </p:nvSpPr>
        <p:spPr>
          <a:xfrm>
            <a:off x="3408642" y="3068681"/>
            <a:ext cx="5517783" cy="1107996"/>
          </a:xfrm>
          <a:prstGeom prst="rect">
            <a:avLst/>
          </a:prstGeom>
          <a:noFill/>
        </p:spPr>
        <p:txBody>
          <a:bodyPr wrap="square" rtlCol="0">
            <a:spAutoFit/>
          </a:bodyPr>
          <a:lstStyle/>
          <a:p>
            <a:r>
              <a:rPr lang="en-US" sz="1800" b="1" i="0" dirty="0">
                <a:solidFill>
                  <a:schemeClr val="bg1"/>
                </a:solidFill>
                <a:effectLst/>
                <a:latin typeface="Arial" panose="020B0604020202020204" pitchFamily="34" charset="0"/>
              </a:rPr>
              <a:t>Myocardial infarction complications Data Set</a:t>
            </a:r>
            <a:br>
              <a:rPr lang="en-US" sz="4800" dirty="0">
                <a:solidFill>
                  <a:schemeClr val="bg1"/>
                </a:solidFill>
              </a:rPr>
            </a:br>
            <a:endParaRPr lang="en-US" sz="4800"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31849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TotalTime>
  <Words>355</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Agency FB</vt:lpstr>
      <vt:lpstr>Algerian</vt:lpstr>
      <vt:lpstr>Andalus</vt:lpstr>
      <vt:lpstr>Arial</vt:lpstr>
      <vt:lpstr>Arial Black</vt:lpstr>
      <vt:lpstr>Britannic Bold</vt:lpstr>
      <vt:lpstr>Calibri</vt:lpstr>
      <vt:lpstr>Calibri Light</vt:lpstr>
      <vt:lpstr>Ink Free</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mayar6762@outlook.com</dc:creator>
  <cp:lastModifiedBy>Ahmed</cp:lastModifiedBy>
  <cp:revision>64</cp:revision>
  <dcterms:created xsi:type="dcterms:W3CDTF">2021-06-06T15:13:26Z</dcterms:created>
  <dcterms:modified xsi:type="dcterms:W3CDTF">2021-06-09T19:37:00Z</dcterms:modified>
</cp:coreProperties>
</file>