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nva Sans Bold" panose="020B0604020202020204" charset="0"/>
      <p:regular r:id="rId8"/>
    </p:embeddedFont>
    <p:embeddedFont>
      <p:font typeface="Poppins" panose="00000500000000000000" pitchFamily="2" charset="0"/>
      <p:regular r:id="rId9"/>
    </p:embeddedFont>
    <p:embeddedFont>
      <p:font typeface="Poppins Bold" panose="020B0604020202020204" charset="0"/>
      <p:regular r:id="rId10"/>
    </p:embeddedFont>
    <p:embeddedFont>
      <p:font typeface="Poppins Light" panose="00000400000000000000" pitchFamily="2" charset="0"/>
      <p:regular r:id="rId11"/>
    </p:embeddedFont>
    <p:embeddedFont>
      <p:font typeface="Poppins Semi-Bold" panose="020B0604020202020204" charset="0"/>
      <p:regular r:id="rId12"/>
    </p:embeddedFont>
    <p:embeddedFont>
      <p:font typeface="Poppins Ultra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1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2.svg"/><Relationship Id="rId5" Type="http://schemas.openxmlformats.org/officeDocument/2006/relationships/image" Target="../media/image28.sv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910261" y="4690442"/>
            <a:ext cx="4662793" cy="5575836"/>
          </a:xfrm>
          <a:custGeom>
            <a:avLst/>
            <a:gdLst/>
            <a:ahLst/>
            <a:cxnLst/>
            <a:rect l="l" t="t" r="r" b="b"/>
            <a:pathLst>
              <a:path w="4662793" h="5575836">
                <a:moveTo>
                  <a:pt x="0" y="0"/>
                </a:moveTo>
                <a:lnTo>
                  <a:pt x="4662793" y="0"/>
                </a:lnTo>
                <a:lnTo>
                  <a:pt x="4662793" y="5575836"/>
                </a:lnTo>
                <a:lnTo>
                  <a:pt x="0" y="5575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6" name="Freeform 6"/>
          <p:cNvSpPr/>
          <p:nvPr/>
        </p:nvSpPr>
        <p:spPr>
          <a:xfrm>
            <a:off x="4714946" y="4690442"/>
            <a:ext cx="5520078" cy="5575836"/>
          </a:xfrm>
          <a:custGeom>
            <a:avLst/>
            <a:gdLst/>
            <a:ahLst/>
            <a:cxnLst/>
            <a:rect l="l" t="t" r="r" b="b"/>
            <a:pathLst>
              <a:path w="5520078" h="5575836">
                <a:moveTo>
                  <a:pt x="0" y="0"/>
                </a:moveTo>
                <a:lnTo>
                  <a:pt x="5520078" y="0"/>
                </a:lnTo>
                <a:lnTo>
                  <a:pt x="5520078" y="5575836"/>
                </a:lnTo>
                <a:lnTo>
                  <a:pt x="0" y="55758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7" name="Freeform 7"/>
          <p:cNvSpPr/>
          <p:nvPr/>
        </p:nvSpPr>
        <p:spPr>
          <a:xfrm>
            <a:off x="712656" y="1028700"/>
            <a:ext cx="316044" cy="316044"/>
          </a:xfrm>
          <a:custGeom>
            <a:avLst/>
            <a:gdLst/>
            <a:ahLst/>
            <a:cxnLst/>
            <a:rect l="l" t="t" r="r" b="b"/>
            <a:pathLst>
              <a:path w="316044" h="316044">
                <a:moveTo>
                  <a:pt x="0" y="0"/>
                </a:moveTo>
                <a:lnTo>
                  <a:pt x="316044" y="0"/>
                </a:lnTo>
                <a:lnTo>
                  <a:pt x="316044" y="316044"/>
                </a:lnTo>
                <a:lnTo>
                  <a:pt x="0" y="316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8" name="TextBox 8"/>
          <p:cNvSpPr txBox="1"/>
          <p:nvPr/>
        </p:nvSpPr>
        <p:spPr>
          <a:xfrm>
            <a:off x="1771217" y="1778783"/>
            <a:ext cx="14745566" cy="307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10999">
                <a:solidFill>
                  <a:srgbClr val="18253B"/>
                </a:solidFill>
                <a:latin typeface="Poppins Ultra-Bold"/>
              </a:rPr>
              <a:t>Al - Shefaa Hospital</a:t>
            </a:r>
          </a:p>
          <a:p>
            <a:pPr algn="ctr">
              <a:lnSpc>
                <a:spcPts val="10559"/>
              </a:lnSpc>
            </a:pPr>
            <a:endParaRPr lang="en-US" sz="10999">
              <a:solidFill>
                <a:srgbClr val="18253B"/>
              </a:solidFill>
              <a:latin typeface="Poppins Ultra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94833" y="3758066"/>
            <a:ext cx="6698335" cy="93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6"/>
              </a:lnSpc>
            </a:pPr>
            <a:r>
              <a:rPr lang="en-US" sz="2464">
                <a:solidFill>
                  <a:srgbClr val="18253B"/>
                </a:solidFill>
                <a:latin typeface="Poppins"/>
              </a:rPr>
              <a:t>THE FIRST VIRTUAL HOSPITAL POWERED BY</a:t>
            </a:r>
          </a:p>
          <a:p>
            <a:pPr algn="ctr">
              <a:lnSpc>
                <a:spcPts val="2366"/>
              </a:lnSpc>
            </a:pPr>
            <a:r>
              <a:rPr lang="en-US" sz="2464">
                <a:solidFill>
                  <a:srgbClr val="18253B"/>
                </a:solidFill>
                <a:latin typeface="Poppins"/>
              </a:rPr>
              <a:t> ARTIFICIAL INTELLIGENCE</a:t>
            </a:r>
          </a:p>
          <a:p>
            <a:pPr algn="ctr">
              <a:lnSpc>
                <a:spcPts val="2366"/>
              </a:lnSpc>
            </a:pPr>
            <a:endParaRPr lang="en-US" sz="2464">
              <a:solidFill>
                <a:srgbClr val="18253B"/>
              </a:solidFill>
              <a:latin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57151" y="1057275"/>
            <a:ext cx="4990693" cy="34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sz="2464">
                <a:solidFill>
                  <a:srgbClr val="18253B"/>
                </a:solidFill>
                <a:latin typeface="Poppins Bold"/>
              </a:rPr>
              <a:t>By Eng . Mohamed Elsayad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35908" y="740557"/>
            <a:ext cx="3877360" cy="8885618"/>
          </a:xfrm>
          <a:custGeom>
            <a:avLst/>
            <a:gdLst/>
            <a:ahLst/>
            <a:cxnLst/>
            <a:rect l="l" t="t" r="r" b="b"/>
            <a:pathLst>
              <a:path w="3877360" h="8885618">
                <a:moveTo>
                  <a:pt x="0" y="0"/>
                </a:moveTo>
                <a:lnTo>
                  <a:pt x="3877361" y="0"/>
                </a:lnTo>
                <a:lnTo>
                  <a:pt x="3877361" y="8885618"/>
                </a:lnTo>
                <a:lnTo>
                  <a:pt x="0" y="888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6" name="Freeform 6"/>
          <p:cNvSpPr/>
          <p:nvPr/>
        </p:nvSpPr>
        <p:spPr>
          <a:xfrm>
            <a:off x="2674589" y="2499549"/>
            <a:ext cx="7368876" cy="7787451"/>
          </a:xfrm>
          <a:custGeom>
            <a:avLst/>
            <a:gdLst/>
            <a:ahLst/>
            <a:cxnLst/>
            <a:rect l="l" t="t" r="r" b="b"/>
            <a:pathLst>
              <a:path w="7368876" h="7787451">
                <a:moveTo>
                  <a:pt x="0" y="0"/>
                </a:moveTo>
                <a:lnTo>
                  <a:pt x="7368875" y="0"/>
                </a:lnTo>
                <a:lnTo>
                  <a:pt x="7368875" y="7787451"/>
                </a:lnTo>
                <a:lnTo>
                  <a:pt x="0" y="77874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7" name="TextBox 7"/>
          <p:cNvSpPr txBox="1"/>
          <p:nvPr/>
        </p:nvSpPr>
        <p:spPr>
          <a:xfrm>
            <a:off x="10290950" y="455104"/>
            <a:ext cx="8168288" cy="1271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9200">
                <a:solidFill>
                  <a:srgbClr val="7381C4"/>
                </a:solidFill>
                <a:latin typeface="Poppins Ultra-Bold"/>
              </a:rPr>
              <a:t>About 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74877" y="1872187"/>
            <a:ext cx="7000434" cy="184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25"/>
              </a:lnSpc>
            </a:pPr>
            <a:r>
              <a:rPr lang="en-US" sz="2900">
                <a:solidFill>
                  <a:srgbClr val="18253B"/>
                </a:solidFill>
                <a:latin typeface="Poppins Bold"/>
              </a:rPr>
              <a:t>Al - Shefaa hospital is the first virtual hospital to diagnose four diseases, including </a:t>
            </a:r>
            <a:r>
              <a:rPr lang="en-US" sz="2900">
                <a:solidFill>
                  <a:srgbClr val="C14444"/>
                </a:solidFill>
                <a:latin typeface="Poppins Bold"/>
              </a:rPr>
              <a:t>diabetes</a:t>
            </a:r>
            <a:r>
              <a:rPr lang="en-US" sz="2900">
                <a:solidFill>
                  <a:srgbClr val="18253B"/>
                </a:solidFill>
                <a:latin typeface="Poppins Bold"/>
              </a:rPr>
              <a:t>, </a:t>
            </a:r>
            <a:r>
              <a:rPr lang="en-US" sz="2900">
                <a:solidFill>
                  <a:srgbClr val="C14444"/>
                </a:solidFill>
                <a:latin typeface="Poppins Bold"/>
              </a:rPr>
              <a:t>Hepatitis C</a:t>
            </a:r>
            <a:r>
              <a:rPr lang="en-US" sz="2900">
                <a:solidFill>
                  <a:srgbClr val="18253B"/>
                </a:solidFill>
                <a:latin typeface="Poppins Bold"/>
              </a:rPr>
              <a:t>, </a:t>
            </a:r>
            <a:r>
              <a:rPr lang="en-US" sz="2900">
                <a:solidFill>
                  <a:srgbClr val="C14444"/>
                </a:solidFill>
                <a:latin typeface="Poppins Bold"/>
              </a:rPr>
              <a:t>Breast cancer</a:t>
            </a:r>
            <a:r>
              <a:rPr lang="en-US" sz="2900">
                <a:solidFill>
                  <a:srgbClr val="18253B"/>
                </a:solidFill>
                <a:latin typeface="Poppins Bold"/>
              </a:rPr>
              <a:t>, and </a:t>
            </a:r>
            <a:r>
              <a:rPr lang="en-US" sz="2900">
                <a:solidFill>
                  <a:srgbClr val="C14444"/>
                </a:solidFill>
                <a:latin typeface="Poppins Bold"/>
              </a:rPr>
              <a:t>Alzheimer</a:t>
            </a:r>
            <a:r>
              <a:rPr lang="en-US" sz="2900">
                <a:solidFill>
                  <a:srgbClr val="18253B"/>
                </a:solidFill>
                <a:latin typeface="Poppins Bold"/>
              </a:rPr>
              <a:t> .</a:t>
            </a:r>
          </a:p>
        </p:txBody>
      </p:sp>
      <p:sp>
        <p:nvSpPr>
          <p:cNvPr id="9" name="Freeform 9"/>
          <p:cNvSpPr/>
          <p:nvPr/>
        </p:nvSpPr>
        <p:spPr>
          <a:xfrm>
            <a:off x="13249417" y="9469758"/>
            <a:ext cx="316044" cy="316044"/>
          </a:xfrm>
          <a:custGeom>
            <a:avLst/>
            <a:gdLst/>
            <a:ahLst/>
            <a:cxnLst/>
            <a:rect l="l" t="t" r="r" b="b"/>
            <a:pathLst>
              <a:path w="316044" h="316044">
                <a:moveTo>
                  <a:pt x="0" y="0"/>
                </a:moveTo>
                <a:lnTo>
                  <a:pt x="316044" y="0"/>
                </a:lnTo>
                <a:lnTo>
                  <a:pt x="316044" y="316044"/>
                </a:lnTo>
                <a:lnTo>
                  <a:pt x="0" y="316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10" name="TextBox 10"/>
          <p:cNvSpPr txBox="1"/>
          <p:nvPr/>
        </p:nvSpPr>
        <p:spPr>
          <a:xfrm>
            <a:off x="13791167" y="9469550"/>
            <a:ext cx="3521121" cy="34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sz="2464">
                <a:solidFill>
                  <a:srgbClr val="FFFFFF"/>
                </a:solidFill>
                <a:latin typeface="Poppins Light"/>
              </a:rPr>
              <a:t>Al-Shefaa Hosptal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90950" y="3956748"/>
            <a:ext cx="8168288" cy="165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7381C4"/>
                </a:solidFill>
                <a:latin typeface="Poppins Bold"/>
              </a:rPr>
              <a:t>How?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55462" y="6047168"/>
            <a:ext cx="5556885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By 3 </a:t>
            </a:r>
            <a:r>
              <a:rPr lang="en-US" sz="2900">
                <a:solidFill>
                  <a:srgbClr val="863C3A"/>
                </a:solidFill>
                <a:latin typeface="Canva Sans Bold"/>
              </a:rPr>
              <a:t>Machine Learning</a:t>
            </a:r>
            <a:r>
              <a:rPr lang="en-US" sz="2900">
                <a:solidFill>
                  <a:srgbClr val="000000"/>
                </a:solidFill>
                <a:latin typeface="Canva Sans Bold"/>
              </a:rPr>
              <a:t> models 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and 1 </a:t>
            </a:r>
            <a:r>
              <a:rPr lang="en-US" sz="2900">
                <a:solidFill>
                  <a:srgbClr val="863C3A"/>
                </a:solidFill>
                <a:latin typeface="Canva Sans Bold"/>
              </a:rPr>
              <a:t>Neural network</a:t>
            </a:r>
            <a:r>
              <a:rPr lang="en-US" sz="2900">
                <a:solidFill>
                  <a:srgbClr val="000000"/>
                </a:solidFill>
                <a:latin typeface="Canva Sans Bold"/>
              </a:rPr>
              <a:t>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739043"/>
            <a:ext cx="3395436" cy="8808914"/>
          </a:xfrm>
          <a:custGeom>
            <a:avLst/>
            <a:gdLst/>
            <a:ahLst/>
            <a:cxnLst/>
            <a:rect l="l" t="t" r="r" b="b"/>
            <a:pathLst>
              <a:path w="3395436" h="8808914">
                <a:moveTo>
                  <a:pt x="0" y="0"/>
                </a:moveTo>
                <a:lnTo>
                  <a:pt x="3395436" y="0"/>
                </a:lnTo>
                <a:lnTo>
                  <a:pt x="3395436" y="8808914"/>
                </a:lnTo>
                <a:lnTo>
                  <a:pt x="0" y="8808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6" name="Freeform 6"/>
          <p:cNvSpPr/>
          <p:nvPr/>
        </p:nvSpPr>
        <p:spPr>
          <a:xfrm>
            <a:off x="11912468" y="3185903"/>
            <a:ext cx="6240747" cy="7440534"/>
          </a:xfrm>
          <a:custGeom>
            <a:avLst/>
            <a:gdLst/>
            <a:ahLst/>
            <a:cxnLst/>
            <a:rect l="l" t="t" r="r" b="b"/>
            <a:pathLst>
              <a:path w="6240747" h="7440534">
                <a:moveTo>
                  <a:pt x="0" y="0"/>
                </a:moveTo>
                <a:lnTo>
                  <a:pt x="6240747" y="0"/>
                </a:lnTo>
                <a:lnTo>
                  <a:pt x="6240747" y="7440533"/>
                </a:lnTo>
                <a:lnTo>
                  <a:pt x="0" y="744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7" name="TextBox 7"/>
          <p:cNvSpPr txBox="1"/>
          <p:nvPr/>
        </p:nvSpPr>
        <p:spPr>
          <a:xfrm>
            <a:off x="5091571" y="455104"/>
            <a:ext cx="8168288" cy="1271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9200">
                <a:solidFill>
                  <a:srgbClr val="E995B7"/>
                </a:solidFill>
                <a:latin typeface="Poppins Ultra-Bold"/>
              </a:rPr>
              <a:t>Why?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74170" y="1947585"/>
            <a:ext cx="9127125" cy="1820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2825">
                <a:solidFill>
                  <a:srgbClr val="18253B"/>
                </a:solidFill>
                <a:latin typeface="Poppins Bold"/>
              </a:rPr>
              <a:t>The purpose of this project is to develop AI-based diagnostic tools for early detection of </a:t>
            </a:r>
            <a:r>
              <a:rPr lang="en-US" sz="2825">
                <a:solidFill>
                  <a:srgbClr val="C14444"/>
                </a:solidFill>
                <a:latin typeface="Poppins Bold"/>
              </a:rPr>
              <a:t>diabetes</a:t>
            </a:r>
            <a:r>
              <a:rPr lang="en-US" sz="2825">
                <a:solidFill>
                  <a:srgbClr val="18253B"/>
                </a:solidFill>
                <a:latin typeface="Poppins Bold"/>
              </a:rPr>
              <a:t>, </a:t>
            </a:r>
            <a:r>
              <a:rPr lang="en-US" sz="2825">
                <a:solidFill>
                  <a:srgbClr val="C14444"/>
                </a:solidFill>
                <a:latin typeface="Poppins Bold"/>
              </a:rPr>
              <a:t>hepatitis C</a:t>
            </a:r>
            <a:r>
              <a:rPr lang="en-US" sz="2825">
                <a:solidFill>
                  <a:srgbClr val="18253B"/>
                </a:solidFill>
                <a:latin typeface="Poppins Bold"/>
              </a:rPr>
              <a:t>, </a:t>
            </a:r>
            <a:r>
              <a:rPr lang="en-US" sz="2825">
                <a:solidFill>
                  <a:srgbClr val="C14444"/>
                </a:solidFill>
                <a:latin typeface="Poppins Bold"/>
              </a:rPr>
              <a:t>Breast cancer</a:t>
            </a:r>
            <a:r>
              <a:rPr lang="en-US" sz="2825">
                <a:solidFill>
                  <a:srgbClr val="18253B"/>
                </a:solidFill>
                <a:latin typeface="Poppins Bold"/>
              </a:rPr>
              <a:t>, and </a:t>
            </a:r>
            <a:r>
              <a:rPr lang="en-US" sz="2825">
                <a:solidFill>
                  <a:srgbClr val="C14444"/>
                </a:solidFill>
                <a:latin typeface="Poppins Bold"/>
              </a:rPr>
              <a:t>Alzheimer</a:t>
            </a:r>
          </a:p>
          <a:p>
            <a:pPr marL="0" lvl="0" indent="0" algn="ctr">
              <a:lnSpc>
                <a:spcPts val="3532"/>
              </a:lnSpc>
              <a:spcBef>
                <a:spcPct val="0"/>
              </a:spcBef>
            </a:pPr>
            <a:r>
              <a:rPr lang="en-US" sz="2825">
                <a:solidFill>
                  <a:srgbClr val="18253B"/>
                </a:solidFill>
                <a:latin typeface="Poppins Bold"/>
              </a:rPr>
              <a:t> disease using blood tests or MRI scans.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91571" y="6186422"/>
            <a:ext cx="5853821" cy="137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32"/>
              </a:lnSpc>
              <a:spcBef>
                <a:spcPct val="0"/>
              </a:spcBef>
            </a:pPr>
            <a:r>
              <a:rPr lang="en-US" sz="2825">
                <a:solidFill>
                  <a:srgbClr val="18253B"/>
                </a:solidFill>
                <a:latin typeface="Poppins Bold"/>
              </a:rPr>
              <a:t>Currently?, of course not, but we hope to be able to do that in the future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28700" y="9469758"/>
            <a:ext cx="316044" cy="316044"/>
          </a:xfrm>
          <a:custGeom>
            <a:avLst/>
            <a:gdLst/>
            <a:ahLst/>
            <a:cxnLst/>
            <a:rect l="l" t="t" r="r" b="b"/>
            <a:pathLst>
              <a:path w="316044" h="316044">
                <a:moveTo>
                  <a:pt x="0" y="0"/>
                </a:moveTo>
                <a:lnTo>
                  <a:pt x="316044" y="0"/>
                </a:lnTo>
                <a:lnTo>
                  <a:pt x="316044" y="316044"/>
                </a:lnTo>
                <a:lnTo>
                  <a:pt x="0" y="316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11" name="TextBox 11"/>
          <p:cNvSpPr txBox="1"/>
          <p:nvPr/>
        </p:nvSpPr>
        <p:spPr>
          <a:xfrm>
            <a:off x="1570450" y="9469550"/>
            <a:ext cx="3521121" cy="34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sz="2464">
                <a:solidFill>
                  <a:srgbClr val="FFFFFF"/>
                </a:solidFill>
                <a:latin typeface="Poppins Light"/>
              </a:rPr>
              <a:t>Al-Shefaa Hospital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31011" y="4259706"/>
            <a:ext cx="10649828" cy="1707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78"/>
              </a:lnSpc>
            </a:pPr>
            <a:r>
              <a:rPr lang="en-US" sz="4770">
                <a:solidFill>
                  <a:srgbClr val="E995B7"/>
                </a:solidFill>
                <a:latin typeface="Poppins Bold"/>
              </a:rPr>
              <a:t>Would this project replace Diagnostic doctors?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59487" y="3638789"/>
            <a:ext cx="3664010" cy="5378363"/>
          </a:xfrm>
          <a:custGeom>
            <a:avLst/>
            <a:gdLst/>
            <a:ahLst/>
            <a:cxnLst/>
            <a:rect l="l" t="t" r="r" b="b"/>
            <a:pathLst>
              <a:path w="3664010" h="5378363">
                <a:moveTo>
                  <a:pt x="0" y="0"/>
                </a:moveTo>
                <a:lnTo>
                  <a:pt x="3664010" y="0"/>
                </a:lnTo>
                <a:lnTo>
                  <a:pt x="3664010" y="5378363"/>
                </a:lnTo>
                <a:lnTo>
                  <a:pt x="0" y="5378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6" name="Freeform 6"/>
          <p:cNvSpPr/>
          <p:nvPr/>
        </p:nvSpPr>
        <p:spPr>
          <a:xfrm>
            <a:off x="14218035" y="3638789"/>
            <a:ext cx="3610226" cy="5378363"/>
          </a:xfrm>
          <a:custGeom>
            <a:avLst/>
            <a:gdLst/>
            <a:ahLst/>
            <a:cxnLst/>
            <a:rect l="l" t="t" r="r" b="b"/>
            <a:pathLst>
              <a:path w="3610226" h="5378363">
                <a:moveTo>
                  <a:pt x="0" y="0"/>
                </a:moveTo>
                <a:lnTo>
                  <a:pt x="3610226" y="0"/>
                </a:lnTo>
                <a:lnTo>
                  <a:pt x="3610226" y="5378363"/>
                </a:lnTo>
                <a:lnTo>
                  <a:pt x="0" y="5378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7" name="TextBox 7"/>
          <p:cNvSpPr txBox="1"/>
          <p:nvPr/>
        </p:nvSpPr>
        <p:spPr>
          <a:xfrm>
            <a:off x="0" y="201355"/>
            <a:ext cx="9206647" cy="1152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5"/>
              </a:lnSpc>
              <a:spcBef>
                <a:spcPct val="0"/>
              </a:spcBef>
            </a:pPr>
            <a:r>
              <a:rPr lang="en-US" sz="6404">
                <a:solidFill>
                  <a:srgbClr val="45467E"/>
                </a:solidFill>
                <a:latin typeface="Poppins Ultra-Bold"/>
              </a:rPr>
              <a:t> AI Models 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63625" y="1578851"/>
            <a:ext cx="4662189" cy="684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B491CA"/>
                </a:solidFill>
                <a:latin typeface="Poppins Ultra-Bold"/>
              </a:rPr>
              <a:t>Breast Cancer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12660" y="3541446"/>
            <a:ext cx="2974467" cy="684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B491CA"/>
                </a:solidFill>
                <a:latin typeface="Poppins Ultra-Bold"/>
              </a:rPr>
              <a:t>Diabetes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92253" y="5279584"/>
            <a:ext cx="2974467" cy="68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B491CA"/>
                </a:solidFill>
                <a:latin typeface="Poppins Ultra-Bold"/>
              </a:rPr>
              <a:t>Hepatitis C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997176" y="2491935"/>
            <a:ext cx="8560102" cy="87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75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oppins Bold"/>
              </a:rPr>
              <a:t>The algorithm I used is </a:t>
            </a:r>
            <a:r>
              <a:rPr lang="en-US" sz="2700">
                <a:solidFill>
                  <a:srgbClr val="00BF63"/>
                </a:solidFill>
                <a:latin typeface="Poppins Bold"/>
              </a:rPr>
              <a:t>Decision Tree</a:t>
            </a:r>
            <a:r>
              <a:rPr lang="en-US" sz="2700">
                <a:solidFill>
                  <a:srgbClr val="000000"/>
                </a:solidFill>
                <a:latin typeface="Poppins Bold"/>
              </a:rPr>
              <a:t> , the accuracy of model reached 95%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99305" y="4286301"/>
            <a:ext cx="7155844" cy="87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75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oppins Bold"/>
              </a:rPr>
              <a:t>The algorithm I used is </a:t>
            </a:r>
            <a:r>
              <a:rPr lang="en-US" sz="2700">
                <a:solidFill>
                  <a:srgbClr val="00BF63"/>
                </a:solidFill>
                <a:latin typeface="Poppins Bold"/>
              </a:rPr>
              <a:t>SVM</a:t>
            </a:r>
            <a:r>
              <a:rPr lang="en-US" sz="2700">
                <a:solidFill>
                  <a:srgbClr val="000000"/>
                </a:solidFill>
                <a:latin typeface="Poppins Bold"/>
              </a:rPr>
              <a:t> , the accuracy of model reached 80%</a:t>
            </a:r>
          </a:p>
        </p:txBody>
      </p:sp>
      <p:sp>
        <p:nvSpPr>
          <p:cNvPr id="13" name="Freeform 13"/>
          <p:cNvSpPr/>
          <p:nvPr/>
        </p:nvSpPr>
        <p:spPr>
          <a:xfrm>
            <a:off x="7466720" y="9469758"/>
            <a:ext cx="316044" cy="316044"/>
          </a:xfrm>
          <a:custGeom>
            <a:avLst/>
            <a:gdLst/>
            <a:ahLst/>
            <a:cxnLst/>
            <a:rect l="l" t="t" r="r" b="b"/>
            <a:pathLst>
              <a:path w="316044" h="316044">
                <a:moveTo>
                  <a:pt x="0" y="0"/>
                </a:moveTo>
                <a:lnTo>
                  <a:pt x="316044" y="0"/>
                </a:lnTo>
                <a:lnTo>
                  <a:pt x="316044" y="316044"/>
                </a:lnTo>
                <a:lnTo>
                  <a:pt x="0" y="316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14" name="TextBox 14"/>
          <p:cNvSpPr txBox="1"/>
          <p:nvPr/>
        </p:nvSpPr>
        <p:spPr>
          <a:xfrm>
            <a:off x="8008470" y="9469550"/>
            <a:ext cx="3521121" cy="34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sz="2464">
                <a:solidFill>
                  <a:srgbClr val="FFFFFF"/>
                </a:solidFill>
                <a:latin typeface="Poppins Light"/>
              </a:rPr>
              <a:t>Al-Shefaa Hospital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841405" y="6063319"/>
            <a:ext cx="8871644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 Bold"/>
              </a:rPr>
              <a:t>The algorithm I used is </a:t>
            </a:r>
            <a:r>
              <a:rPr lang="en-US" sz="2700">
                <a:solidFill>
                  <a:srgbClr val="00BF63"/>
                </a:solidFill>
                <a:latin typeface="Canva Sans Bold"/>
              </a:rPr>
              <a:t>SVM</a:t>
            </a:r>
            <a:r>
              <a:rPr lang="en-US" sz="2700">
                <a:solidFill>
                  <a:srgbClr val="000000"/>
                </a:solidFill>
                <a:latin typeface="Canva Sans Bold"/>
              </a:rPr>
              <a:t> , the accuracy of model reached 93%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67514" y="7058117"/>
            <a:ext cx="2619613" cy="684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B491CA"/>
                </a:solidFill>
                <a:latin typeface="Poppins Bold"/>
              </a:rPr>
              <a:t>Alzheimer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699305" y="7856947"/>
            <a:ext cx="6800589" cy="940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2713">
                <a:solidFill>
                  <a:srgbClr val="000000"/>
                </a:solidFill>
                <a:latin typeface="Canva Sans Bold"/>
              </a:rPr>
              <a:t>The algorithm I used is </a:t>
            </a:r>
            <a:r>
              <a:rPr lang="en-US" sz="2713">
                <a:solidFill>
                  <a:srgbClr val="00BF63"/>
                </a:solidFill>
                <a:latin typeface="Canva Sans Bold"/>
              </a:rPr>
              <a:t>NN</a:t>
            </a:r>
            <a:r>
              <a:rPr lang="en-US" sz="2713">
                <a:solidFill>
                  <a:srgbClr val="000000"/>
                </a:solidFill>
                <a:latin typeface="Canva Sans Bold"/>
              </a:rPr>
              <a:t> , the accuracy of model reached 94%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35003" y="4207229"/>
            <a:ext cx="4419105" cy="4758121"/>
          </a:xfrm>
          <a:custGeom>
            <a:avLst/>
            <a:gdLst/>
            <a:ahLst/>
            <a:cxnLst/>
            <a:rect l="l" t="t" r="r" b="b"/>
            <a:pathLst>
              <a:path w="4419105" h="4758121">
                <a:moveTo>
                  <a:pt x="0" y="0"/>
                </a:moveTo>
                <a:lnTo>
                  <a:pt x="4419105" y="0"/>
                </a:lnTo>
                <a:lnTo>
                  <a:pt x="4419105" y="4758120"/>
                </a:lnTo>
                <a:lnTo>
                  <a:pt x="0" y="4758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6" name="Freeform 6"/>
          <p:cNvSpPr/>
          <p:nvPr/>
        </p:nvSpPr>
        <p:spPr>
          <a:xfrm>
            <a:off x="13583976" y="4551279"/>
            <a:ext cx="3402847" cy="4414071"/>
          </a:xfrm>
          <a:custGeom>
            <a:avLst/>
            <a:gdLst/>
            <a:ahLst/>
            <a:cxnLst/>
            <a:rect l="l" t="t" r="r" b="b"/>
            <a:pathLst>
              <a:path w="3402847" h="4414071">
                <a:moveTo>
                  <a:pt x="0" y="0"/>
                </a:moveTo>
                <a:lnTo>
                  <a:pt x="3402847" y="0"/>
                </a:lnTo>
                <a:lnTo>
                  <a:pt x="3402847" y="4414070"/>
                </a:lnTo>
                <a:lnTo>
                  <a:pt x="0" y="4414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7" name="TextBox 7"/>
          <p:cNvSpPr txBox="1"/>
          <p:nvPr/>
        </p:nvSpPr>
        <p:spPr>
          <a:xfrm>
            <a:off x="242200" y="518155"/>
            <a:ext cx="14051999" cy="1040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81"/>
              </a:lnSpc>
            </a:pPr>
            <a:r>
              <a:rPr lang="en-US" sz="6955">
                <a:solidFill>
                  <a:srgbClr val="B491CA"/>
                </a:solidFill>
                <a:latin typeface="Poppins Ultra-Bold"/>
              </a:rPr>
              <a:t>how you can use the website?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5003" y="2149683"/>
            <a:ext cx="11489163" cy="1781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5"/>
              </a:lnSpc>
            </a:pPr>
            <a:r>
              <a:rPr lang="en-US" sz="3354">
                <a:solidFill>
                  <a:srgbClr val="2C1D57"/>
                </a:solidFill>
                <a:latin typeface="Poppins Semi-Bold"/>
              </a:rPr>
              <a:t>1-Visit alshefaahospital.com </a:t>
            </a:r>
          </a:p>
          <a:p>
            <a:pPr algn="ctr">
              <a:lnSpc>
                <a:spcPts val="4695"/>
              </a:lnSpc>
            </a:pPr>
            <a:r>
              <a:rPr lang="en-US" sz="3354">
                <a:solidFill>
                  <a:srgbClr val="2C1D57"/>
                </a:solidFill>
                <a:latin typeface="Poppins Semi-Bold"/>
              </a:rPr>
              <a:t>2 - enter your results of blood tests or MRI </a:t>
            </a:r>
          </a:p>
          <a:p>
            <a:pPr algn="ctr">
              <a:lnSpc>
                <a:spcPts val="4695"/>
              </a:lnSpc>
              <a:spcBef>
                <a:spcPct val="0"/>
              </a:spcBef>
            </a:pPr>
            <a:r>
              <a:rPr lang="en-US" sz="3354">
                <a:solidFill>
                  <a:srgbClr val="2C1D57"/>
                </a:solidFill>
                <a:latin typeface="Poppins Semi-Bold"/>
              </a:rPr>
              <a:t> 3 -  then you can know Whether you are sick or not</a:t>
            </a:r>
          </a:p>
        </p:txBody>
      </p:sp>
      <p:sp>
        <p:nvSpPr>
          <p:cNvPr id="9" name="Freeform 9"/>
          <p:cNvSpPr/>
          <p:nvPr/>
        </p:nvSpPr>
        <p:spPr>
          <a:xfrm>
            <a:off x="7344393" y="9469758"/>
            <a:ext cx="316044" cy="316044"/>
          </a:xfrm>
          <a:custGeom>
            <a:avLst/>
            <a:gdLst/>
            <a:ahLst/>
            <a:cxnLst/>
            <a:rect l="l" t="t" r="r" b="b"/>
            <a:pathLst>
              <a:path w="316044" h="316044">
                <a:moveTo>
                  <a:pt x="0" y="0"/>
                </a:moveTo>
                <a:lnTo>
                  <a:pt x="316044" y="0"/>
                </a:lnTo>
                <a:lnTo>
                  <a:pt x="316044" y="316044"/>
                </a:lnTo>
                <a:lnTo>
                  <a:pt x="0" y="316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10" name="TextBox 10"/>
          <p:cNvSpPr txBox="1"/>
          <p:nvPr/>
        </p:nvSpPr>
        <p:spPr>
          <a:xfrm>
            <a:off x="7886143" y="9469550"/>
            <a:ext cx="3521121" cy="34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sz="2464">
                <a:solidFill>
                  <a:srgbClr val="FFFFFF"/>
                </a:solidFill>
                <a:latin typeface="Poppins Light"/>
              </a:rPr>
              <a:t>Al-Shefaa Hospital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88002" y="4981575"/>
            <a:ext cx="6454819" cy="1431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21"/>
              </a:lnSpc>
            </a:pPr>
            <a:r>
              <a:rPr lang="en-US" sz="8372">
                <a:solidFill>
                  <a:srgbClr val="B491CA"/>
                </a:solidFill>
                <a:latin typeface="Canva Sans Bold"/>
              </a:rPr>
              <a:t>Very simple!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  <p:txBody>
            <a:bodyPr/>
            <a:lstStyle/>
            <a:p>
              <a:endParaRPr lang="ar-E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776185" y="1028700"/>
            <a:ext cx="4022217" cy="8229600"/>
          </a:xfrm>
          <a:custGeom>
            <a:avLst/>
            <a:gdLst/>
            <a:ahLst/>
            <a:cxnLst/>
            <a:rect l="l" t="t" r="r" b="b"/>
            <a:pathLst>
              <a:path w="4022217" h="8229600">
                <a:moveTo>
                  <a:pt x="0" y="0"/>
                </a:moveTo>
                <a:lnTo>
                  <a:pt x="4022217" y="0"/>
                </a:lnTo>
                <a:lnTo>
                  <a:pt x="40222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6" name="Freeform 6"/>
          <p:cNvSpPr/>
          <p:nvPr/>
        </p:nvSpPr>
        <p:spPr>
          <a:xfrm>
            <a:off x="8998862" y="3070863"/>
            <a:ext cx="6788432" cy="8129858"/>
          </a:xfrm>
          <a:custGeom>
            <a:avLst/>
            <a:gdLst/>
            <a:ahLst/>
            <a:cxnLst/>
            <a:rect l="l" t="t" r="r" b="b"/>
            <a:pathLst>
              <a:path w="6788432" h="8129858">
                <a:moveTo>
                  <a:pt x="0" y="0"/>
                </a:moveTo>
                <a:lnTo>
                  <a:pt x="6788432" y="0"/>
                </a:lnTo>
                <a:lnTo>
                  <a:pt x="6788432" y="8129858"/>
                </a:lnTo>
                <a:lnTo>
                  <a:pt x="0" y="8129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7" name="Freeform 7"/>
          <p:cNvSpPr/>
          <p:nvPr/>
        </p:nvSpPr>
        <p:spPr>
          <a:xfrm>
            <a:off x="1028700" y="9469758"/>
            <a:ext cx="316044" cy="316044"/>
          </a:xfrm>
          <a:custGeom>
            <a:avLst/>
            <a:gdLst/>
            <a:ahLst/>
            <a:cxnLst/>
            <a:rect l="l" t="t" r="r" b="b"/>
            <a:pathLst>
              <a:path w="316044" h="316044">
                <a:moveTo>
                  <a:pt x="0" y="0"/>
                </a:moveTo>
                <a:lnTo>
                  <a:pt x="316044" y="0"/>
                </a:lnTo>
                <a:lnTo>
                  <a:pt x="316044" y="316044"/>
                </a:lnTo>
                <a:lnTo>
                  <a:pt x="0" y="316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8" name="Freeform 8"/>
          <p:cNvSpPr/>
          <p:nvPr/>
        </p:nvSpPr>
        <p:spPr>
          <a:xfrm>
            <a:off x="1393692" y="3404047"/>
            <a:ext cx="368629" cy="469319"/>
          </a:xfrm>
          <a:custGeom>
            <a:avLst/>
            <a:gdLst/>
            <a:ahLst/>
            <a:cxnLst/>
            <a:rect l="l" t="t" r="r" b="b"/>
            <a:pathLst>
              <a:path w="368629" h="469319">
                <a:moveTo>
                  <a:pt x="0" y="0"/>
                </a:moveTo>
                <a:lnTo>
                  <a:pt x="368629" y="0"/>
                </a:lnTo>
                <a:lnTo>
                  <a:pt x="368629" y="469320"/>
                </a:lnTo>
                <a:lnTo>
                  <a:pt x="0" y="4693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9" name="Freeform 9"/>
          <p:cNvSpPr/>
          <p:nvPr/>
        </p:nvSpPr>
        <p:spPr>
          <a:xfrm>
            <a:off x="1344744" y="2802095"/>
            <a:ext cx="417577" cy="268768"/>
          </a:xfrm>
          <a:custGeom>
            <a:avLst/>
            <a:gdLst/>
            <a:ahLst/>
            <a:cxnLst/>
            <a:rect l="l" t="t" r="r" b="b"/>
            <a:pathLst>
              <a:path w="417577" h="268768">
                <a:moveTo>
                  <a:pt x="0" y="0"/>
                </a:moveTo>
                <a:lnTo>
                  <a:pt x="417577" y="0"/>
                </a:lnTo>
                <a:lnTo>
                  <a:pt x="417577" y="268768"/>
                </a:lnTo>
                <a:lnTo>
                  <a:pt x="0" y="2687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10" name="TextBox 10"/>
          <p:cNvSpPr txBox="1"/>
          <p:nvPr/>
        </p:nvSpPr>
        <p:spPr>
          <a:xfrm>
            <a:off x="0" y="891470"/>
            <a:ext cx="8728760" cy="1271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9200">
                <a:solidFill>
                  <a:srgbClr val="E1835C"/>
                </a:solidFill>
                <a:latin typeface="Poppins Ultra-Bold"/>
              </a:rPr>
              <a:t>Thank you!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20341" y="3288840"/>
            <a:ext cx="5438373" cy="54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31"/>
              </a:lnSpc>
              <a:spcBef>
                <a:spcPct val="0"/>
              </a:spcBef>
            </a:pPr>
            <a:r>
              <a:rPr lang="en-US" sz="3237" dirty="0">
                <a:solidFill>
                  <a:srgbClr val="18253B"/>
                </a:solidFill>
                <a:latin typeface="Poppins Bold"/>
              </a:rPr>
              <a:t>Egypt , Tanta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20341" y="2689074"/>
            <a:ext cx="6504364" cy="466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92"/>
              </a:lnSpc>
              <a:spcBef>
                <a:spcPct val="0"/>
              </a:spcBef>
            </a:pPr>
            <a:r>
              <a:rPr lang="en-US" sz="2637">
                <a:solidFill>
                  <a:srgbClr val="18253B"/>
                </a:solidFill>
                <a:latin typeface="Poppins Bold"/>
              </a:rPr>
              <a:t>mohamedelsayad866@gmail.com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0450" y="9469550"/>
            <a:ext cx="3521121" cy="34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sz="2464">
                <a:solidFill>
                  <a:srgbClr val="FFFFFF"/>
                </a:solidFill>
                <a:latin typeface="Poppins Light"/>
              </a:rPr>
              <a:t>Al-Shefaa Hospital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495800" y="5369774"/>
            <a:ext cx="3198814" cy="3198814"/>
            <a:chOff x="0" y="0"/>
            <a:chExt cx="4265085" cy="426508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265085" cy="4265085"/>
            </a:xfrm>
            <a:custGeom>
              <a:avLst/>
              <a:gdLst/>
              <a:ahLst/>
              <a:cxnLst/>
              <a:rect l="l" t="t" r="r" b="b"/>
              <a:pathLst>
                <a:path w="4265085" h="4265085">
                  <a:moveTo>
                    <a:pt x="0" y="0"/>
                  </a:moveTo>
                  <a:lnTo>
                    <a:pt x="4265085" y="0"/>
                  </a:lnTo>
                  <a:lnTo>
                    <a:pt x="4265085" y="4265085"/>
                  </a:lnTo>
                  <a:lnTo>
                    <a:pt x="0" y="4265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11406" y="4043066"/>
            <a:ext cx="626709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E1835C"/>
                </a:solidFill>
                <a:latin typeface="Canva Sans Bold"/>
              </a:rPr>
              <a:t>for more contacts 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248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Poppins Semi-Bold</vt:lpstr>
      <vt:lpstr>Poppins Ultra-Bold</vt:lpstr>
      <vt:lpstr>Calibri</vt:lpstr>
      <vt:lpstr>Arial</vt:lpstr>
      <vt:lpstr>Poppins</vt:lpstr>
      <vt:lpstr>Poppins Light</vt:lpstr>
      <vt:lpstr>Poppins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Illustrative Doctors Healthcare Presentation</dc:title>
  <cp:lastModifiedBy>Mohamed Elsayad</cp:lastModifiedBy>
  <cp:revision>2</cp:revision>
  <dcterms:created xsi:type="dcterms:W3CDTF">2006-08-16T00:00:00Z</dcterms:created>
  <dcterms:modified xsi:type="dcterms:W3CDTF">2024-05-12T17:41:35Z</dcterms:modified>
  <dc:identifier>DAGEoWwust0</dc:identifier>
</cp:coreProperties>
</file>