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099" r:id="rId2"/>
    <p:sldId id="4121" r:id="rId3"/>
    <p:sldId id="4122" r:id="rId4"/>
    <p:sldId id="4126" r:id="rId5"/>
    <p:sldId id="4113" r:id="rId6"/>
    <p:sldId id="4142" r:id="rId7"/>
    <p:sldId id="4127" r:id="rId8"/>
    <p:sldId id="4128" r:id="rId9"/>
    <p:sldId id="4143" r:id="rId10"/>
    <p:sldId id="4144" r:id="rId11"/>
    <p:sldId id="4145" r:id="rId12"/>
    <p:sldId id="4129" r:id="rId13"/>
    <p:sldId id="4130" r:id="rId14"/>
    <p:sldId id="4135" r:id="rId15"/>
    <p:sldId id="4139" r:id="rId16"/>
    <p:sldId id="4140" r:id="rId17"/>
    <p:sldId id="4141" r:id="rId18"/>
    <p:sldId id="4146" r:id="rId19"/>
    <p:sldId id="4149" r:id="rId20"/>
    <p:sldId id="4150" r:id="rId21"/>
    <p:sldId id="4098" r:id="rId2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15B"/>
    <a:srgbClr val="000000"/>
    <a:srgbClr val="003366"/>
    <a:srgbClr val="889B9E"/>
    <a:srgbClr val="4DADB5"/>
    <a:srgbClr val="111340"/>
    <a:srgbClr val="E2ECF1"/>
    <a:srgbClr val="F1F6F8"/>
    <a:srgbClr val="DBE9F0"/>
    <a:srgbClr val="073B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973" autoAdjust="0"/>
  </p:normalViewPr>
  <p:slideViewPr>
    <p:cSldViewPr snapToGrid="0" snapToObjects="1">
      <p:cViewPr varScale="1">
        <p:scale>
          <a:sx n="41" d="100"/>
          <a:sy n="41" d="100"/>
        </p:scale>
        <p:origin x="720" y="72"/>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Poppins" pitchFamily="2" charset="77"/>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Poppins" pitchFamily="2" charset="77"/>
              </a:defRPr>
            </a:lvl1pPr>
          </a:lstStyle>
          <a:p>
            <a:fld id="{EFC10EE1-B198-C942-8235-326C972CBB30}" type="datetimeFigureOut">
              <a:rPr lang="en-US" smtClean="0"/>
              <a:pPr/>
              <a:t>4/18/2025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Poppins"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Poppins" pitchFamily="2" charset="77"/>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Poppins" pitchFamily="2" charset="77"/>
        <a:ea typeface="+mn-ea"/>
        <a:cs typeface="+mn-cs"/>
      </a:defRPr>
    </a:lvl1pPr>
    <a:lvl2pPr marL="914217" algn="l" defTabSz="914217" rtl="0" eaLnBrk="1" latinLnBrk="0" hangingPunct="1">
      <a:defRPr sz="2400" b="0" i="0" kern="1200">
        <a:solidFill>
          <a:schemeClr val="tx1"/>
        </a:solidFill>
        <a:latin typeface="Poppins" pitchFamily="2" charset="77"/>
        <a:ea typeface="+mn-ea"/>
        <a:cs typeface="+mn-cs"/>
      </a:defRPr>
    </a:lvl2pPr>
    <a:lvl3pPr marL="1828434" algn="l" defTabSz="914217" rtl="0" eaLnBrk="1" latinLnBrk="0" hangingPunct="1">
      <a:defRPr sz="2400" b="0" i="0" kern="1200">
        <a:solidFill>
          <a:schemeClr val="tx1"/>
        </a:solidFill>
        <a:latin typeface="Poppins" pitchFamily="2" charset="77"/>
        <a:ea typeface="+mn-ea"/>
        <a:cs typeface="+mn-cs"/>
      </a:defRPr>
    </a:lvl3pPr>
    <a:lvl4pPr marL="2742651" algn="l" defTabSz="914217" rtl="0" eaLnBrk="1" latinLnBrk="0" hangingPunct="1">
      <a:defRPr sz="2400" b="0" i="0" kern="1200">
        <a:solidFill>
          <a:schemeClr val="tx1"/>
        </a:solidFill>
        <a:latin typeface="Poppins" pitchFamily="2" charset="77"/>
        <a:ea typeface="+mn-ea"/>
        <a:cs typeface="+mn-cs"/>
      </a:defRPr>
    </a:lvl4pPr>
    <a:lvl5pPr marL="3656868" algn="l" defTabSz="914217" rtl="0" eaLnBrk="1" latinLnBrk="0" hangingPunct="1">
      <a:defRPr sz="2400" b="0" i="0" kern="1200">
        <a:solidFill>
          <a:schemeClr val="tx1"/>
        </a:solidFill>
        <a:latin typeface="Poppins" pitchFamily="2" charset="77"/>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1E611-E0A4-B15B-FF42-F192E94D81E9}"/>
              </a:ext>
            </a:extLst>
          </p:cNvPr>
          <p:cNvSpPr/>
          <p:nvPr userDrawn="1"/>
        </p:nvSpPr>
        <p:spPr>
          <a:xfrm>
            <a:off x="-8926" y="12079843"/>
            <a:ext cx="24414480" cy="1645920"/>
          </a:xfrm>
          <a:prstGeom prst="rect">
            <a:avLst/>
          </a:prstGeom>
          <a:solidFill>
            <a:srgbClr val="014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itchFamily="2" charset="77"/>
            </a:endParaRPr>
          </a:p>
        </p:txBody>
      </p:sp>
      <p:pic>
        <p:nvPicPr>
          <p:cNvPr id="4" name="Picture 3" descr="A logo of a globe and a graduation cap&#10;&#10;AI-generated content may be incorrect.">
            <a:extLst>
              <a:ext uri="{FF2B5EF4-FFF2-40B4-BE49-F238E27FC236}">
                <a16:creationId xmlns:a16="http://schemas.microsoft.com/office/drawing/2014/main" id="{8F7C63ED-0F17-7DDB-CAD8-FDC956ECC9A6}"/>
              </a:ext>
            </a:extLst>
          </p:cNvPr>
          <p:cNvPicPr>
            <a:picLocks noChangeAspect="1"/>
          </p:cNvPicPr>
          <p:nvPr userDrawn="1"/>
        </p:nvPicPr>
        <p:blipFill>
          <a:blip r:embed="rId2">
            <a:extLst>
              <a:ext uri="{28A0092B-C50C-407E-A947-70E740481C1C}">
                <a14:useLocalDpi xmlns:a14="http://schemas.microsoft.com/office/drawing/2010/main" val="0"/>
              </a:ext>
            </a:extLst>
          </a:blip>
          <a:srcRect b="14908"/>
          <a:stretch/>
        </p:blipFill>
        <p:spPr>
          <a:xfrm>
            <a:off x="108327" y="94672"/>
            <a:ext cx="2743200" cy="2323871"/>
          </a:xfrm>
          <a:prstGeom prst="rect">
            <a:avLst/>
          </a:prstGeom>
        </p:spPr>
      </p:pic>
      <p:pic>
        <p:nvPicPr>
          <p:cNvPr id="5" name="Picture 4" descr="A logo with text on it&#10;&#10;AI-generated content may be incorrect.">
            <a:extLst>
              <a:ext uri="{FF2B5EF4-FFF2-40B4-BE49-F238E27FC236}">
                <a16:creationId xmlns:a16="http://schemas.microsoft.com/office/drawing/2014/main" id="{EC77DE22-6DFE-2615-B7EE-EEF35C3B98FF}"/>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t="8047"/>
          <a:stretch/>
        </p:blipFill>
        <p:spPr>
          <a:xfrm>
            <a:off x="21350021" y="81648"/>
            <a:ext cx="2743200" cy="2522449"/>
          </a:xfrm>
          <a:prstGeom prst="rect">
            <a:avLst/>
          </a:prstGeom>
        </p:spPr>
      </p:pic>
    </p:spTree>
    <p:extLst>
      <p:ext uri="{BB962C8B-B14F-4D97-AF65-F5344CB8AC3E}">
        <p14:creationId xmlns:p14="http://schemas.microsoft.com/office/powerpoint/2010/main" val="91425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blem 07">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EFB9380-AFEF-C24A-B6B0-C913C9A19F33}"/>
              </a:ext>
            </a:extLst>
          </p:cNvPr>
          <p:cNvSpPr>
            <a:spLocks noGrp="1"/>
          </p:cNvSpPr>
          <p:nvPr>
            <p:ph type="pic" sz="quarter" idx="10"/>
          </p:nvPr>
        </p:nvSpPr>
        <p:spPr>
          <a:xfrm>
            <a:off x="12188824" y="0"/>
            <a:ext cx="12188824" cy="13716000"/>
          </a:xfrm>
          <a:custGeom>
            <a:avLst/>
            <a:gdLst>
              <a:gd name="connsiteX0" fmla="*/ 9129544 w 12188824"/>
              <a:gd name="connsiteY0" fmla="*/ 5935250 h 13716000"/>
              <a:gd name="connsiteX1" fmla="*/ 12188824 w 12188824"/>
              <a:gd name="connsiteY1" fmla="*/ 5935250 h 13716000"/>
              <a:gd name="connsiteX2" fmla="*/ 12188824 w 12188824"/>
              <a:gd name="connsiteY2" fmla="*/ 13716000 h 13716000"/>
              <a:gd name="connsiteX3" fmla="*/ 6219212 w 12188824"/>
              <a:gd name="connsiteY3" fmla="*/ 13716000 h 13716000"/>
              <a:gd name="connsiteX4" fmla="*/ 6219212 w 12188824"/>
              <a:gd name="connsiteY4" fmla="*/ 11766884 h 13716000"/>
              <a:gd name="connsiteX5" fmla="*/ 8720472 w 12188824"/>
              <a:gd name="connsiteY5" fmla="*/ 11766884 h 13716000"/>
              <a:gd name="connsiteX6" fmla="*/ 9129544 w 12188824"/>
              <a:gd name="connsiteY6" fmla="*/ 11766884 h 13716000"/>
              <a:gd name="connsiteX7" fmla="*/ 9129544 w 12188824"/>
              <a:gd name="connsiteY7" fmla="*/ 11357811 h 13716000"/>
              <a:gd name="connsiteX8" fmla="*/ 0 w 12188824"/>
              <a:gd name="connsiteY8" fmla="*/ 0 h 13716000"/>
              <a:gd name="connsiteX9" fmla="*/ 8720472 w 12188824"/>
              <a:gd name="connsiteY9" fmla="*/ 0 h 13716000"/>
              <a:gd name="connsiteX10" fmla="*/ 8720472 w 12188824"/>
              <a:gd name="connsiteY10" fmla="*/ 11357811 h 13716000"/>
              <a:gd name="connsiteX11" fmla="*/ 0 w 12188824"/>
              <a:gd name="connsiteY11" fmla="*/ 11357811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8824" h="13716000">
                <a:moveTo>
                  <a:pt x="9129544" y="5935250"/>
                </a:moveTo>
                <a:lnTo>
                  <a:pt x="12188824" y="5935250"/>
                </a:lnTo>
                <a:lnTo>
                  <a:pt x="12188824" y="13716000"/>
                </a:lnTo>
                <a:lnTo>
                  <a:pt x="6219212" y="13716000"/>
                </a:lnTo>
                <a:lnTo>
                  <a:pt x="6219212" y="11766884"/>
                </a:lnTo>
                <a:lnTo>
                  <a:pt x="8720472" y="11766884"/>
                </a:lnTo>
                <a:lnTo>
                  <a:pt x="9129544" y="11766884"/>
                </a:lnTo>
                <a:lnTo>
                  <a:pt x="9129544" y="11357811"/>
                </a:lnTo>
                <a:close/>
                <a:moveTo>
                  <a:pt x="0" y="0"/>
                </a:moveTo>
                <a:lnTo>
                  <a:pt x="8720472" y="0"/>
                </a:lnTo>
                <a:lnTo>
                  <a:pt x="8720472" y="11357811"/>
                </a:lnTo>
                <a:lnTo>
                  <a:pt x="0" y="11357811"/>
                </a:lnTo>
                <a:close/>
              </a:path>
            </a:pathLst>
          </a:custGeom>
          <a:solidFill>
            <a:schemeClr val="bg1">
              <a:lumMod val="95000"/>
            </a:schemeClr>
          </a:solidFill>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val="2822923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blem 08">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BED3007-3BB9-F247-B01F-1502B74B1360}"/>
              </a:ext>
            </a:extLst>
          </p:cNvPr>
          <p:cNvSpPr>
            <a:spLocks noGrp="1"/>
          </p:cNvSpPr>
          <p:nvPr>
            <p:ph type="pic" sz="quarter" idx="10"/>
          </p:nvPr>
        </p:nvSpPr>
        <p:spPr>
          <a:xfrm>
            <a:off x="0" y="0"/>
            <a:ext cx="10497312" cy="13716000"/>
          </a:xfrm>
          <a:custGeom>
            <a:avLst/>
            <a:gdLst>
              <a:gd name="connsiteX0" fmla="*/ 3145537 w 10497312"/>
              <a:gd name="connsiteY0" fmla="*/ 1316736 h 13862304"/>
              <a:gd name="connsiteX1" fmla="*/ 10497312 w 10497312"/>
              <a:gd name="connsiteY1" fmla="*/ 1316736 h 13862304"/>
              <a:gd name="connsiteX2" fmla="*/ 10497312 w 10497312"/>
              <a:gd name="connsiteY2" fmla="*/ 13862304 h 13862304"/>
              <a:gd name="connsiteX3" fmla="*/ 3145537 w 10497312"/>
              <a:gd name="connsiteY3" fmla="*/ 13862304 h 13862304"/>
              <a:gd name="connsiteX4" fmla="*/ 0 w 10497312"/>
              <a:gd name="connsiteY4" fmla="*/ 0 h 13862304"/>
              <a:gd name="connsiteX5" fmla="*/ 2706625 w 10497312"/>
              <a:gd name="connsiteY5" fmla="*/ 0 h 13862304"/>
              <a:gd name="connsiteX6" fmla="*/ 2706625 w 10497312"/>
              <a:gd name="connsiteY6" fmla="*/ 7936993 h 13862304"/>
              <a:gd name="connsiteX7" fmla="*/ 0 w 10497312"/>
              <a:gd name="connsiteY7" fmla="*/ 7936993 h 1386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97312" h="13862304">
                <a:moveTo>
                  <a:pt x="3145537" y="1316736"/>
                </a:moveTo>
                <a:lnTo>
                  <a:pt x="10497312" y="1316736"/>
                </a:lnTo>
                <a:lnTo>
                  <a:pt x="10497312" y="13862304"/>
                </a:lnTo>
                <a:lnTo>
                  <a:pt x="3145537" y="13862304"/>
                </a:lnTo>
                <a:close/>
                <a:moveTo>
                  <a:pt x="0" y="0"/>
                </a:moveTo>
                <a:lnTo>
                  <a:pt x="2706625" y="0"/>
                </a:lnTo>
                <a:lnTo>
                  <a:pt x="2706625" y="7936993"/>
                </a:lnTo>
                <a:lnTo>
                  <a:pt x="0" y="7936993"/>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3667545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blem 09">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BED3007-3BB9-F247-B01F-1502B74B1360}"/>
              </a:ext>
            </a:extLst>
          </p:cNvPr>
          <p:cNvSpPr>
            <a:spLocks noGrp="1"/>
          </p:cNvSpPr>
          <p:nvPr>
            <p:ph type="pic" sz="quarter" idx="10"/>
          </p:nvPr>
        </p:nvSpPr>
        <p:spPr>
          <a:xfrm>
            <a:off x="0" y="0"/>
            <a:ext cx="18525068" cy="13716000"/>
          </a:xfrm>
          <a:prstGeom prst="rtTriangle">
            <a:avLst/>
          </a:pr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186563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3A308A0-2D1D-E8A0-E4BB-149492BDA73D}"/>
              </a:ext>
            </a:extLst>
          </p:cNvPr>
          <p:cNvCxnSpPr>
            <a:cxnSpLocks/>
          </p:cNvCxnSpPr>
          <p:nvPr userDrawn="1"/>
        </p:nvCxnSpPr>
        <p:spPr>
          <a:xfrm>
            <a:off x="2320199" y="1700190"/>
            <a:ext cx="19737253" cy="0"/>
          </a:xfrm>
          <a:prstGeom prst="line">
            <a:avLst/>
          </a:prstGeom>
          <a:ln w="19050">
            <a:solidFill>
              <a:srgbClr val="01415B"/>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B763C4C-A2B1-0BD6-995C-7D23C6071C4C}"/>
              </a:ext>
            </a:extLst>
          </p:cNvPr>
          <p:cNvCxnSpPr>
            <a:cxnSpLocks/>
          </p:cNvCxnSpPr>
          <p:nvPr userDrawn="1"/>
        </p:nvCxnSpPr>
        <p:spPr>
          <a:xfrm>
            <a:off x="729229" y="12930143"/>
            <a:ext cx="22919193" cy="0"/>
          </a:xfrm>
          <a:prstGeom prst="line">
            <a:avLst/>
          </a:prstGeom>
          <a:ln w="19050">
            <a:solidFill>
              <a:srgbClr val="01415B"/>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66061A0-3AB5-0D09-943A-2C5B53654AEA}"/>
              </a:ext>
            </a:extLst>
          </p:cNvPr>
          <p:cNvSpPr txBox="1"/>
          <p:nvPr/>
        </p:nvSpPr>
        <p:spPr>
          <a:xfrm>
            <a:off x="1245270" y="13119476"/>
            <a:ext cx="2170725" cy="415498"/>
          </a:xfrm>
          <a:prstGeom prst="rect">
            <a:avLst/>
          </a:prstGeom>
          <a:solidFill>
            <a:srgbClr val="FFFFFF"/>
          </a:solidFill>
        </p:spPr>
        <p:txBody>
          <a:bodyPr wrap="square" rtlCol="1">
            <a:spAutoFit/>
          </a:bodyPr>
          <a:lstStyle/>
          <a:p>
            <a:pPr marL="0" algn="l" defTabSz="1828343" rtl="0" eaLnBrk="1" latinLnBrk="0" hangingPunct="1"/>
            <a:r>
              <a:rPr lang="en-US" sz="2100" kern="1200" dirty="0">
                <a:solidFill>
                  <a:srgbClr val="363E48"/>
                </a:solidFill>
                <a:uFill>
                  <a:solidFill>
                    <a:schemeClr val="tx2"/>
                  </a:solidFill>
                </a:uFill>
                <a:latin typeface="Roboto Condensed" panose="02000000000000000000" pitchFamily="2" charset="0"/>
                <a:ea typeface="Roboto Condensed" panose="02000000000000000000" pitchFamily="2" charset="0"/>
                <a:cs typeface="Poppins Medium" panose="00000600000000000000" pitchFamily="2" charset="0"/>
              </a:rPr>
              <a:t>UK Trains Project</a:t>
            </a:r>
          </a:p>
        </p:txBody>
      </p:sp>
      <p:pic>
        <p:nvPicPr>
          <p:cNvPr id="5" name="Picture 4" descr="A logo with text on it&#10;&#10;AI-generated content may be incorrect.">
            <a:extLst>
              <a:ext uri="{FF2B5EF4-FFF2-40B4-BE49-F238E27FC236}">
                <a16:creationId xmlns:a16="http://schemas.microsoft.com/office/drawing/2014/main" id="{91E39B0D-FAA6-2B54-8CAF-BEA77664706A}"/>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t="8047"/>
          <a:stretch/>
        </p:blipFill>
        <p:spPr>
          <a:xfrm>
            <a:off x="22175653" y="268930"/>
            <a:ext cx="1988851" cy="1828800"/>
          </a:xfrm>
          <a:prstGeom prst="rect">
            <a:avLst/>
          </a:prstGeom>
        </p:spPr>
      </p:pic>
      <p:pic>
        <p:nvPicPr>
          <p:cNvPr id="10" name="Picture 9" descr="A logo of a globe and a graduation cap&#10;&#10;AI-generated content may be incorrect.">
            <a:extLst>
              <a:ext uri="{FF2B5EF4-FFF2-40B4-BE49-F238E27FC236}">
                <a16:creationId xmlns:a16="http://schemas.microsoft.com/office/drawing/2014/main" id="{38195DF2-96A3-5F2F-E54D-508A37CD12F2}"/>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b="14908"/>
          <a:stretch/>
        </p:blipFill>
        <p:spPr>
          <a:xfrm>
            <a:off x="32128" y="320269"/>
            <a:ext cx="2050855" cy="1737360"/>
          </a:xfrm>
          <a:prstGeom prst="rect">
            <a:avLst/>
          </a:prstGeom>
        </p:spPr>
      </p:pic>
      <p:pic>
        <p:nvPicPr>
          <p:cNvPr id="19" name="Picture 18" descr="A blue circle with white arrows in it&#10;&#10;AI-generated content may be incorrect.">
            <a:extLst>
              <a:ext uri="{FF2B5EF4-FFF2-40B4-BE49-F238E27FC236}">
                <a16:creationId xmlns:a16="http://schemas.microsoft.com/office/drawing/2014/main" id="{19B42611-45DC-1B7D-BEED-9B5F3D6AD02E}"/>
              </a:ext>
            </a:extLst>
          </p:cNvPr>
          <p:cNvPicPr>
            <a:picLocks noChangeAspect="1"/>
          </p:cNvPicPr>
          <p:nvPr userDrawn="1"/>
        </p:nvPicPr>
        <p:blipFill>
          <a:blip r:embed="rId4" cstate="email">
            <a:extLst>
              <a:ext uri="{28A0092B-C50C-407E-A947-70E740481C1C}">
                <a14:useLocalDpi xmlns:a14="http://schemas.microsoft.com/office/drawing/2010/main" val="0"/>
              </a:ext>
            </a:extLst>
          </a:blip>
          <a:srcRect/>
          <a:stretch/>
        </p:blipFill>
        <p:spPr>
          <a:xfrm>
            <a:off x="544229" y="13006388"/>
            <a:ext cx="640081" cy="640080"/>
          </a:xfrm>
          <a:prstGeom prst="flowChartConnector">
            <a:avLst/>
          </a:prstGeom>
          <a:ln w="12700">
            <a:solidFill>
              <a:srgbClr val="FF0000"/>
            </a:solidFill>
          </a:ln>
        </p:spPr>
      </p:pic>
      <p:sp>
        <p:nvSpPr>
          <p:cNvPr id="20" name="TextBox 19">
            <a:extLst>
              <a:ext uri="{FF2B5EF4-FFF2-40B4-BE49-F238E27FC236}">
                <a16:creationId xmlns:a16="http://schemas.microsoft.com/office/drawing/2014/main" id="{5EB043CD-36F1-E08C-3EDC-FDE28FC66033}"/>
              </a:ext>
            </a:extLst>
          </p:cNvPr>
          <p:cNvSpPr txBox="1"/>
          <p:nvPr userDrawn="1"/>
        </p:nvSpPr>
        <p:spPr>
          <a:xfrm>
            <a:off x="21477697" y="13119476"/>
            <a:ext cx="2170725" cy="415498"/>
          </a:xfrm>
          <a:prstGeom prst="rect">
            <a:avLst/>
          </a:prstGeom>
          <a:solidFill>
            <a:srgbClr val="FFFFFF"/>
          </a:solidFill>
        </p:spPr>
        <p:txBody>
          <a:bodyPr wrap="square" rtlCol="1">
            <a:spAutoFit/>
          </a:bodyPr>
          <a:lstStyle/>
          <a:p>
            <a:pPr marL="0" algn="r" defTabSz="1828343" rtl="0" eaLnBrk="1" latinLnBrk="0" hangingPunct="1"/>
            <a:r>
              <a:rPr lang="en-US" sz="2100" kern="1200" dirty="0">
                <a:solidFill>
                  <a:srgbClr val="363E48"/>
                </a:solidFill>
                <a:uFill>
                  <a:solidFill>
                    <a:schemeClr val="tx2"/>
                  </a:solidFill>
                </a:uFill>
                <a:latin typeface="Roboto Condensed" panose="02000000000000000000" pitchFamily="2" charset="0"/>
                <a:ea typeface="Roboto Condensed" panose="02000000000000000000" pitchFamily="2" charset="0"/>
                <a:cs typeface="Poppins Medium" panose="00000600000000000000" pitchFamily="2" charset="0"/>
              </a:rPr>
              <a:t>April 2025</a:t>
            </a:r>
          </a:p>
        </p:txBody>
      </p:sp>
    </p:spTree>
    <p:extLst>
      <p:ext uri="{BB962C8B-B14F-4D97-AF65-F5344CB8AC3E}">
        <p14:creationId xmlns:p14="http://schemas.microsoft.com/office/powerpoint/2010/main" val="21005443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1A9EFE-A031-5D15-13FE-1861AF040084}"/>
              </a:ext>
            </a:extLst>
          </p:cNvPr>
          <p:cNvSpPr/>
          <p:nvPr userDrawn="1"/>
        </p:nvSpPr>
        <p:spPr>
          <a:xfrm>
            <a:off x="0" y="9799448"/>
            <a:ext cx="24377650" cy="3913208"/>
          </a:xfrm>
          <a:prstGeom prst="rect">
            <a:avLst/>
          </a:prstGeom>
          <a:solidFill>
            <a:srgbClr val="014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itchFamily="2" charset="77"/>
            </a:endParaRPr>
          </a:p>
        </p:txBody>
      </p:sp>
      <p:cxnSp>
        <p:nvCxnSpPr>
          <p:cNvPr id="9" name="Straight Connector 8">
            <a:extLst>
              <a:ext uri="{FF2B5EF4-FFF2-40B4-BE49-F238E27FC236}">
                <a16:creationId xmlns:a16="http://schemas.microsoft.com/office/drawing/2014/main" id="{C3A308A0-2D1D-E8A0-E4BB-149492BDA73D}"/>
              </a:ext>
            </a:extLst>
          </p:cNvPr>
          <p:cNvCxnSpPr>
            <a:cxnSpLocks/>
          </p:cNvCxnSpPr>
          <p:nvPr userDrawn="1"/>
        </p:nvCxnSpPr>
        <p:spPr>
          <a:xfrm>
            <a:off x="2320199" y="1700190"/>
            <a:ext cx="19737253" cy="0"/>
          </a:xfrm>
          <a:prstGeom prst="line">
            <a:avLst/>
          </a:prstGeom>
          <a:ln w="19050">
            <a:solidFill>
              <a:srgbClr val="01415B"/>
            </a:solidFill>
          </a:ln>
        </p:spPr>
        <p:style>
          <a:lnRef idx="1">
            <a:schemeClr val="accent1"/>
          </a:lnRef>
          <a:fillRef idx="0">
            <a:schemeClr val="accent1"/>
          </a:fillRef>
          <a:effectRef idx="0">
            <a:schemeClr val="accent1"/>
          </a:effectRef>
          <a:fontRef idx="minor">
            <a:schemeClr val="tx1"/>
          </a:fontRef>
        </p:style>
      </p:cxnSp>
      <p:pic>
        <p:nvPicPr>
          <p:cNvPr id="5" name="Picture 4" descr="A logo with text on it&#10;&#10;AI-generated content may be incorrect.">
            <a:extLst>
              <a:ext uri="{FF2B5EF4-FFF2-40B4-BE49-F238E27FC236}">
                <a16:creationId xmlns:a16="http://schemas.microsoft.com/office/drawing/2014/main" id="{91E39B0D-FAA6-2B54-8CAF-BEA77664706A}"/>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t="8047"/>
          <a:stretch/>
        </p:blipFill>
        <p:spPr>
          <a:xfrm>
            <a:off x="22175653" y="268930"/>
            <a:ext cx="1988851" cy="1828800"/>
          </a:xfrm>
          <a:prstGeom prst="rect">
            <a:avLst/>
          </a:prstGeom>
        </p:spPr>
      </p:pic>
      <p:pic>
        <p:nvPicPr>
          <p:cNvPr id="10" name="Picture 9" descr="A logo of a globe and a graduation cap&#10;&#10;AI-generated content may be incorrect.">
            <a:extLst>
              <a:ext uri="{FF2B5EF4-FFF2-40B4-BE49-F238E27FC236}">
                <a16:creationId xmlns:a16="http://schemas.microsoft.com/office/drawing/2014/main" id="{38195DF2-96A3-5F2F-E54D-508A37CD12F2}"/>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b="14908"/>
          <a:stretch/>
        </p:blipFill>
        <p:spPr>
          <a:xfrm>
            <a:off x="32128" y="320269"/>
            <a:ext cx="2050855" cy="1737360"/>
          </a:xfrm>
          <a:prstGeom prst="rect">
            <a:avLst/>
          </a:prstGeom>
        </p:spPr>
      </p:pic>
      <p:sp>
        <p:nvSpPr>
          <p:cNvPr id="15" name="TextBox 14">
            <a:extLst>
              <a:ext uri="{FF2B5EF4-FFF2-40B4-BE49-F238E27FC236}">
                <a16:creationId xmlns:a16="http://schemas.microsoft.com/office/drawing/2014/main" id="{C66061A0-3AB5-0D09-943A-2C5B53654AEA}"/>
              </a:ext>
            </a:extLst>
          </p:cNvPr>
          <p:cNvSpPr txBox="1"/>
          <p:nvPr/>
        </p:nvSpPr>
        <p:spPr>
          <a:xfrm>
            <a:off x="2320199" y="995560"/>
            <a:ext cx="3525479" cy="584776"/>
          </a:xfrm>
          <a:prstGeom prst="rect">
            <a:avLst/>
          </a:prstGeom>
          <a:noFill/>
        </p:spPr>
        <p:txBody>
          <a:bodyPr wrap="square" rtlCol="1">
            <a:spAutoFit/>
          </a:bodyPr>
          <a:lstStyle/>
          <a:p>
            <a:pPr marL="0" algn="l" defTabSz="1828343" rtl="0" eaLnBrk="1" latinLnBrk="0" hangingPunct="1"/>
            <a:r>
              <a:rPr lang="en-US" sz="3200" b="1" kern="1200" dirty="0">
                <a:solidFill>
                  <a:srgbClr val="01415B"/>
                </a:solidFill>
                <a:uFill>
                  <a:solidFill>
                    <a:schemeClr val="tx2"/>
                  </a:solidFill>
                </a:uFill>
                <a:latin typeface="Roboto Condensed" panose="02000000000000000000" pitchFamily="2" charset="0"/>
                <a:ea typeface="Roboto Condensed" panose="02000000000000000000" pitchFamily="2" charset="0"/>
                <a:cs typeface="Poppins Medium" panose="00000600000000000000" pitchFamily="2" charset="0"/>
              </a:rPr>
              <a:t>UK Trains Project</a:t>
            </a:r>
          </a:p>
        </p:txBody>
      </p:sp>
      <p:sp>
        <p:nvSpPr>
          <p:cNvPr id="20" name="TextBox 19">
            <a:extLst>
              <a:ext uri="{FF2B5EF4-FFF2-40B4-BE49-F238E27FC236}">
                <a16:creationId xmlns:a16="http://schemas.microsoft.com/office/drawing/2014/main" id="{5EB043CD-36F1-E08C-3EDC-FDE28FC66033}"/>
              </a:ext>
            </a:extLst>
          </p:cNvPr>
          <p:cNvSpPr txBox="1"/>
          <p:nvPr userDrawn="1"/>
        </p:nvSpPr>
        <p:spPr>
          <a:xfrm>
            <a:off x="8087071" y="11032584"/>
            <a:ext cx="8203509" cy="1569660"/>
          </a:xfrm>
          <a:prstGeom prst="rect">
            <a:avLst/>
          </a:prstGeom>
          <a:noFill/>
        </p:spPr>
        <p:txBody>
          <a:bodyPr wrap="square" rtlCol="1">
            <a:spAutoFit/>
          </a:bodyPr>
          <a:lstStyle/>
          <a:p>
            <a:pPr marL="0" algn="ctr" defTabSz="1828343" rtl="0" eaLnBrk="1" latinLnBrk="0" hangingPunct="1"/>
            <a:r>
              <a:rPr lang="en-US" sz="9600" b="1" kern="1200" dirty="0">
                <a:solidFill>
                  <a:schemeClr val="bg1"/>
                </a:solidFill>
                <a:uFill>
                  <a:solidFill>
                    <a:schemeClr val="tx2"/>
                  </a:solidFill>
                </a:uFill>
                <a:latin typeface="Roboto Condensed" panose="02000000000000000000" pitchFamily="2" charset="0"/>
                <a:ea typeface="Roboto Condensed" panose="02000000000000000000" pitchFamily="2" charset="0"/>
                <a:cs typeface="Poppins Medium" panose="00000600000000000000" pitchFamily="2" charset="0"/>
              </a:rPr>
              <a:t>Thank You</a:t>
            </a:r>
          </a:p>
        </p:txBody>
      </p:sp>
      <p:pic>
        <p:nvPicPr>
          <p:cNvPr id="3" name="Picture 2">
            <a:extLst>
              <a:ext uri="{FF2B5EF4-FFF2-40B4-BE49-F238E27FC236}">
                <a16:creationId xmlns:a16="http://schemas.microsoft.com/office/drawing/2014/main" id="{37150882-4133-6BBE-6422-4DA32F199776}"/>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9418241" y="2643901"/>
            <a:ext cx="4974416" cy="6211837"/>
          </a:xfrm>
          <a:prstGeom prst="rect">
            <a:avLst/>
          </a:prstGeom>
        </p:spPr>
      </p:pic>
      <p:sp>
        <p:nvSpPr>
          <p:cNvPr id="7" name="TextBox 6">
            <a:extLst>
              <a:ext uri="{FF2B5EF4-FFF2-40B4-BE49-F238E27FC236}">
                <a16:creationId xmlns:a16="http://schemas.microsoft.com/office/drawing/2014/main" id="{5DD25168-C273-67CC-515C-835CD183FA62}"/>
              </a:ext>
            </a:extLst>
          </p:cNvPr>
          <p:cNvSpPr txBox="1"/>
          <p:nvPr userDrawn="1"/>
        </p:nvSpPr>
        <p:spPr>
          <a:xfrm>
            <a:off x="19525868" y="995560"/>
            <a:ext cx="1984492" cy="584776"/>
          </a:xfrm>
          <a:prstGeom prst="rect">
            <a:avLst/>
          </a:prstGeom>
          <a:noFill/>
        </p:spPr>
        <p:txBody>
          <a:bodyPr wrap="square" rtlCol="1">
            <a:spAutoFit/>
          </a:bodyPr>
          <a:lstStyle/>
          <a:p>
            <a:pPr marL="0" algn="r" defTabSz="1828343" rtl="0" eaLnBrk="1" latinLnBrk="0" hangingPunct="1"/>
            <a:r>
              <a:rPr lang="en-US" sz="3200" b="1" kern="1200" dirty="0">
                <a:solidFill>
                  <a:srgbClr val="01415B"/>
                </a:solidFill>
                <a:uFill>
                  <a:solidFill>
                    <a:schemeClr val="tx2"/>
                  </a:solidFill>
                </a:uFill>
                <a:latin typeface="Roboto Condensed" panose="02000000000000000000" pitchFamily="2" charset="0"/>
                <a:ea typeface="Roboto Condensed" panose="02000000000000000000" pitchFamily="2" charset="0"/>
                <a:cs typeface="Poppins Medium" panose="00000600000000000000" pitchFamily="2" charset="0"/>
              </a:rPr>
              <a:t>April 2025</a:t>
            </a:r>
          </a:p>
        </p:txBody>
      </p:sp>
    </p:spTree>
    <p:extLst>
      <p:ext uri="{BB962C8B-B14F-4D97-AF65-F5344CB8AC3E}">
        <p14:creationId xmlns:p14="http://schemas.microsoft.com/office/powerpoint/2010/main" val="24989465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blem 0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352F0C8-485A-FF4B-A4C6-67F6F149976C}"/>
              </a:ext>
            </a:extLst>
          </p:cNvPr>
          <p:cNvSpPr>
            <a:spLocks noGrp="1"/>
          </p:cNvSpPr>
          <p:nvPr>
            <p:ph type="pic" sz="quarter" idx="10"/>
          </p:nvPr>
        </p:nvSpPr>
        <p:spPr>
          <a:xfrm>
            <a:off x="0" y="0"/>
            <a:ext cx="10215191" cy="13716000"/>
          </a:xfrm>
          <a:custGeom>
            <a:avLst/>
            <a:gdLst>
              <a:gd name="connsiteX0" fmla="*/ 0 w 10215191"/>
              <a:gd name="connsiteY0" fmla="*/ 0 h 13716000"/>
              <a:gd name="connsiteX1" fmla="*/ 3287179 w 10215191"/>
              <a:gd name="connsiteY1" fmla="*/ 0 h 13716000"/>
              <a:gd name="connsiteX2" fmla="*/ 3291721 w 10215191"/>
              <a:gd name="connsiteY2" fmla="*/ 0 h 13716000"/>
              <a:gd name="connsiteX3" fmla="*/ 3357150 w 10215191"/>
              <a:gd name="connsiteY3" fmla="*/ 0 h 13716000"/>
              <a:gd name="connsiteX4" fmla="*/ 3357150 w 10215191"/>
              <a:gd name="connsiteY4" fmla="*/ 616 h 13716000"/>
              <a:gd name="connsiteX5" fmla="*/ 3551651 w 10215191"/>
              <a:gd name="connsiteY5" fmla="*/ 2445 h 13716000"/>
              <a:gd name="connsiteX6" fmla="*/ 8630593 w 10215191"/>
              <a:gd name="connsiteY6" fmla="*/ 2473603 h 13716000"/>
              <a:gd name="connsiteX7" fmla="*/ 9220109 w 10215191"/>
              <a:gd name="connsiteY7" fmla="*/ 10415788 h 13716000"/>
              <a:gd name="connsiteX8" fmla="*/ 3510257 w 10215191"/>
              <a:gd name="connsiteY8" fmla="*/ 13714729 h 13716000"/>
              <a:gd name="connsiteX9" fmla="*/ 3357150 w 10215191"/>
              <a:gd name="connsiteY9" fmla="*/ 13715148 h 13716000"/>
              <a:gd name="connsiteX10" fmla="*/ 3357150 w 10215191"/>
              <a:gd name="connsiteY10" fmla="*/ 13716000 h 13716000"/>
              <a:gd name="connsiteX11" fmla="*/ 0 w 10215191"/>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15191" h="13716000">
                <a:moveTo>
                  <a:pt x="0" y="0"/>
                </a:moveTo>
                <a:lnTo>
                  <a:pt x="3287179" y="0"/>
                </a:lnTo>
                <a:lnTo>
                  <a:pt x="3291721" y="0"/>
                </a:lnTo>
                <a:lnTo>
                  <a:pt x="3357150" y="0"/>
                </a:lnTo>
                <a:lnTo>
                  <a:pt x="3357150" y="616"/>
                </a:lnTo>
                <a:lnTo>
                  <a:pt x="3551651" y="2445"/>
                </a:lnTo>
                <a:cubicBezTo>
                  <a:pt x="5480388" y="57684"/>
                  <a:pt x="7344267" y="926442"/>
                  <a:pt x="8630593" y="2473603"/>
                </a:cubicBezTo>
                <a:cubicBezTo>
                  <a:pt x="10501613" y="4724020"/>
                  <a:pt x="10738377" y="7913799"/>
                  <a:pt x="9220109" y="10415788"/>
                </a:cubicBezTo>
                <a:cubicBezTo>
                  <a:pt x="7986516" y="12448653"/>
                  <a:pt x="5815207" y="13663476"/>
                  <a:pt x="3510257" y="13714729"/>
                </a:cubicBezTo>
                <a:lnTo>
                  <a:pt x="3357150" y="13715148"/>
                </a:lnTo>
                <a:lnTo>
                  <a:pt x="3357150" y="13716000"/>
                </a:lnTo>
                <a:lnTo>
                  <a:pt x="0" y="13716000"/>
                </a:lnTo>
                <a:close/>
              </a:path>
            </a:pathLst>
          </a:custGeom>
          <a:solidFill>
            <a:schemeClr val="bg1">
              <a:lumMod val="95000"/>
            </a:schemeClr>
          </a:solidFill>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val="294036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352F0C8-485A-FF4B-A4C6-67F6F149976C}"/>
              </a:ext>
            </a:extLst>
          </p:cNvPr>
          <p:cNvSpPr>
            <a:spLocks noGrp="1"/>
          </p:cNvSpPr>
          <p:nvPr>
            <p:ph type="pic" sz="quarter" idx="10"/>
          </p:nvPr>
        </p:nvSpPr>
        <p:spPr>
          <a:xfrm>
            <a:off x="0" y="0"/>
            <a:ext cx="24377650" cy="13716000"/>
          </a:xfrm>
          <a:prstGeom prst="rect">
            <a:avLst/>
          </a:prstGeom>
          <a:solidFill>
            <a:schemeClr val="bg1">
              <a:lumMod val="95000"/>
            </a:schemeClr>
          </a:solidFill>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val="32260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blem 03">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352F0C8-485A-FF4B-A4C6-67F6F149976C}"/>
              </a:ext>
            </a:extLst>
          </p:cNvPr>
          <p:cNvSpPr>
            <a:spLocks noGrp="1"/>
          </p:cNvSpPr>
          <p:nvPr>
            <p:ph type="pic" sz="quarter" idx="10"/>
          </p:nvPr>
        </p:nvSpPr>
        <p:spPr>
          <a:xfrm>
            <a:off x="0" y="3320716"/>
            <a:ext cx="24377650" cy="9633284"/>
          </a:xfrm>
          <a:prstGeom prst="rect">
            <a:avLst/>
          </a:prstGeom>
          <a:solidFill>
            <a:schemeClr val="bg1">
              <a:lumMod val="95000"/>
            </a:schemeClr>
          </a:solidFill>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val="322853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blem 04">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744258E-2043-2647-B56D-CB9CF17182B4}"/>
              </a:ext>
            </a:extLst>
          </p:cNvPr>
          <p:cNvSpPr>
            <a:spLocks noGrp="1"/>
          </p:cNvSpPr>
          <p:nvPr>
            <p:ph type="pic" sz="quarter" idx="10"/>
          </p:nvPr>
        </p:nvSpPr>
        <p:spPr>
          <a:xfrm>
            <a:off x="1" y="0"/>
            <a:ext cx="13791645" cy="12954000"/>
          </a:xfrm>
          <a:custGeom>
            <a:avLst/>
            <a:gdLst>
              <a:gd name="connsiteX0" fmla="*/ 9153415 w 13791645"/>
              <a:gd name="connsiteY0" fmla="*/ 0 h 12954000"/>
              <a:gd name="connsiteX1" fmla="*/ 13791645 w 13791645"/>
              <a:gd name="connsiteY1" fmla="*/ 0 h 12954000"/>
              <a:gd name="connsiteX2" fmla="*/ 13791645 w 13791645"/>
              <a:gd name="connsiteY2" fmla="*/ 5166205 h 12954000"/>
              <a:gd name="connsiteX3" fmla="*/ 11472530 w 13791645"/>
              <a:gd name="connsiteY3" fmla="*/ 7485320 h 12954000"/>
              <a:gd name="connsiteX4" fmla="*/ 9153415 w 13791645"/>
              <a:gd name="connsiteY4" fmla="*/ 5166205 h 12954000"/>
              <a:gd name="connsiteX5" fmla="*/ 0 w 13791645"/>
              <a:gd name="connsiteY5" fmla="*/ 0 h 12954000"/>
              <a:gd name="connsiteX6" fmla="*/ 8898237 w 13791645"/>
              <a:gd name="connsiteY6" fmla="*/ 0 h 12954000"/>
              <a:gd name="connsiteX7" fmla="*/ 8898236 w 13791645"/>
              <a:gd name="connsiteY7" fmla="*/ 8504881 h 12954000"/>
              <a:gd name="connsiteX8" fmla="*/ 4449119 w 13791645"/>
              <a:gd name="connsiteY8" fmla="*/ 12954000 h 12954000"/>
              <a:gd name="connsiteX9" fmla="*/ 4449119 w 13791645"/>
              <a:gd name="connsiteY9" fmla="*/ 12953998 h 12954000"/>
              <a:gd name="connsiteX10" fmla="*/ 5788 w 13791645"/>
              <a:gd name="connsiteY10" fmla="*/ 8733831 h 12954000"/>
              <a:gd name="connsiteX11" fmla="*/ 0 w 13791645"/>
              <a:gd name="connsiteY11" fmla="*/ 8504923 h 129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91645" h="12954000">
                <a:moveTo>
                  <a:pt x="9153415" y="0"/>
                </a:moveTo>
                <a:lnTo>
                  <a:pt x="13791645" y="0"/>
                </a:lnTo>
                <a:lnTo>
                  <a:pt x="13791645" y="5166205"/>
                </a:lnTo>
                <a:cubicBezTo>
                  <a:pt x="13791645" y="6447017"/>
                  <a:pt x="12753342" y="7485320"/>
                  <a:pt x="11472530" y="7485320"/>
                </a:cubicBezTo>
                <a:cubicBezTo>
                  <a:pt x="10191718" y="7485320"/>
                  <a:pt x="9153415" y="6447017"/>
                  <a:pt x="9153415" y="5166205"/>
                </a:cubicBezTo>
                <a:close/>
                <a:moveTo>
                  <a:pt x="0" y="0"/>
                </a:moveTo>
                <a:lnTo>
                  <a:pt x="8898237" y="0"/>
                </a:lnTo>
                <a:lnTo>
                  <a:pt x="8898236" y="8504881"/>
                </a:lnTo>
                <a:cubicBezTo>
                  <a:pt x="8898236" y="10962062"/>
                  <a:pt x="6906299" y="12954000"/>
                  <a:pt x="4449119" y="12954000"/>
                </a:cubicBezTo>
                <a:lnTo>
                  <a:pt x="4449119" y="12953998"/>
                </a:lnTo>
                <a:cubicBezTo>
                  <a:pt x="2068724" y="12953998"/>
                  <a:pt x="124950" y="11084613"/>
                  <a:pt x="5788" y="8733831"/>
                </a:cubicBezTo>
                <a:lnTo>
                  <a:pt x="0" y="8504923"/>
                </a:lnTo>
                <a:close/>
              </a:path>
            </a:pathLst>
          </a:custGeom>
          <a:solidFill>
            <a:schemeClr val="bg1">
              <a:lumMod val="95000"/>
            </a:schemeClr>
          </a:solidFill>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val="294952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blem 05">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529A620-B6D7-6249-AC3B-789F35CDDEA1}"/>
              </a:ext>
            </a:extLst>
          </p:cNvPr>
          <p:cNvSpPr>
            <a:spLocks noGrp="1"/>
          </p:cNvSpPr>
          <p:nvPr>
            <p:ph type="pic" sz="quarter" idx="10"/>
          </p:nvPr>
        </p:nvSpPr>
        <p:spPr>
          <a:xfrm>
            <a:off x="12188825" y="0"/>
            <a:ext cx="12188825" cy="13716000"/>
          </a:xfrm>
          <a:custGeom>
            <a:avLst/>
            <a:gdLst>
              <a:gd name="connsiteX0" fmla="*/ 0 w 12188825"/>
              <a:gd name="connsiteY0" fmla="*/ 4097959 h 13716000"/>
              <a:gd name="connsiteX1" fmla="*/ 309358 w 12188825"/>
              <a:gd name="connsiteY1" fmla="*/ 4105781 h 13716000"/>
              <a:gd name="connsiteX2" fmla="*/ 6011655 w 12188825"/>
              <a:gd name="connsiteY2" fmla="*/ 10109613 h 13716000"/>
              <a:gd name="connsiteX3" fmla="*/ 4817351 w 12188825"/>
              <a:gd name="connsiteY3" fmla="*/ 13706482 h 13716000"/>
              <a:gd name="connsiteX4" fmla="*/ 4809871 w 12188825"/>
              <a:gd name="connsiteY4" fmla="*/ 13716000 h 13716000"/>
              <a:gd name="connsiteX5" fmla="*/ 0 w 12188825"/>
              <a:gd name="connsiteY5" fmla="*/ 13716000 h 13716000"/>
              <a:gd name="connsiteX6" fmla="*/ 8606421 w 12188825"/>
              <a:gd name="connsiteY6" fmla="*/ 0 h 13716000"/>
              <a:gd name="connsiteX7" fmla="*/ 12188825 w 12188825"/>
              <a:gd name="connsiteY7" fmla="*/ 0 h 13716000"/>
              <a:gd name="connsiteX8" fmla="*/ 12188825 w 12188825"/>
              <a:gd name="connsiteY8" fmla="*/ 11044521 h 13716000"/>
              <a:gd name="connsiteX9" fmla="*/ 11880711 w 12188825"/>
              <a:gd name="connsiteY9" fmla="*/ 11052312 h 13716000"/>
              <a:gd name="connsiteX10" fmla="*/ 5869059 w 12188825"/>
              <a:gd name="connsiteY10" fmla="*/ 5040657 h 13716000"/>
              <a:gd name="connsiteX11" fmla="*/ 8519539 w 12188825"/>
              <a:gd name="connsiteY11" fmla="*/ 5569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8825" h="13716000">
                <a:moveTo>
                  <a:pt x="0" y="4097959"/>
                </a:moveTo>
                <a:lnTo>
                  <a:pt x="309358" y="4105781"/>
                </a:lnTo>
                <a:cubicBezTo>
                  <a:pt x="3485735" y="4266792"/>
                  <a:pt x="6011655" y="6893224"/>
                  <a:pt x="6011655" y="10109613"/>
                </a:cubicBezTo>
                <a:cubicBezTo>
                  <a:pt x="6011655" y="11458422"/>
                  <a:pt x="5567451" y="12703482"/>
                  <a:pt x="4817351" y="13706482"/>
                </a:cubicBezTo>
                <a:lnTo>
                  <a:pt x="4809871" y="13716000"/>
                </a:lnTo>
                <a:lnTo>
                  <a:pt x="0" y="13716000"/>
                </a:lnTo>
                <a:close/>
                <a:moveTo>
                  <a:pt x="8606421" y="0"/>
                </a:moveTo>
                <a:lnTo>
                  <a:pt x="12188825" y="0"/>
                </a:lnTo>
                <a:lnTo>
                  <a:pt x="12188825" y="11044521"/>
                </a:lnTo>
                <a:lnTo>
                  <a:pt x="11880711" y="11052312"/>
                </a:lnTo>
                <a:cubicBezTo>
                  <a:pt x="8560567" y="11052312"/>
                  <a:pt x="5869059" y="8360802"/>
                  <a:pt x="5869059" y="5040657"/>
                </a:cubicBezTo>
                <a:cubicBezTo>
                  <a:pt x="5869059" y="2965567"/>
                  <a:pt x="6920429" y="1136037"/>
                  <a:pt x="8519539" y="55699"/>
                </a:cubicBezTo>
                <a:close/>
              </a:path>
            </a:pathLst>
          </a:custGeom>
          <a:solidFill>
            <a:schemeClr val="bg1">
              <a:lumMod val="95000"/>
            </a:schemeClr>
          </a:solidFill>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val="32724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oblem 0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352F0C8-485A-FF4B-A4C6-67F6F149976C}"/>
              </a:ext>
            </a:extLst>
          </p:cNvPr>
          <p:cNvSpPr>
            <a:spLocks noGrp="1"/>
          </p:cNvSpPr>
          <p:nvPr>
            <p:ph type="pic" sz="quarter" idx="10"/>
          </p:nvPr>
        </p:nvSpPr>
        <p:spPr>
          <a:xfrm>
            <a:off x="0" y="6858000"/>
            <a:ext cx="24377650" cy="6858000"/>
          </a:xfrm>
          <a:prstGeom prst="rect">
            <a:avLst/>
          </a:prstGeom>
          <a:solidFill>
            <a:schemeClr val="bg1">
              <a:lumMod val="95000"/>
            </a:schemeClr>
          </a:solidFill>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val="239483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8" r:id="rId1"/>
    <p:sldLayoutId id="2147484028" r:id="rId2"/>
    <p:sldLayoutId id="2147484029"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Lst>
  <p:hf hdr="0" ftr="0" dt="0"/>
  <p:txStyles>
    <p:titleStyle>
      <a:lvl1pPr algn="ctr" defTabSz="1828434" rtl="0" eaLnBrk="1" latinLnBrk="0" hangingPunct="1">
        <a:lnSpc>
          <a:spcPct val="90000"/>
        </a:lnSpc>
        <a:spcBef>
          <a:spcPct val="0"/>
        </a:spcBef>
        <a:buNone/>
        <a:defRPr lang="en-US" sz="7400" b="1" i="0" kern="1200" spc="-290" baseline="0">
          <a:solidFill>
            <a:schemeClr val="tx2"/>
          </a:solidFill>
          <a:latin typeface="Poppins" pitchFamily="2" charset="77"/>
          <a:ea typeface="Open Sans Light" panose="020B0306030504020204" pitchFamily="34" charset="0"/>
          <a:cs typeface="Poppins" pitchFamily="2" charset="77"/>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6.svg"/><Relationship Id="rId7" Type="http://schemas.openxmlformats.org/officeDocument/2006/relationships/image" Target="../media/image25.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8.emf"/><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6.png"/><Relationship Id="rId4" Type="http://schemas.openxmlformats.org/officeDocument/2006/relationships/image" Target="../media/image42.png"/><Relationship Id="rId9" Type="http://schemas.openxmlformats.org/officeDocument/2006/relationships/image" Target="../media/image45.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36.svg"/><Relationship Id="rId7" Type="http://schemas.openxmlformats.org/officeDocument/2006/relationships/image" Target="../media/image50.svg"/><Relationship Id="rId12" Type="http://schemas.openxmlformats.org/officeDocument/2006/relationships/image" Target="../media/image5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svg"/><Relationship Id="rId5" Type="http://schemas.openxmlformats.org/officeDocument/2006/relationships/image" Target="../media/image48.sv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svg"/><Relationship Id="rId14" Type="http://schemas.openxmlformats.org/officeDocument/2006/relationships/image" Target="../media/image57.png"/></Relationships>
</file>

<file path=ppt/slides/_rels/slide15.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60.svg"/><Relationship Id="rId7" Type="http://schemas.openxmlformats.org/officeDocument/2006/relationships/image" Target="../media/image25.sv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9.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0.svg"/><Relationship Id="rId7" Type="http://schemas.openxmlformats.org/officeDocument/2006/relationships/image" Target="../media/image54.sv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67.png"/><Relationship Id="rId5" Type="http://schemas.openxmlformats.org/officeDocument/2006/relationships/image" Target="../media/image63.png"/><Relationship Id="rId10" Type="http://schemas.openxmlformats.org/officeDocument/2006/relationships/image" Target="../media/image66.png"/><Relationship Id="rId4" Type="http://schemas.openxmlformats.org/officeDocument/2006/relationships/image" Target="../media/image62.png"/><Relationship Id="rId9" Type="http://schemas.openxmlformats.org/officeDocument/2006/relationships/image" Target="../media/image65.png"/></Relationships>
</file>

<file path=ppt/slides/_rels/slide17.xml.rels><?xml version="1.0" encoding="UTF-8" standalone="yes"?>
<Relationships xmlns="http://schemas.openxmlformats.org/package/2006/relationships"><Relationship Id="rId8" Type="http://schemas.openxmlformats.org/officeDocument/2006/relationships/image" Target="../media/image72.svg"/><Relationship Id="rId13" Type="http://schemas.openxmlformats.org/officeDocument/2006/relationships/image" Target="../media/image76.png"/><Relationship Id="rId3" Type="http://schemas.openxmlformats.org/officeDocument/2006/relationships/image" Target="../media/image60.svg"/><Relationship Id="rId7" Type="http://schemas.openxmlformats.org/officeDocument/2006/relationships/image" Target="../media/image71.png"/><Relationship Id="rId12" Type="http://schemas.openxmlformats.org/officeDocument/2006/relationships/image" Target="../media/image75.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65.pn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png"/><Relationship Id="rId9" Type="http://schemas.openxmlformats.org/officeDocument/2006/relationships/image" Target="../media/image73.png"/></Relationships>
</file>

<file path=ppt/slides/_rels/slide18.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79.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78.png"/></Relationships>
</file>

<file path=ppt/slides/_rels/slide19.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81.png"/><Relationship Id="rId7" Type="http://schemas.openxmlformats.org/officeDocument/2006/relationships/image" Target="../media/image83.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82.svg"/><Relationship Id="rId9" Type="http://schemas.openxmlformats.org/officeDocument/2006/relationships/image" Target="../media/image85.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20.xml.rels><?xml version="1.0" encoding="UTF-8" standalone="yes"?>
<Relationships xmlns="http://schemas.openxmlformats.org/package/2006/relationships"><Relationship Id="rId3" Type="http://schemas.openxmlformats.org/officeDocument/2006/relationships/image" Target="../media/image87.svg"/><Relationship Id="rId7" Type="http://schemas.openxmlformats.org/officeDocument/2006/relationships/image" Target="../media/image90.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89.svg"/><Relationship Id="rId4" Type="http://schemas.openxmlformats.org/officeDocument/2006/relationships/image" Target="../media/image8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69C81F-3D25-D34E-8694-2FBEA625974E}"/>
              </a:ext>
            </a:extLst>
          </p:cNvPr>
          <p:cNvSpPr txBox="1"/>
          <p:nvPr/>
        </p:nvSpPr>
        <p:spPr>
          <a:xfrm>
            <a:off x="4036863" y="4483369"/>
            <a:ext cx="16303925" cy="1862048"/>
          </a:xfrm>
          <a:prstGeom prst="rect">
            <a:avLst/>
          </a:prstGeom>
          <a:noFill/>
        </p:spPr>
        <p:txBody>
          <a:bodyPr wrap="square" rtlCol="0" anchor="b">
            <a:spAutoFit/>
          </a:bodyPr>
          <a:lstStyle/>
          <a:p>
            <a:pPr algn="ctr"/>
            <a:r>
              <a:rPr lang="en-US" sz="11500" b="1" spc="-290" dirty="0">
                <a:solidFill>
                  <a:srgbClr val="01415B"/>
                </a:solidFill>
                <a:latin typeface="Poppins" pitchFamily="2" charset="77"/>
                <a:cs typeface="Poppins" pitchFamily="2" charset="77"/>
              </a:rPr>
              <a:t>UK Train Rides Project</a:t>
            </a:r>
          </a:p>
        </p:txBody>
      </p:sp>
      <p:pic>
        <p:nvPicPr>
          <p:cNvPr id="2" name="Picture 1">
            <a:extLst>
              <a:ext uri="{FF2B5EF4-FFF2-40B4-BE49-F238E27FC236}">
                <a16:creationId xmlns:a16="http://schemas.microsoft.com/office/drawing/2014/main" id="{EE622EC9-25F8-E9BD-6AB7-440FB1B3FEDA}"/>
              </a:ext>
            </a:extLst>
          </p:cNvPr>
          <p:cNvPicPr>
            <a:picLocks noChangeAspect="1"/>
          </p:cNvPicPr>
          <p:nvPr/>
        </p:nvPicPr>
        <p:blipFill>
          <a:blip r:embed="rId2"/>
          <a:srcRect l="6396" t="10330" r="6787" b="22511"/>
          <a:stretch/>
        </p:blipFill>
        <p:spPr>
          <a:xfrm>
            <a:off x="10136020" y="553123"/>
            <a:ext cx="4105609" cy="1737360"/>
          </a:xfrm>
          <a:prstGeom prst="rect">
            <a:avLst/>
          </a:prstGeom>
        </p:spPr>
      </p:pic>
      <p:graphicFrame>
        <p:nvGraphicFramePr>
          <p:cNvPr id="9" name="Table 8">
            <a:extLst>
              <a:ext uri="{FF2B5EF4-FFF2-40B4-BE49-F238E27FC236}">
                <a16:creationId xmlns:a16="http://schemas.microsoft.com/office/drawing/2014/main" id="{2262B3F2-E9FB-0839-480F-00012BF742CA}"/>
              </a:ext>
            </a:extLst>
          </p:cNvPr>
          <p:cNvGraphicFramePr>
            <a:graphicFrameLocks noGrp="1"/>
          </p:cNvGraphicFramePr>
          <p:nvPr>
            <p:extLst>
              <p:ext uri="{D42A27DB-BD31-4B8C-83A1-F6EECF244321}">
                <p14:modId xmlns:p14="http://schemas.microsoft.com/office/powerpoint/2010/main" val="2769761037"/>
              </p:ext>
            </p:extLst>
          </p:nvPr>
        </p:nvGraphicFramePr>
        <p:xfrm>
          <a:off x="7470176" y="7514367"/>
          <a:ext cx="9437298" cy="4205999"/>
        </p:xfrm>
        <a:graphic>
          <a:graphicData uri="http://schemas.openxmlformats.org/drawingml/2006/table">
            <a:tbl>
              <a:tblPr firstRow="1" bandRow="1">
                <a:tableStyleId>{5C22544A-7EE6-4342-B048-85BDC9FD1C3A}</a:tableStyleId>
              </a:tblPr>
              <a:tblGrid>
                <a:gridCol w="4761781">
                  <a:extLst>
                    <a:ext uri="{9D8B030D-6E8A-4147-A177-3AD203B41FA5}">
                      <a16:colId xmlns:a16="http://schemas.microsoft.com/office/drawing/2014/main" val="4273829937"/>
                    </a:ext>
                  </a:extLst>
                </a:gridCol>
                <a:gridCol w="4675517">
                  <a:extLst>
                    <a:ext uri="{9D8B030D-6E8A-4147-A177-3AD203B41FA5}">
                      <a16:colId xmlns:a16="http://schemas.microsoft.com/office/drawing/2014/main" val="20757899"/>
                    </a:ext>
                  </a:extLst>
                </a:gridCol>
              </a:tblGrid>
              <a:tr h="1204653">
                <a:tc gridSpan="2">
                  <a:txBody>
                    <a:bodyPr/>
                    <a:lstStyle/>
                    <a:p>
                      <a:pPr algn="ctr">
                        <a:lnSpc>
                          <a:spcPts val="4500"/>
                        </a:lnSpc>
                      </a:pPr>
                      <a:r>
                        <a:rPr lang="en-US" sz="2400" b="1" u="sng" kern="1200" spc="-20" dirty="0">
                          <a:solidFill>
                            <a:schemeClr val="tx2"/>
                          </a:solidFill>
                          <a:latin typeface="Poppins" pitchFamily="2" charset="77"/>
                          <a:ea typeface="+mn-ea"/>
                          <a:cs typeface="Poppins" pitchFamily="2" charset="77"/>
                        </a:rPr>
                        <a:t>Supervised by</a:t>
                      </a:r>
                    </a:p>
                    <a:p>
                      <a:pPr algn="ctr">
                        <a:lnSpc>
                          <a:spcPts val="4500"/>
                        </a:lnSpc>
                      </a:pPr>
                      <a:r>
                        <a:rPr lang="en-US" sz="2400" b="0" kern="1200" spc="-20" dirty="0">
                          <a:solidFill>
                            <a:schemeClr val="tx2"/>
                          </a:solidFill>
                          <a:latin typeface="Poppins" pitchFamily="2" charset="77"/>
                          <a:ea typeface="+mn-ea"/>
                          <a:cs typeface="Poppins" pitchFamily="2" charset="77"/>
                        </a:rPr>
                        <a:t>Dr. Anas Ismail</a:t>
                      </a:r>
                    </a:p>
                  </a:txBody>
                  <a:tcPr anchor="ctr">
                    <a:noFill/>
                  </a:tcPr>
                </a:tc>
                <a:tc hMerge="1">
                  <a:txBody>
                    <a:bodyPr/>
                    <a:lstStyle/>
                    <a:p>
                      <a:pPr marL="342900" indent="-342900" algn="l" defTabSz="1828434" rtl="0" eaLnBrk="1" latinLnBrk="0" hangingPunct="1">
                        <a:lnSpc>
                          <a:spcPts val="4500"/>
                        </a:lnSpc>
                        <a:buFont typeface="Wingdings" panose="05000000000000000000" pitchFamily="2" charset="2"/>
                        <a:buChar char="v"/>
                      </a:pPr>
                      <a:endParaRPr lang="en-US" sz="2400" b="0" kern="1200" spc="-20" dirty="0">
                        <a:solidFill>
                          <a:schemeClr val="tx2"/>
                        </a:solidFill>
                        <a:latin typeface="Poppins" pitchFamily="2" charset="77"/>
                        <a:ea typeface="+mn-ea"/>
                        <a:cs typeface="Poppins" pitchFamily="2" charset="77"/>
                      </a:endParaRPr>
                    </a:p>
                  </a:txBody>
                  <a:tcPr/>
                </a:tc>
                <a:extLst>
                  <a:ext uri="{0D108BD9-81ED-4DB2-BD59-A6C34878D82A}">
                    <a16:rowId xmlns:a16="http://schemas.microsoft.com/office/drawing/2014/main" val="1395053831"/>
                  </a:ext>
                </a:extLst>
              </a:tr>
              <a:tr h="175540">
                <a:tc gridSpan="2">
                  <a:txBody>
                    <a:bodyPr/>
                    <a:lstStyle/>
                    <a:p>
                      <a:pPr marL="0" indent="0" algn="ctr" defTabSz="1828434" rtl="0" eaLnBrk="1" latinLnBrk="0" hangingPunct="1">
                        <a:lnSpc>
                          <a:spcPts val="4500"/>
                        </a:lnSpc>
                        <a:buFont typeface="Wingdings" panose="05000000000000000000" pitchFamily="2" charset="2"/>
                        <a:buNone/>
                      </a:pPr>
                      <a:endParaRPr lang="en-US" sz="2400" b="0" kern="1200" spc="-20" dirty="0">
                        <a:solidFill>
                          <a:schemeClr val="tx2"/>
                        </a:solidFill>
                        <a:latin typeface="Poppins" pitchFamily="2" charset="77"/>
                        <a:ea typeface="+mn-ea"/>
                        <a:cs typeface="Poppins" pitchFamily="2" charset="77"/>
                      </a:endParaRPr>
                    </a:p>
                  </a:txBody>
                  <a:tcPr anchor="ctr">
                    <a:noFill/>
                  </a:tcPr>
                </a:tc>
                <a:tc hMerge="1">
                  <a:txBody>
                    <a:bodyPr/>
                    <a:lstStyle/>
                    <a:p>
                      <a:pPr marL="342900" indent="-342900" algn="l" defTabSz="1828434" rtl="0" eaLnBrk="1" latinLnBrk="0" hangingPunct="1">
                        <a:lnSpc>
                          <a:spcPts val="4500"/>
                        </a:lnSpc>
                        <a:buFont typeface="Wingdings" panose="05000000000000000000" pitchFamily="2" charset="2"/>
                        <a:buChar char="v"/>
                      </a:pPr>
                      <a:endParaRPr lang="en-US" sz="2400" b="0" kern="1200" spc="-20" dirty="0">
                        <a:solidFill>
                          <a:schemeClr val="tx2"/>
                        </a:solidFill>
                        <a:latin typeface="Poppins" pitchFamily="2" charset="77"/>
                        <a:ea typeface="+mn-ea"/>
                        <a:cs typeface="Poppins" pitchFamily="2" charset="77"/>
                      </a:endParaRPr>
                    </a:p>
                  </a:txBody>
                  <a:tcPr/>
                </a:tc>
                <a:extLst>
                  <a:ext uri="{0D108BD9-81ED-4DB2-BD59-A6C34878D82A}">
                    <a16:rowId xmlns:a16="http://schemas.microsoft.com/office/drawing/2014/main" val="3400304050"/>
                  </a:ext>
                </a:extLst>
              </a:tr>
              <a:tr h="630454">
                <a:tc gridSpan="2">
                  <a:txBody>
                    <a:bodyPr/>
                    <a:lstStyle/>
                    <a:p>
                      <a:pPr marL="0" indent="0" algn="ctr" defTabSz="1828434" rtl="0" eaLnBrk="1" latinLnBrk="0" hangingPunct="1">
                        <a:lnSpc>
                          <a:spcPts val="4500"/>
                        </a:lnSpc>
                        <a:buFont typeface="Wingdings" panose="05000000000000000000" pitchFamily="2" charset="2"/>
                        <a:buNone/>
                      </a:pPr>
                      <a:r>
                        <a:rPr lang="en-US" sz="2400" b="1" u="sng" kern="1200" spc="-20" dirty="0">
                          <a:solidFill>
                            <a:schemeClr val="tx2"/>
                          </a:solidFill>
                          <a:latin typeface="Poppins" pitchFamily="2" charset="77"/>
                          <a:ea typeface="+mn-ea"/>
                          <a:cs typeface="Poppins" pitchFamily="2" charset="77"/>
                        </a:rPr>
                        <a:t>Team Members</a:t>
                      </a:r>
                    </a:p>
                  </a:txBody>
                  <a:tcPr anchor="ctr">
                    <a:lnB w="12700" cap="flat" cmpd="sng" algn="ctr">
                      <a:noFill/>
                      <a:prstDash val="solid"/>
                      <a:round/>
                      <a:headEnd type="none" w="med" len="med"/>
                      <a:tailEnd type="none" w="med" len="med"/>
                    </a:lnB>
                    <a:noFill/>
                  </a:tcPr>
                </a:tc>
                <a:tc hMerge="1">
                  <a:txBody>
                    <a:bodyPr/>
                    <a:lstStyle/>
                    <a:p>
                      <a:pPr marL="342900" indent="-342900" algn="l" defTabSz="1828434" rtl="0" eaLnBrk="1" latinLnBrk="0" hangingPunct="1">
                        <a:lnSpc>
                          <a:spcPts val="4500"/>
                        </a:lnSpc>
                        <a:buFont typeface="Wingdings" panose="05000000000000000000" pitchFamily="2" charset="2"/>
                        <a:buChar char="v"/>
                      </a:pPr>
                      <a:endParaRPr lang="en-US" sz="2400" b="0" kern="1200" spc="-20" dirty="0">
                        <a:solidFill>
                          <a:schemeClr val="tx2"/>
                        </a:solidFill>
                        <a:latin typeface="Poppins" pitchFamily="2" charset="77"/>
                        <a:ea typeface="+mn-ea"/>
                        <a:cs typeface="Poppins" pitchFamily="2" charset="77"/>
                      </a:endParaRPr>
                    </a:p>
                  </a:txBody>
                  <a:tcPr/>
                </a:tc>
                <a:extLst>
                  <a:ext uri="{0D108BD9-81ED-4DB2-BD59-A6C34878D82A}">
                    <a16:rowId xmlns:a16="http://schemas.microsoft.com/office/drawing/2014/main" val="3807383120"/>
                  </a:ext>
                </a:extLst>
              </a:tr>
              <a:tr h="1765483">
                <a:tc>
                  <a:txBody>
                    <a:bodyPr/>
                    <a:lstStyle/>
                    <a:p>
                      <a:pPr marL="342900" indent="-342900" algn="just" defTabSz="1828434" rtl="0" eaLnBrk="1" latinLnBrk="0" hangingPunct="1">
                        <a:lnSpc>
                          <a:spcPts val="4500"/>
                        </a:lnSpc>
                        <a:buFont typeface="Wingdings" panose="05000000000000000000" pitchFamily="2" charset="2"/>
                        <a:buChar char="v"/>
                      </a:pPr>
                      <a:r>
                        <a:rPr lang="en-US" sz="2400" b="0" kern="1200" spc="-20" dirty="0">
                          <a:solidFill>
                            <a:schemeClr val="tx2"/>
                          </a:solidFill>
                          <a:latin typeface="Poppins" pitchFamily="2" charset="77"/>
                          <a:ea typeface="+mn-ea"/>
                          <a:cs typeface="Poppins" pitchFamily="2" charset="77"/>
                        </a:rPr>
                        <a:t>Abdel Moneim Mohamed</a:t>
                      </a:r>
                    </a:p>
                    <a:p>
                      <a:pPr marL="342900" indent="-342900" algn="just" defTabSz="1828434" rtl="0" eaLnBrk="1" latinLnBrk="0" hangingPunct="1">
                        <a:lnSpc>
                          <a:spcPts val="4500"/>
                        </a:lnSpc>
                        <a:buFont typeface="Wingdings" panose="05000000000000000000" pitchFamily="2" charset="2"/>
                        <a:buChar char="v"/>
                      </a:pPr>
                      <a:r>
                        <a:rPr lang="en-US" sz="2400" b="0" kern="1200" spc="-20" dirty="0">
                          <a:solidFill>
                            <a:schemeClr val="tx2"/>
                          </a:solidFill>
                          <a:latin typeface="Poppins" pitchFamily="2" charset="77"/>
                          <a:ea typeface="+mn-ea"/>
                          <a:cs typeface="Poppins" pitchFamily="2" charset="77"/>
                        </a:rPr>
                        <a:t>Ashraf Ali</a:t>
                      </a:r>
                    </a:p>
                    <a:p>
                      <a:pPr marL="342900" indent="-342900" algn="just" defTabSz="1828434" rtl="0" eaLnBrk="1" latinLnBrk="0" hangingPunct="1">
                        <a:lnSpc>
                          <a:spcPts val="4500"/>
                        </a:lnSpc>
                        <a:buFont typeface="Wingdings" panose="05000000000000000000" pitchFamily="2" charset="2"/>
                        <a:buChar char="v"/>
                      </a:pPr>
                      <a:r>
                        <a:rPr lang="en-US" sz="2400" b="0" kern="1200" spc="-20" dirty="0">
                          <a:solidFill>
                            <a:schemeClr val="tx2"/>
                          </a:solidFill>
                          <a:latin typeface="Poppins" pitchFamily="2" charset="77"/>
                          <a:ea typeface="+mn-ea"/>
                          <a:cs typeface="Poppins" pitchFamily="2" charset="77"/>
                        </a:rPr>
                        <a:t>Kareem Mostafa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342900" algn="just" defTabSz="1828434" rtl="0" eaLnBrk="1" latinLnBrk="0" hangingPunct="1">
                        <a:lnSpc>
                          <a:spcPts val="4500"/>
                        </a:lnSpc>
                        <a:buFont typeface="Wingdings" panose="05000000000000000000" pitchFamily="2" charset="2"/>
                        <a:buChar char="v"/>
                      </a:pPr>
                      <a:r>
                        <a:rPr lang="en-US" sz="2400" b="0" kern="1200" spc="-20" dirty="0">
                          <a:solidFill>
                            <a:schemeClr val="tx2"/>
                          </a:solidFill>
                          <a:latin typeface="Poppins" pitchFamily="2" charset="77"/>
                          <a:ea typeface="+mn-ea"/>
                          <a:cs typeface="Poppins" pitchFamily="2" charset="77"/>
                        </a:rPr>
                        <a:t>Mohamed Ahmed</a:t>
                      </a:r>
                    </a:p>
                    <a:p>
                      <a:pPr marL="342900" indent="-342900" algn="just" defTabSz="1828434" rtl="0" eaLnBrk="1" latinLnBrk="0" hangingPunct="1">
                        <a:lnSpc>
                          <a:spcPts val="4500"/>
                        </a:lnSpc>
                        <a:buFont typeface="Wingdings" panose="05000000000000000000" pitchFamily="2" charset="2"/>
                        <a:buChar char="v"/>
                      </a:pPr>
                      <a:r>
                        <a:rPr lang="en-US" sz="2400" b="0" kern="1200" spc="-20" dirty="0">
                          <a:solidFill>
                            <a:schemeClr val="tx2"/>
                          </a:solidFill>
                          <a:latin typeface="Poppins" pitchFamily="2" charset="77"/>
                          <a:ea typeface="+mn-ea"/>
                          <a:cs typeface="Poppins" pitchFamily="2" charset="77"/>
                        </a:rPr>
                        <a:t>Mohamed Elsourogi</a:t>
                      </a:r>
                      <a:endParaRPr lang="ar-EG" sz="2400" b="0" kern="1200" spc="-20" dirty="0">
                        <a:solidFill>
                          <a:schemeClr val="tx2"/>
                        </a:solidFill>
                        <a:latin typeface="Poppins" pitchFamily="2" charset="77"/>
                        <a:ea typeface="+mn-ea"/>
                        <a:cs typeface="Poppins" pitchFamily="2" charset="77"/>
                      </a:endParaRPr>
                    </a:p>
                    <a:p>
                      <a:pPr marL="342900" indent="-342900" algn="just" defTabSz="1828434" rtl="0" eaLnBrk="1" latinLnBrk="0" hangingPunct="1">
                        <a:lnSpc>
                          <a:spcPts val="4500"/>
                        </a:lnSpc>
                        <a:buFont typeface="Wingdings" panose="05000000000000000000" pitchFamily="2" charset="2"/>
                        <a:buChar char="v"/>
                      </a:pPr>
                      <a:r>
                        <a:rPr lang="en-US" sz="2400" b="0" kern="1200" spc="-20" dirty="0">
                          <a:solidFill>
                            <a:schemeClr val="tx2"/>
                          </a:solidFill>
                          <a:latin typeface="Poppins" pitchFamily="2" charset="77"/>
                          <a:ea typeface="+mn-ea"/>
                          <a:cs typeface="Poppins" pitchFamily="2" charset="77"/>
                        </a:rPr>
                        <a:t>Mostafa Said El-Ashmawy</a:t>
                      </a:r>
                    </a:p>
                  </a:txBody>
                  <a:tcPr>
                    <a:lnL w="12700" cap="flat" cmpd="sng" algn="ctr">
                      <a:noFill/>
                      <a:prstDash val="solid"/>
                      <a:round/>
                      <a:headEnd type="none" w="med" len="med"/>
                      <a:tailEnd type="none" w="med" len="med"/>
                    </a:lnL>
                    <a:noFill/>
                  </a:tcPr>
                </a:tc>
                <a:extLst>
                  <a:ext uri="{0D108BD9-81ED-4DB2-BD59-A6C34878D82A}">
                    <a16:rowId xmlns:a16="http://schemas.microsoft.com/office/drawing/2014/main" val="3332974858"/>
                  </a:ext>
                </a:extLst>
              </a:tr>
            </a:tbl>
          </a:graphicData>
        </a:graphic>
      </p:graphicFrame>
    </p:spTree>
    <p:extLst>
      <p:ext uri="{BB962C8B-B14F-4D97-AF65-F5344CB8AC3E}">
        <p14:creationId xmlns:p14="http://schemas.microsoft.com/office/powerpoint/2010/main" val="1698070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EC5FB-A24C-8F9A-DAA3-604E319BC436}"/>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5CF51F1C-D173-625C-4B27-0A1A66152E12}"/>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Customer Behavior Insights</a:t>
            </a:r>
          </a:p>
        </p:txBody>
      </p:sp>
      <p:pic>
        <p:nvPicPr>
          <p:cNvPr id="12" name="Graphic 11" descr="Target Audience with solid fill">
            <a:extLst>
              <a:ext uri="{FF2B5EF4-FFF2-40B4-BE49-F238E27FC236}">
                <a16:creationId xmlns:a16="http://schemas.microsoft.com/office/drawing/2014/main" id="{70AF7B7C-2580-D65C-07C2-443C94BF2D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34528" y="0"/>
            <a:ext cx="1976897" cy="1976896"/>
          </a:xfrm>
          <a:prstGeom prst="rect">
            <a:avLst/>
          </a:prstGeom>
        </p:spPr>
      </p:pic>
      <p:sp>
        <p:nvSpPr>
          <p:cNvPr id="11" name="TextBox 10">
            <a:extLst>
              <a:ext uri="{FF2B5EF4-FFF2-40B4-BE49-F238E27FC236}">
                <a16:creationId xmlns:a16="http://schemas.microsoft.com/office/drawing/2014/main" id="{36923600-997D-3708-6D21-1196DD6B96EF}"/>
              </a:ext>
            </a:extLst>
          </p:cNvPr>
          <p:cNvSpPr txBox="1"/>
          <p:nvPr/>
        </p:nvSpPr>
        <p:spPr>
          <a:xfrm>
            <a:off x="2882858" y="2747060"/>
            <a:ext cx="5062944" cy="615553"/>
          </a:xfrm>
          <a:prstGeom prst="rect">
            <a:avLst/>
          </a:prstGeom>
          <a:noFill/>
        </p:spPr>
        <p:txBody>
          <a:bodyPr wrap="square" rtlCol="0" anchor="b">
            <a:spAutoFit/>
          </a:bodyPr>
          <a:lstStyle/>
          <a:p>
            <a:r>
              <a:rPr lang="en-US" sz="3400" b="1" spc="-30" dirty="0">
                <a:solidFill>
                  <a:srgbClr val="003366"/>
                </a:solidFill>
                <a:latin typeface="Poppins" pitchFamily="2" charset="77"/>
                <a:cs typeface="Poppins" pitchFamily="2" charset="77"/>
              </a:rPr>
              <a:t>Time Analysis</a:t>
            </a:r>
          </a:p>
        </p:txBody>
      </p:sp>
      <p:sp>
        <p:nvSpPr>
          <p:cNvPr id="13" name="TextBox 12">
            <a:extLst>
              <a:ext uri="{FF2B5EF4-FFF2-40B4-BE49-F238E27FC236}">
                <a16:creationId xmlns:a16="http://schemas.microsoft.com/office/drawing/2014/main" id="{BAFD88A7-CDA9-A3D7-7AC5-22BB6EF69257}"/>
              </a:ext>
            </a:extLst>
          </p:cNvPr>
          <p:cNvSpPr txBox="1"/>
          <p:nvPr/>
        </p:nvSpPr>
        <p:spPr>
          <a:xfrm>
            <a:off x="4617926" y="4587710"/>
            <a:ext cx="9379428" cy="1569660"/>
          </a:xfrm>
          <a:prstGeom prst="rect">
            <a:avLst/>
          </a:prstGeom>
          <a:noFill/>
        </p:spPr>
        <p:txBody>
          <a:bodyPr wrap="square">
            <a:spAutoFit/>
          </a:bodyPr>
          <a:lstStyle/>
          <a:p>
            <a:r>
              <a:rPr lang="en-US" sz="3200" b="1" dirty="0">
                <a:solidFill>
                  <a:schemeClr val="tx2">
                    <a:lumMod val="90000"/>
                    <a:lumOff val="10000"/>
                  </a:schemeClr>
                </a:solidFill>
                <a:ea typeface="Lato Light" panose="020F0502020204030203" pitchFamily="34" charset="0"/>
              </a:rPr>
              <a:t>Week Day – Ticket Class </a:t>
            </a:r>
          </a:p>
          <a:p>
            <a:br>
              <a:rPr lang="en-US" sz="3200" b="1" dirty="0">
                <a:solidFill>
                  <a:schemeClr val="tx2">
                    <a:lumMod val="90000"/>
                    <a:lumOff val="10000"/>
                  </a:schemeClr>
                </a:solidFill>
                <a:ea typeface="Lato Light" panose="020F0502020204030203" pitchFamily="34" charset="0"/>
              </a:rPr>
            </a:br>
            <a:r>
              <a:rPr lang="en-US" sz="3200" b="1" dirty="0">
                <a:solidFill>
                  <a:schemeClr val="tx2">
                    <a:lumMod val="90000"/>
                    <a:lumOff val="10000"/>
                  </a:schemeClr>
                </a:solidFill>
                <a:ea typeface="Lato Light" panose="020F0502020204030203" pitchFamily="34" charset="0"/>
              </a:rPr>
              <a:t>Interaction between weekday and Ticket class type</a:t>
            </a:r>
          </a:p>
        </p:txBody>
      </p:sp>
      <p:pic>
        <p:nvPicPr>
          <p:cNvPr id="14" name="Picture 13">
            <a:extLst>
              <a:ext uri="{FF2B5EF4-FFF2-40B4-BE49-F238E27FC236}">
                <a16:creationId xmlns:a16="http://schemas.microsoft.com/office/drawing/2014/main" id="{FFB29BF4-4051-88C7-7DDF-954D09188DC4}"/>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15717622" y="2194969"/>
            <a:ext cx="7866389" cy="6361621"/>
          </a:xfrm>
          <a:prstGeom prst="rect">
            <a:avLst/>
          </a:prstGeom>
        </p:spPr>
      </p:pic>
      <p:pic>
        <p:nvPicPr>
          <p:cNvPr id="15" name="Picture 14">
            <a:extLst>
              <a:ext uri="{FF2B5EF4-FFF2-40B4-BE49-F238E27FC236}">
                <a16:creationId xmlns:a16="http://schemas.microsoft.com/office/drawing/2014/main" id="{4131F065-BFC3-0E21-46C3-E29EA6F01400}"/>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15848554" y="8814816"/>
            <a:ext cx="7914639" cy="3586480"/>
          </a:xfrm>
          <a:prstGeom prst="rect">
            <a:avLst/>
          </a:prstGeom>
        </p:spPr>
      </p:pic>
      <p:sp>
        <p:nvSpPr>
          <p:cNvPr id="16" name="TextBox 15">
            <a:extLst>
              <a:ext uri="{FF2B5EF4-FFF2-40B4-BE49-F238E27FC236}">
                <a16:creationId xmlns:a16="http://schemas.microsoft.com/office/drawing/2014/main" id="{DB5BB835-977B-50D3-4453-FA674CE8CDDA}"/>
              </a:ext>
            </a:extLst>
          </p:cNvPr>
          <p:cNvSpPr txBox="1"/>
          <p:nvPr/>
        </p:nvSpPr>
        <p:spPr>
          <a:xfrm>
            <a:off x="4617926" y="8854910"/>
            <a:ext cx="2439365" cy="584775"/>
          </a:xfrm>
          <a:prstGeom prst="rect">
            <a:avLst/>
          </a:prstGeom>
          <a:noFill/>
        </p:spPr>
        <p:txBody>
          <a:bodyPr wrap="square">
            <a:spAutoFit/>
          </a:bodyPr>
          <a:lstStyle/>
          <a:p>
            <a:r>
              <a:rPr lang="en-US" sz="3200" b="1" dirty="0">
                <a:solidFill>
                  <a:schemeClr val="tx2">
                    <a:lumMod val="90000"/>
                    <a:lumOff val="10000"/>
                  </a:schemeClr>
                </a:solidFill>
                <a:ea typeface="Lato Light" panose="020F0502020204030203" pitchFamily="34" charset="0"/>
              </a:rPr>
              <a:t>Daily Trend</a:t>
            </a:r>
          </a:p>
        </p:txBody>
      </p:sp>
    </p:spTree>
    <p:extLst>
      <p:ext uri="{BB962C8B-B14F-4D97-AF65-F5344CB8AC3E}">
        <p14:creationId xmlns:p14="http://schemas.microsoft.com/office/powerpoint/2010/main" val="159638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3FD00-2570-6D9D-823D-F9A32BA4F762}"/>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8CA7CD63-FD0C-D762-B074-C3AB52E67732}"/>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Customer Behavior Insights</a:t>
            </a:r>
          </a:p>
        </p:txBody>
      </p:sp>
      <p:pic>
        <p:nvPicPr>
          <p:cNvPr id="12" name="Graphic 11" descr="Target Audience with solid fill">
            <a:extLst>
              <a:ext uri="{FF2B5EF4-FFF2-40B4-BE49-F238E27FC236}">
                <a16:creationId xmlns:a16="http://schemas.microsoft.com/office/drawing/2014/main" id="{DF11734B-CB06-CCFB-1678-C06420B21F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34528" y="0"/>
            <a:ext cx="1976897" cy="1976896"/>
          </a:xfrm>
          <a:prstGeom prst="rect">
            <a:avLst/>
          </a:prstGeom>
        </p:spPr>
      </p:pic>
      <p:sp>
        <p:nvSpPr>
          <p:cNvPr id="2" name="TextBox 1">
            <a:extLst>
              <a:ext uri="{FF2B5EF4-FFF2-40B4-BE49-F238E27FC236}">
                <a16:creationId xmlns:a16="http://schemas.microsoft.com/office/drawing/2014/main" id="{6425B734-5F36-6B0F-DA0B-02562C00006B}"/>
              </a:ext>
            </a:extLst>
          </p:cNvPr>
          <p:cNvSpPr txBox="1"/>
          <p:nvPr/>
        </p:nvSpPr>
        <p:spPr>
          <a:xfrm>
            <a:off x="2882858" y="2747060"/>
            <a:ext cx="5062944" cy="615553"/>
          </a:xfrm>
          <a:prstGeom prst="rect">
            <a:avLst/>
          </a:prstGeom>
          <a:noFill/>
        </p:spPr>
        <p:txBody>
          <a:bodyPr wrap="square" rtlCol="0" anchor="b">
            <a:spAutoFit/>
          </a:bodyPr>
          <a:lstStyle/>
          <a:p>
            <a:r>
              <a:rPr lang="en-US" sz="3400" b="1" spc="-30" dirty="0">
                <a:solidFill>
                  <a:srgbClr val="003366"/>
                </a:solidFill>
                <a:latin typeface="Poppins" pitchFamily="2" charset="77"/>
                <a:cs typeface="Poppins" pitchFamily="2" charset="77"/>
              </a:rPr>
              <a:t>Location</a:t>
            </a:r>
          </a:p>
        </p:txBody>
      </p:sp>
      <p:sp>
        <p:nvSpPr>
          <p:cNvPr id="3" name="TextBox 2">
            <a:extLst>
              <a:ext uri="{FF2B5EF4-FFF2-40B4-BE49-F238E27FC236}">
                <a16:creationId xmlns:a16="http://schemas.microsoft.com/office/drawing/2014/main" id="{0389CCE9-15B8-2B84-E91A-6E5FD11EDC1E}"/>
              </a:ext>
            </a:extLst>
          </p:cNvPr>
          <p:cNvSpPr txBox="1"/>
          <p:nvPr/>
        </p:nvSpPr>
        <p:spPr>
          <a:xfrm>
            <a:off x="8983068" y="3382252"/>
            <a:ext cx="6411513" cy="1205458"/>
          </a:xfrm>
          <a:prstGeom prst="rect">
            <a:avLst/>
          </a:prstGeom>
          <a:noFill/>
        </p:spPr>
        <p:txBody>
          <a:bodyPr wrap="square">
            <a:spAutoFit/>
          </a:bodyPr>
          <a:lstStyle/>
          <a:p>
            <a:pPr>
              <a:spcAft>
                <a:spcPts val="1000"/>
              </a:spcAft>
            </a:pPr>
            <a:r>
              <a:rPr lang="en-US" sz="3200" b="1" dirty="0">
                <a:solidFill>
                  <a:schemeClr val="tx2">
                    <a:lumMod val="90000"/>
                    <a:lumOff val="10000"/>
                  </a:schemeClr>
                </a:solidFill>
                <a:ea typeface="Lato Light" panose="020F0502020204030203" pitchFamily="34" charset="0"/>
              </a:rPr>
              <a:t>Top 5 Departure / Arrival Stations</a:t>
            </a:r>
          </a:p>
          <a:p>
            <a:pPr>
              <a:spcAft>
                <a:spcPts val="1000"/>
              </a:spcAft>
            </a:pPr>
            <a:r>
              <a:rPr lang="en-US" sz="3200" b="1" dirty="0">
                <a:solidFill>
                  <a:schemeClr val="tx2">
                    <a:lumMod val="90000"/>
                    <a:lumOff val="10000"/>
                  </a:schemeClr>
                </a:solidFill>
                <a:ea typeface="Lato Light" panose="020F0502020204030203" pitchFamily="34" charset="0"/>
              </a:rPr>
              <a:t>Connect with purchase type</a:t>
            </a:r>
          </a:p>
        </p:txBody>
      </p:sp>
      <p:pic>
        <p:nvPicPr>
          <p:cNvPr id="4" name="Picture 3">
            <a:extLst>
              <a:ext uri="{FF2B5EF4-FFF2-40B4-BE49-F238E27FC236}">
                <a16:creationId xmlns:a16="http://schemas.microsoft.com/office/drawing/2014/main" id="{4AB93CA1-67AD-18BE-70C0-56DB639BD87F}"/>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12782133" y="5273297"/>
            <a:ext cx="10254731" cy="5706302"/>
          </a:xfrm>
          <a:prstGeom prst="rect">
            <a:avLst/>
          </a:prstGeom>
        </p:spPr>
      </p:pic>
      <p:pic>
        <p:nvPicPr>
          <p:cNvPr id="5" name="Picture 4">
            <a:extLst>
              <a:ext uri="{FF2B5EF4-FFF2-40B4-BE49-F238E27FC236}">
                <a16:creationId xmlns:a16="http://schemas.microsoft.com/office/drawing/2014/main" id="{A82A6389-9100-22CB-24DB-0F403AC54502}"/>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1340786" y="5273297"/>
            <a:ext cx="10254731" cy="5695643"/>
          </a:xfrm>
          <a:prstGeom prst="rect">
            <a:avLst/>
          </a:prstGeom>
        </p:spPr>
      </p:pic>
    </p:spTree>
    <p:extLst>
      <p:ext uri="{BB962C8B-B14F-4D97-AF65-F5344CB8AC3E}">
        <p14:creationId xmlns:p14="http://schemas.microsoft.com/office/powerpoint/2010/main" val="28402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03BAF-3349-89D4-2101-BF3875E039AC}"/>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9926B414-F7AA-0C23-39F6-3F3D23A7F791}"/>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Work Stream </a:t>
            </a:r>
            <a:r>
              <a:rPr lang="ar-EG" sz="6500" b="1" dirty="0">
                <a:solidFill>
                  <a:srgbClr val="003366"/>
                </a:solidFill>
                <a:latin typeface="Oswald" pitchFamily="2" charset="0"/>
                <a:cs typeface="Arial" panose="020B0604020202020204" pitchFamily="34" charset="0"/>
              </a:rPr>
              <a:t>2</a:t>
            </a:r>
            <a:r>
              <a:rPr lang="en-US" sz="6500" b="1" dirty="0">
                <a:solidFill>
                  <a:srgbClr val="003366"/>
                </a:solidFill>
                <a:latin typeface="Oswald" pitchFamily="2" charset="0"/>
                <a:cs typeface="Arial" panose="020B0604020202020204" pitchFamily="34" charset="0"/>
              </a:rPr>
              <a:t>: </a:t>
            </a:r>
            <a:r>
              <a:rPr lang="en-US" sz="6500" b="1" dirty="0">
                <a:solidFill>
                  <a:srgbClr val="C00000"/>
                </a:solidFill>
                <a:latin typeface="Oswald" pitchFamily="2" charset="0"/>
                <a:cs typeface="Arial" panose="020B0604020202020204" pitchFamily="34" charset="0"/>
              </a:rPr>
              <a:t>Train Rides Operations</a:t>
            </a:r>
          </a:p>
          <a:p>
            <a:pPr marL="0" indent="0">
              <a:buFont typeface="Arial" panose="020B0604020202020204" pitchFamily="34" charset="0"/>
              <a:buNone/>
            </a:pPr>
            <a:endParaRPr lang="en-US" sz="6500" b="1" dirty="0">
              <a:solidFill>
                <a:srgbClr val="C00000"/>
              </a:solidFill>
              <a:latin typeface="Oswald" pitchFamily="2" charset="0"/>
              <a:cs typeface="Arial" panose="020B0604020202020204" pitchFamily="34" charset="0"/>
            </a:endParaRPr>
          </a:p>
        </p:txBody>
      </p:sp>
      <p:pic>
        <p:nvPicPr>
          <p:cNvPr id="25" name="Graphic 24" descr="Train with solid fill">
            <a:extLst>
              <a:ext uri="{FF2B5EF4-FFF2-40B4-BE49-F238E27FC236}">
                <a16:creationId xmlns:a16="http://schemas.microsoft.com/office/drawing/2014/main" id="{90C7BF5D-D543-6B54-559F-2C24259E93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85757" y="336601"/>
            <a:ext cx="1369291" cy="1353909"/>
          </a:xfrm>
          <a:prstGeom prst="rect">
            <a:avLst/>
          </a:prstGeom>
        </p:spPr>
      </p:pic>
      <p:grpSp>
        <p:nvGrpSpPr>
          <p:cNvPr id="29" name="Group 28">
            <a:extLst>
              <a:ext uri="{FF2B5EF4-FFF2-40B4-BE49-F238E27FC236}">
                <a16:creationId xmlns:a16="http://schemas.microsoft.com/office/drawing/2014/main" id="{13B89F1D-E352-A627-329A-ABBD3ED5BF58}"/>
              </a:ext>
            </a:extLst>
          </p:cNvPr>
          <p:cNvGrpSpPr/>
          <p:nvPr/>
        </p:nvGrpSpPr>
        <p:grpSpPr>
          <a:xfrm>
            <a:off x="1497383" y="5169870"/>
            <a:ext cx="18750302" cy="7377084"/>
            <a:chOff x="1497383" y="4941265"/>
            <a:chExt cx="18750302" cy="7377084"/>
          </a:xfrm>
        </p:grpSpPr>
        <p:sp>
          <p:nvSpPr>
            <p:cNvPr id="3" name="TextBox 2">
              <a:extLst>
                <a:ext uri="{FF2B5EF4-FFF2-40B4-BE49-F238E27FC236}">
                  <a16:creationId xmlns:a16="http://schemas.microsoft.com/office/drawing/2014/main" id="{785B0D3B-DF28-D889-7A71-202CA46470DC}"/>
                </a:ext>
              </a:extLst>
            </p:cNvPr>
            <p:cNvSpPr txBox="1"/>
            <p:nvPr/>
          </p:nvSpPr>
          <p:spPr>
            <a:xfrm>
              <a:off x="3050926" y="4941265"/>
              <a:ext cx="17196759" cy="7377084"/>
            </a:xfrm>
            <a:prstGeom prst="rect">
              <a:avLst/>
            </a:prstGeom>
            <a:noFill/>
          </p:spPr>
          <p:txBody>
            <a:bodyPr wrap="square">
              <a:spAutoFit/>
            </a:bodyPr>
            <a:lstStyle/>
            <a:p>
              <a:pPr marR="0" lvl="0" rtl="0">
                <a:lnSpc>
                  <a:spcPts val="6500"/>
                </a:lnSpc>
                <a:spcAft>
                  <a:spcPts val="800"/>
                </a:spcAft>
              </a:pPr>
              <a:r>
                <a:rPr lang="en-US" sz="3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Route Delays</a:t>
              </a:r>
              <a:r>
                <a:rPr lang="en-US" sz="30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 What are the patterns in delay times across different routes?</a:t>
              </a:r>
            </a:p>
            <a:p>
              <a:pPr marR="0" lvl="0">
                <a:lnSpc>
                  <a:spcPts val="6500"/>
                </a:lnSpc>
                <a:spcAft>
                  <a:spcPts val="800"/>
                </a:spcAft>
              </a:pPr>
              <a:r>
                <a:rPr lang="en-US" sz="3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Temporal Delay Variation</a:t>
              </a:r>
              <a:r>
                <a:rPr lang="en-US" sz="30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 How do delays vary by time of day or day of the week?</a:t>
              </a:r>
            </a:p>
            <a:p>
              <a:pPr marR="0" lvl="0">
                <a:lnSpc>
                  <a:spcPts val="6500"/>
                </a:lnSpc>
                <a:spcAft>
                  <a:spcPts val="800"/>
                </a:spcAft>
              </a:pPr>
              <a:r>
                <a:rPr lang="en-US" sz="3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Delay Reasons</a:t>
              </a:r>
              <a:r>
                <a:rPr lang="en-US" sz="30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 What are the most common reasons for delays, and how frequently do they occur?</a:t>
              </a:r>
            </a:p>
            <a:p>
              <a:pPr marR="0" lvl="0">
                <a:lnSpc>
                  <a:spcPts val="6500"/>
                </a:lnSpc>
                <a:spcAft>
                  <a:spcPts val="800"/>
                </a:spcAft>
              </a:pPr>
              <a:r>
                <a:rPr lang="en-US" sz="3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Operational Hotspots</a:t>
              </a:r>
              <a:r>
                <a:rPr lang="en-US" sz="30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 Are there specific times or dates with significantly higher operational issues?</a:t>
              </a:r>
            </a:p>
            <a:p>
              <a:pPr marR="0" lvl="0">
                <a:lnSpc>
                  <a:spcPts val="6500"/>
                </a:lnSpc>
                <a:spcAft>
                  <a:spcPts val="800"/>
                </a:spcAft>
              </a:pPr>
              <a:r>
                <a:rPr lang="en-US" sz="3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Improvement Opportunities</a:t>
              </a:r>
              <a:r>
                <a:rPr lang="en-US" sz="30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 What operational improvements can be made to reduce delays?</a:t>
              </a:r>
            </a:p>
            <a:p>
              <a:pPr marR="0" lvl="0">
                <a:lnSpc>
                  <a:spcPts val="6500"/>
                </a:lnSpc>
                <a:spcAft>
                  <a:spcPts val="800"/>
                </a:spcAft>
              </a:pPr>
              <a:r>
                <a:rPr lang="en-US" sz="3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Capacity vs. Delay </a:t>
              </a:r>
              <a:r>
                <a:rPr lang="en-US" sz="30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 What is the relationship between train capacity and delay occurrence? </a:t>
              </a:r>
            </a:p>
            <a:p>
              <a:pPr marR="0" lvl="0">
                <a:lnSpc>
                  <a:spcPts val="6500"/>
                </a:lnSpc>
                <a:spcAft>
                  <a:spcPts val="800"/>
                </a:spcAft>
              </a:pPr>
              <a:r>
                <a:rPr lang="en-US" sz="3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Frequent Journeys:</a:t>
              </a:r>
              <a:r>
                <a:rPr lang="en-US" sz="30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 What are the top 5 frequent journeys?</a:t>
              </a:r>
            </a:p>
            <a:p>
              <a:pPr marR="0" lvl="0">
                <a:lnSpc>
                  <a:spcPts val="6500"/>
                </a:lnSpc>
                <a:spcAft>
                  <a:spcPts val="800"/>
                </a:spcAft>
              </a:pPr>
              <a:r>
                <a:rPr lang="en-US" sz="3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Problematic Journeys</a:t>
              </a:r>
              <a:r>
                <a:rPr lang="en-US" sz="30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 What are the top journeys with frequent delays and/or cancellation?</a:t>
              </a:r>
            </a:p>
          </p:txBody>
        </p:sp>
        <p:pic>
          <p:nvPicPr>
            <p:cNvPr id="19" name="Picture 18" descr="A black background with a black square&#10;&#10;AI-generated content may be incorrect.">
              <a:extLst>
                <a:ext uri="{FF2B5EF4-FFF2-40B4-BE49-F238E27FC236}">
                  <a16:creationId xmlns:a16="http://schemas.microsoft.com/office/drawing/2014/main" id="{00143CBB-037A-DD59-EEF5-BC415F9A15D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97383" y="4941265"/>
              <a:ext cx="1097280" cy="1097280"/>
            </a:xfrm>
            <a:prstGeom prst="rect">
              <a:avLst/>
            </a:prstGeom>
          </p:spPr>
        </p:pic>
      </p:grpSp>
      <p:grpSp>
        <p:nvGrpSpPr>
          <p:cNvPr id="27" name="Group 26">
            <a:extLst>
              <a:ext uri="{FF2B5EF4-FFF2-40B4-BE49-F238E27FC236}">
                <a16:creationId xmlns:a16="http://schemas.microsoft.com/office/drawing/2014/main" id="{B633CF94-F3E1-700C-04CB-939DB0DADC6A}"/>
              </a:ext>
            </a:extLst>
          </p:cNvPr>
          <p:cNvGrpSpPr/>
          <p:nvPr/>
        </p:nvGrpSpPr>
        <p:grpSpPr>
          <a:xfrm>
            <a:off x="1390530" y="2178691"/>
            <a:ext cx="21755473" cy="1097280"/>
            <a:chOff x="1390530" y="1950086"/>
            <a:chExt cx="21755473" cy="1097280"/>
          </a:xfrm>
        </p:grpSpPr>
        <p:pic>
          <p:nvPicPr>
            <p:cNvPr id="15" name="Picture 14">
              <a:extLst>
                <a:ext uri="{FF2B5EF4-FFF2-40B4-BE49-F238E27FC236}">
                  <a16:creationId xmlns:a16="http://schemas.microsoft.com/office/drawing/2014/main" id="{EF3B64CA-5891-67EE-82EB-A7AD058C12BA}"/>
                </a:ext>
              </a:extLst>
            </p:cNvPr>
            <p:cNvPicPr>
              <a:picLocks noChangeAspect="1"/>
            </p:cNvPicPr>
            <p:nvPr/>
          </p:nvPicPr>
          <p:blipFill>
            <a:blip r:embed="rId5"/>
            <a:stretch>
              <a:fillRect/>
            </a:stretch>
          </p:blipFill>
          <p:spPr>
            <a:xfrm>
              <a:off x="3029203" y="2154655"/>
              <a:ext cx="20116800" cy="720902"/>
            </a:xfrm>
            <a:prstGeom prst="rect">
              <a:avLst/>
            </a:prstGeom>
          </p:spPr>
        </p:pic>
        <p:pic>
          <p:nvPicPr>
            <p:cNvPr id="23" name="Graphic 22" descr="Database with solid fill">
              <a:extLst>
                <a:ext uri="{FF2B5EF4-FFF2-40B4-BE49-F238E27FC236}">
                  <a16:creationId xmlns:a16="http://schemas.microsoft.com/office/drawing/2014/main" id="{874E79C8-1A36-8F33-6B72-FD65920315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0530" y="1950086"/>
              <a:ext cx="1097280" cy="1097280"/>
            </a:xfrm>
            <a:prstGeom prst="rect">
              <a:avLst/>
            </a:prstGeom>
          </p:spPr>
        </p:pic>
      </p:grpSp>
      <p:grpSp>
        <p:nvGrpSpPr>
          <p:cNvPr id="28" name="Group 27">
            <a:extLst>
              <a:ext uri="{FF2B5EF4-FFF2-40B4-BE49-F238E27FC236}">
                <a16:creationId xmlns:a16="http://schemas.microsoft.com/office/drawing/2014/main" id="{F0B4C69C-DDC9-74C6-74B9-E6C9B189D6CE}"/>
              </a:ext>
            </a:extLst>
          </p:cNvPr>
          <p:cNvGrpSpPr/>
          <p:nvPr/>
        </p:nvGrpSpPr>
        <p:grpSpPr>
          <a:xfrm>
            <a:off x="1497383" y="3674281"/>
            <a:ext cx="13739681" cy="1097280"/>
            <a:chOff x="1497383" y="3285811"/>
            <a:chExt cx="13739681" cy="1097280"/>
          </a:xfrm>
        </p:grpSpPr>
        <p:pic>
          <p:nvPicPr>
            <p:cNvPr id="17" name="Picture 16" descr="A black background with a black square&#10;&#10;AI-generated content may be incorrect.">
              <a:extLst>
                <a:ext uri="{FF2B5EF4-FFF2-40B4-BE49-F238E27FC236}">
                  <a16:creationId xmlns:a16="http://schemas.microsoft.com/office/drawing/2014/main" id="{810BF09C-F074-AC77-9A86-C1D6B3C228AD}"/>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497383" y="3285811"/>
              <a:ext cx="1097280" cy="1097280"/>
            </a:xfrm>
            <a:prstGeom prst="rect">
              <a:avLst/>
            </a:prstGeom>
          </p:spPr>
        </p:pic>
        <p:sp>
          <p:nvSpPr>
            <p:cNvPr id="26" name="TextBox 25">
              <a:extLst>
                <a:ext uri="{FF2B5EF4-FFF2-40B4-BE49-F238E27FC236}">
                  <a16:creationId xmlns:a16="http://schemas.microsoft.com/office/drawing/2014/main" id="{4B835A27-AFB4-AABC-AA9A-590954A4FEE9}"/>
                </a:ext>
              </a:extLst>
            </p:cNvPr>
            <p:cNvSpPr txBox="1"/>
            <p:nvPr/>
          </p:nvSpPr>
          <p:spPr>
            <a:xfrm>
              <a:off x="3050926" y="3475346"/>
              <a:ext cx="12186138" cy="718210"/>
            </a:xfrm>
            <a:prstGeom prst="rect">
              <a:avLst/>
            </a:prstGeom>
            <a:noFill/>
          </p:spPr>
          <p:txBody>
            <a:bodyPr wrap="square">
              <a:spAutoFit/>
            </a:bodyPr>
            <a:lstStyle/>
            <a:p>
              <a:pPr marR="0" lvl="0" rtl="0">
                <a:lnSpc>
                  <a:spcPct val="150000"/>
                </a:lnSpc>
                <a:spcAft>
                  <a:spcPts val="800"/>
                </a:spcAft>
              </a:pPr>
              <a:r>
                <a:rPr lang="en-US" sz="30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Applied routine </a:t>
              </a:r>
              <a:r>
                <a:rPr lang="en-US" sz="3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Data Cleaning</a:t>
              </a:r>
            </a:p>
          </p:txBody>
        </p:sp>
      </p:grpSp>
    </p:spTree>
    <p:extLst>
      <p:ext uri="{BB962C8B-B14F-4D97-AF65-F5344CB8AC3E}">
        <p14:creationId xmlns:p14="http://schemas.microsoft.com/office/powerpoint/2010/main" val="341709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1EEAC-1CF1-1A27-624E-7958CB58EB1F}"/>
            </a:ext>
          </a:extLst>
        </p:cNvPr>
        <p:cNvGrpSpPr/>
        <p:nvPr/>
      </p:nvGrpSpPr>
      <p:grpSpPr>
        <a:xfrm>
          <a:off x="0" y="0"/>
          <a:ext cx="0" cy="0"/>
          <a:chOff x="0" y="0"/>
          <a:chExt cx="0" cy="0"/>
        </a:xfrm>
      </p:grpSpPr>
      <p:grpSp>
        <p:nvGrpSpPr>
          <p:cNvPr id="91" name="Group 90">
            <a:extLst>
              <a:ext uri="{FF2B5EF4-FFF2-40B4-BE49-F238E27FC236}">
                <a16:creationId xmlns:a16="http://schemas.microsoft.com/office/drawing/2014/main" id="{AF4BA715-42B6-9239-2453-4DB6C73D337B}"/>
              </a:ext>
            </a:extLst>
          </p:cNvPr>
          <p:cNvGrpSpPr/>
          <p:nvPr/>
        </p:nvGrpSpPr>
        <p:grpSpPr>
          <a:xfrm>
            <a:off x="4334335" y="4183128"/>
            <a:ext cx="10772813" cy="1758508"/>
            <a:chOff x="686285" y="4347762"/>
            <a:chExt cx="10772813" cy="1758508"/>
          </a:xfrm>
        </p:grpSpPr>
        <p:grpSp>
          <p:nvGrpSpPr>
            <p:cNvPr id="49" name="Group 48">
              <a:extLst>
                <a:ext uri="{FF2B5EF4-FFF2-40B4-BE49-F238E27FC236}">
                  <a16:creationId xmlns:a16="http://schemas.microsoft.com/office/drawing/2014/main" id="{D17B439E-B7AB-92D6-990D-80A58E651AB9}"/>
                </a:ext>
              </a:extLst>
            </p:cNvPr>
            <p:cNvGrpSpPr/>
            <p:nvPr/>
          </p:nvGrpSpPr>
          <p:grpSpPr>
            <a:xfrm>
              <a:off x="1842448" y="4347762"/>
              <a:ext cx="9616650" cy="1758508"/>
              <a:chOff x="1842448" y="4521661"/>
              <a:chExt cx="9616650" cy="1758508"/>
            </a:xfrm>
          </p:grpSpPr>
          <p:sp>
            <p:nvSpPr>
              <p:cNvPr id="10" name="TextBox 9">
                <a:extLst>
                  <a:ext uri="{FF2B5EF4-FFF2-40B4-BE49-F238E27FC236}">
                    <a16:creationId xmlns:a16="http://schemas.microsoft.com/office/drawing/2014/main" id="{D7562D93-AD64-C745-A4BC-D79CF92F57DC}"/>
                  </a:ext>
                </a:extLst>
              </p:cNvPr>
              <p:cNvSpPr txBox="1"/>
              <p:nvPr/>
            </p:nvSpPr>
            <p:spPr>
              <a:xfrm>
                <a:off x="1842449" y="4521661"/>
                <a:ext cx="6075702"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Time-Based Delay Concentration</a:t>
                </a:r>
              </a:p>
            </p:txBody>
          </p:sp>
          <p:sp>
            <p:nvSpPr>
              <p:cNvPr id="11" name="Subtitle 2">
                <a:extLst>
                  <a:ext uri="{FF2B5EF4-FFF2-40B4-BE49-F238E27FC236}">
                    <a16:creationId xmlns:a16="http://schemas.microsoft.com/office/drawing/2014/main" id="{1FE12B86-C622-5855-22B0-18FC40FEDF45}"/>
                  </a:ext>
                </a:extLst>
              </p:cNvPr>
              <p:cNvSpPr txBox="1">
                <a:spLocks/>
              </p:cNvSpPr>
              <p:nvPr/>
            </p:nvSpPr>
            <p:spPr>
              <a:xfrm>
                <a:off x="1842448" y="5058040"/>
                <a:ext cx="9616650" cy="12221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Weekdays do not significantly influence the occurrence of delays or cancellations. However, disruptions are notably more frequent during the morning peak hours compared to the afternoon peak</a:t>
                </a:r>
              </a:p>
            </p:txBody>
          </p:sp>
        </p:grpSp>
        <p:pic>
          <p:nvPicPr>
            <p:cNvPr id="79" name="Picture 78" descr="A black background with a black square&#10;&#10;AI-generated content may be incorrect.">
              <a:extLst>
                <a:ext uri="{FF2B5EF4-FFF2-40B4-BE49-F238E27FC236}">
                  <a16:creationId xmlns:a16="http://schemas.microsoft.com/office/drawing/2014/main" id="{C7487248-5324-D0D0-C833-2B02D00AE87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86285" y="4347762"/>
              <a:ext cx="914400" cy="914400"/>
            </a:xfrm>
            <a:prstGeom prst="rect">
              <a:avLst/>
            </a:prstGeom>
          </p:spPr>
        </p:pic>
      </p:grpSp>
      <p:grpSp>
        <p:nvGrpSpPr>
          <p:cNvPr id="92" name="Group 91">
            <a:extLst>
              <a:ext uri="{FF2B5EF4-FFF2-40B4-BE49-F238E27FC236}">
                <a16:creationId xmlns:a16="http://schemas.microsoft.com/office/drawing/2014/main" id="{18C4614D-3875-8C47-E33D-687D2B47FA41}"/>
              </a:ext>
            </a:extLst>
          </p:cNvPr>
          <p:cNvGrpSpPr/>
          <p:nvPr/>
        </p:nvGrpSpPr>
        <p:grpSpPr>
          <a:xfrm>
            <a:off x="4334335" y="6543037"/>
            <a:ext cx="10772813" cy="1373786"/>
            <a:chOff x="686285" y="6625153"/>
            <a:chExt cx="10772813" cy="1373786"/>
          </a:xfrm>
        </p:grpSpPr>
        <p:grpSp>
          <p:nvGrpSpPr>
            <p:cNvPr id="50" name="Group 49">
              <a:extLst>
                <a:ext uri="{FF2B5EF4-FFF2-40B4-BE49-F238E27FC236}">
                  <a16:creationId xmlns:a16="http://schemas.microsoft.com/office/drawing/2014/main" id="{02430025-D0FC-879B-23F8-67CDA67E770C}"/>
                </a:ext>
              </a:extLst>
            </p:cNvPr>
            <p:cNvGrpSpPr/>
            <p:nvPr/>
          </p:nvGrpSpPr>
          <p:grpSpPr>
            <a:xfrm>
              <a:off x="1842448" y="6625153"/>
              <a:ext cx="9616650" cy="1373786"/>
              <a:chOff x="1842448" y="6851971"/>
              <a:chExt cx="9616650" cy="1373786"/>
            </a:xfrm>
          </p:grpSpPr>
          <p:sp>
            <p:nvSpPr>
              <p:cNvPr id="41" name="TextBox 40">
                <a:extLst>
                  <a:ext uri="{FF2B5EF4-FFF2-40B4-BE49-F238E27FC236}">
                    <a16:creationId xmlns:a16="http://schemas.microsoft.com/office/drawing/2014/main" id="{76DA3C1A-A0F0-35A0-315A-F5D0840E1068}"/>
                  </a:ext>
                </a:extLst>
              </p:cNvPr>
              <p:cNvSpPr txBox="1"/>
              <p:nvPr/>
            </p:nvSpPr>
            <p:spPr>
              <a:xfrm>
                <a:off x="1842449" y="6851971"/>
                <a:ext cx="6234399"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Stations with Elevated Delay Rates</a:t>
                </a:r>
              </a:p>
            </p:txBody>
          </p:sp>
          <p:sp>
            <p:nvSpPr>
              <p:cNvPr id="42" name="Subtitle 2">
                <a:extLst>
                  <a:ext uri="{FF2B5EF4-FFF2-40B4-BE49-F238E27FC236}">
                    <a16:creationId xmlns:a16="http://schemas.microsoft.com/office/drawing/2014/main" id="{7CA6E5AD-1022-D1D9-BDCE-2712736DB583}"/>
                  </a:ext>
                </a:extLst>
              </p:cNvPr>
              <p:cNvSpPr txBox="1">
                <a:spLocks/>
              </p:cNvSpPr>
              <p:nvPr/>
            </p:nvSpPr>
            <p:spPr>
              <a:xfrm>
                <a:off x="1842448" y="7388348"/>
                <a:ext cx="9616650" cy="83740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Liverpool Lime Street is the station most affected by delays, with Manchester Piccadilly being the second most impacted</a:t>
                </a:r>
              </a:p>
            </p:txBody>
          </p:sp>
        </p:grpSp>
        <p:pic>
          <p:nvPicPr>
            <p:cNvPr id="81" name="Picture 80" descr="A black background with a black square&#10;&#10;AI-generated content may be incorrect.">
              <a:extLst>
                <a:ext uri="{FF2B5EF4-FFF2-40B4-BE49-F238E27FC236}">
                  <a16:creationId xmlns:a16="http://schemas.microsoft.com/office/drawing/2014/main" id="{6739AA08-2C86-7C53-EDD0-8A0ABFEBC1A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6285" y="6625153"/>
              <a:ext cx="914400" cy="914400"/>
            </a:xfrm>
            <a:prstGeom prst="rect">
              <a:avLst/>
            </a:prstGeom>
          </p:spPr>
        </p:pic>
      </p:grpSp>
      <p:grpSp>
        <p:nvGrpSpPr>
          <p:cNvPr id="93" name="Group 92">
            <a:extLst>
              <a:ext uri="{FF2B5EF4-FFF2-40B4-BE49-F238E27FC236}">
                <a16:creationId xmlns:a16="http://schemas.microsoft.com/office/drawing/2014/main" id="{EAFEDE22-84FA-D141-81F7-7FCA4F024A81}"/>
              </a:ext>
            </a:extLst>
          </p:cNvPr>
          <p:cNvGrpSpPr/>
          <p:nvPr/>
        </p:nvGrpSpPr>
        <p:grpSpPr>
          <a:xfrm>
            <a:off x="4334335" y="8518223"/>
            <a:ext cx="10772813" cy="4007700"/>
            <a:chOff x="686285" y="8428091"/>
            <a:chExt cx="10772813" cy="4007700"/>
          </a:xfrm>
        </p:grpSpPr>
        <p:grpSp>
          <p:nvGrpSpPr>
            <p:cNvPr id="51" name="Group 50">
              <a:extLst>
                <a:ext uri="{FF2B5EF4-FFF2-40B4-BE49-F238E27FC236}">
                  <a16:creationId xmlns:a16="http://schemas.microsoft.com/office/drawing/2014/main" id="{53E05E5F-8527-5E6C-E456-959B7DE02B5A}"/>
                </a:ext>
              </a:extLst>
            </p:cNvPr>
            <p:cNvGrpSpPr/>
            <p:nvPr/>
          </p:nvGrpSpPr>
          <p:grpSpPr>
            <a:xfrm>
              <a:off x="1842449" y="8445344"/>
              <a:ext cx="9616649" cy="3990447"/>
              <a:chOff x="1842449" y="8447594"/>
              <a:chExt cx="9616649" cy="3990447"/>
            </a:xfrm>
          </p:grpSpPr>
          <p:sp>
            <p:nvSpPr>
              <p:cNvPr id="12" name="TextBox 11">
                <a:extLst>
                  <a:ext uri="{FF2B5EF4-FFF2-40B4-BE49-F238E27FC236}">
                    <a16:creationId xmlns:a16="http://schemas.microsoft.com/office/drawing/2014/main" id="{66D4F2D8-1EF1-5B2E-57EE-E716A86DDD24}"/>
                  </a:ext>
                </a:extLst>
              </p:cNvPr>
              <p:cNvSpPr txBox="1"/>
              <p:nvPr/>
            </p:nvSpPr>
            <p:spPr>
              <a:xfrm>
                <a:off x="1842449" y="8447594"/>
                <a:ext cx="5285421"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Journeys Prone to Disruption</a:t>
                </a:r>
              </a:p>
            </p:txBody>
          </p:sp>
          <p:sp>
            <p:nvSpPr>
              <p:cNvPr id="13" name="Subtitle 2">
                <a:extLst>
                  <a:ext uri="{FF2B5EF4-FFF2-40B4-BE49-F238E27FC236}">
                    <a16:creationId xmlns:a16="http://schemas.microsoft.com/office/drawing/2014/main" id="{ACAD363E-D4C4-A6E9-BA4D-9B6F46FC123C}"/>
                  </a:ext>
                </a:extLst>
              </p:cNvPr>
              <p:cNvSpPr txBox="1">
                <a:spLocks/>
              </p:cNvSpPr>
              <p:nvPr/>
            </p:nvSpPr>
            <p:spPr>
              <a:xfrm>
                <a:off x="1842449" y="9013429"/>
                <a:ext cx="9616649" cy="83740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The ranking of problematic journeys can shift depending on the chosen metric (absolute count, ratio, or revenue impact).</a:t>
                </a:r>
              </a:p>
            </p:txBody>
          </p:sp>
          <p:sp>
            <p:nvSpPr>
              <p:cNvPr id="39" name="Subtitle 2">
                <a:extLst>
                  <a:ext uri="{FF2B5EF4-FFF2-40B4-BE49-F238E27FC236}">
                    <a16:creationId xmlns:a16="http://schemas.microsoft.com/office/drawing/2014/main" id="{9A7AB00C-E43D-4961-81E2-19930875C39E}"/>
                  </a:ext>
                </a:extLst>
              </p:cNvPr>
              <p:cNvSpPr txBox="1">
                <a:spLocks/>
              </p:cNvSpPr>
              <p:nvPr/>
            </p:nvSpPr>
            <p:spPr>
              <a:xfrm>
                <a:off x="1842449" y="9922311"/>
                <a:ext cx="9616649" cy="12221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000"/>
                  </a:lnSpc>
                  <a:buFont typeface="Arial" panose="020B0604020202020204" pitchFamily="34" charset="0"/>
                  <a:buChar char="•"/>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Liverpool Lime Street to London Euston and Manchester Piccadilly to Liverpool Lime Street experience the highest absolute number of delays and cancellations.</a:t>
                </a:r>
              </a:p>
            </p:txBody>
          </p:sp>
          <p:sp>
            <p:nvSpPr>
              <p:cNvPr id="40" name="Subtitle 2">
                <a:extLst>
                  <a:ext uri="{FF2B5EF4-FFF2-40B4-BE49-F238E27FC236}">
                    <a16:creationId xmlns:a16="http://schemas.microsoft.com/office/drawing/2014/main" id="{F58753B1-66FF-670C-4970-812E7D2FDBDB}"/>
                  </a:ext>
                </a:extLst>
              </p:cNvPr>
              <p:cNvSpPr txBox="1">
                <a:spLocks/>
              </p:cNvSpPr>
              <p:nvPr/>
            </p:nvSpPr>
            <p:spPr>
              <a:xfrm>
                <a:off x="1842449" y="11215912"/>
                <a:ext cx="9616649" cy="12221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000"/>
                  </a:lnSpc>
                  <a:buFont typeface="Arial" panose="020B0604020202020204" pitchFamily="34" charset="0"/>
                  <a:buChar char="•"/>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When considering the ratio of delayed/cancelled journeys to total journeys, Edinburgh Waverley to London Kings Cross, London Euston to York and York to Wakefield show the highest proportion of disruptions.</a:t>
                </a:r>
              </a:p>
            </p:txBody>
          </p:sp>
        </p:grpSp>
        <p:pic>
          <p:nvPicPr>
            <p:cNvPr id="83" name="Picture 82" descr="A black background with a black square&#10;&#10;AI-generated content may be incorrect.">
              <a:extLst>
                <a:ext uri="{FF2B5EF4-FFF2-40B4-BE49-F238E27FC236}">
                  <a16:creationId xmlns:a16="http://schemas.microsoft.com/office/drawing/2014/main" id="{F0BCD5F8-FD84-48E8-916B-354A16E25DAF}"/>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86285" y="8428091"/>
              <a:ext cx="914400" cy="914400"/>
            </a:xfrm>
            <a:prstGeom prst="rect">
              <a:avLst/>
            </a:prstGeom>
          </p:spPr>
        </p:pic>
      </p:grpSp>
      <p:sp>
        <p:nvSpPr>
          <p:cNvPr id="2" name="Shape 48953">
            <a:extLst>
              <a:ext uri="{FF2B5EF4-FFF2-40B4-BE49-F238E27FC236}">
                <a16:creationId xmlns:a16="http://schemas.microsoft.com/office/drawing/2014/main" id="{EDD85B16-0CB9-79C3-462E-6AD1A04A7AD0}"/>
              </a:ext>
            </a:extLst>
          </p:cNvPr>
          <p:cNvSpPr/>
          <p:nvPr/>
        </p:nvSpPr>
        <p:spPr>
          <a:xfrm>
            <a:off x="780739" y="2459041"/>
            <a:ext cx="2612510" cy="10160000"/>
          </a:xfrm>
          <a:custGeom>
            <a:avLst/>
            <a:gdLst/>
            <a:ahLst/>
            <a:cxnLst>
              <a:cxn ang="0">
                <a:pos x="wd2" y="hd2"/>
              </a:cxn>
              <a:cxn ang="5400000">
                <a:pos x="wd2" y="hd2"/>
              </a:cxn>
              <a:cxn ang="10800000">
                <a:pos x="wd2" y="hd2"/>
              </a:cxn>
              <a:cxn ang="16200000">
                <a:pos x="wd2" y="hd2"/>
              </a:cxn>
            </a:cxnLst>
            <a:rect l="0" t="0" r="r" b="b"/>
            <a:pathLst>
              <a:path w="21352" h="21540" extrusionOk="0">
                <a:moveTo>
                  <a:pt x="8706" y="9"/>
                </a:moveTo>
                <a:cubicBezTo>
                  <a:pt x="8290" y="38"/>
                  <a:pt x="7873" y="77"/>
                  <a:pt x="7504" y="142"/>
                </a:cubicBezTo>
                <a:cubicBezTo>
                  <a:pt x="5875" y="429"/>
                  <a:pt x="5723" y="1019"/>
                  <a:pt x="5806" y="1518"/>
                </a:cubicBezTo>
                <a:cubicBezTo>
                  <a:pt x="5847" y="1764"/>
                  <a:pt x="6129" y="1909"/>
                  <a:pt x="6664" y="2091"/>
                </a:cubicBezTo>
                <a:cubicBezTo>
                  <a:pt x="7057" y="2225"/>
                  <a:pt x="7540" y="2395"/>
                  <a:pt x="7694" y="2569"/>
                </a:cubicBezTo>
                <a:cubicBezTo>
                  <a:pt x="7764" y="2650"/>
                  <a:pt x="7801" y="2734"/>
                  <a:pt x="7642" y="2807"/>
                </a:cubicBezTo>
                <a:cubicBezTo>
                  <a:pt x="7542" y="2853"/>
                  <a:pt x="7369" y="2870"/>
                  <a:pt x="7216" y="2890"/>
                </a:cubicBezTo>
                <a:lnTo>
                  <a:pt x="10272" y="3516"/>
                </a:lnTo>
                <a:lnTo>
                  <a:pt x="9506" y="3798"/>
                </a:lnTo>
                <a:lnTo>
                  <a:pt x="10024" y="4049"/>
                </a:lnTo>
                <a:lnTo>
                  <a:pt x="9512" y="4579"/>
                </a:lnTo>
                <a:lnTo>
                  <a:pt x="9984" y="8720"/>
                </a:lnTo>
                <a:cubicBezTo>
                  <a:pt x="8595" y="8721"/>
                  <a:pt x="7206" y="8729"/>
                  <a:pt x="5818" y="8722"/>
                </a:cubicBezTo>
                <a:cubicBezTo>
                  <a:pt x="6487" y="8182"/>
                  <a:pt x="6925" y="7619"/>
                  <a:pt x="7124" y="7047"/>
                </a:cubicBezTo>
                <a:cubicBezTo>
                  <a:pt x="7373" y="6330"/>
                  <a:pt x="7242" y="5609"/>
                  <a:pt x="6951" y="4894"/>
                </a:cubicBezTo>
                <a:cubicBezTo>
                  <a:pt x="6789" y="4495"/>
                  <a:pt x="6575" y="4097"/>
                  <a:pt x="6595" y="3695"/>
                </a:cubicBezTo>
                <a:cubicBezTo>
                  <a:pt x="6602" y="3532"/>
                  <a:pt x="6661" y="3369"/>
                  <a:pt x="6744" y="3208"/>
                </a:cubicBezTo>
                <a:cubicBezTo>
                  <a:pt x="6618" y="3248"/>
                  <a:pt x="6447" y="3286"/>
                  <a:pt x="6324" y="3307"/>
                </a:cubicBezTo>
                <a:cubicBezTo>
                  <a:pt x="5428" y="3466"/>
                  <a:pt x="4294" y="3484"/>
                  <a:pt x="3332" y="3599"/>
                </a:cubicBezTo>
                <a:cubicBezTo>
                  <a:pt x="2870" y="3654"/>
                  <a:pt x="2295" y="3703"/>
                  <a:pt x="1916" y="3803"/>
                </a:cubicBezTo>
                <a:cubicBezTo>
                  <a:pt x="1545" y="3900"/>
                  <a:pt x="1534" y="4004"/>
                  <a:pt x="1392" y="4146"/>
                </a:cubicBezTo>
                <a:cubicBezTo>
                  <a:pt x="846" y="4696"/>
                  <a:pt x="697" y="5272"/>
                  <a:pt x="581" y="5841"/>
                </a:cubicBezTo>
                <a:cubicBezTo>
                  <a:pt x="484" y="6316"/>
                  <a:pt x="1075" y="6786"/>
                  <a:pt x="892" y="7261"/>
                </a:cubicBezTo>
                <a:cubicBezTo>
                  <a:pt x="759" y="7603"/>
                  <a:pt x="62" y="7884"/>
                  <a:pt x="195" y="8233"/>
                </a:cubicBezTo>
                <a:cubicBezTo>
                  <a:pt x="293" y="8487"/>
                  <a:pt x="237" y="8758"/>
                  <a:pt x="63" y="9008"/>
                </a:cubicBezTo>
                <a:cubicBezTo>
                  <a:pt x="-218" y="9411"/>
                  <a:pt x="522" y="9743"/>
                  <a:pt x="742" y="10130"/>
                </a:cubicBezTo>
                <a:cubicBezTo>
                  <a:pt x="812" y="10253"/>
                  <a:pt x="852" y="10383"/>
                  <a:pt x="1001" y="10501"/>
                </a:cubicBezTo>
                <a:cubicBezTo>
                  <a:pt x="1287" y="10500"/>
                  <a:pt x="1619" y="10498"/>
                  <a:pt x="1881" y="10534"/>
                </a:cubicBezTo>
                <a:cubicBezTo>
                  <a:pt x="1964" y="10545"/>
                  <a:pt x="2067" y="10561"/>
                  <a:pt x="2129" y="10581"/>
                </a:cubicBezTo>
                <a:cubicBezTo>
                  <a:pt x="2236" y="10616"/>
                  <a:pt x="2261" y="10681"/>
                  <a:pt x="2302" y="10725"/>
                </a:cubicBezTo>
                <a:cubicBezTo>
                  <a:pt x="2650" y="11097"/>
                  <a:pt x="2869" y="11446"/>
                  <a:pt x="2929" y="11831"/>
                </a:cubicBezTo>
                <a:cubicBezTo>
                  <a:pt x="2990" y="12229"/>
                  <a:pt x="2984" y="12626"/>
                  <a:pt x="2946" y="13024"/>
                </a:cubicBezTo>
                <a:cubicBezTo>
                  <a:pt x="2908" y="13420"/>
                  <a:pt x="3175" y="13810"/>
                  <a:pt x="3458" y="14195"/>
                </a:cubicBezTo>
                <a:cubicBezTo>
                  <a:pt x="3663" y="14473"/>
                  <a:pt x="3593" y="14711"/>
                  <a:pt x="3568" y="14993"/>
                </a:cubicBezTo>
                <a:cubicBezTo>
                  <a:pt x="3540" y="15299"/>
                  <a:pt x="3415" y="15601"/>
                  <a:pt x="3429" y="15906"/>
                </a:cubicBezTo>
                <a:cubicBezTo>
                  <a:pt x="3440" y="16121"/>
                  <a:pt x="3410" y="16335"/>
                  <a:pt x="3372" y="16550"/>
                </a:cubicBezTo>
                <a:cubicBezTo>
                  <a:pt x="3327" y="16807"/>
                  <a:pt x="3370" y="17060"/>
                  <a:pt x="3326" y="17316"/>
                </a:cubicBezTo>
                <a:cubicBezTo>
                  <a:pt x="3280" y="17583"/>
                  <a:pt x="3275" y="17856"/>
                  <a:pt x="3527" y="18115"/>
                </a:cubicBezTo>
                <a:cubicBezTo>
                  <a:pt x="3649" y="18240"/>
                  <a:pt x="3781" y="18355"/>
                  <a:pt x="4062" y="18458"/>
                </a:cubicBezTo>
                <a:cubicBezTo>
                  <a:pt x="4207" y="18511"/>
                  <a:pt x="4465" y="18558"/>
                  <a:pt x="4437" y="18634"/>
                </a:cubicBezTo>
                <a:cubicBezTo>
                  <a:pt x="4412" y="18698"/>
                  <a:pt x="4105" y="18768"/>
                  <a:pt x="3993" y="18821"/>
                </a:cubicBezTo>
                <a:cubicBezTo>
                  <a:pt x="3766" y="18928"/>
                  <a:pt x="3618" y="19057"/>
                  <a:pt x="3522" y="19179"/>
                </a:cubicBezTo>
                <a:cubicBezTo>
                  <a:pt x="3386" y="19353"/>
                  <a:pt x="3523" y="19528"/>
                  <a:pt x="3608" y="19700"/>
                </a:cubicBezTo>
                <a:cubicBezTo>
                  <a:pt x="3752" y="19992"/>
                  <a:pt x="4096" y="20316"/>
                  <a:pt x="3429" y="20569"/>
                </a:cubicBezTo>
                <a:cubicBezTo>
                  <a:pt x="2898" y="20771"/>
                  <a:pt x="2124" y="21045"/>
                  <a:pt x="2549" y="21324"/>
                </a:cubicBezTo>
                <a:cubicBezTo>
                  <a:pt x="2831" y="21509"/>
                  <a:pt x="4083" y="21578"/>
                  <a:pt x="4690" y="21519"/>
                </a:cubicBezTo>
                <a:cubicBezTo>
                  <a:pt x="5738" y="21418"/>
                  <a:pt x="6518" y="21182"/>
                  <a:pt x="7020" y="20899"/>
                </a:cubicBezTo>
                <a:cubicBezTo>
                  <a:pt x="7276" y="20756"/>
                  <a:pt x="7859" y="20753"/>
                  <a:pt x="8131" y="20632"/>
                </a:cubicBezTo>
                <a:cubicBezTo>
                  <a:pt x="8431" y="20498"/>
                  <a:pt x="7949" y="20303"/>
                  <a:pt x="8206" y="20172"/>
                </a:cubicBezTo>
                <a:cubicBezTo>
                  <a:pt x="8380" y="20082"/>
                  <a:pt x="8732" y="20016"/>
                  <a:pt x="8908" y="19917"/>
                </a:cubicBezTo>
                <a:cubicBezTo>
                  <a:pt x="9250" y="19725"/>
                  <a:pt x="9154" y="19404"/>
                  <a:pt x="9115" y="19193"/>
                </a:cubicBezTo>
                <a:cubicBezTo>
                  <a:pt x="9066" y="18923"/>
                  <a:pt x="8997" y="18646"/>
                  <a:pt x="9207" y="18381"/>
                </a:cubicBezTo>
                <a:cubicBezTo>
                  <a:pt x="9533" y="17971"/>
                  <a:pt x="9558" y="17517"/>
                  <a:pt x="9673" y="17097"/>
                </a:cubicBezTo>
                <a:cubicBezTo>
                  <a:pt x="9752" y="16810"/>
                  <a:pt x="9445" y="16498"/>
                  <a:pt x="9380" y="16208"/>
                </a:cubicBezTo>
                <a:cubicBezTo>
                  <a:pt x="9280" y="15769"/>
                  <a:pt x="9331" y="15327"/>
                  <a:pt x="9363" y="14887"/>
                </a:cubicBezTo>
                <a:cubicBezTo>
                  <a:pt x="9391" y="14491"/>
                  <a:pt x="9374" y="14079"/>
                  <a:pt x="9506" y="13681"/>
                </a:cubicBezTo>
                <a:cubicBezTo>
                  <a:pt x="9702" y="13092"/>
                  <a:pt x="9984" y="12469"/>
                  <a:pt x="10559" y="11899"/>
                </a:cubicBezTo>
                <a:cubicBezTo>
                  <a:pt x="10466" y="11992"/>
                  <a:pt x="10695" y="12184"/>
                  <a:pt x="10738" y="12281"/>
                </a:cubicBezTo>
                <a:cubicBezTo>
                  <a:pt x="10796" y="12413"/>
                  <a:pt x="10846" y="12546"/>
                  <a:pt x="10899" y="12679"/>
                </a:cubicBezTo>
                <a:cubicBezTo>
                  <a:pt x="10988" y="12902"/>
                  <a:pt x="11151" y="13137"/>
                  <a:pt x="11158" y="13361"/>
                </a:cubicBezTo>
                <a:cubicBezTo>
                  <a:pt x="11165" y="13593"/>
                  <a:pt x="11045" y="13821"/>
                  <a:pt x="11095" y="14055"/>
                </a:cubicBezTo>
                <a:cubicBezTo>
                  <a:pt x="11161" y="14368"/>
                  <a:pt x="11336" y="14678"/>
                  <a:pt x="11503" y="14988"/>
                </a:cubicBezTo>
                <a:cubicBezTo>
                  <a:pt x="11657" y="15273"/>
                  <a:pt x="11681" y="15533"/>
                  <a:pt x="11693" y="15820"/>
                </a:cubicBezTo>
                <a:cubicBezTo>
                  <a:pt x="11702" y="16031"/>
                  <a:pt x="11704" y="16243"/>
                  <a:pt x="11618" y="16452"/>
                </a:cubicBezTo>
                <a:cubicBezTo>
                  <a:pt x="11505" y="16728"/>
                  <a:pt x="11505" y="17006"/>
                  <a:pt x="11411" y="17281"/>
                </a:cubicBezTo>
                <a:cubicBezTo>
                  <a:pt x="11312" y="17572"/>
                  <a:pt x="11084" y="17858"/>
                  <a:pt x="11014" y="18150"/>
                </a:cubicBezTo>
                <a:cubicBezTo>
                  <a:pt x="10952" y="18413"/>
                  <a:pt x="11160" y="18674"/>
                  <a:pt x="11336" y="18930"/>
                </a:cubicBezTo>
                <a:cubicBezTo>
                  <a:pt x="11439" y="19079"/>
                  <a:pt x="11765" y="19242"/>
                  <a:pt x="11739" y="19393"/>
                </a:cubicBezTo>
                <a:cubicBezTo>
                  <a:pt x="11708" y="19574"/>
                  <a:pt x="11446" y="19732"/>
                  <a:pt x="11544" y="19917"/>
                </a:cubicBezTo>
                <a:cubicBezTo>
                  <a:pt x="11552" y="19934"/>
                  <a:pt x="12644" y="20068"/>
                  <a:pt x="12769" y="20082"/>
                </a:cubicBezTo>
                <a:cubicBezTo>
                  <a:pt x="13138" y="20125"/>
                  <a:pt x="13580" y="20100"/>
                  <a:pt x="13926" y="20168"/>
                </a:cubicBezTo>
                <a:cubicBezTo>
                  <a:pt x="14053" y="20194"/>
                  <a:pt x="14147" y="20237"/>
                  <a:pt x="14266" y="20266"/>
                </a:cubicBezTo>
                <a:cubicBezTo>
                  <a:pt x="14940" y="20429"/>
                  <a:pt x="15820" y="20517"/>
                  <a:pt x="16682" y="20537"/>
                </a:cubicBezTo>
                <a:cubicBezTo>
                  <a:pt x="17333" y="20553"/>
                  <a:pt x="20043" y="20709"/>
                  <a:pt x="19894" y="20320"/>
                </a:cubicBezTo>
                <a:cubicBezTo>
                  <a:pt x="19665" y="19725"/>
                  <a:pt x="16327" y="19671"/>
                  <a:pt x="16245" y="19107"/>
                </a:cubicBezTo>
                <a:cubicBezTo>
                  <a:pt x="16207" y="18845"/>
                  <a:pt x="16431" y="18575"/>
                  <a:pt x="16498" y="18314"/>
                </a:cubicBezTo>
                <a:cubicBezTo>
                  <a:pt x="16634" y="17790"/>
                  <a:pt x="16674" y="17249"/>
                  <a:pt x="16625" y="16730"/>
                </a:cubicBezTo>
                <a:cubicBezTo>
                  <a:pt x="16601" y="16474"/>
                  <a:pt x="16545" y="16221"/>
                  <a:pt x="16562" y="15964"/>
                </a:cubicBezTo>
                <a:cubicBezTo>
                  <a:pt x="16580" y="15676"/>
                  <a:pt x="16681" y="15389"/>
                  <a:pt x="16654" y="15101"/>
                </a:cubicBezTo>
                <a:cubicBezTo>
                  <a:pt x="16642" y="14971"/>
                  <a:pt x="16570" y="14847"/>
                  <a:pt x="16608" y="14719"/>
                </a:cubicBezTo>
                <a:cubicBezTo>
                  <a:pt x="16648" y="14582"/>
                  <a:pt x="16670" y="14449"/>
                  <a:pt x="16648" y="14311"/>
                </a:cubicBezTo>
                <a:cubicBezTo>
                  <a:pt x="16614" y="14107"/>
                  <a:pt x="16632" y="13952"/>
                  <a:pt x="16763" y="13752"/>
                </a:cubicBezTo>
                <a:cubicBezTo>
                  <a:pt x="17046" y="13318"/>
                  <a:pt x="17394" y="12887"/>
                  <a:pt x="17661" y="12453"/>
                </a:cubicBezTo>
                <a:cubicBezTo>
                  <a:pt x="17812" y="12206"/>
                  <a:pt x="17936" y="11958"/>
                  <a:pt x="18006" y="11708"/>
                </a:cubicBezTo>
                <a:cubicBezTo>
                  <a:pt x="18050" y="11553"/>
                  <a:pt x="18039" y="11398"/>
                  <a:pt x="18184" y="11250"/>
                </a:cubicBezTo>
                <a:cubicBezTo>
                  <a:pt x="18335" y="11097"/>
                  <a:pt x="18436" y="10943"/>
                  <a:pt x="18530" y="10785"/>
                </a:cubicBezTo>
                <a:cubicBezTo>
                  <a:pt x="18594" y="10678"/>
                  <a:pt x="18571" y="10535"/>
                  <a:pt x="18737" y="10435"/>
                </a:cubicBezTo>
                <a:cubicBezTo>
                  <a:pt x="18881" y="10348"/>
                  <a:pt x="19058" y="10356"/>
                  <a:pt x="19387" y="10356"/>
                </a:cubicBezTo>
                <a:cubicBezTo>
                  <a:pt x="19436" y="10356"/>
                  <a:pt x="19764" y="10365"/>
                  <a:pt x="19784" y="10361"/>
                </a:cubicBezTo>
                <a:cubicBezTo>
                  <a:pt x="20012" y="10315"/>
                  <a:pt x="20031" y="10078"/>
                  <a:pt x="20055" y="10007"/>
                </a:cubicBezTo>
                <a:cubicBezTo>
                  <a:pt x="20118" y="9816"/>
                  <a:pt x="20201" y="9630"/>
                  <a:pt x="20342" y="9443"/>
                </a:cubicBezTo>
                <a:cubicBezTo>
                  <a:pt x="20696" y="8973"/>
                  <a:pt x="21053" y="8508"/>
                  <a:pt x="21223" y="8029"/>
                </a:cubicBezTo>
                <a:cubicBezTo>
                  <a:pt x="21285" y="7853"/>
                  <a:pt x="21382" y="7652"/>
                  <a:pt x="21344" y="7477"/>
                </a:cubicBezTo>
                <a:cubicBezTo>
                  <a:pt x="21306" y="7302"/>
                  <a:pt x="20814" y="7165"/>
                  <a:pt x="20826" y="6985"/>
                </a:cubicBezTo>
                <a:cubicBezTo>
                  <a:pt x="20836" y="6825"/>
                  <a:pt x="20957" y="6664"/>
                  <a:pt x="20929" y="6505"/>
                </a:cubicBezTo>
                <a:cubicBezTo>
                  <a:pt x="20910" y="6389"/>
                  <a:pt x="20732" y="6285"/>
                  <a:pt x="20688" y="6169"/>
                </a:cubicBezTo>
                <a:cubicBezTo>
                  <a:pt x="20553" y="5824"/>
                  <a:pt x="20488" y="5479"/>
                  <a:pt x="20199" y="5140"/>
                </a:cubicBezTo>
                <a:cubicBezTo>
                  <a:pt x="19910" y="4802"/>
                  <a:pt x="19964" y="4445"/>
                  <a:pt x="19502" y="4116"/>
                </a:cubicBezTo>
                <a:cubicBezTo>
                  <a:pt x="19198" y="3899"/>
                  <a:pt x="19255" y="3621"/>
                  <a:pt x="18259" y="3587"/>
                </a:cubicBezTo>
                <a:cubicBezTo>
                  <a:pt x="17227" y="3551"/>
                  <a:pt x="16318" y="3430"/>
                  <a:pt x="15336" y="3333"/>
                </a:cubicBezTo>
                <a:cubicBezTo>
                  <a:pt x="14692" y="3269"/>
                  <a:pt x="13751" y="3289"/>
                  <a:pt x="13264" y="3129"/>
                </a:cubicBezTo>
                <a:cubicBezTo>
                  <a:pt x="13203" y="3109"/>
                  <a:pt x="13185" y="3090"/>
                  <a:pt x="13155" y="3071"/>
                </a:cubicBezTo>
                <a:cubicBezTo>
                  <a:pt x="13243" y="3272"/>
                  <a:pt x="13346" y="3472"/>
                  <a:pt x="13408" y="3673"/>
                </a:cubicBezTo>
                <a:cubicBezTo>
                  <a:pt x="13652" y="4470"/>
                  <a:pt x="13692" y="5287"/>
                  <a:pt x="13932" y="6084"/>
                </a:cubicBezTo>
                <a:cubicBezTo>
                  <a:pt x="14122" y="6715"/>
                  <a:pt x="14440" y="7343"/>
                  <a:pt x="15031" y="7953"/>
                </a:cubicBezTo>
                <a:cubicBezTo>
                  <a:pt x="15277" y="8208"/>
                  <a:pt x="15573" y="8457"/>
                  <a:pt x="15911" y="8701"/>
                </a:cubicBezTo>
                <a:cubicBezTo>
                  <a:pt x="15183" y="8708"/>
                  <a:pt x="14453" y="8714"/>
                  <a:pt x="13725" y="8718"/>
                </a:cubicBezTo>
                <a:cubicBezTo>
                  <a:pt x="13374" y="8720"/>
                  <a:pt x="13022" y="8717"/>
                  <a:pt x="12671" y="8718"/>
                </a:cubicBezTo>
                <a:lnTo>
                  <a:pt x="11492" y="4557"/>
                </a:lnTo>
                <a:lnTo>
                  <a:pt x="10841" y="4037"/>
                </a:lnTo>
                <a:lnTo>
                  <a:pt x="11371" y="3779"/>
                </a:lnTo>
                <a:lnTo>
                  <a:pt x="10588" y="3521"/>
                </a:lnTo>
                <a:lnTo>
                  <a:pt x="12694" y="2728"/>
                </a:lnTo>
                <a:cubicBezTo>
                  <a:pt x="12553" y="2714"/>
                  <a:pt x="12393" y="2693"/>
                  <a:pt x="12401" y="2704"/>
                </a:cubicBezTo>
                <a:cubicBezTo>
                  <a:pt x="12290" y="2550"/>
                  <a:pt x="12695" y="2293"/>
                  <a:pt x="12867" y="2150"/>
                </a:cubicBezTo>
                <a:cubicBezTo>
                  <a:pt x="13107" y="1951"/>
                  <a:pt x="13427" y="1774"/>
                  <a:pt x="13598" y="1565"/>
                </a:cubicBezTo>
                <a:cubicBezTo>
                  <a:pt x="13692" y="1450"/>
                  <a:pt x="13562" y="1451"/>
                  <a:pt x="13414" y="1373"/>
                </a:cubicBezTo>
                <a:cubicBezTo>
                  <a:pt x="13242" y="1284"/>
                  <a:pt x="13360" y="1230"/>
                  <a:pt x="13379" y="1131"/>
                </a:cubicBezTo>
                <a:cubicBezTo>
                  <a:pt x="13423" y="901"/>
                  <a:pt x="13099" y="719"/>
                  <a:pt x="12735" y="524"/>
                </a:cubicBezTo>
                <a:cubicBezTo>
                  <a:pt x="12446" y="370"/>
                  <a:pt x="12270" y="196"/>
                  <a:pt x="11693" y="110"/>
                </a:cubicBezTo>
                <a:cubicBezTo>
                  <a:pt x="11534" y="86"/>
                  <a:pt x="11343" y="92"/>
                  <a:pt x="11175" y="71"/>
                </a:cubicBezTo>
                <a:cubicBezTo>
                  <a:pt x="10806" y="26"/>
                  <a:pt x="10719" y="-7"/>
                  <a:pt x="10306" y="27"/>
                </a:cubicBezTo>
                <a:cubicBezTo>
                  <a:pt x="10088" y="46"/>
                  <a:pt x="9920" y="75"/>
                  <a:pt x="9714" y="61"/>
                </a:cubicBezTo>
                <a:cubicBezTo>
                  <a:pt x="9292" y="34"/>
                  <a:pt x="9153" y="-22"/>
                  <a:pt x="8706" y="9"/>
                </a:cubicBezTo>
                <a:close/>
              </a:path>
            </a:pathLst>
          </a:custGeom>
          <a:solidFill>
            <a:schemeClr val="tx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9" name="Text Placeholder 1">
            <a:extLst>
              <a:ext uri="{FF2B5EF4-FFF2-40B4-BE49-F238E27FC236}">
                <a16:creationId xmlns:a16="http://schemas.microsoft.com/office/drawing/2014/main" id="{FDEADF8B-4E8C-1367-F6E1-B988302D7023}"/>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Train Rides Operations</a:t>
            </a:r>
            <a:r>
              <a:rPr lang="ar-EG" sz="6500" b="1" dirty="0">
                <a:solidFill>
                  <a:srgbClr val="003366"/>
                </a:solidFill>
                <a:latin typeface="Oswald" pitchFamily="2" charset="0"/>
                <a:cs typeface="Arial" panose="020B0604020202020204" pitchFamily="34" charset="0"/>
              </a:rPr>
              <a:t> </a:t>
            </a:r>
            <a:r>
              <a:rPr lang="en-US" sz="6500" b="1" dirty="0">
                <a:solidFill>
                  <a:srgbClr val="003366"/>
                </a:solidFill>
                <a:latin typeface="Oswald" pitchFamily="2" charset="0"/>
                <a:cs typeface="Arial" panose="020B0604020202020204" pitchFamily="34" charset="0"/>
              </a:rPr>
              <a:t>Insights</a:t>
            </a:r>
          </a:p>
        </p:txBody>
      </p:sp>
      <p:pic>
        <p:nvPicPr>
          <p:cNvPr id="25" name="Graphic 24" descr="Train with solid fill">
            <a:extLst>
              <a:ext uri="{FF2B5EF4-FFF2-40B4-BE49-F238E27FC236}">
                <a16:creationId xmlns:a16="http://schemas.microsoft.com/office/drawing/2014/main" id="{131E3953-7D99-3F1F-BDD0-35769C8460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737857" y="336601"/>
            <a:ext cx="1369291" cy="1353909"/>
          </a:xfrm>
          <a:prstGeom prst="rect">
            <a:avLst/>
          </a:prstGeom>
        </p:spPr>
      </p:pic>
      <p:pic>
        <p:nvPicPr>
          <p:cNvPr id="15" name="Picture 14">
            <a:extLst>
              <a:ext uri="{FF2B5EF4-FFF2-40B4-BE49-F238E27FC236}">
                <a16:creationId xmlns:a16="http://schemas.microsoft.com/office/drawing/2014/main" id="{A876CB05-DBC5-AB6C-30E0-6C42DE2A6B03}"/>
              </a:ext>
            </a:extLst>
          </p:cNvPr>
          <p:cNvPicPr>
            <a:picLocks noChangeAspect="1"/>
          </p:cNvPicPr>
          <p:nvPr/>
        </p:nvPicPr>
        <p:blipFill>
          <a:blip r:embed="rId7"/>
          <a:stretch>
            <a:fillRect/>
          </a:stretch>
        </p:blipFill>
        <p:spPr>
          <a:xfrm>
            <a:off x="16126870" y="5311283"/>
            <a:ext cx="6058486" cy="3474720"/>
          </a:xfrm>
          <a:prstGeom prst="rect">
            <a:avLst/>
          </a:prstGeom>
        </p:spPr>
      </p:pic>
      <p:pic>
        <p:nvPicPr>
          <p:cNvPr id="17" name="Picture 16">
            <a:extLst>
              <a:ext uri="{FF2B5EF4-FFF2-40B4-BE49-F238E27FC236}">
                <a16:creationId xmlns:a16="http://schemas.microsoft.com/office/drawing/2014/main" id="{28F522C8-FB84-849F-15FB-3E36D235C0BE}"/>
              </a:ext>
            </a:extLst>
          </p:cNvPr>
          <p:cNvPicPr>
            <a:picLocks noChangeAspect="1"/>
          </p:cNvPicPr>
          <p:nvPr/>
        </p:nvPicPr>
        <p:blipFill>
          <a:blip r:embed="rId8"/>
          <a:stretch>
            <a:fillRect/>
          </a:stretch>
        </p:blipFill>
        <p:spPr>
          <a:xfrm>
            <a:off x="16126870" y="8821396"/>
            <a:ext cx="6117884" cy="3990447"/>
          </a:xfrm>
          <a:prstGeom prst="rect">
            <a:avLst/>
          </a:prstGeom>
        </p:spPr>
      </p:pic>
      <p:grpSp>
        <p:nvGrpSpPr>
          <p:cNvPr id="3" name="Group 2">
            <a:extLst>
              <a:ext uri="{FF2B5EF4-FFF2-40B4-BE49-F238E27FC236}">
                <a16:creationId xmlns:a16="http://schemas.microsoft.com/office/drawing/2014/main" id="{CD3CC21F-2ED2-843C-C6A1-7AC48C97D029}"/>
              </a:ext>
            </a:extLst>
          </p:cNvPr>
          <p:cNvGrpSpPr/>
          <p:nvPr/>
        </p:nvGrpSpPr>
        <p:grpSpPr>
          <a:xfrm>
            <a:off x="4334335" y="2207939"/>
            <a:ext cx="11191601" cy="1373788"/>
            <a:chOff x="13508102" y="2459041"/>
            <a:chExt cx="11191601" cy="1373788"/>
          </a:xfrm>
        </p:grpSpPr>
        <p:grpSp>
          <p:nvGrpSpPr>
            <p:cNvPr id="4" name="Group 3">
              <a:extLst>
                <a:ext uri="{FF2B5EF4-FFF2-40B4-BE49-F238E27FC236}">
                  <a16:creationId xmlns:a16="http://schemas.microsoft.com/office/drawing/2014/main" id="{F577BC6B-9373-B736-AC9C-7B98EA1910FD}"/>
                </a:ext>
              </a:extLst>
            </p:cNvPr>
            <p:cNvGrpSpPr/>
            <p:nvPr/>
          </p:nvGrpSpPr>
          <p:grpSpPr>
            <a:xfrm>
              <a:off x="14541862" y="2459041"/>
              <a:ext cx="10157841" cy="1373788"/>
              <a:chOff x="14541862" y="2459041"/>
              <a:chExt cx="10157841" cy="1373788"/>
            </a:xfrm>
          </p:grpSpPr>
          <p:sp>
            <p:nvSpPr>
              <p:cNvPr id="14" name="TextBox 13">
                <a:extLst>
                  <a:ext uri="{FF2B5EF4-FFF2-40B4-BE49-F238E27FC236}">
                    <a16:creationId xmlns:a16="http://schemas.microsoft.com/office/drawing/2014/main" id="{5E87871D-9DEB-2D1B-DD3B-5F0A6E6468E9}"/>
                  </a:ext>
                </a:extLst>
              </p:cNvPr>
              <p:cNvSpPr txBox="1"/>
              <p:nvPr/>
            </p:nvSpPr>
            <p:spPr>
              <a:xfrm>
                <a:off x="14541864" y="2459041"/>
                <a:ext cx="4584909"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Strong Overall Reliability</a:t>
                </a:r>
              </a:p>
            </p:txBody>
          </p:sp>
          <p:sp>
            <p:nvSpPr>
              <p:cNvPr id="16" name="Subtitle 2">
                <a:extLst>
                  <a:ext uri="{FF2B5EF4-FFF2-40B4-BE49-F238E27FC236}">
                    <a16:creationId xmlns:a16="http://schemas.microsoft.com/office/drawing/2014/main" id="{ABEEF538-F7A5-BE46-04AF-8ABC416E469F}"/>
                  </a:ext>
                </a:extLst>
              </p:cNvPr>
              <p:cNvSpPr txBox="1">
                <a:spLocks/>
              </p:cNvSpPr>
              <p:nvPr/>
            </p:nvSpPr>
            <p:spPr>
              <a:xfrm>
                <a:off x="14541862" y="2995420"/>
                <a:ext cx="10157841" cy="83740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The vast majority of journeys (&gt;86%) arrived on time, indicating a generally reliable train operation</a:t>
                </a:r>
              </a:p>
            </p:txBody>
          </p:sp>
        </p:grpSp>
        <p:pic>
          <p:nvPicPr>
            <p:cNvPr id="5" name="Picture 4" descr="A black background with a black square&#10;&#10;AI-generated content may be incorrect.">
              <a:extLst>
                <a:ext uri="{FF2B5EF4-FFF2-40B4-BE49-F238E27FC236}">
                  <a16:creationId xmlns:a16="http://schemas.microsoft.com/office/drawing/2014/main" id="{094B9BCB-FF49-04BA-1562-1EF5AA06C09F}"/>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3508102" y="2459041"/>
              <a:ext cx="914400" cy="914400"/>
            </a:xfrm>
            <a:prstGeom prst="rect">
              <a:avLst/>
            </a:prstGeom>
          </p:spPr>
        </p:pic>
      </p:grpSp>
      <p:pic>
        <p:nvPicPr>
          <p:cNvPr id="18" name="Picture 17">
            <a:extLst>
              <a:ext uri="{FF2B5EF4-FFF2-40B4-BE49-F238E27FC236}">
                <a16:creationId xmlns:a16="http://schemas.microsoft.com/office/drawing/2014/main" id="{335FF7FD-8BF0-F629-0E45-D2C64D150813}"/>
              </a:ext>
            </a:extLst>
          </p:cNvPr>
          <p:cNvPicPr>
            <a:picLocks noChangeAspect="1"/>
          </p:cNvPicPr>
          <p:nvPr/>
        </p:nvPicPr>
        <p:blipFill>
          <a:blip r:embed="rId10"/>
          <a:stretch>
            <a:fillRect/>
          </a:stretch>
        </p:blipFill>
        <p:spPr>
          <a:xfrm>
            <a:off x="16140908" y="1828693"/>
            <a:ext cx="6167252" cy="3474720"/>
          </a:xfrm>
          <a:prstGeom prst="rect">
            <a:avLst/>
          </a:prstGeom>
        </p:spPr>
      </p:pic>
    </p:spTree>
    <p:extLst>
      <p:ext uri="{BB962C8B-B14F-4D97-AF65-F5344CB8AC3E}">
        <p14:creationId xmlns:p14="http://schemas.microsoft.com/office/powerpoint/2010/main" val="81021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500"/>
                                        <p:tgtEl>
                                          <p:spTgt spid="91"/>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B359C-3AE1-0163-4CB9-5EF9473A21D3}"/>
            </a:ext>
          </a:extLst>
        </p:cNvPr>
        <p:cNvGrpSpPr/>
        <p:nvPr/>
      </p:nvGrpSpPr>
      <p:grpSpPr>
        <a:xfrm>
          <a:off x="0" y="0"/>
          <a:ext cx="0" cy="0"/>
          <a:chOff x="0" y="0"/>
          <a:chExt cx="0" cy="0"/>
        </a:xfrm>
      </p:grpSpPr>
      <p:sp>
        <p:nvSpPr>
          <p:cNvPr id="2" name="Shape 48953">
            <a:extLst>
              <a:ext uri="{FF2B5EF4-FFF2-40B4-BE49-F238E27FC236}">
                <a16:creationId xmlns:a16="http://schemas.microsoft.com/office/drawing/2014/main" id="{D9B18B39-C67D-9175-F214-479F982F3302}"/>
              </a:ext>
            </a:extLst>
          </p:cNvPr>
          <p:cNvSpPr/>
          <p:nvPr/>
        </p:nvSpPr>
        <p:spPr>
          <a:xfrm>
            <a:off x="780739" y="2459041"/>
            <a:ext cx="2612510" cy="10160000"/>
          </a:xfrm>
          <a:custGeom>
            <a:avLst/>
            <a:gdLst/>
            <a:ahLst/>
            <a:cxnLst>
              <a:cxn ang="0">
                <a:pos x="wd2" y="hd2"/>
              </a:cxn>
              <a:cxn ang="5400000">
                <a:pos x="wd2" y="hd2"/>
              </a:cxn>
              <a:cxn ang="10800000">
                <a:pos x="wd2" y="hd2"/>
              </a:cxn>
              <a:cxn ang="16200000">
                <a:pos x="wd2" y="hd2"/>
              </a:cxn>
            </a:cxnLst>
            <a:rect l="0" t="0" r="r" b="b"/>
            <a:pathLst>
              <a:path w="21352" h="21540" extrusionOk="0">
                <a:moveTo>
                  <a:pt x="8706" y="9"/>
                </a:moveTo>
                <a:cubicBezTo>
                  <a:pt x="8290" y="38"/>
                  <a:pt x="7873" y="77"/>
                  <a:pt x="7504" y="142"/>
                </a:cubicBezTo>
                <a:cubicBezTo>
                  <a:pt x="5875" y="429"/>
                  <a:pt x="5723" y="1019"/>
                  <a:pt x="5806" y="1518"/>
                </a:cubicBezTo>
                <a:cubicBezTo>
                  <a:pt x="5847" y="1764"/>
                  <a:pt x="6129" y="1909"/>
                  <a:pt x="6664" y="2091"/>
                </a:cubicBezTo>
                <a:cubicBezTo>
                  <a:pt x="7057" y="2225"/>
                  <a:pt x="7540" y="2395"/>
                  <a:pt x="7694" y="2569"/>
                </a:cubicBezTo>
                <a:cubicBezTo>
                  <a:pt x="7764" y="2650"/>
                  <a:pt x="7801" y="2734"/>
                  <a:pt x="7642" y="2807"/>
                </a:cubicBezTo>
                <a:cubicBezTo>
                  <a:pt x="7542" y="2853"/>
                  <a:pt x="7369" y="2870"/>
                  <a:pt x="7216" y="2890"/>
                </a:cubicBezTo>
                <a:lnTo>
                  <a:pt x="10272" y="3516"/>
                </a:lnTo>
                <a:lnTo>
                  <a:pt x="9506" y="3798"/>
                </a:lnTo>
                <a:lnTo>
                  <a:pt x="10024" y="4049"/>
                </a:lnTo>
                <a:lnTo>
                  <a:pt x="9512" y="4579"/>
                </a:lnTo>
                <a:lnTo>
                  <a:pt x="9984" y="8720"/>
                </a:lnTo>
                <a:cubicBezTo>
                  <a:pt x="8595" y="8721"/>
                  <a:pt x="7206" y="8729"/>
                  <a:pt x="5818" y="8722"/>
                </a:cubicBezTo>
                <a:cubicBezTo>
                  <a:pt x="6487" y="8182"/>
                  <a:pt x="6925" y="7619"/>
                  <a:pt x="7124" y="7047"/>
                </a:cubicBezTo>
                <a:cubicBezTo>
                  <a:pt x="7373" y="6330"/>
                  <a:pt x="7242" y="5609"/>
                  <a:pt x="6951" y="4894"/>
                </a:cubicBezTo>
                <a:cubicBezTo>
                  <a:pt x="6789" y="4495"/>
                  <a:pt x="6575" y="4097"/>
                  <a:pt x="6595" y="3695"/>
                </a:cubicBezTo>
                <a:cubicBezTo>
                  <a:pt x="6602" y="3532"/>
                  <a:pt x="6661" y="3369"/>
                  <a:pt x="6744" y="3208"/>
                </a:cubicBezTo>
                <a:cubicBezTo>
                  <a:pt x="6618" y="3248"/>
                  <a:pt x="6447" y="3286"/>
                  <a:pt x="6324" y="3307"/>
                </a:cubicBezTo>
                <a:cubicBezTo>
                  <a:pt x="5428" y="3466"/>
                  <a:pt x="4294" y="3484"/>
                  <a:pt x="3332" y="3599"/>
                </a:cubicBezTo>
                <a:cubicBezTo>
                  <a:pt x="2870" y="3654"/>
                  <a:pt x="2295" y="3703"/>
                  <a:pt x="1916" y="3803"/>
                </a:cubicBezTo>
                <a:cubicBezTo>
                  <a:pt x="1545" y="3900"/>
                  <a:pt x="1534" y="4004"/>
                  <a:pt x="1392" y="4146"/>
                </a:cubicBezTo>
                <a:cubicBezTo>
                  <a:pt x="846" y="4696"/>
                  <a:pt x="697" y="5272"/>
                  <a:pt x="581" y="5841"/>
                </a:cubicBezTo>
                <a:cubicBezTo>
                  <a:pt x="484" y="6316"/>
                  <a:pt x="1075" y="6786"/>
                  <a:pt x="892" y="7261"/>
                </a:cubicBezTo>
                <a:cubicBezTo>
                  <a:pt x="759" y="7603"/>
                  <a:pt x="62" y="7884"/>
                  <a:pt x="195" y="8233"/>
                </a:cubicBezTo>
                <a:cubicBezTo>
                  <a:pt x="293" y="8487"/>
                  <a:pt x="237" y="8758"/>
                  <a:pt x="63" y="9008"/>
                </a:cubicBezTo>
                <a:cubicBezTo>
                  <a:pt x="-218" y="9411"/>
                  <a:pt x="522" y="9743"/>
                  <a:pt x="742" y="10130"/>
                </a:cubicBezTo>
                <a:cubicBezTo>
                  <a:pt x="812" y="10253"/>
                  <a:pt x="852" y="10383"/>
                  <a:pt x="1001" y="10501"/>
                </a:cubicBezTo>
                <a:cubicBezTo>
                  <a:pt x="1287" y="10500"/>
                  <a:pt x="1619" y="10498"/>
                  <a:pt x="1881" y="10534"/>
                </a:cubicBezTo>
                <a:cubicBezTo>
                  <a:pt x="1964" y="10545"/>
                  <a:pt x="2067" y="10561"/>
                  <a:pt x="2129" y="10581"/>
                </a:cubicBezTo>
                <a:cubicBezTo>
                  <a:pt x="2236" y="10616"/>
                  <a:pt x="2261" y="10681"/>
                  <a:pt x="2302" y="10725"/>
                </a:cubicBezTo>
                <a:cubicBezTo>
                  <a:pt x="2650" y="11097"/>
                  <a:pt x="2869" y="11446"/>
                  <a:pt x="2929" y="11831"/>
                </a:cubicBezTo>
                <a:cubicBezTo>
                  <a:pt x="2990" y="12229"/>
                  <a:pt x="2984" y="12626"/>
                  <a:pt x="2946" y="13024"/>
                </a:cubicBezTo>
                <a:cubicBezTo>
                  <a:pt x="2908" y="13420"/>
                  <a:pt x="3175" y="13810"/>
                  <a:pt x="3458" y="14195"/>
                </a:cubicBezTo>
                <a:cubicBezTo>
                  <a:pt x="3663" y="14473"/>
                  <a:pt x="3593" y="14711"/>
                  <a:pt x="3568" y="14993"/>
                </a:cubicBezTo>
                <a:cubicBezTo>
                  <a:pt x="3540" y="15299"/>
                  <a:pt x="3415" y="15601"/>
                  <a:pt x="3429" y="15906"/>
                </a:cubicBezTo>
                <a:cubicBezTo>
                  <a:pt x="3440" y="16121"/>
                  <a:pt x="3410" y="16335"/>
                  <a:pt x="3372" y="16550"/>
                </a:cubicBezTo>
                <a:cubicBezTo>
                  <a:pt x="3327" y="16807"/>
                  <a:pt x="3370" y="17060"/>
                  <a:pt x="3326" y="17316"/>
                </a:cubicBezTo>
                <a:cubicBezTo>
                  <a:pt x="3280" y="17583"/>
                  <a:pt x="3275" y="17856"/>
                  <a:pt x="3527" y="18115"/>
                </a:cubicBezTo>
                <a:cubicBezTo>
                  <a:pt x="3649" y="18240"/>
                  <a:pt x="3781" y="18355"/>
                  <a:pt x="4062" y="18458"/>
                </a:cubicBezTo>
                <a:cubicBezTo>
                  <a:pt x="4207" y="18511"/>
                  <a:pt x="4465" y="18558"/>
                  <a:pt x="4437" y="18634"/>
                </a:cubicBezTo>
                <a:cubicBezTo>
                  <a:pt x="4412" y="18698"/>
                  <a:pt x="4105" y="18768"/>
                  <a:pt x="3993" y="18821"/>
                </a:cubicBezTo>
                <a:cubicBezTo>
                  <a:pt x="3766" y="18928"/>
                  <a:pt x="3618" y="19057"/>
                  <a:pt x="3522" y="19179"/>
                </a:cubicBezTo>
                <a:cubicBezTo>
                  <a:pt x="3386" y="19353"/>
                  <a:pt x="3523" y="19528"/>
                  <a:pt x="3608" y="19700"/>
                </a:cubicBezTo>
                <a:cubicBezTo>
                  <a:pt x="3752" y="19992"/>
                  <a:pt x="4096" y="20316"/>
                  <a:pt x="3429" y="20569"/>
                </a:cubicBezTo>
                <a:cubicBezTo>
                  <a:pt x="2898" y="20771"/>
                  <a:pt x="2124" y="21045"/>
                  <a:pt x="2549" y="21324"/>
                </a:cubicBezTo>
                <a:cubicBezTo>
                  <a:pt x="2831" y="21509"/>
                  <a:pt x="4083" y="21578"/>
                  <a:pt x="4690" y="21519"/>
                </a:cubicBezTo>
                <a:cubicBezTo>
                  <a:pt x="5738" y="21418"/>
                  <a:pt x="6518" y="21182"/>
                  <a:pt x="7020" y="20899"/>
                </a:cubicBezTo>
                <a:cubicBezTo>
                  <a:pt x="7276" y="20756"/>
                  <a:pt x="7859" y="20753"/>
                  <a:pt x="8131" y="20632"/>
                </a:cubicBezTo>
                <a:cubicBezTo>
                  <a:pt x="8431" y="20498"/>
                  <a:pt x="7949" y="20303"/>
                  <a:pt x="8206" y="20172"/>
                </a:cubicBezTo>
                <a:cubicBezTo>
                  <a:pt x="8380" y="20082"/>
                  <a:pt x="8732" y="20016"/>
                  <a:pt x="8908" y="19917"/>
                </a:cubicBezTo>
                <a:cubicBezTo>
                  <a:pt x="9250" y="19725"/>
                  <a:pt x="9154" y="19404"/>
                  <a:pt x="9115" y="19193"/>
                </a:cubicBezTo>
                <a:cubicBezTo>
                  <a:pt x="9066" y="18923"/>
                  <a:pt x="8997" y="18646"/>
                  <a:pt x="9207" y="18381"/>
                </a:cubicBezTo>
                <a:cubicBezTo>
                  <a:pt x="9533" y="17971"/>
                  <a:pt x="9558" y="17517"/>
                  <a:pt x="9673" y="17097"/>
                </a:cubicBezTo>
                <a:cubicBezTo>
                  <a:pt x="9752" y="16810"/>
                  <a:pt x="9445" y="16498"/>
                  <a:pt x="9380" y="16208"/>
                </a:cubicBezTo>
                <a:cubicBezTo>
                  <a:pt x="9280" y="15769"/>
                  <a:pt x="9331" y="15327"/>
                  <a:pt x="9363" y="14887"/>
                </a:cubicBezTo>
                <a:cubicBezTo>
                  <a:pt x="9391" y="14491"/>
                  <a:pt x="9374" y="14079"/>
                  <a:pt x="9506" y="13681"/>
                </a:cubicBezTo>
                <a:cubicBezTo>
                  <a:pt x="9702" y="13092"/>
                  <a:pt x="9984" y="12469"/>
                  <a:pt x="10559" y="11899"/>
                </a:cubicBezTo>
                <a:cubicBezTo>
                  <a:pt x="10466" y="11992"/>
                  <a:pt x="10695" y="12184"/>
                  <a:pt x="10738" y="12281"/>
                </a:cubicBezTo>
                <a:cubicBezTo>
                  <a:pt x="10796" y="12413"/>
                  <a:pt x="10846" y="12546"/>
                  <a:pt x="10899" y="12679"/>
                </a:cubicBezTo>
                <a:cubicBezTo>
                  <a:pt x="10988" y="12902"/>
                  <a:pt x="11151" y="13137"/>
                  <a:pt x="11158" y="13361"/>
                </a:cubicBezTo>
                <a:cubicBezTo>
                  <a:pt x="11165" y="13593"/>
                  <a:pt x="11045" y="13821"/>
                  <a:pt x="11095" y="14055"/>
                </a:cubicBezTo>
                <a:cubicBezTo>
                  <a:pt x="11161" y="14368"/>
                  <a:pt x="11336" y="14678"/>
                  <a:pt x="11503" y="14988"/>
                </a:cubicBezTo>
                <a:cubicBezTo>
                  <a:pt x="11657" y="15273"/>
                  <a:pt x="11681" y="15533"/>
                  <a:pt x="11693" y="15820"/>
                </a:cubicBezTo>
                <a:cubicBezTo>
                  <a:pt x="11702" y="16031"/>
                  <a:pt x="11704" y="16243"/>
                  <a:pt x="11618" y="16452"/>
                </a:cubicBezTo>
                <a:cubicBezTo>
                  <a:pt x="11505" y="16728"/>
                  <a:pt x="11505" y="17006"/>
                  <a:pt x="11411" y="17281"/>
                </a:cubicBezTo>
                <a:cubicBezTo>
                  <a:pt x="11312" y="17572"/>
                  <a:pt x="11084" y="17858"/>
                  <a:pt x="11014" y="18150"/>
                </a:cubicBezTo>
                <a:cubicBezTo>
                  <a:pt x="10952" y="18413"/>
                  <a:pt x="11160" y="18674"/>
                  <a:pt x="11336" y="18930"/>
                </a:cubicBezTo>
                <a:cubicBezTo>
                  <a:pt x="11439" y="19079"/>
                  <a:pt x="11765" y="19242"/>
                  <a:pt x="11739" y="19393"/>
                </a:cubicBezTo>
                <a:cubicBezTo>
                  <a:pt x="11708" y="19574"/>
                  <a:pt x="11446" y="19732"/>
                  <a:pt x="11544" y="19917"/>
                </a:cubicBezTo>
                <a:cubicBezTo>
                  <a:pt x="11552" y="19934"/>
                  <a:pt x="12644" y="20068"/>
                  <a:pt x="12769" y="20082"/>
                </a:cubicBezTo>
                <a:cubicBezTo>
                  <a:pt x="13138" y="20125"/>
                  <a:pt x="13580" y="20100"/>
                  <a:pt x="13926" y="20168"/>
                </a:cubicBezTo>
                <a:cubicBezTo>
                  <a:pt x="14053" y="20194"/>
                  <a:pt x="14147" y="20237"/>
                  <a:pt x="14266" y="20266"/>
                </a:cubicBezTo>
                <a:cubicBezTo>
                  <a:pt x="14940" y="20429"/>
                  <a:pt x="15820" y="20517"/>
                  <a:pt x="16682" y="20537"/>
                </a:cubicBezTo>
                <a:cubicBezTo>
                  <a:pt x="17333" y="20553"/>
                  <a:pt x="20043" y="20709"/>
                  <a:pt x="19894" y="20320"/>
                </a:cubicBezTo>
                <a:cubicBezTo>
                  <a:pt x="19665" y="19725"/>
                  <a:pt x="16327" y="19671"/>
                  <a:pt x="16245" y="19107"/>
                </a:cubicBezTo>
                <a:cubicBezTo>
                  <a:pt x="16207" y="18845"/>
                  <a:pt x="16431" y="18575"/>
                  <a:pt x="16498" y="18314"/>
                </a:cubicBezTo>
                <a:cubicBezTo>
                  <a:pt x="16634" y="17790"/>
                  <a:pt x="16674" y="17249"/>
                  <a:pt x="16625" y="16730"/>
                </a:cubicBezTo>
                <a:cubicBezTo>
                  <a:pt x="16601" y="16474"/>
                  <a:pt x="16545" y="16221"/>
                  <a:pt x="16562" y="15964"/>
                </a:cubicBezTo>
                <a:cubicBezTo>
                  <a:pt x="16580" y="15676"/>
                  <a:pt x="16681" y="15389"/>
                  <a:pt x="16654" y="15101"/>
                </a:cubicBezTo>
                <a:cubicBezTo>
                  <a:pt x="16642" y="14971"/>
                  <a:pt x="16570" y="14847"/>
                  <a:pt x="16608" y="14719"/>
                </a:cubicBezTo>
                <a:cubicBezTo>
                  <a:pt x="16648" y="14582"/>
                  <a:pt x="16670" y="14449"/>
                  <a:pt x="16648" y="14311"/>
                </a:cubicBezTo>
                <a:cubicBezTo>
                  <a:pt x="16614" y="14107"/>
                  <a:pt x="16632" y="13952"/>
                  <a:pt x="16763" y="13752"/>
                </a:cubicBezTo>
                <a:cubicBezTo>
                  <a:pt x="17046" y="13318"/>
                  <a:pt x="17394" y="12887"/>
                  <a:pt x="17661" y="12453"/>
                </a:cubicBezTo>
                <a:cubicBezTo>
                  <a:pt x="17812" y="12206"/>
                  <a:pt x="17936" y="11958"/>
                  <a:pt x="18006" y="11708"/>
                </a:cubicBezTo>
                <a:cubicBezTo>
                  <a:pt x="18050" y="11553"/>
                  <a:pt x="18039" y="11398"/>
                  <a:pt x="18184" y="11250"/>
                </a:cubicBezTo>
                <a:cubicBezTo>
                  <a:pt x="18335" y="11097"/>
                  <a:pt x="18436" y="10943"/>
                  <a:pt x="18530" y="10785"/>
                </a:cubicBezTo>
                <a:cubicBezTo>
                  <a:pt x="18594" y="10678"/>
                  <a:pt x="18571" y="10535"/>
                  <a:pt x="18737" y="10435"/>
                </a:cubicBezTo>
                <a:cubicBezTo>
                  <a:pt x="18881" y="10348"/>
                  <a:pt x="19058" y="10356"/>
                  <a:pt x="19387" y="10356"/>
                </a:cubicBezTo>
                <a:cubicBezTo>
                  <a:pt x="19436" y="10356"/>
                  <a:pt x="19764" y="10365"/>
                  <a:pt x="19784" y="10361"/>
                </a:cubicBezTo>
                <a:cubicBezTo>
                  <a:pt x="20012" y="10315"/>
                  <a:pt x="20031" y="10078"/>
                  <a:pt x="20055" y="10007"/>
                </a:cubicBezTo>
                <a:cubicBezTo>
                  <a:pt x="20118" y="9816"/>
                  <a:pt x="20201" y="9630"/>
                  <a:pt x="20342" y="9443"/>
                </a:cubicBezTo>
                <a:cubicBezTo>
                  <a:pt x="20696" y="8973"/>
                  <a:pt x="21053" y="8508"/>
                  <a:pt x="21223" y="8029"/>
                </a:cubicBezTo>
                <a:cubicBezTo>
                  <a:pt x="21285" y="7853"/>
                  <a:pt x="21382" y="7652"/>
                  <a:pt x="21344" y="7477"/>
                </a:cubicBezTo>
                <a:cubicBezTo>
                  <a:pt x="21306" y="7302"/>
                  <a:pt x="20814" y="7165"/>
                  <a:pt x="20826" y="6985"/>
                </a:cubicBezTo>
                <a:cubicBezTo>
                  <a:pt x="20836" y="6825"/>
                  <a:pt x="20957" y="6664"/>
                  <a:pt x="20929" y="6505"/>
                </a:cubicBezTo>
                <a:cubicBezTo>
                  <a:pt x="20910" y="6389"/>
                  <a:pt x="20732" y="6285"/>
                  <a:pt x="20688" y="6169"/>
                </a:cubicBezTo>
                <a:cubicBezTo>
                  <a:pt x="20553" y="5824"/>
                  <a:pt x="20488" y="5479"/>
                  <a:pt x="20199" y="5140"/>
                </a:cubicBezTo>
                <a:cubicBezTo>
                  <a:pt x="19910" y="4802"/>
                  <a:pt x="19964" y="4445"/>
                  <a:pt x="19502" y="4116"/>
                </a:cubicBezTo>
                <a:cubicBezTo>
                  <a:pt x="19198" y="3899"/>
                  <a:pt x="19255" y="3621"/>
                  <a:pt x="18259" y="3587"/>
                </a:cubicBezTo>
                <a:cubicBezTo>
                  <a:pt x="17227" y="3551"/>
                  <a:pt x="16318" y="3430"/>
                  <a:pt x="15336" y="3333"/>
                </a:cubicBezTo>
                <a:cubicBezTo>
                  <a:pt x="14692" y="3269"/>
                  <a:pt x="13751" y="3289"/>
                  <a:pt x="13264" y="3129"/>
                </a:cubicBezTo>
                <a:cubicBezTo>
                  <a:pt x="13203" y="3109"/>
                  <a:pt x="13185" y="3090"/>
                  <a:pt x="13155" y="3071"/>
                </a:cubicBezTo>
                <a:cubicBezTo>
                  <a:pt x="13243" y="3272"/>
                  <a:pt x="13346" y="3472"/>
                  <a:pt x="13408" y="3673"/>
                </a:cubicBezTo>
                <a:cubicBezTo>
                  <a:pt x="13652" y="4470"/>
                  <a:pt x="13692" y="5287"/>
                  <a:pt x="13932" y="6084"/>
                </a:cubicBezTo>
                <a:cubicBezTo>
                  <a:pt x="14122" y="6715"/>
                  <a:pt x="14440" y="7343"/>
                  <a:pt x="15031" y="7953"/>
                </a:cubicBezTo>
                <a:cubicBezTo>
                  <a:pt x="15277" y="8208"/>
                  <a:pt x="15573" y="8457"/>
                  <a:pt x="15911" y="8701"/>
                </a:cubicBezTo>
                <a:cubicBezTo>
                  <a:pt x="15183" y="8708"/>
                  <a:pt x="14453" y="8714"/>
                  <a:pt x="13725" y="8718"/>
                </a:cubicBezTo>
                <a:cubicBezTo>
                  <a:pt x="13374" y="8720"/>
                  <a:pt x="13022" y="8717"/>
                  <a:pt x="12671" y="8718"/>
                </a:cubicBezTo>
                <a:lnTo>
                  <a:pt x="11492" y="4557"/>
                </a:lnTo>
                <a:lnTo>
                  <a:pt x="10841" y="4037"/>
                </a:lnTo>
                <a:lnTo>
                  <a:pt x="11371" y="3779"/>
                </a:lnTo>
                <a:lnTo>
                  <a:pt x="10588" y="3521"/>
                </a:lnTo>
                <a:lnTo>
                  <a:pt x="12694" y="2728"/>
                </a:lnTo>
                <a:cubicBezTo>
                  <a:pt x="12553" y="2714"/>
                  <a:pt x="12393" y="2693"/>
                  <a:pt x="12401" y="2704"/>
                </a:cubicBezTo>
                <a:cubicBezTo>
                  <a:pt x="12290" y="2550"/>
                  <a:pt x="12695" y="2293"/>
                  <a:pt x="12867" y="2150"/>
                </a:cubicBezTo>
                <a:cubicBezTo>
                  <a:pt x="13107" y="1951"/>
                  <a:pt x="13427" y="1774"/>
                  <a:pt x="13598" y="1565"/>
                </a:cubicBezTo>
                <a:cubicBezTo>
                  <a:pt x="13692" y="1450"/>
                  <a:pt x="13562" y="1451"/>
                  <a:pt x="13414" y="1373"/>
                </a:cubicBezTo>
                <a:cubicBezTo>
                  <a:pt x="13242" y="1284"/>
                  <a:pt x="13360" y="1230"/>
                  <a:pt x="13379" y="1131"/>
                </a:cubicBezTo>
                <a:cubicBezTo>
                  <a:pt x="13423" y="901"/>
                  <a:pt x="13099" y="719"/>
                  <a:pt x="12735" y="524"/>
                </a:cubicBezTo>
                <a:cubicBezTo>
                  <a:pt x="12446" y="370"/>
                  <a:pt x="12270" y="196"/>
                  <a:pt x="11693" y="110"/>
                </a:cubicBezTo>
                <a:cubicBezTo>
                  <a:pt x="11534" y="86"/>
                  <a:pt x="11343" y="92"/>
                  <a:pt x="11175" y="71"/>
                </a:cubicBezTo>
                <a:cubicBezTo>
                  <a:pt x="10806" y="26"/>
                  <a:pt x="10719" y="-7"/>
                  <a:pt x="10306" y="27"/>
                </a:cubicBezTo>
                <a:cubicBezTo>
                  <a:pt x="10088" y="46"/>
                  <a:pt x="9920" y="75"/>
                  <a:pt x="9714" y="61"/>
                </a:cubicBezTo>
                <a:cubicBezTo>
                  <a:pt x="9292" y="34"/>
                  <a:pt x="9153" y="-22"/>
                  <a:pt x="8706" y="9"/>
                </a:cubicBezTo>
                <a:close/>
              </a:path>
            </a:pathLst>
          </a:custGeom>
          <a:solidFill>
            <a:schemeClr val="tx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9" name="Text Placeholder 1">
            <a:extLst>
              <a:ext uri="{FF2B5EF4-FFF2-40B4-BE49-F238E27FC236}">
                <a16:creationId xmlns:a16="http://schemas.microsoft.com/office/drawing/2014/main" id="{C2C5BE19-2D49-E51E-1257-42CB98824A4F}"/>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Train Rides Operations</a:t>
            </a:r>
            <a:r>
              <a:rPr lang="ar-EG" sz="6500" b="1" dirty="0">
                <a:solidFill>
                  <a:srgbClr val="003366"/>
                </a:solidFill>
                <a:latin typeface="Oswald" pitchFamily="2" charset="0"/>
                <a:cs typeface="Arial" panose="020B0604020202020204" pitchFamily="34" charset="0"/>
              </a:rPr>
              <a:t> </a:t>
            </a:r>
            <a:r>
              <a:rPr lang="en-US" sz="6500" b="1" dirty="0">
                <a:solidFill>
                  <a:srgbClr val="003366"/>
                </a:solidFill>
                <a:latin typeface="Oswald" pitchFamily="2" charset="0"/>
                <a:cs typeface="Arial" panose="020B0604020202020204" pitchFamily="34" charset="0"/>
              </a:rPr>
              <a:t>Insights</a:t>
            </a:r>
          </a:p>
        </p:txBody>
      </p:sp>
      <p:pic>
        <p:nvPicPr>
          <p:cNvPr id="25" name="Graphic 24" descr="Train with solid fill">
            <a:extLst>
              <a:ext uri="{FF2B5EF4-FFF2-40B4-BE49-F238E27FC236}">
                <a16:creationId xmlns:a16="http://schemas.microsoft.com/office/drawing/2014/main" id="{32E41432-17F7-CE1A-ECD4-D2A6B38B3A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7857" y="336601"/>
            <a:ext cx="1369291" cy="1353909"/>
          </a:xfrm>
          <a:prstGeom prst="rect">
            <a:avLst/>
          </a:prstGeom>
        </p:spPr>
      </p:pic>
      <p:grpSp>
        <p:nvGrpSpPr>
          <p:cNvPr id="3" name="Group 2">
            <a:extLst>
              <a:ext uri="{FF2B5EF4-FFF2-40B4-BE49-F238E27FC236}">
                <a16:creationId xmlns:a16="http://schemas.microsoft.com/office/drawing/2014/main" id="{ECA949B1-8E82-4333-FC54-AED19399D18D}"/>
              </a:ext>
            </a:extLst>
          </p:cNvPr>
          <p:cNvGrpSpPr/>
          <p:nvPr/>
        </p:nvGrpSpPr>
        <p:grpSpPr>
          <a:xfrm>
            <a:off x="3915546" y="2006087"/>
            <a:ext cx="11191602" cy="1442798"/>
            <a:chOff x="13508102" y="3877545"/>
            <a:chExt cx="11191602" cy="1442798"/>
          </a:xfrm>
        </p:grpSpPr>
        <p:grpSp>
          <p:nvGrpSpPr>
            <p:cNvPr id="5" name="Group 4">
              <a:extLst>
                <a:ext uri="{FF2B5EF4-FFF2-40B4-BE49-F238E27FC236}">
                  <a16:creationId xmlns:a16="http://schemas.microsoft.com/office/drawing/2014/main" id="{6EDBDB2B-4C64-D64E-48CE-68172BCDBEC8}"/>
                </a:ext>
              </a:extLst>
            </p:cNvPr>
            <p:cNvGrpSpPr/>
            <p:nvPr/>
          </p:nvGrpSpPr>
          <p:grpSpPr>
            <a:xfrm>
              <a:off x="14541862" y="3946557"/>
              <a:ext cx="10157842" cy="1373786"/>
              <a:chOff x="14541862" y="4154496"/>
              <a:chExt cx="10157842" cy="1373786"/>
            </a:xfrm>
          </p:grpSpPr>
          <p:sp>
            <p:nvSpPr>
              <p:cNvPr id="14" name="TextBox 13">
                <a:extLst>
                  <a:ext uri="{FF2B5EF4-FFF2-40B4-BE49-F238E27FC236}">
                    <a16:creationId xmlns:a16="http://schemas.microsoft.com/office/drawing/2014/main" id="{4EBD713F-EDA8-8B0E-AAC3-BEAD2A71AEF7}"/>
                  </a:ext>
                </a:extLst>
              </p:cNvPr>
              <p:cNvSpPr txBox="1"/>
              <p:nvPr/>
            </p:nvSpPr>
            <p:spPr>
              <a:xfrm>
                <a:off x="14541864" y="4154496"/>
                <a:ext cx="5490606"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Dominant Cause of Disruption</a:t>
                </a:r>
              </a:p>
            </p:txBody>
          </p:sp>
          <p:sp>
            <p:nvSpPr>
              <p:cNvPr id="15" name="Subtitle 2">
                <a:extLst>
                  <a:ext uri="{FF2B5EF4-FFF2-40B4-BE49-F238E27FC236}">
                    <a16:creationId xmlns:a16="http://schemas.microsoft.com/office/drawing/2014/main" id="{884D85A9-2D0B-4C94-4DD4-A9B4FB7C7608}"/>
                  </a:ext>
                </a:extLst>
              </p:cNvPr>
              <p:cNvSpPr txBox="1">
                <a:spLocks/>
              </p:cNvSpPr>
              <p:nvPr/>
            </p:nvSpPr>
            <p:spPr>
              <a:xfrm>
                <a:off x="14541862" y="4690873"/>
                <a:ext cx="10157842" cy="83740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Weather conditions are the most frequent factor leading to both delays and cancellations. </a:t>
                </a:r>
              </a:p>
            </p:txBody>
          </p:sp>
        </p:grpSp>
        <p:pic>
          <p:nvPicPr>
            <p:cNvPr id="6" name="Graphic 5" descr="Cloud With Lightning And Rain with solid fill">
              <a:extLst>
                <a:ext uri="{FF2B5EF4-FFF2-40B4-BE49-F238E27FC236}">
                  <a16:creationId xmlns:a16="http://schemas.microsoft.com/office/drawing/2014/main" id="{120A46D9-C240-6359-83CA-51A5D07DA2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08102" y="3877545"/>
              <a:ext cx="1097280" cy="1097280"/>
            </a:xfrm>
            <a:prstGeom prst="rect">
              <a:avLst/>
            </a:prstGeom>
          </p:spPr>
        </p:pic>
      </p:grpSp>
      <p:grpSp>
        <p:nvGrpSpPr>
          <p:cNvPr id="16" name="Group 15">
            <a:extLst>
              <a:ext uri="{FF2B5EF4-FFF2-40B4-BE49-F238E27FC236}">
                <a16:creationId xmlns:a16="http://schemas.microsoft.com/office/drawing/2014/main" id="{C6D3D968-9AB0-191C-D765-5291690C17A3}"/>
              </a:ext>
            </a:extLst>
          </p:cNvPr>
          <p:cNvGrpSpPr/>
          <p:nvPr/>
        </p:nvGrpSpPr>
        <p:grpSpPr>
          <a:xfrm>
            <a:off x="3915546" y="3853538"/>
            <a:ext cx="11191602" cy="1373785"/>
            <a:chOff x="13508102" y="5592615"/>
            <a:chExt cx="11191602" cy="1373785"/>
          </a:xfrm>
        </p:grpSpPr>
        <p:grpSp>
          <p:nvGrpSpPr>
            <p:cNvPr id="17" name="Group 16">
              <a:extLst>
                <a:ext uri="{FF2B5EF4-FFF2-40B4-BE49-F238E27FC236}">
                  <a16:creationId xmlns:a16="http://schemas.microsoft.com/office/drawing/2014/main" id="{A0CFE462-C77C-D798-6128-EC3CE8E14467}"/>
                </a:ext>
              </a:extLst>
            </p:cNvPr>
            <p:cNvGrpSpPr/>
            <p:nvPr/>
          </p:nvGrpSpPr>
          <p:grpSpPr>
            <a:xfrm>
              <a:off x="14541862" y="5592615"/>
              <a:ext cx="10157842" cy="1373785"/>
              <a:chOff x="14541862" y="5677610"/>
              <a:chExt cx="10157842" cy="1373785"/>
            </a:xfrm>
          </p:grpSpPr>
          <p:sp>
            <p:nvSpPr>
              <p:cNvPr id="19" name="TextBox 18">
                <a:extLst>
                  <a:ext uri="{FF2B5EF4-FFF2-40B4-BE49-F238E27FC236}">
                    <a16:creationId xmlns:a16="http://schemas.microsoft.com/office/drawing/2014/main" id="{9EB804CD-4958-6127-8FA8-1BD7891CA05B}"/>
                  </a:ext>
                </a:extLst>
              </p:cNvPr>
              <p:cNvSpPr txBox="1"/>
              <p:nvPr/>
            </p:nvSpPr>
            <p:spPr>
              <a:xfrm>
                <a:off x="14541864" y="5677610"/>
                <a:ext cx="4984057"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High-Impact Delay Factors</a:t>
                </a:r>
              </a:p>
            </p:txBody>
          </p:sp>
          <p:sp>
            <p:nvSpPr>
              <p:cNvPr id="20" name="Subtitle 2">
                <a:extLst>
                  <a:ext uri="{FF2B5EF4-FFF2-40B4-BE49-F238E27FC236}">
                    <a16:creationId xmlns:a16="http://schemas.microsoft.com/office/drawing/2014/main" id="{EA70B839-E10C-7B5C-759D-06D48AD8658A}"/>
                  </a:ext>
                </a:extLst>
              </p:cNvPr>
              <p:cNvSpPr txBox="1">
                <a:spLocks/>
              </p:cNvSpPr>
              <p:nvPr/>
            </p:nvSpPr>
            <p:spPr>
              <a:xfrm>
                <a:off x="14541862" y="6213986"/>
                <a:ext cx="10157842" cy="83740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Signal issues and staff shortages, while potentially less frequent, result in the longest average delay time (approximately 52 minutes per incident). </a:t>
                </a:r>
              </a:p>
            </p:txBody>
          </p:sp>
        </p:grpSp>
        <p:pic>
          <p:nvPicPr>
            <p:cNvPr id="18" name="Graphic 17" descr="Wireless router with solid fill">
              <a:extLst>
                <a:ext uri="{FF2B5EF4-FFF2-40B4-BE49-F238E27FC236}">
                  <a16:creationId xmlns:a16="http://schemas.microsoft.com/office/drawing/2014/main" id="{088A77D5-4F2F-EF4C-386B-9B3A8F2D57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508102" y="5592615"/>
              <a:ext cx="1005840" cy="1005840"/>
            </a:xfrm>
            <a:prstGeom prst="rect">
              <a:avLst/>
            </a:prstGeom>
          </p:spPr>
        </p:pic>
      </p:grpSp>
      <p:grpSp>
        <p:nvGrpSpPr>
          <p:cNvPr id="21" name="Group 20">
            <a:extLst>
              <a:ext uri="{FF2B5EF4-FFF2-40B4-BE49-F238E27FC236}">
                <a16:creationId xmlns:a16="http://schemas.microsoft.com/office/drawing/2014/main" id="{888D8F54-F6D5-8035-4032-0B6AE2001E37}"/>
              </a:ext>
            </a:extLst>
          </p:cNvPr>
          <p:cNvGrpSpPr/>
          <p:nvPr/>
        </p:nvGrpSpPr>
        <p:grpSpPr>
          <a:xfrm>
            <a:off x="3915546" y="5631976"/>
            <a:ext cx="11191601" cy="1373783"/>
            <a:chOff x="13508102" y="7716075"/>
            <a:chExt cx="11191601" cy="1373783"/>
          </a:xfrm>
        </p:grpSpPr>
        <p:grpSp>
          <p:nvGrpSpPr>
            <p:cNvPr id="22" name="Group 21">
              <a:extLst>
                <a:ext uri="{FF2B5EF4-FFF2-40B4-BE49-F238E27FC236}">
                  <a16:creationId xmlns:a16="http://schemas.microsoft.com/office/drawing/2014/main" id="{72EBF168-1802-C2F1-9B82-EABC8EBD4427}"/>
                </a:ext>
              </a:extLst>
            </p:cNvPr>
            <p:cNvGrpSpPr/>
            <p:nvPr/>
          </p:nvGrpSpPr>
          <p:grpSpPr>
            <a:xfrm>
              <a:off x="14541862" y="7716075"/>
              <a:ext cx="10157841" cy="1373783"/>
              <a:chOff x="14541862" y="7475778"/>
              <a:chExt cx="10157841" cy="1373783"/>
            </a:xfrm>
          </p:grpSpPr>
          <p:sp>
            <p:nvSpPr>
              <p:cNvPr id="24" name="TextBox 23">
                <a:extLst>
                  <a:ext uri="{FF2B5EF4-FFF2-40B4-BE49-F238E27FC236}">
                    <a16:creationId xmlns:a16="http://schemas.microsoft.com/office/drawing/2014/main" id="{5DB59B7C-2BC5-42E1-9011-52A2886BBF5D}"/>
                  </a:ext>
                </a:extLst>
              </p:cNvPr>
              <p:cNvSpPr txBox="1"/>
              <p:nvPr/>
            </p:nvSpPr>
            <p:spPr>
              <a:xfrm>
                <a:off x="14541864" y="7475778"/>
                <a:ext cx="9114996"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Morning Peak Vulnerability at Liverpool Lime Street </a:t>
                </a:r>
              </a:p>
            </p:txBody>
          </p:sp>
          <p:sp>
            <p:nvSpPr>
              <p:cNvPr id="26" name="Subtitle 2">
                <a:extLst>
                  <a:ext uri="{FF2B5EF4-FFF2-40B4-BE49-F238E27FC236}">
                    <a16:creationId xmlns:a16="http://schemas.microsoft.com/office/drawing/2014/main" id="{EC1F560E-C5A5-6872-5CB6-7E4CA73B7079}"/>
                  </a:ext>
                </a:extLst>
              </p:cNvPr>
              <p:cNvSpPr txBox="1">
                <a:spLocks/>
              </p:cNvSpPr>
              <p:nvPr/>
            </p:nvSpPr>
            <p:spPr>
              <a:xfrm>
                <a:off x="14541862" y="8012152"/>
                <a:ext cx="10157841" cy="83740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A significant number of cancellations and delays at 8 am specifically at Liverpool Lime Street are attributed to weather conditions.</a:t>
                </a:r>
              </a:p>
            </p:txBody>
          </p:sp>
        </p:grpSp>
        <p:pic>
          <p:nvPicPr>
            <p:cNvPr id="23" name="Graphic 22" descr="Sunrise with solid fill">
              <a:extLst>
                <a:ext uri="{FF2B5EF4-FFF2-40B4-BE49-F238E27FC236}">
                  <a16:creationId xmlns:a16="http://schemas.microsoft.com/office/drawing/2014/main" id="{01BBA4CE-43DC-E830-8415-049EF098D1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508102" y="7716075"/>
              <a:ext cx="914400" cy="914400"/>
            </a:xfrm>
            <a:prstGeom prst="rect">
              <a:avLst/>
            </a:prstGeom>
          </p:spPr>
        </p:pic>
      </p:grpSp>
      <p:grpSp>
        <p:nvGrpSpPr>
          <p:cNvPr id="27" name="Group 26">
            <a:extLst>
              <a:ext uri="{FF2B5EF4-FFF2-40B4-BE49-F238E27FC236}">
                <a16:creationId xmlns:a16="http://schemas.microsoft.com/office/drawing/2014/main" id="{D4D0CE26-CE67-4960-9EF3-04D24472E7BB}"/>
              </a:ext>
            </a:extLst>
          </p:cNvPr>
          <p:cNvGrpSpPr/>
          <p:nvPr/>
        </p:nvGrpSpPr>
        <p:grpSpPr>
          <a:xfrm>
            <a:off x="3915546" y="7410412"/>
            <a:ext cx="10148757" cy="3220448"/>
            <a:chOff x="13508102" y="9290895"/>
            <a:chExt cx="10148757" cy="3220448"/>
          </a:xfrm>
        </p:grpSpPr>
        <p:grpSp>
          <p:nvGrpSpPr>
            <p:cNvPr id="28" name="Group 27">
              <a:extLst>
                <a:ext uri="{FF2B5EF4-FFF2-40B4-BE49-F238E27FC236}">
                  <a16:creationId xmlns:a16="http://schemas.microsoft.com/office/drawing/2014/main" id="{DED09645-B5B8-DC3E-3E95-88B73D3CD6CA}"/>
                </a:ext>
              </a:extLst>
            </p:cNvPr>
            <p:cNvGrpSpPr/>
            <p:nvPr/>
          </p:nvGrpSpPr>
          <p:grpSpPr>
            <a:xfrm>
              <a:off x="14541862" y="9290895"/>
              <a:ext cx="9114997" cy="3220448"/>
              <a:chOff x="14541862" y="9413750"/>
              <a:chExt cx="9114997" cy="3220448"/>
            </a:xfrm>
          </p:grpSpPr>
          <p:sp>
            <p:nvSpPr>
              <p:cNvPr id="30" name="TextBox 29">
                <a:extLst>
                  <a:ext uri="{FF2B5EF4-FFF2-40B4-BE49-F238E27FC236}">
                    <a16:creationId xmlns:a16="http://schemas.microsoft.com/office/drawing/2014/main" id="{32684224-51E8-6181-EA56-930BC2443AB6}"/>
                  </a:ext>
                </a:extLst>
              </p:cNvPr>
              <p:cNvSpPr txBox="1"/>
              <p:nvPr/>
            </p:nvSpPr>
            <p:spPr>
              <a:xfrm>
                <a:off x="14541864" y="9413750"/>
                <a:ext cx="3651962"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Top Travel Corridors</a:t>
                </a:r>
              </a:p>
            </p:txBody>
          </p:sp>
          <p:sp>
            <p:nvSpPr>
              <p:cNvPr id="31" name="Subtitle 2">
                <a:extLst>
                  <a:ext uri="{FF2B5EF4-FFF2-40B4-BE49-F238E27FC236}">
                    <a16:creationId xmlns:a16="http://schemas.microsoft.com/office/drawing/2014/main" id="{1A299E36-B5EE-8738-E9A3-FF39C69EDC0E}"/>
                  </a:ext>
                </a:extLst>
              </p:cNvPr>
              <p:cNvSpPr txBox="1">
                <a:spLocks/>
              </p:cNvSpPr>
              <p:nvPr/>
            </p:nvSpPr>
            <p:spPr>
              <a:xfrm>
                <a:off x="14541862" y="9950130"/>
                <a:ext cx="9114997" cy="268406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The five most frequently traveled routes are:</a:t>
                </a:r>
              </a:p>
              <a:p>
                <a:pPr algn="just">
                  <a:lnSpc>
                    <a:spcPts val="3000"/>
                  </a:lnSpc>
                </a:pPr>
                <a:r>
                  <a:rPr lang="en-US" sz="2000" dirty="0" err="1">
                    <a:solidFill>
                      <a:srgbClr val="000000"/>
                    </a:solidFill>
                    <a:latin typeface="Poppins" panose="00000500000000000000" pitchFamily="2" charset="0"/>
                    <a:ea typeface="Lato Light" panose="020F0502020204030203" pitchFamily="34" charset="0"/>
                    <a:cs typeface="Poppins" panose="00000500000000000000" pitchFamily="2" charset="0"/>
                  </a:rPr>
                  <a:t>i</a:t>
                </a: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	 Manchester Piccadilly to Liverpool Lime Street </a:t>
                </a:r>
              </a:p>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ii.	London Euston to Birmingham New Street </a:t>
                </a:r>
              </a:p>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iii.	London Kings Cross to York </a:t>
                </a:r>
              </a:p>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iv.	London Paddington to Reading </a:t>
                </a:r>
              </a:p>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v.	London St Pancras to Birmingham New Street</a:t>
                </a:r>
              </a:p>
            </p:txBody>
          </p:sp>
        </p:grpSp>
        <p:pic>
          <p:nvPicPr>
            <p:cNvPr id="29" name="Graphic 28" descr="Route (Two Pins With A Path) with solid fill">
              <a:extLst>
                <a:ext uri="{FF2B5EF4-FFF2-40B4-BE49-F238E27FC236}">
                  <a16:creationId xmlns:a16="http://schemas.microsoft.com/office/drawing/2014/main" id="{BE281BFA-5BC9-1F1B-9C29-43AAEB0B1F8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508102" y="9290895"/>
              <a:ext cx="914400" cy="914400"/>
            </a:xfrm>
            <a:prstGeom prst="rect">
              <a:avLst/>
            </a:prstGeom>
          </p:spPr>
        </p:pic>
      </p:grpSp>
      <p:pic>
        <p:nvPicPr>
          <p:cNvPr id="46" name="Picture 45">
            <a:extLst>
              <a:ext uri="{FF2B5EF4-FFF2-40B4-BE49-F238E27FC236}">
                <a16:creationId xmlns:a16="http://schemas.microsoft.com/office/drawing/2014/main" id="{2398F652-206E-CD8F-B447-628577546831}"/>
              </a:ext>
            </a:extLst>
          </p:cNvPr>
          <p:cNvPicPr>
            <a:picLocks noChangeAspect="1"/>
          </p:cNvPicPr>
          <p:nvPr/>
        </p:nvPicPr>
        <p:blipFill>
          <a:blip r:embed="rId12"/>
          <a:stretch>
            <a:fillRect/>
          </a:stretch>
        </p:blipFill>
        <p:spPr>
          <a:xfrm>
            <a:off x="16225716" y="1807923"/>
            <a:ext cx="6163850" cy="3474720"/>
          </a:xfrm>
          <a:prstGeom prst="rect">
            <a:avLst/>
          </a:prstGeom>
        </p:spPr>
      </p:pic>
      <p:pic>
        <p:nvPicPr>
          <p:cNvPr id="52" name="Picture 51">
            <a:extLst>
              <a:ext uri="{FF2B5EF4-FFF2-40B4-BE49-F238E27FC236}">
                <a16:creationId xmlns:a16="http://schemas.microsoft.com/office/drawing/2014/main" id="{72A0D4E0-4CF0-8D0A-4F2F-FCDA5F5BA983}"/>
              </a:ext>
            </a:extLst>
          </p:cNvPr>
          <p:cNvPicPr>
            <a:picLocks noChangeAspect="1"/>
          </p:cNvPicPr>
          <p:nvPr/>
        </p:nvPicPr>
        <p:blipFill>
          <a:blip r:embed="rId13"/>
          <a:stretch>
            <a:fillRect/>
          </a:stretch>
        </p:blipFill>
        <p:spPr>
          <a:xfrm>
            <a:off x="16222314" y="5271721"/>
            <a:ext cx="6167252" cy="4140870"/>
          </a:xfrm>
          <a:prstGeom prst="rect">
            <a:avLst/>
          </a:prstGeom>
        </p:spPr>
      </p:pic>
      <p:grpSp>
        <p:nvGrpSpPr>
          <p:cNvPr id="90" name="Group 89">
            <a:extLst>
              <a:ext uri="{FF2B5EF4-FFF2-40B4-BE49-F238E27FC236}">
                <a16:creationId xmlns:a16="http://schemas.microsoft.com/office/drawing/2014/main" id="{AC5D0469-09AF-2F83-B93F-E3032FC2EF5E}"/>
              </a:ext>
            </a:extLst>
          </p:cNvPr>
          <p:cNvGrpSpPr/>
          <p:nvPr/>
        </p:nvGrpSpPr>
        <p:grpSpPr>
          <a:xfrm>
            <a:off x="3915546" y="11035512"/>
            <a:ext cx="10572109" cy="1758508"/>
            <a:chOff x="686285" y="2459041"/>
            <a:chExt cx="10572109" cy="1758508"/>
          </a:xfrm>
        </p:grpSpPr>
        <p:grpSp>
          <p:nvGrpSpPr>
            <p:cNvPr id="48" name="Group 47">
              <a:extLst>
                <a:ext uri="{FF2B5EF4-FFF2-40B4-BE49-F238E27FC236}">
                  <a16:creationId xmlns:a16="http://schemas.microsoft.com/office/drawing/2014/main" id="{E831A082-329C-F14F-F761-E50CAF8E98AF}"/>
                </a:ext>
              </a:extLst>
            </p:cNvPr>
            <p:cNvGrpSpPr/>
            <p:nvPr/>
          </p:nvGrpSpPr>
          <p:grpSpPr>
            <a:xfrm>
              <a:off x="1842447" y="2459041"/>
              <a:ext cx="9415947" cy="1758508"/>
              <a:chOff x="1842447" y="2459041"/>
              <a:chExt cx="9415947" cy="1758508"/>
            </a:xfrm>
          </p:grpSpPr>
          <p:sp>
            <p:nvSpPr>
              <p:cNvPr id="7" name="TextBox 6">
                <a:extLst>
                  <a:ext uri="{FF2B5EF4-FFF2-40B4-BE49-F238E27FC236}">
                    <a16:creationId xmlns:a16="http://schemas.microsoft.com/office/drawing/2014/main" id="{8DF3DFE1-7182-E7A6-ADAB-A093CA371492}"/>
                  </a:ext>
                </a:extLst>
              </p:cNvPr>
              <p:cNvSpPr txBox="1"/>
              <p:nvPr/>
            </p:nvSpPr>
            <p:spPr>
              <a:xfrm>
                <a:off x="1842449" y="2459041"/>
                <a:ext cx="5546711"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Potential Data Inconsistencies</a:t>
                </a:r>
              </a:p>
            </p:txBody>
          </p:sp>
          <p:sp>
            <p:nvSpPr>
              <p:cNvPr id="8" name="Subtitle 2">
                <a:extLst>
                  <a:ext uri="{FF2B5EF4-FFF2-40B4-BE49-F238E27FC236}">
                    <a16:creationId xmlns:a16="http://schemas.microsoft.com/office/drawing/2014/main" id="{E37983F5-1B2C-36B1-BF6C-FBC1F3F2F1DE}"/>
                  </a:ext>
                </a:extLst>
              </p:cNvPr>
              <p:cNvSpPr txBox="1">
                <a:spLocks/>
              </p:cNvSpPr>
              <p:nvPr/>
            </p:nvSpPr>
            <p:spPr>
              <a:xfrm>
                <a:off x="1842447" y="2995420"/>
                <a:ext cx="9415947" cy="12221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Analysis reveals unusual dips in daily ticket numbers during January, March, and April, suggesting potential data errors that warrant further investigation and validation.</a:t>
                </a:r>
              </a:p>
            </p:txBody>
          </p:sp>
        </p:grpSp>
        <p:pic>
          <p:nvPicPr>
            <p:cNvPr id="77" name="Picture 76" descr="A black background with a black square&#10;&#10;AI-generated content may be incorrect.">
              <a:extLst>
                <a:ext uri="{FF2B5EF4-FFF2-40B4-BE49-F238E27FC236}">
                  <a16:creationId xmlns:a16="http://schemas.microsoft.com/office/drawing/2014/main" id="{E24B05C0-3FAB-35C3-85E5-AD47CDE9F875}"/>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686285" y="2459041"/>
              <a:ext cx="914400" cy="914400"/>
            </a:xfrm>
            <a:prstGeom prst="rect">
              <a:avLst/>
            </a:prstGeom>
          </p:spPr>
        </p:pic>
      </p:grpSp>
      <p:pic>
        <p:nvPicPr>
          <p:cNvPr id="4" name="Picture 3">
            <a:extLst>
              <a:ext uri="{FF2B5EF4-FFF2-40B4-BE49-F238E27FC236}">
                <a16:creationId xmlns:a16="http://schemas.microsoft.com/office/drawing/2014/main" id="{F2B56632-9756-69A3-0E55-EA5A3C89B6B6}"/>
              </a:ext>
            </a:extLst>
          </p:cNvPr>
          <p:cNvPicPr>
            <a:picLocks noChangeAspect="1"/>
          </p:cNvPicPr>
          <p:nvPr/>
        </p:nvPicPr>
        <p:blipFill>
          <a:blip r:embed="rId15"/>
          <a:stretch>
            <a:fillRect/>
          </a:stretch>
        </p:blipFill>
        <p:spPr>
          <a:xfrm>
            <a:off x="16222313" y="9401670"/>
            <a:ext cx="6167253" cy="3474720"/>
          </a:xfrm>
          <a:prstGeom prst="rect">
            <a:avLst/>
          </a:prstGeom>
        </p:spPr>
      </p:pic>
    </p:spTree>
    <p:extLst>
      <p:ext uri="{BB962C8B-B14F-4D97-AF65-F5344CB8AC3E}">
        <p14:creationId xmlns:p14="http://schemas.microsoft.com/office/powerpoint/2010/main" val="332698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03BAF-3349-89D4-2101-BF3875E039AC}"/>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9926B414-F7AA-0C23-39F6-3F3D23A7F791}"/>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Work Stream </a:t>
            </a:r>
            <a:r>
              <a:rPr lang="ar-EG" sz="6500" b="1" dirty="0">
                <a:solidFill>
                  <a:srgbClr val="003366"/>
                </a:solidFill>
                <a:latin typeface="Oswald" pitchFamily="2" charset="0"/>
                <a:cs typeface="Arial" panose="020B0604020202020204" pitchFamily="34" charset="0"/>
              </a:rPr>
              <a:t>3</a:t>
            </a:r>
            <a:r>
              <a:rPr lang="en-US" sz="6500" b="1" dirty="0">
                <a:solidFill>
                  <a:srgbClr val="003366"/>
                </a:solidFill>
                <a:latin typeface="Oswald" pitchFamily="2" charset="0"/>
                <a:cs typeface="Arial" panose="020B0604020202020204" pitchFamily="34" charset="0"/>
              </a:rPr>
              <a:t>: </a:t>
            </a:r>
            <a:r>
              <a:rPr lang="en-US" sz="6500" b="1" dirty="0">
                <a:solidFill>
                  <a:srgbClr val="C00000"/>
                </a:solidFill>
                <a:latin typeface="Oswald" pitchFamily="2" charset="0"/>
                <a:cs typeface="Arial" panose="020B0604020202020204" pitchFamily="34" charset="0"/>
              </a:rPr>
              <a:t>Revenue Analysis</a:t>
            </a:r>
          </a:p>
          <a:p>
            <a:pPr marL="0" indent="0">
              <a:buFont typeface="Arial" panose="020B0604020202020204" pitchFamily="34" charset="0"/>
              <a:buNone/>
            </a:pPr>
            <a:endParaRPr lang="en-US" sz="6500" b="1" dirty="0">
              <a:solidFill>
                <a:srgbClr val="C00000"/>
              </a:solidFill>
              <a:latin typeface="Oswald" pitchFamily="2" charset="0"/>
              <a:cs typeface="Arial" panose="020B0604020202020204" pitchFamily="34" charset="0"/>
            </a:endParaRPr>
          </a:p>
        </p:txBody>
      </p:sp>
      <p:pic>
        <p:nvPicPr>
          <p:cNvPr id="2" name="Graphic 1" descr="Bar graph with upward trend with solid fill">
            <a:extLst>
              <a:ext uri="{FF2B5EF4-FFF2-40B4-BE49-F238E27FC236}">
                <a16:creationId xmlns:a16="http://schemas.microsoft.com/office/drawing/2014/main" id="{B7C3DC7F-6F68-10C5-36BE-98A42902F2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72331" y="361492"/>
            <a:ext cx="1392703" cy="1378502"/>
          </a:xfrm>
          <a:prstGeom prst="rect">
            <a:avLst/>
          </a:prstGeom>
        </p:spPr>
      </p:pic>
      <p:grpSp>
        <p:nvGrpSpPr>
          <p:cNvPr id="3" name="Group 2">
            <a:extLst>
              <a:ext uri="{FF2B5EF4-FFF2-40B4-BE49-F238E27FC236}">
                <a16:creationId xmlns:a16="http://schemas.microsoft.com/office/drawing/2014/main" id="{E98984B9-4534-26CB-8102-EB194F02C093}"/>
              </a:ext>
            </a:extLst>
          </p:cNvPr>
          <p:cNvGrpSpPr/>
          <p:nvPr/>
        </p:nvGrpSpPr>
        <p:grpSpPr>
          <a:xfrm>
            <a:off x="1390530" y="4788958"/>
            <a:ext cx="21907929" cy="8117671"/>
            <a:chOff x="1497383" y="4941265"/>
            <a:chExt cx="18750302" cy="8117671"/>
          </a:xfrm>
        </p:grpSpPr>
        <p:sp>
          <p:nvSpPr>
            <p:cNvPr id="4" name="TextBox 3">
              <a:extLst>
                <a:ext uri="{FF2B5EF4-FFF2-40B4-BE49-F238E27FC236}">
                  <a16:creationId xmlns:a16="http://schemas.microsoft.com/office/drawing/2014/main" id="{31A02AA2-9B73-532D-B052-A3DB7296784E}"/>
                </a:ext>
              </a:extLst>
            </p:cNvPr>
            <p:cNvSpPr txBox="1"/>
            <p:nvPr/>
          </p:nvSpPr>
          <p:spPr>
            <a:xfrm>
              <a:off x="3050926" y="4941265"/>
              <a:ext cx="17196759" cy="8117671"/>
            </a:xfrm>
            <a:prstGeom prst="rect">
              <a:avLst/>
            </a:prstGeom>
            <a:noFill/>
          </p:spPr>
          <p:txBody>
            <a:bodyPr wrap="square">
              <a:spAutoFit/>
            </a:bodyPr>
            <a:lstStyle/>
            <a:p>
              <a:pPr marL="457200" marR="0" lvl="0" indent="-457200" rtl="0">
                <a:lnSpc>
                  <a:spcPts val="5000"/>
                </a:lnSpc>
                <a:spcAft>
                  <a:spcPts val="800"/>
                </a:spcAft>
                <a:buFont typeface="Wingdings" panose="05000000000000000000" pitchFamily="2" charset="2"/>
                <a:buChar char="v"/>
              </a:pPr>
              <a:r>
                <a:rPr lang="en-US" sz="3000" kern="100" dirty="0">
                  <a:solidFill>
                    <a:srgbClr val="000000"/>
                  </a:solidFill>
                  <a:latin typeface="Aptos" panose="020B0004020202020204" pitchFamily="34" charset="0"/>
                  <a:cs typeface="Arial" panose="020B0604020202020204" pitchFamily="34" charset="0"/>
                </a:rPr>
                <a:t>What is the overall trend of total sales revenue? </a:t>
              </a:r>
              <a:endParaRPr lang="ar-EG" sz="3000" kern="100" dirty="0">
                <a:solidFill>
                  <a:srgbClr val="000000"/>
                </a:solidFill>
                <a:latin typeface="Aptos" panose="020B0004020202020204" pitchFamily="34" charset="0"/>
                <a:cs typeface="Arial" panose="020B0604020202020204" pitchFamily="34" charset="0"/>
              </a:endParaRPr>
            </a:p>
            <a:p>
              <a:pPr marL="457200" marR="0" lvl="0" indent="-457200" rtl="0">
                <a:lnSpc>
                  <a:spcPts val="5000"/>
                </a:lnSpc>
                <a:spcAft>
                  <a:spcPts val="800"/>
                </a:spcAft>
                <a:buFont typeface="Wingdings" panose="05000000000000000000" pitchFamily="2" charset="2"/>
                <a:buChar char="v"/>
              </a:pPr>
              <a:r>
                <a:rPr lang="en-US" sz="3000" kern="100" dirty="0">
                  <a:solidFill>
                    <a:srgbClr val="000000"/>
                  </a:solidFill>
                  <a:latin typeface="Aptos" panose="020B0004020202020204" pitchFamily="34" charset="0"/>
                  <a:cs typeface="Arial" panose="020B0604020202020204" pitchFamily="34" charset="0"/>
                </a:rPr>
                <a:t>How does revenue distribution vary across different ticket classes and ticket types?</a:t>
              </a:r>
            </a:p>
            <a:p>
              <a:pPr marL="457200" marR="0" lvl="0" indent="-457200" rtl="0">
                <a:lnSpc>
                  <a:spcPts val="5000"/>
                </a:lnSpc>
                <a:spcAft>
                  <a:spcPts val="800"/>
                </a:spcAft>
                <a:buFont typeface="Wingdings" panose="05000000000000000000" pitchFamily="2" charset="2"/>
                <a:buChar char="v"/>
              </a:pPr>
              <a:r>
                <a:rPr lang="en-US" sz="3000" kern="100" dirty="0">
                  <a:solidFill>
                    <a:srgbClr val="000000"/>
                  </a:solidFill>
                  <a:latin typeface="Aptos" panose="020B0004020202020204" pitchFamily="34" charset="0"/>
                  <a:cs typeface="Arial" panose="020B0604020202020204" pitchFamily="34" charset="0"/>
                </a:rPr>
                <a:t>What is the revenue contribution of Railcard holders?</a:t>
              </a:r>
            </a:p>
            <a:p>
              <a:pPr marL="457200" marR="0" lvl="0" indent="-457200" rtl="0">
                <a:lnSpc>
                  <a:spcPts val="5000"/>
                </a:lnSpc>
                <a:spcAft>
                  <a:spcPts val="800"/>
                </a:spcAft>
                <a:buFont typeface="Wingdings" panose="05000000000000000000" pitchFamily="2" charset="2"/>
                <a:buChar char="v"/>
              </a:pPr>
              <a:r>
                <a:rPr lang="en-US" sz="3000" kern="100" dirty="0">
                  <a:solidFill>
                    <a:srgbClr val="000000"/>
                  </a:solidFill>
                  <a:latin typeface="Aptos" panose="020B0004020202020204" pitchFamily="34" charset="0"/>
                  <a:cs typeface="Arial" panose="020B0604020202020204" pitchFamily="34" charset="0"/>
                </a:rPr>
                <a:t>Which routes generate the highest and lowest revenue? And what are the characteristics of these journeys?</a:t>
              </a:r>
            </a:p>
            <a:p>
              <a:pPr marL="457200" marR="0" lvl="0" indent="-457200" rtl="0">
                <a:lnSpc>
                  <a:spcPts val="5000"/>
                </a:lnSpc>
                <a:spcAft>
                  <a:spcPts val="800"/>
                </a:spcAft>
                <a:buFont typeface="Wingdings" panose="05000000000000000000" pitchFamily="2" charset="2"/>
                <a:buChar char="v"/>
              </a:pPr>
              <a:r>
                <a:rPr lang="en-US" sz="3000" kern="100" dirty="0">
                  <a:solidFill>
                    <a:srgbClr val="000000"/>
                  </a:solidFill>
                  <a:latin typeface="Aptos" panose="020B0004020202020204" pitchFamily="34" charset="0"/>
                  <a:cs typeface="Arial" panose="020B0604020202020204" pitchFamily="34" charset="0"/>
                </a:rPr>
                <a:t>How does revenue fluctuate across different months?</a:t>
              </a:r>
            </a:p>
            <a:p>
              <a:pPr marL="457200" marR="0" lvl="0" indent="-457200" rtl="0">
                <a:lnSpc>
                  <a:spcPts val="5000"/>
                </a:lnSpc>
                <a:spcAft>
                  <a:spcPts val="800"/>
                </a:spcAft>
                <a:buFont typeface="Wingdings" panose="05000000000000000000" pitchFamily="2" charset="2"/>
                <a:buChar char="v"/>
              </a:pPr>
              <a:r>
                <a:rPr lang="en-US" sz="3000" kern="100" dirty="0">
                  <a:solidFill>
                    <a:srgbClr val="000000"/>
                  </a:solidFill>
                  <a:latin typeface="Aptos" panose="020B0004020202020204" pitchFamily="34" charset="0"/>
                  <a:cs typeface="Arial" panose="020B0604020202020204" pitchFamily="34" charset="0"/>
                </a:rPr>
                <a:t>What is the total financial loss due to refunds?</a:t>
              </a:r>
            </a:p>
            <a:p>
              <a:pPr marL="457200" marR="0" lvl="0" indent="-457200" rtl="0">
                <a:lnSpc>
                  <a:spcPts val="5000"/>
                </a:lnSpc>
                <a:spcAft>
                  <a:spcPts val="800"/>
                </a:spcAft>
                <a:buFont typeface="Wingdings" panose="05000000000000000000" pitchFamily="2" charset="2"/>
                <a:buChar char="v"/>
              </a:pPr>
              <a:r>
                <a:rPr lang="en-US" sz="3000" kern="100" dirty="0">
                  <a:solidFill>
                    <a:srgbClr val="000000"/>
                  </a:solidFill>
                  <a:latin typeface="Aptos" panose="020B0004020202020204" pitchFamily="34" charset="0"/>
                  <a:cs typeface="Arial" panose="020B0604020202020204" pitchFamily="34" charset="0"/>
                </a:rPr>
                <a:t>What is the percentage of revenue lost due to refunds?</a:t>
              </a:r>
            </a:p>
            <a:p>
              <a:pPr marL="457200" marR="0" lvl="0" indent="-457200" rtl="0">
                <a:lnSpc>
                  <a:spcPts val="5000"/>
                </a:lnSpc>
                <a:spcAft>
                  <a:spcPts val="800"/>
                </a:spcAft>
                <a:buFont typeface="Wingdings" panose="05000000000000000000" pitchFamily="2" charset="2"/>
                <a:buChar char="v"/>
              </a:pPr>
              <a:r>
                <a:rPr lang="en-US" sz="3000" kern="100" dirty="0">
                  <a:solidFill>
                    <a:srgbClr val="000000"/>
                  </a:solidFill>
                  <a:latin typeface="Aptos" panose="020B0004020202020204" pitchFamily="34" charset="0"/>
                  <a:cs typeface="Arial" panose="020B0604020202020204" pitchFamily="34" charset="0"/>
                </a:rPr>
                <a:t>What are the primary reasons for refunds and their associated financial impact?</a:t>
              </a:r>
            </a:p>
            <a:p>
              <a:pPr marL="457200" marR="0" lvl="0" indent="-457200" rtl="0">
                <a:lnSpc>
                  <a:spcPts val="5000"/>
                </a:lnSpc>
                <a:spcAft>
                  <a:spcPts val="800"/>
                </a:spcAft>
                <a:buFont typeface="Wingdings" panose="05000000000000000000" pitchFamily="2" charset="2"/>
                <a:buChar char="v"/>
              </a:pPr>
              <a:r>
                <a:rPr lang="en-US" sz="3000" kern="100" dirty="0">
                  <a:solidFill>
                    <a:srgbClr val="000000"/>
                  </a:solidFill>
                  <a:latin typeface="Aptos" panose="020B0004020202020204" pitchFamily="34" charset="0"/>
                  <a:cs typeface="Arial" panose="020B0604020202020204" pitchFamily="34" charset="0"/>
                </a:rPr>
                <a:t>Is there a correlation between delays and refund requests, particularly for specific ticket types?</a:t>
              </a:r>
            </a:p>
            <a:p>
              <a:pPr marL="457200" marR="0" lvl="0" indent="-457200" rtl="0">
                <a:lnSpc>
                  <a:spcPts val="5000"/>
                </a:lnSpc>
                <a:spcAft>
                  <a:spcPts val="800"/>
                </a:spcAft>
                <a:buFont typeface="Wingdings" panose="05000000000000000000" pitchFamily="2" charset="2"/>
                <a:buChar char="v"/>
              </a:pPr>
              <a:r>
                <a:rPr lang="en-US" sz="3000" kern="100" dirty="0">
                  <a:solidFill>
                    <a:srgbClr val="000000"/>
                  </a:solidFill>
                  <a:latin typeface="Aptos" panose="020B0004020202020204" pitchFamily="34" charset="0"/>
                  <a:cs typeface="Arial" panose="020B0604020202020204" pitchFamily="34" charset="0"/>
                </a:rPr>
                <a:t>Can we identify any patterns or trends in refund requests over time?</a:t>
              </a:r>
            </a:p>
            <a:p>
              <a:pPr marL="457200" marR="0" lvl="0" indent="-457200" rtl="0">
                <a:lnSpc>
                  <a:spcPts val="5000"/>
                </a:lnSpc>
                <a:spcAft>
                  <a:spcPts val="800"/>
                </a:spcAft>
                <a:buFont typeface="Wingdings" panose="05000000000000000000" pitchFamily="2" charset="2"/>
                <a:buChar char="v"/>
              </a:pPr>
              <a:r>
                <a:rPr lang="en-US" sz="3000" kern="100" dirty="0">
                  <a:solidFill>
                    <a:srgbClr val="000000"/>
                  </a:solidFill>
                  <a:latin typeface="Aptos" panose="020B0004020202020204" pitchFamily="34" charset="0"/>
                  <a:cs typeface="Arial" panose="020B0604020202020204" pitchFamily="34" charset="0"/>
                </a:rPr>
                <a:t>How does delay time correlate with refund requests and customer satisfaction?</a:t>
              </a:r>
            </a:p>
          </p:txBody>
        </p:sp>
        <p:pic>
          <p:nvPicPr>
            <p:cNvPr id="5" name="Picture 4" descr="A black background with a black square&#10;&#10;AI-generated content may be incorrect.">
              <a:extLst>
                <a:ext uri="{FF2B5EF4-FFF2-40B4-BE49-F238E27FC236}">
                  <a16:creationId xmlns:a16="http://schemas.microsoft.com/office/drawing/2014/main" id="{99BF4EFD-6A79-5631-CC33-E4ABA1E4574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97383" y="4941265"/>
              <a:ext cx="1097280" cy="1097280"/>
            </a:xfrm>
            <a:prstGeom prst="rect">
              <a:avLst/>
            </a:prstGeom>
          </p:spPr>
        </p:pic>
      </p:grpSp>
      <p:grpSp>
        <p:nvGrpSpPr>
          <p:cNvPr id="10" name="Group 9">
            <a:extLst>
              <a:ext uri="{FF2B5EF4-FFF2-40B4-BE49-F238E27FC236}">
                <a16:creationId xmlns:a16="http://schemas.microsoft.com/office/drawing/2014/main" id="{AE69D368-94D9-2C70-A400-FBECC88A8C10}"/>
              </a:ext>
            </a:extLst>
          </p:cNvPr>
          <p:cNvGrpSpPr/>
          <p:nvPr/>
        </p:nvGrpSpPr>
        <p:grpSpPr>
          <a:xfrm>
            <a:off x="1390530" y="3483824"/>
            <a:ext cx="13739681" cy="1097280"/>
            <a:chOff x="1497383" y="3285811"/>
            <a:chExt cx="13739681" cy="1097280"/>
          </a:xfrm>
        </p:grpSpPr>
        <p:pic>
          <p:nvPicPr>
            <p:cNvPr id="11" name="Picture 10" descr="A black background with a black square&#10;&#10;AI-generated content may be incorrect.">
              <a:extLst>
                <a:ext uri="{FF2B5EF4-FFF2-40B4-BE49-F238E27FC236}">
                  <a16:creationId xmlns:a16="http://schemas.microsoft.com/office/drawing/2014/main" id="{F7D95F91-FDFE-25A0-E05A-32338F54048D}"/>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97383" y="3285811"/>
              <a:ext cx="1097280" cy="1097280"/>
            </a:xfrm>
            <a:prstGeom prst="rect">
              <a:avLst/>
            </a:prstGeom>
          </p:spPr>
        </p:pic>
        <p:sp>
          <p:nvSpPr>
            <p:cNvPr id="12" name="TextBox 11">
              <a:extLst>
                <a:ext uri="{FF2B5EF4-FFF2-40B4-BE49-F238E27FC236}">
                  <a16:creationId xmlns:a16="http://schemas.microsoft.com/office/drawing/2014/main" id="{8984CB67-BCE0-087E-568A-7515913BA2DC}"/>
                </a:ext>
              </a:extLst>
            </p:cNvPr>
            <p:cNvSpPr txBox="1"/>
            <p:nvPr/>
          </p:nvSpPr>
          <p:spPr>
            <a:xfrm>
              <a:off x="3050926" y="3475346"/>
              <a:ext cx="12186138" cy="718210"/>
            </a:xfrm>
            <a:prstGeom prst="rect">
              <a:avLst/>
            </a:prstGeom>
            <a:noFill/>
          </p:spPr>
          <p:txBody>
            <a:bodyPr wrap="square">
              <a:spAutoFit/>
            </a:bodyPr>
            <a:lstStyle/>
            <a:p>
              <a:pPr marR="0" lvl="0" rtl="0">
                <a:lnSpc>
                  <a:spcPct val="150000"/>
                </a:lnSpc>
                <a:spcAft>
                  <a:spcPts val="800"/>
                </a:spcAft>
              </a:pPr>
              <a:r>
                <a:rPr lang="en-US" sz="30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Applied routine </a:t>
              </a:r>
              <a:r>
                <a:rPr lang="en-US" sz="3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Data Cleaning</a:t>
              </a:r>
            </a:p>
          </p:txBody>
        </p:sp>
      </p:grpSp>
      <p:grpSp>
        <p:nvGrpSpPr>
          <p:cNvPr id="20" name="Group 19">
            <a:extLst>
              <a:ext uri="{FF2B5EF4-FFF2-40B4-BE49-F238E27FC236}">
                <a16:creationId xmlns:a16="http://schemas.microsoft.com/office/drawing/2014/main" id="{DBCABCF5-EDD0-B086-CAE5-B9D567FA2272}"/>
              </a:ext>
            </a:extLst>
          </p:cNvPr>
          <p:cNvGrpSpPr/>
          <p:nvPr/>
        </p:nvGrpSpPr>
        <p:grpSpPr>
          <a:xfrm>
            <a:off x="1390530" y="2178691"/>
            <a:ext cx="21907930" cy="1097280"/>
            <a:chOff x="1390530" y="2178691"/>
            <a:chExt cx="21907930" cy="1097280"/>
          </a:xfrm>
        </p:grpSpPr>
        <p:pic>
          <p:nvPicPr>
            <p:cNvPr id="8" name="Graphic 7" descr="Database with solid fill">
              <a:extLst>
                <a:ext uri="{FF2B5EF4-FFF2-40B4-BE49-F238E27FC236}">
                  <a16:creationId xmlns:a16="http://schemas.microsoft.com/office/drawing/2014/main" id="{18D73896-7833-F53E-2F2E-6DD459738C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0530" y="2178691"/>
              <a:ext cx="1097280" cy="1097280"/>
            </a:xfrm>
            <a:prstGeom prst="rect">
              <a:avLst/>
            </a:prstGeom>
          </p:spPr>
        </p:pic>
        <p:pic>
          <p:nvPicPr>
            <p:cNvPr id="19" name="Picture 18">
              <a:extLst>
                <a:ext uri="{FF2B5EF4-FFF2-40B4-BE49-F238E27FC236}">
                  <a16:creationId xmlns:a16="http://schemas.microsoft.com/office/drawing/2014/main" id="{C1FCEAAF-DB17-5279-9E59-59D37D6044F9}"/>
                </a:ext>
              </a:extLst>
            </p:cNvPr>
            <p:cNvPicPr>
              <a:picLocks noChangeAspect="1"/>
            </p:cNvPicPr>
            <p:nvPr/>
          </p:nvPicPr>
          <p:blipFill>
            <a:blip r:embed="rId8"/>
            <a:stretch>
              <a:fillRect/>
            </a:stretch>
          </p:blipFill>
          <p:spPr>
            <a:xfrm>
              <a:off x="2944074" y="2366143"/>
              <a:ext cx="20354386" cy="722376"/>
            </a:xfrm>
            <a:prstGeom prst="rect">
              <a:avLst/>
            </a:prstGeom>
          </p:spPr>
        </p:pic>
      </p:grpSp>
    </p:spTree>
    <p:extLst>
      <p:ext uri="{BB962C8B-B14F-4D97-AF65-F5344CB8AC3E}">
        <p14:creationId xmlns:p14="http://schemas.microsoft.com/office/powerpoint/2010/main" val="150161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1EEAC-1CF1-1A27-624E-7958CB58EB1F}"/>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FDEADF8B-4E8C-1367-F6E1-B988302D7023}"/>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Revenue Analysis</a:t>
            </a:r>
            <a:r>
              <a:rPr lang="ar-EG" sz="6500" b="1" dirty="0">
                <a:solidFill>
                  <a:srgbClr val="003366"/>
                </a:solidFill>
                <a:latin typeface="Oswald" pitchFamily="2" charset="0"/>
                <a:cs typeface="Arial" panose="020B0604020202020204" pitchFamily="34" charset="0"/>
              </a:rPr>
              <a:t> </a:t>
            </a:r>
            <a:r>
              <a:rPr lang="en-US" sz="6500" b="1" dirty="0">
                <a:solidFill>
                  <a:srgbClr val="003366"/>
                </a:solidFill>
                <a:latin typeface="Oswald" pitchFamily="2" charset="0"/>
                <a:cs typeface="Arial" panose="020B0604020202020204" pitchFamily="34" charset="0"/>
              </a:rPr>
              <a:t>Insights</a:t>
            </a:r>
          </a:p>
        </p:txBody>
      </p:sp>
      <p:pic>
        <p:nvPicPr>
          <p:cNvPr id="2" name="Graphic 1" descr="Bar graph with upward trend with solid fill">
            <a:extLst>
              <a:ext uri="{FF2B5EF4-FFF2-40B4-BE49-F238E27FC236}">
                <a16:creationId xmlns:a16="http://schemas.microsoft.com/office/drawing/2014/main" id="{077C2C1F-7C71-9198-3ACE-83F8C15E46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00631" y="361492"/>
            <a:ext cx="1392703" cy="1378502"/>
          </a:xfrm>
          <a:prstGeom prst="rect">
            <a:avLst/>
          </a:prstGeom>
        </p:spPr>
      </p:pic>
      <p:sp>
        <p:nvSpPr>
          <p:cNvPr id="26" name="Shape 48953">
            <a:extLst>
              <a:ext uri="{FF2B5EF4-FFF2-40B4-BE49-F238E27FC236}">
                <a16:creationId xmlns:a16="http://schemas.microsoft.com/office/drawing/2014/main" id="{4E3E4CF7-7317-2869-45C0-2E11C5F4A882}"/>
              </a:ext>
            </a:extLst>
          </p:cNvPr>
          <p:cNvSpPr/>
          <p:nvPr/>
        </p:nvSpPr>
        <p:spPr>
          <a:xfrm>
            <a:off x="780739" y="2459041"/>
            <a:ext cx="2612510" cy="10160000"/>
          </a:xfrm>
          <a:custGeom>
            <a:avLst/>
            <a:gdLst/>
            <a:ahLst/>
            <a:cxnLst>
              <a:cxn ang="0">
                <a:pos x="wd2" y="hd2"/>
              </a:cxn>
              <a:cxn ang="5400000">
                <a:pos x="wd2" y="hd2"/>
              </a:cxn>
              <a:cxn ang="10800000">
                <a:pos x="wd2" y="hd2"/>
              </a:cxn>
              <a:cxn ang="16200000">
                <a:pos x="wd2" y="hd2"/>
              </a:cxn>
            </a:cxnLst>
            <a:rect l="0" t="0" r="r" b="b"/>
            <a:pathLst>
              <a:path w="21352" h="21540" extrusionOk="0">
                <a:moveTo>
                  <a:pt x="8706" y="9"/>
                </a:moveTo>
                <a:cubicBezTo>
                  <a:pt x="8290" y="38"/>
                  <a:pt x="7873" y="77"/>
                  <a:pt x="7504" y="142"/>
                </a:cubicBezTo>
                <a:cubicBezTo>
                  <a:pt x="5875" y="429"/>
                  <a:pt x="5723" y="1019"/>
                  <a:pt x="5806" y="1518"/>
                </a:cubicBezTo>
                <a:cubicBezTo>
                  <a:pt x="5847" y="1764"/>
                  <a:pt x="6129" y="1909"/>
                  <a:pt x="6664" y="2091"/>
                </a:cubicBezTo>
                <a:cubicBezTo>
                  <a:pt x="7057" y="2225"/>
                  <a:pt x="7540" y="2395"/>
                  <a:pt x="7694" y="2569"/>
                </a:cubicBezTo>
                <a:cubicBezTo>
                  <a:pt x="7764" y="2650"/>
                  <a:pt x="7801" y="2734"/>
                  <a:pt x="7642" y="2807"/>
                </a:cubicBezTo>
                <a:cubicBezTo>
                  <a:pt x="7542" y="2853"/>
                  <a:pt x="7369" y="2870"/>
                  <a:pt x="7216" y="2890"/>
                </a:cubicBezTo>
                <a:lnTo>
                  <a:pt x="10272" y="3516"/>
                </a:lnTo>
                <a:lnTo>
                  <a:pt x="9506" y="3798"/>
                </a:lnTo>
                <a:lnTo>
                  <a:pt x="10024" y="4049"/>
                </a:lnTo>
                <a:lnTo>
                  <a:pt x="9512" y="4579"/>
                </a:lnTo>
                <a:lnTo>
                  <a:pt x="9984" y="8720"/>
                </a:lnTo>
                <a:cubicBezTo>
                  <a:pt x="8595" y="8721"/>
                  <a:pt x="7206" y="8729"/>
                  <a:pt x="5818" y="8722"/>
                </a:cubicBezTo>
                <a:cubicBezTo>
                  <a:pt x="6487" y="8182"/>
                  <a:pt x="6925" y="7619"/>
                  <a:pt x="7124" y="7047"/>
                </a:cubicBezTo>
                <a:cubicBezTo>
                  <a:pt x="7373" y="6330"/>
                  <a:pt x="7242" y="5609"/>
                  <a:pt x="6951" y="4894"/>
                </a:cubicBezTo>
                <a:cubicBezTo>
                  <a:pt x="6789" y="4495"/>
                  <a:pt x="6575" y="4097"/>
                  <a:pt x="6595" y="3695"/>
                </a:cubicBezTo>
                <a:cubicBezTo>
                  <a:pt x="6602" y="3532"/>
                  <a:pt x="6661" y="3369"/>
                  <a:pt x="6744" y="3208"/>
                </a:cubicBezTo>
                <a:cubicBezTo>
                  <a:pt x="6618" y="3248"/>
                  <a:pt x="6447" y="3286"/>
                  <a:pt x="6324" y="3307"/>
                </a:cubicBezTo>
                <a:cubicBezTo>
                  <a:pt x="5428" y="3466"/>
                  <a:pt x="4294" y="3484"/>
                  <a:pt x="3332" y="3599"/>
                </a:cubicBezTo>
                <a:cubicBezTo>
                  <a:pt x="2870" y="3654"/>
                  <a:pt x="2295" y="3703"/>
                  <a:pt x="1916" y="3803"/>
                </a:cubicBezTo>
                <a:cubicBezTo>
                  <a:pt x="1545" y="3900"/>
                  <a:pt x="1534" y="4004"/>
                  <a:pt x="1392" y="4146"/>
                </a:cubicBezTo>
                <a:cubicBezTo>
                  <a:pt x="846" y="4696"/>
                  <a:pt x="697" y="5272"/>
                  <a:pt x="581" y="5841"/>
                </a:cubicBezTo>
                <a:cubicBezTo>
                  <a:pt x="484" y="6316"/>
                  <a:pt x="1075" y="6786"/>
                  <a:pt x="892" y="7261"/>
                </a:cubicBezTo>
                <a:cubicBezTo>
                  <a:pt x="759" y="7603"/>
                  <a:pt x="62" y="7884"/>
                  <a:pt x="195" y="8233"/>
                </a:cubicBezTo>
                <a:cubicBezTo>
                  <a:pt x="293" y="8487"/>
                  <a:pt x="237" y="8758"/>
                  <a:pt x="63" y="9008"/>
                </a:cubicBezTo>
                <a:cubicBezTo>
                  <a:pt x="-218" y="9411"/>
                  <a:pt x="522" y="9743"/>
                  <a:pt x="742" y="10130"/>
                </a:cubicBezTo>
                <a:cubicBezTo>
                  <a:pt x="812" y="10253"/>
                  <a:pt x="852" y="10383"/>
                  <a:pt x="1001" y="10501"/>
                </a:cubicBezTo>
                <a:cubicBezTo>
                  <a:pt x="1287" y="10500"/>
                  <a:pt x="1619" y="10498"/>
                  <a:pt x="1881" y="10534"/>
                </a:cubicBezTo>
                <a:cubicBezTo>
                  <a:pt x="1964" y="10545"/>
                  <a:pt x="2067" y="10561"/>
                  <a:pt x="2129" y="10581"/>
                </a:cubicBezTo>
                <a:cubicBezTo>
                  <a:pt x="2236" y="10616"/>
                  <a:pt x="2261" y="10681"/>
                  <a:pt x="2302" y="10725"/>
                </a:cubicBezTo>
                <a:cubicBezTo>
                  <a:pt x="2650" y="11097"/>
                  <a:pt x="2869" y="11446"/>
                  <a:pt x="2929" y="11831"/>
                </a:cubicBezTo>
                <a:cubicBezTo>
                  <a:pt x="2990" y="12229"/>
                  <a:pt x="2984" y="12626"/>
                  <a:pt x="2946" y="13024"/>
                </a:cubicBezTo>
                <a:cubicBezTo>
                  <a:pt x="2908" y="13420"/>
                  <a:pt x="3175" y="13810"/>
                  <a:pt x="3458" y="14195"/>
                </a:cubicBezTo>
                <a:cubicBezTo>
                  <a:pt x="3663" y="14473"/>
                  <a:pt x="3593" y="14711"/>
                  <a:pt x="3568" y="14993"/>
                </a:cubicBezTo>
                <a:cubicBezTo>
                  <a:pt x="3540" y="15299"/>
                  <a:pt x="3415" y="15601"/>
                  <a:pt x="3429" y="15906"/>
                </a:cubicBezTo>
                <a:cubicBezTo>
                  <a:pt x="3440" y="16121"/>
                  <a:pt x="3410" y="16335"/>
                  <a:pt x="3372" y="16550"/>
                </a:cubicBezTo>
                <a:cubicBezTo>
                  <a:pt x="3327" y="16807"/>
                  <a:pt x="3370" y="17060"/>
                  <a:pt x="3326" y="17316"/>
                </a:cubicBezTo>
                <a:cubicBezTo>
                  <a:pt x="3280" y="17583"/>
                  <a:pt x="3275" y="17856"/>
                  <a:pt x="3527" y="18115"/>
                </a:cubicBezTo>
                <a:cubicBezTo>
                  <a:pt x="3649" y="18240"/>
                  <a:pt x="3781" y="18355"/>
                  <a:pt x="4062" y="18458"/>
                </a:cubicBezTo>
                <a:cubicBezTo>
                  <a:pt x="4207" y="18511"/>
                  <a:pt x="4465" y="18558"/>
                  <a:pt x="4437" y="18634"/>
                </a:cubicBezTo>
                <a:cubicBezTo>
                  <a:pt x="4412" y="18698"/>
                  <a:pt x="4105" y="18768"/>
                  <a:pt x="3993" y="18821"/>
                </a:cubicBezTo>
                <a:cubicBezTo>
                  <a:pt x="3766" y="18928"/>
                  <a:pt x="3618" y="19057"/>
                  <a:pt x="3522" y="19179"/>
                </a:cubicBezTo>
                <a:cubicBezTo>
                  <a:pt x="3386" y="19353"/>
                  <a:pt x="3523" y="19528"/>
                  <a:pt x="3608" y="19700"/>
                </a:cubicBezTo>
                <a:cubicBezTo>
                  <a:pt x="3752" y="19992"/>
                  <a:pt x="4096" y="20316"/>
                  <a:pt x="3429" y="20569"/>
                </a:cubicBezTo>
                <a:cubicBezTo>
                  <a:pt x="2898" y="20771"/>
                  <a:pt x="2124" y="21045"/>
                  <a:pt x="2549" y="21324"/>
                </a:cubicBezTo>
                <a:cubicBezTo>
                  <a:pt x="2831" y="21509"/>
                  <a:pt x="4083" y="21578"/>
                  <a:pt x="4690" y="21519"/>
                </a:cubicBezTo>
                <a:cubicBezTo>
                  <a:pt x="5738" y="21418"/>
                  <a:pt x="6518" y="21182"/>
                  <a:pt x="7020" y="20899"/>
                </a:cubicBezTo>
                <a:cubicBezTo>
                  <a:pt x="7276" y="20756"/>
                  <a:pt x="7859" y="20753"/>
                  <a:pt x="8131" y="20632"/>
                </a:cubicBezTo>
                <a:cubicBezTo>
                  <a:pt x="8431" y="20498"/>
                  <a:pt x="7949" y="20303"/>
                  <a:pt x="8206" y="20172"/>
                </a:cubicBezTo>
                <a:cubicBezTo>
                  <a:pt x="8380" y="20082"/>
                  <a:pt x="8732" y="20016"/>
                  <a:pt x="8908" y="19917"/>
                </a:cubicBezTo>
                <a:cubicBezTo>
                  <a:pt x="9250" y="19725"/>
                  <a:pt x="9154" y="19404"/>
                  <a:pt x="9115" y="19193"/>
                </a:cubicBezTo>
                <a:cubicBezTo>
                  <a:pt x="9066" y="18923"/>
                  <a:pt x="8997" y="18646"/>
                  <a:pt x="9207" y="18381"/>
                </a:cubicBezTo>
                <a:cubicBezTo>
                  <a:pt x="9533" y="17971"/>
                  <a:pt x="9558" y="17517"/>
                  <a:pt x="9673" y="17097"/>
                </a:cubicBezTo>
                <a:cubicBezTo>
                  <a:pt x="9752" y="16810"/>
                  <a:pt x="9445" y="16498"/>
                  <a:pt x="9380" y="16208"/>
                </a:cubicBezTo>
                <a:cubicBezTo>
                  <a:pt x="9280" y="15769"/>
                  <a:pt x="9331" y="15327"/>
                  <a:pt x="9363" y="14887"/>
                </a:cubicBezTo>
                <a:cubicBezTo>
                  <a:pt x="9391" y="14491"/>
                  <a:pt x="9374" y="14079"/>
                  <a:pt x="9506" y="13681"/>
                </a:cubicBezTo>
                <a:cubicBezTo>
                  <a:pt x="9702" y="13092"/>
                  <a:pt x="9984" y="12469"/>
                  <a:pt x="10559" y="11899"/>
                </a:cubicBezTo>
                <a:cubicBezTo>
                  <a:pt x="10466" y="11992"/>
                  <a:pt x="10695" y="12184"/>
                  <a:pt x="10738" y="12281"/>
                </a:cubicBezTo>
                <a:cubicBezTo>
                  <a:pt x="10796" y="12413"/>
                  <a:pt x="10846" y="12546"/>
                  <a:pt x="10899" y="12679"/>
                </a:cubicBezTo>
                <a:cubicBezTo>
                  <a:pt x="10988" y="12902"/>
                  <a:pt x="11151" y="13137"/>
                  <a:pt x="11158" y="13361"/>
                </a:cubicBezTo>
                <a:cubicBezTo>
                  <a:pt x="11165" y="13593"/>
                  <a:pt x="11045" y="13821"/>
                  <a:pt x="11095" y="14055"/>
                </a:cubicBezTo>
                <a:cubicBezTo>
                  <a:pt x="11161" y="14368"/>
                  <a:pt x="11336" y="14678"/>
                  <a:pt x="11503" y="14988"/>
                </a:cubicBezTo>
                <a:cubicBezTo>
                  <a:pt x="11657" y="15273"/>
                  <a:pt x="11681" y="15533"/>
                  <a:pt x="11693" y="15820"/>
                </a:cubicBezTo>
                <a:cubicBezTo>
                  <a:pt x="11702" y="16031"/>
                  <a:pt x="11704" y="16243"/>
                  <a:pt x="11618" y="16452"/>
                </a:cubicBezTo>
                <a:cubicBezTo>
                  <a:pt x="11505" y="16728"/>
                  <a:pt x="11505" y="17006"/>
                  <a:pt x="11411" y="17281"/>
                </a:cubicBezTo>
                <a:cubicBezTo>
                  <a:pt x="11312" y="17572"/>
                  <a:pt x="11084" y="17858"/>
                  <a:pt x="11014" y="18150"/>
                </a:cubicBezTo>
                <a:cubicBezTo>
                  <a:pt x="10952" y="18413"/>
                  <a:pt x="11160" y="18674"/>
                  <a:pt x="11336" y="18930"/>
                </a:cubicBezTo>
                <a:cubicBezTo>
                  <a:pt x="11439" y="19079"/>
                  <a:pt x="11765" y="19242"/>
                  <a:pt x="11739" y="19393"/>
                </a:cubicBezTo>
                <a:cubicBezTo>
                  <a:pt x="11708" y="19574"/>
                  <a:pt x="11446" y="19732"/>
                  <a:pt x="11544" y="19917"/>
                </a:cubicBezTo>
                <a:cubicBezTo>
                  <a:pt x="11552" y="19934"/>
                  <a:pt x="12644" y="20068"/>
                  <a:pt x="12769" y="20082"/>
                </a:cubicBezTo>
                <a:cubicBezTo>
                  <a:pt x="13138" y="20125"/>
                  <a:pt x="13580" y="20100"/>
                  <a:pt x="13926" y="20168"/>
                </a:cubicBezTo>
                <a:cubicBezTo>
                  <a:pt x="14053" y="20194"/>
                  <a:pt x="14147" y="20237"/>
                  <a:pt x="14266" y="20266"/>
                </a:cubicBezTo>
                <a:cubicBezTo>
                  <a:pt x="14940" y="20429"/>
                  <a:pt x="15820" y="20517"/>
                  <a:pt x="16682" y="20537"/>
                </a:cubicBezTo>
                <a:cubicBezTo>
                  <a:pt x="17333" y="20553"/>
                  <a:pt x="20043" y="20709"/>
                  <a:pt x="19894" y="20320"/>
                </a:cubicBezTo>
                <a:cubicBezTo>
                  <a:pt x="19665" y="19725"/>
                  <a:pt x="16327" y="19671"/>
                  <a:pt x="16245" y="19107"/>
                </a:cubicBezTo>
                <a:cubicBezTo>
                  <a:pt x="16207" y="18845"/>
                  <a:pt x="16431" y="18575"/>
                  <a:pt x="16498" y="18314"/>
                </a:cubicBezTo>
                <a:cubicBezTo>
                  <a:pt x="16634" y="17790"/>
                  <a:pt x="16674" y="17249"/>
                  <a:pt x="16625" y="16730"/>
                </a:cubicBezTo>
                <a:cubicBezTo>
                  <a:pt x="16601" y="16474"/>
                  <a:pt x="16545" y="16221"/>
                  <a:pt x="16562" y="15964"/>
                </a:cubicBezTo>
                <a:cubicBezTo>
                  <a:pt x="16580" y="15676"/>
                  <a:pt x="16681" y="15389"/>
                  <a:pt x="16654" y="15101"/>
                </a:cubicBezTo>
                <a:cubicBezTo>
                  <a:pt x="16642" y="14971"/>
                  <a:pt x="16570" y="14847"/>
                  <a:pt x="16608" y="14719"/>
                </a:cubicBezTo>
                <a:cubicBezTo>
                  <a:pt x="16648" y="14582"/>
                  <a:pt x="16670" y="14449"/>
                  <a:pt x="16648" y="14311"/>
                </a:cubicBezTo>
                <a:cubicBezTo>
                  <a:pt x="16614" y="14107"/>
                  <a:pt x="16632" y="13952"/>
                  <a:pt x="16763" y="13752"/>
                </a:cubicBezTo>
                <a:cubicBezTo>
                  <a:pt x="17046" y="13318"/>
                  <a:pt x="17394" y="12887"/>
                  <a:pt x="17661" y="12453"/>
                </a:cubicBezTo>
                <a:cubicBezTo>
                  <a:pt x="17812" y="12206"/>
                  <a:pt x="17936" y="11958"/>
                  <a:pt x="18006" y="11708"/>
                </a:cubicBezTo>
                <a:cubicBezTo>
                  <a:pt x="18050" y="11553"/>
                  <a:pt x="18039" y="11398"/>
                  <a:pt x="18184" y="11250"/>
                </a:cubicBezTo>
                <a:cubicBezTo>
                  <a:pt x="18335" y="11097"/>
                  <a:pt x="18436" y="10943"/>
                  <a:pt x="18530" y="10785"/>
                </a:cubicBezTo>
                <a:cubicBezTo>
                  <a:pt x="18594" y="10678"/>
                  <a:pt x="18571" y="10535"/>
                  <a:pt x="18737" y="10435"/>
                </a:cubicBezTo>
                <a:cubicBezTo>
                  <a:pt x="18881" y="10348"/>
                  <a:pt x="19058" y="10356"/>
                  <a:pt x="19387" y="10356"/>
                </a:cubicBezTo>
                <a:cubicBezTo>
                  <a:pt x="19436" y="10356"/>
                  <a:pt x="19764" y="10365"/>
                  <a:pt x="19784" y="10361"/>
                </a:cubicBezTo>
                <a:cubicBezTo>
                  <a:pt x="20012" y="10315"/>
                  <a:pt x="20031" y="10078"/>
                  <a:pt x="20055" y="10007"/>
                </a:cubicBezTo>
                <a:cubicBezTo>
                  <a:pt x="20118" y="9816"/>
                  <a:pt x="20201" y="9630"/>
                  <a:pt x="20342" y="9443"/>
                </a:cubicBezTo>
                <a:cubicBezTo>
                  <a:pt x="20696" y="8973"/>
                  <a:pt x="21053" y="8508"/>
                  <a:pt x="21223" y="8029"/>
                </a:cubicBezTo>
                <a:cubicBezTo>
                  <a:pt x="21285" y="7853"/>
                  <a:pt x="21382" y="7652"/>
                  <a:pt x="21344" y="7477"/>
                </a:cubicBezTo>
                <a:cubicBezTo>
                  <a:pt x="21306" y="7302"/>
                  <a:pt x="20814" y="7165"/>
                  <a:pt x="20826" y="6985"/>
                </a:cubicBezTo>
                <a:cubicBezTo>
                  <a:pt x="20836" y="6825"/>
                  <a:pt x="20957" y="6664"/>
                  <a:pt x="20929" y="6505"/>
                </a:cubicBezTo>
                <a:cubicBezTo>
                  <a:pt x="20910" y="6389"/>
                  <a:pt x="20732" y="6285"/>
                  <a:pt x="20688" y="6169"/>
                </a:cubicBezTo>
                <a:cubicBezTo>
                  <a:pt x="20553" y="5824"/>
                  <a:pt x="20488" y="5479"/>
                  <a:pt x="20199" y="5140"/>
                </a:cubicBezTo>
                <a:cubicBezTo>
                  <a:pt x="19910" y="4802"/>
                  <a:pt x="19964" y="4445"/>
                  <a:pt x="19502" y="4116"/>
                </a:cubicBezTo>
                <a:cubicBezTo>
                  <a:pt x="19198" y="3899"/>
                  <a:pt x="19255" y="3621"/>
                  <a:pt x="18259" y="3587"/>
                </a:cubicBezTo>
                <a:cubicBezTo>
                  <a:pt x="17227" y="3551"/>
                  <a:pt x="16318" y="3430"/>
                  <a:pt x="15336" y="3333"/>
                </a:cubicBezTo>
                <a:cubicBezTo>
                  <a:pt x="14692" y="3269"/>
                  <a:pt x="13751" y="3289"/>
                  <a:pt x="13264" y="3129"/>
                </a:cubicBezTo>
                <a:cubicBezTo>
                  <a:pt x="13203" y="3109"/>
                  <a:pt x="13185" y="3090"/>
                  <a:pt x="13155" y="3071"/>
                </a:cubicBezTo>
                <a:cubicBezTo>
                  <a:pt x="13243" y="3272"/>
                  <a:pt x="13346" y="3472"/>
                  <a:pt x="13408" y="3673"/>
                </a:cubicBezTo>
                <a:cubicBezTo>
                  <a:pt x="13652" y="4470"/>
                  <a:pt x="13692" y="5287"/>
                  <a:pt x="13932" y="6084"/>
                </a:cubicBezTo>
                <a:cubicBezTo>
                  <a:pt x="14122" y="6715"/>
                  <a:pt x="14440" y="7343"/>
                  <a:pt x="15031" y="7953"/>
                </a:cubicBezTo>
                <a:cubicBezTo>
                  <a:pt x="15277" y="8208"/>
                  <a:pt x="15573" y="8457"/>
                  <a:pt x="15911" y="8701"/>
                </a:cubicBezTo>
                <a:cubicBezTo>
                  <a:pt x="15183" y="8708"/>
                  <a:pt x="14453" y="8714"/>
                  <a:pt x="13725" y="8718"/>
                </a:cubicBezTo>
                <a:cubicBezTo>
                  <a:pt x="13374" y="8720"/>
                  <a:pt x="13022" y="8717"/>
                  <a:pt x="12671" y="8718"/>
                </a:cubicBezTo>
                <a:lnTo>
                  <a:pt x="11492" y="4557"/>
                </a:lnTo>
                <a:lnTo>
                  <a:pt x="10841" y="4037"/>
                </a:lnTo>
                <a:lnTo>
                  <a:pt x="11371" y="3779"/>
                </a:lnTo>
                <a:lnTo>
                  <a:pt x="10588" y="3521"/>
                </a:lnTo>
                <a:lnTo>
                  <a:pt x="12694" y="2728"/>
                </a:lnTo>
                <a:cubicBezTo>
                  <a:pt x="12553" y="2714"/>
                  <a:pt x="12393" y="2693"/>
                  <a:pt x="12401" y="2704"/>
                </a:cubicBezTo>
                <a:cubicBezTo>
                  <a:pt x="12290" y="2550"/>
                  <a:pt x="12695" y="2293"/>
                  <a:pt x="12867" y="2150"/>
                </a:cubicBezTo>
                <a:cubicBezTo>
                  <a:pt x="13107" y="1951"/>
                  <a:pt x="13427" y="1774"/>
                  <a:pt x="13598" y="1565"/>
                </a:cubicBezTo>
                <a:cubicBezTo>
                  <a:pt x="13692" y="1450"/>
                  <a:pt x="13562" y="1451"/>
                  <a:pt x="13414" y="1373"/>
                </a:cubicBezTo>
                <a:cubicBezTo>
                  <a:pt x="13242" y="1284"/>
                  <a:pt x="13360" y="1230"/>
                  <a:pt x="13379" y="1131"/>
                </a:cubicBezTo>
                <a:cubicBezTo>
                  <a:pt x="13423" y="901"/>
                  <a:pt x="13099" y="719"/>
                  <a:pt x="12735" y="524"/>
                </a:cubicBezTo>
                <a:cubicBezTo>
                  <a:pt x="12446" y="370"/>
                  <a:pt x="12270" y="196"/>
                  <a:pt x="11693" y="110"/>
                </a:cubicBezTo>
                <a:cubicBezTo>
                  <a:pt x="11534" y="86"/>
                  <a:pt x="11343" y="92"/>
                  <a:pt x="11175" y="71"/>
                </a:cubicBezTo>
                <a:cubicBezTo>
                  <a:pt x="10806" y="26"/>
                  <a:pt x="10719" y="-7"/>
                  <a:pt x="10306" y="27"/>
                </a:cubicBezTo>
                <a:cubicBezTo>
                  <a:pt x="10088" y="46"/>
                  <a:pt x="9920" y="75"/>
                  <a:pt x="9714" y="61"/>
                </a:cubicBezTo>
                <a:cubicBezTo>
                  <a:pt x="9292" y="34"/>
                  <a:pt x="9153" y="-22"/>
                  <a:pt x="8706" y="9"/>
                </a:cubicBezTo>
                <a:close/>
              </a:path>
            </a:pathLst>
          </a:custGeom>
          <a:solidFill>
            <a:schemeClr val="tx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pic>
        <p:nvPicPr>
          <p:cNvPr id="31" name="Picture 30">
            <a:extLst>
              <a:ext uri="{FF2B5EF4-FFF2-40B4-BE49-F238E27FC236}">
                <a16:creationId xmlns:a16="http://schemas.microsoft.com/office/drawing/2014/main" id="{57820D77-35DC-E3CC-FEA1-EC70956E91F2}"/>
              </a:ext>
            </a:extLst>
          </p:cNvPr>
          <p:cNvPicPr>
            <a:picLocks noChangeAspect="1"/>
          </p:cNvPicPr>
          <p:nvPr/>
        </p:nvPicPr>
        <p:blipFill>
          <a:blip r:embed="rId4"/>
          <a:stretch>
            <a:fillRect/>
          </a:stretch>
        </p:blipFill>
        <p:spPr>
          <a:xfrm>
            <a:off x="17212150" y="1968058"/>
            <a:ext cx="5708593" cy="3474720"/>
          </a:xfrm>
          <a:prstGeom prst="rect">
            <a:avLst/>
          </a:prstGeom>
        </p:spPr>
      </p:pic>
      <p:pic>
        <p:nvPicPr>
          <p:cNvPr id="33" name="Picture 32">
            <a:extLst>
              <a:ext uri="{FF2B5EF4-FFF2-40B4-BE49-F238E27FC236}">
                <a16:creationId xmlns:a16="http://schemas.microsoft.com/office/drawing/2014/main" id="{B843D621-9B06-0A60-A7FE-38CEFB90C53E}"/>
              </a:ext>
            </a:extLst>
          </p:cNvPr>
          <p:cNvPicPr>
            <a:picLocks noChangeAspect="1"/>
          </p:cNvPicPr>
          <p:nvPr/>
        </p:nvPicPr>
        <p:blipFill>
          <a:blip r:embed="rId5"/>
          <a:stretch>
            <a:fillRect/>
          </a:stretch>
        </p:blipFill>
        <p:spPr>
          <a:xfrm>
            <a:off x="17212150" y="5540922"/>
            <a:ext cx="5708594" cy="3566160"/>
          </a:xfrm>
          <a:prstGeom prst="rect">
            <a:avLst/>
          </a:prstGeom>
        </p:spPr>
      </p:pic>
      <p:grpSp>
        <p:nvGrpSpPr>
          <p:cNvPr id="34" name="Group 33">
            <a:extLst>
              <a:ext uri="{FF2B5EF4-FFF2-40B4-BE49-F238E27FC236}">
                <a16:creationId xmlns:a16="http://schemas.microsoft.com/office/drawing/2014/main" id="{FF431D43-8DE5-7ABC-F222-DC23EF14D1AB}"/>
              </a:ext>
            </a:extLst>
          </p:cNvPr>
          <p:cNvGrpSpPr/>
          <p:nvPr/>
        </p:nvGrpSpPr>
        <p:grpSpPr>
          <a:xfrm>
            <a:off x="4058287" y="9819784"/>
            <a:ext cx="10148757" cy="2771094"/>
            <a:chOff x="13508102" y="9290895"/>
            <a:chExt cx="10148757" cy="2771094"/>
          </a:xfrm>
        </p:grpSpPr>
        <p:grpSp>
          <p:nvGrpSpPr>
            <p:cNvPr id="35" name="Group 34">
              <a:extLst>
                <a:ext uri="{FF2B5EF4-FFF2-40B4-BE49-F238E27FC236}">
                  <a16:creationId xmlns:a16="http://schemas.microsoft.com/office/drawing/2014/main" id="{5EE2542C-49F9-360E-4B08-0427C7EE38D5}"/>
                </a:ext>
              </a:extLst>
            </p:cNvPr>
            <p:cNvGrpSpPr/>
            <p:nvPr/>
          </p:nvGrpSpPr>
          <p:grpSpPr>
            <a:xfrm>
              <a:off x="14541862" y="9290898"/>
              <a:ext cx="9114997" cy="2771091"/>
              <a:chOff x="14541862" y="9413753"/>
              <a:chExt cx="9114997" cy="2771091"/>
            </a:xfrm>
          </p:grpSpPr>
          <p:sp>
            <p:nvSpPr>
              <p:cNvPr id="37" name="TextBox 36">
                <a:extLst>
                  <a:ext uri="{FF2B5EF4-FFF2-40B4-BE49-F238E27FC236}">
                    <a16:creationId xmlns:a16="http://schemas.microsoft.com/office/drawing/2014/main" id="{EB8483CA-A012-F36A-1472-975B3BB12542}"/>
                  </a:ext>
                </a:extLst>
              </p:cNvPr>
              <p:cNvSpPr txBox="1"/>
              <p:nvPr/>
            </p:nvSpPr>
            <p:spPr>
              <a:xfrm>
                <a:off x="14541864" y="9413753"/>
                <a:ext cx="4071949"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Top Performing Routes</a:t>
                </a:r>
              </a:p>
            </p:txBody>
          </p:sp>
          <p:sp>
            <p:nvSpPr>
              <p:cNvPr id="38" name="Subtitle 2">
                <a:extLst>
                  <a:ext uri="{FF2B5EF4-FFF2-40B4-BE49-F238E27FC236}">
                    <a16:creationId xmlns:a16="http://schemas.microsoft.com/office/drawing/2014/main" id="{72D8A9F4-205C-3EDF-EF98-08FE40C5547A}"/>
                  </a:ext>
                </a:extLst>
              </p:cNvPr>
              <p:cNvSpPr txBox="1">
                <a:spLocks/>
              </p:cNvSpPr>
              <p:nvPr/>
            </p:nvSpPr>
            <p:spPr>
              <a:xfrm>
                <a:off x="14541862" y="9950130"/>
                <a:ext cx="9114997" cy="223471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The highest revenue-generating routes are: </a:t>
                </a:r>
              </a:p>
              <a:p>
                <a:pPr marL="1601986" lvl="1" indent="-514350" algn="just">
                  <a:lnSpc>
                    <a:spcPts val="3000"/>
                  </a:lnSpc>
                  <a:buFont typeface="+mj-lt"/>
                  <a:buAutoNum type="romanLcPeriod"/>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London Kings Cross ➝ York</a:t>
                </a:r>
              </a:p>
              <a:p>
                <a:pPr marL="1601986" lvl="1" indent="-514350" algn="just">
                  <a:lnSpc>
                    <a:spcPts val="3000"/>
                  </a:lnSpc>
                  <a:buFont typeface="+mj-lt"/>
                  <a:buAutoNum type="romanLcPeriod"/>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Liverpool Lime Street ➝ London Euston</a:t>
                </a:r>
              </a:p>
              <a:p>
                <a:pPr marL="1601986" lvl="1" indent="-514350" algn="just">
                  <a:lnSpc>
                    <a:spcPts val="3000"/>
                  </a:lnSpc>
                  <a:buFont typeface="+mj-lt"/>
                  <a:buAutoNum type="romanLcPeriod"/>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London Paddington ➝ Reading</a:t>
                </a:r>
              </a:p>
              <a:p>
                <a:pPr marL="1601986" lvl="1" indent="-514350" algn="just">
                  <a:lnSpc>
                    <a:spcPts val="3000"/>
                  </a:lnSpc>
                  <a:buFont typeface="+mj-lt"/>
                  <a:buAutoNum type="romanLcPeriod"/>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London Euston ➝ Manchester Piccadilly</a:t>
                </a:r>
              </a:p>
            </p:txBody>
          </p:sp>
        </p:grpSp>
        <p:pic>
          <p:nvPicPr>
            <p:cNvPr id="36" name="Graphic 35" descr="Route (Two Pins With A Path) with solid fill">
              <a:extLst>
                <a:ext uri="{FF2B5EF4-FFF2-40B4-BE49-F238E27FC236}">
                  <a16:creationId xmlns:a16="http://schemas.microsoft.com/office/drawing/2014/main" id="{8655E735-4D06-8523-1176-88D99338AB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508102" y="9290895"/>
              <a:ext cx="914400" cy="914400"/>
            </a:xfrm>
            <a:prstGeom prst="rect">
              <a:avLst/>
            </a:prstGeom>
          </p:spPr>
        </p:pic>
      </p:grpSp>
      <p:pic>
        <p:nvPicPr>
          <p:cNvPr id="45" name="Picture 44">
            <a:extLst>
              <a:ext uri="{FF2B5EF4-FFF2-40B4-BE49-F238E27FC236}">
                <a16:creationId xmlns:a16="http://schemas.microsoft.com/office/drawing/2014/main" id="{C1E1C474-8A90-91F6-7CBD-2B1922286903}"/>
              </a:ext>
            </a:extLst>
          </p:cNvPr>
          <p:cNvPicPr>
            <a:picLocks noChangeAspect="1"/>
          </p:cNvPicPr>
          <p:nvPr/>
        </p:nvPicPr>
        <p:blipFill>
          <a:blip r:embed="rId8"/>
          <a:stretch>
            <a:fillRect/>
          </a:stretch>
        </p:blipFill>
        <p:spPr>
          <a:xfrm>
            <a:off x="17212150" y="9205225"/>
            <a:ext cx="5708594" cy="3657600"/>
          </a:xfrm>
          <a:prstGeom prst="rect">
            <a:avLst/>
          </a:prstGeom>
        </p:spPr>
      </p:pic>
      <p:grpSp>
        <p:nvGrpSpPr>
          <p:cNvPr id="53" name="Group 52">
            <a:extLst>
              <a:ext uri="{FF2B5EF4-FFF2-40B4-BE49-F238E27FC236}">
                <a16:creationId xmlns:a16="http://schemas.microsoft.com/office/drawing/2014/main" id="{3FE34FA6-9D78-1A36-2E29-EE6BCEFBA91A}"/>
              </a:ext>
            </a:extLst>
          </p:cNvPr>
          <p:cNvGrpSpPr/>
          <p:nvPr/>
        </p:nvGrpSpPr>
        <p:grpSpPr>
          <a:xfrm>
            <a:off x="4018464" y="4632679"/>
            <a:ext cx="12630514" cy="1758506"/>
            <a:chOff x="4018464" y="4632679"/>
            <a:chExt cx="12630514" cy="1758506"/>
          </a:xfrm>
        </p:grpSpPr>
        <p:grpSp>
          <p:nvGrpSpPr>
            <p:cNvPr id="10" name="Group 9">
              <a:extLst>
                <a:ext uri="{FF2B5EF4-FFF2-40B4-BE49-F238E27FC236}">
                  <a16:creationId xmlns:a16="http://schemas.microsoft.com/office/drawing/2014/main" id="{808A8722-7516-0232-28D9-0C902DE3FAFA}"/>
                </a:ext>
              </a:extLst>
            </p:cNvPr>
            <p:cNvGrpSpPr/>
            <p:nvPr/>
          </p:nvGrpSpPr>
          <p:grpSpPr>
            <a:xfrm>
              <a:off x="5214450" y="4632679"/>
              <a:ext cx="11434528" cy="1758506"/>
              <a:chOff x="1842448" y="4521663"/>
              <a:chExt cx="11434528" cy="1758506"/>
            </a:xfrm>
          </p:grpSpPr>
          <p:sp>
            <p:nvSpPr>
              <p:cNvPr id="12" name="TextBox 11">
                <a:extLst>
                  <a:ext uri="{FF2B5EF4-FFF2-40B4-BE49-F238E27FC236}">
                    <a16:creationId xmlns:a16="http://schemas.microsoft.com/office/drawing/2014/main" id="{F83EAA6F-0528-943A-5F65-054FB095A20D}"/>
                  </a:ext>
                </a:extLst>
              </p:cNvPr>
              <p:cNvSpPr txBox="1"/>
              <p:nvPr/>
            </p:nvSpPr>
            <p:spPr>
              <a:xfrm>
                <a:off x="1842449" y="4521663"/>
                <a:ext cx="5561138"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Advance Tickets Drive Volume</a:t>
                </a:r>
              </a:p>
            </p:txBody>
          </p:sp>
          <p:sp>
            <p:nvSpPr>
              <p:cNvPr id="13" name="Subtitle 2">
                <a:extLst>
                  <a:ext uri="{FF2B5EF4-FFF2-40B4-BE49-F238E27FC236}">
                    <a16:creationId xmlns:a16="http://schemas.microsoft.com/office/drawing/2014/main" id="{C0DD562C-0504-8A37-2A00-227F39EDA432}"/>
                  </a:ext>
                </a:extLst>
              </p:cNvPr>
              <p:cNvSpPr txBox="1">
                <a:spLocks/>
              </p:cNvSpPr>
              <p:nvPr/>
            </p:nvSpPr>
            <p:spPr>
              <a:xfrm>
                <a:off x="1842448" y="5058040"/>
                <a:ext cx="11434528" cy="12221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Advance tickets represent the largest share of revenue (41.69%), albeit with the lowest average ticket price (£17.61). This indicates a strong customer preference for discounted advance purchases</a:t>
                </a:r>
              </a:p>
            </p:txBody>
          </p:sp>
        </p:grpSp>
        <p:pic>
          <p:nvPicPr>
            <p:cNvPr id="47" name="Picture 46" descr="A black background with a black square&#10;&#10;AI-generated content may be incorrect.">
              <a:extLst>
                <a:ext uri="{FF2B5EF4-FFF2-40B4-BE49-F238E27FC236}">
                  <a16:creationId xmlns:a16="http://schemas.microsoft.com/office/drawing/2014/main" id="{C8495914-D529-7138-B82E-5C6ADB7B73C7}"/>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4018464" y="4632679"/>
              <a:ext cx="914400" cy="914400"/>
            </a:xfrm>
            <a:prstGeom prst="rect">
              <a:avLst/>
            </a:prstGeom>
          </p:spPr>
        </p:pic>
      </p:grpSp>
      <p:grpSp>
        <p:nvGrpSpPr>
          <p:cNvPr id="52" name="Group 51">
            <a:extLst>
              <a:ext uri="{FF2B5EF4-FFF2-40B4-BE49-F238E27FC236}">
                <a16:creationId xmlns:a16="http://schemas.microsoft.com/office/drawing/2014/main" id="{70F24F6F-9478-DD6A-276C-CD6D9F049422}"/>
              </a:ext>
            </a:extLst>
          </p:cNvPr>
          <p:cNvGrpSpPr/>
          <p:nvPr/>
        </p:nvGrpSpPr>
        <p:grpSpPr>
          <a:xfrm>
            <a:off x="4058287" y="2257493"/>
            <a:ext cx="12590691" cy="1758506"/>
            <a:chOff x="4058287" y="2257493"/>
            <a:chExt cx="12590691" cy="1758506"/>
          </a:xfrm>
        </p:grpSpPr>
        <p:grpSp>
          <p:nvGrpSpPr>
            <p:cNvPr id="4" name="Group 3">
              <a:extLst>
                <a:ext uri="{FF2B5EF4-FFF2-40B4-BE49-F238E27FC236}">
                  <a16:creationId xmlns:a16="http://schemas.microsoft.com/office/drawing/2014/main" id="{D6BE86FB-6C70-C7DB-58E2-B7E1E849A2F4}"/>
                </a:ext>
              </a:extLst>
            </p:cNvPr>
            <p:cNvGrpSpPr/>
            <p:nvPr/>
          </p:nvGrpSpPr>
          <p:grpSpPr>
            <a:xfrm>
              <a:off x="5214449" y="2257493"/>
              <a:ext cx="11434529" cy="1758506"/>
              <a:chOff x="1842447" y="2459043"/>
              <a:chExt cx="11434529" cy="1758506"/>
            </a:xfrm>
          </p:grpSpPr>
          <p:sp>
            <p:nvSpPr>
              <p:cNvPr id="6" name="TextBox 5">
                <a:extLst>
                  <a:ext uri="{FF2B5EF4-FFF2-40B4-BE49-F238E27FC236}">
                    <a16:creationId xmlns:a16="http://schemas.microsoft.com/office/drawing/2014/main" id="{0D21CC78-6472-989F-C01C-23420A4D160D}"/>
                  </a:ext>
                </a:extLst>
              </p:cNvPr>
              <p:cNvSpPr txBox="1"/>
              <p:nvPr/>
            </p:nvSpPr>
            <p:spPr>
              <a:xfrm>
                <a:off x="1842449" y="2459043"/>
                <a:ext cx="5440913"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Dominance of Standard Class</a:t>
                </a:r>
              </a:p>
            </p:txBody>
          </p:sp>
          <p:sp>
            <p:nvSpPr>
              <p:cNvPr id="7" name="Subtitle 2">
                <a:extLst>
                  <a:ext uri="{FF2B5EF4-FFF2-40B4-BE49-F238E27FC236}">
                    <a16:creationId xmlns:a16="http://schemas.microsoft.com/office/drawing/2014/main" id="{C5A2BD44-E610-A4B5-ED21-3D846DE8ECDF}"/>
                  </a:ext>
                </a:extLst>
              </p:cNvPr>
              <p:cNvSpPr txBox="1">
                <a:spLocks/>
              </p:cNvSpPr>
              <p:nvPr/>
            </p:nvSpPr>
            <p:spPr>
              <a:xfrm>
                <a:off x="1842447" y="2995420"/>
                <a:ext cx="11434529" cy="12221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Standard Class tickets contribute the majority of the revenue (79.86%) despite having a significantly lower average ticket price (£20.72) compared to First Class (£48.86). This suggests high volume in Standard Class sales</a:t>
                </a:r>
              </a:p>
            </p:txBody>
          </p:sp>
        </p:grpSp>
        <p:pic>
          <p:nvPicPr>
            <p:cNvPr id="49" name="Picture 48" descr="A black and grey sign&#10;&#10;AI-generated content may be incorrect.">
              <a:extLst>
                <a:ext uri="{FF2B5EF4-FFF2-40B4-BE49-F238E27FC236}">
                  <a16:creationId xmlns:a16="http://schemas.microsoft.com/office/drawing/2014/main" id="{493B1467-699B-BB4A-95D1-42AC8948FE47}"/>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4058287" y="2257493"/>
              <a:ext cx="914400" cy="914400"/>
            </a:xfrm>
            <a:prstGeom prst="rect">
              <a:avLst/>
            </a:prstGeom>
          </p:spPr>
        </p:pic>
      </p:grpSp>
      <p:grpSp>
        <p:nvGrpSpPr>
          <p:cNvPr id="54" name="Group 53">
            <a:extLst>
              <a:ext uri="{FF2B5EF4-FFF2-40B4-BE49-F238E27FC236}">
                <a16:creationId xmlns:a16="http://schemas.microsoft.com/office/drawing/2014/main" id="{F7AED9D0-E125-F0AD-8ACE-C7A4C2AF3381}"/>
              </a:ext>
            </a:extLst>
          </p:cNvPr>
          <p:cNvGrpSpPr/>
          <p:nvPr/>
        </p:nvGrpSpPr>
        <p:grpSpPr>
          <a:xfrm>
            <a:off x="4058287" y="7168846"/>
            <a:ext cx="12590691" cy="1758503"/>
            <a:chOff x="4058287" y="7168846"/>
            <a:chExt cx="12590691" cy="1758503"/>
          </a:xfrm>
        </p:grpSpPr>
        <p:grpSp>
          <p:nvGrpSpPr>
            <p:cNvPr id="15" name="Group 14">
              <a:extLst>
                <a:ext uri="{FF2B5EF4-FFF2-40B4-BE49-F238E27FC236}">
                  <a16:creationId xmlns:a16="http://schemas.microsoft.com/office/drawing/2014/main" id="{2A5DCB33-D2A0-139A-0004-48269F22A79B}"/>
                </a:ext>
              </a:extLst>
            </p:cNvPr>
            <p:cNvGrpSpPr/>
            <p:nvPr/>
          </p:nvGrpSpPr>
          <p:grpSpPr>
            <a:xfrm>
              <a:off x="5214450" y="7168846"/>
              <a:ext cx="11434528" cy="1758503"/>
              <a:chOff x="1842448" y="6851974"/>
              <a:chExt cx="11434528" cy="1758503"/>
            </a:xfrm>
          </p:grpSpPr>
          <p:sp>
            <p:nvSpPr>
              <p:cNvPr id="17" name="TextBox 16">
                <a:extLst>
                  <a:ext uri="{FF2B5EF4-FFF2-40B4-BE49-F238E27FC236}">
                    <a16:creationId xmlns:a16="http://schemas.microsoft.com/office/drawing/2014/main" id="{0FB3BB4D-8826-4E75-4BA6-7D90A941DDEB}"/>
                  </a:ext>
                </a:extLst>
              </p:cNvPr>
              <p:cNvSpPr txBox="1"/>
              <p:nvPr/>
            </p:nvSpPr>
            <p:spPr>
              <a:xfrm>
                <a:off x="1842449" y="6851974"/>
                <a:ext cx="2930610"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Railcard Impact</a:t>
                </a:r>
              </a:p>
            </p:txBody>
          </p:sp>
          <p:sp>
            <p:nvSpPr>
              <p:cNvPr id="18" name="Subtitle 2">
                <a:extLst>
                  <a:ext uri="{FF2B5EF4-FFF2-40B4-BE49-F238E27FC236}">
                    <a16:creationId xmlns:a16="http://schemas.microsoft.com/office/drawing/2014/main" id="{5298F3DB-21F3-17B6-43D5-853010E28530}"/>
                  </a:ext>
                </a:extLst>
              </p:cNvPr>
              <p:cNvSpPr txBox="1">
                <a:spLocks/>
              </p:cNvSpPr>
              <p:nvPr/>
            </p:nvSpPr>
            <p:spPr>
              <a:xfrm>
                <a:off x="1842448" y="7388348"/>
                <a:ext cx="11434528" cy="12221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Railcard holders account for a notable portion of the revenue (22.67%), with an average ticket price (£15.67) lower than the overall average, highlighting the importance of this customer segment</a:t>
                </a:r>
              </a:p>
            </p:txBody>
          </p:sp>
        </p:grpSp>
        <p:pic>
          <p:nvPicPr>
            <p:cNvPr id="51" name="Picture 50" descr="A black background with a black square&#10;&#10;AI-generated content may be incorrect.">
              <a:extLst>
                <a:ext uri="{FF2B5EF4-FFF2-40B4-BE49-F238E27FC236}">
                  <a16:creationId xmlns:a16="http://schemas.microsoft.com/office/drawing/2014/main" id="{A97AD72B-7FA7-26C0-830B-96839A6EA130}"/>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4058287" y="7168846"/>
              <a:ext cx="914400" cy="914400"/>
            </a:xfrm>
            <a:prstGeom prst="rect">
              <a:avLst/>
            </a:prstGeom>
          </p:spPr>
        </p:pic>
      </p:grpSp>
    </p:spTree>
    <p:extLst>
      <p:ext uri="{BB962C8B-B14F-4D97-AF65-F5344CB8AC3E}">
        <p14:creationId xmlns:p14="http://schemas.microsoft.com/office/powerpoint/2010/main" val="2202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F3282-06E1-8CC5-6466-40C810BBEA54}"/>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080121E0-F11D-F79B-9B8D-362E1EF344D2}"/>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Revenue Analysis</a:t>
            </a:r>
            <a:r>
              <a:rPr lang="ar-EG" sz="6500" b="1" dirty="0">
                <a:solidFill>
                  <a:srgbClr val="003366"/>
                </a:solidFill>
                <a:latin typeface="Oswald" pitchFamily="2" charset="0"/>
                <a:cs typeface="Arial" panose="020B0604020202020204" pitchFamily="34" charset="0"/>
              </a:rPr>
              <a:t> </a:t>
            </a:r>
            <a:r>
              <a:rPr lang="en-US" sz="6500" b="1" dirty="0">
                <a:solidFill>
                  <a:srgbClr val="003366"/>
                </a:solidFill>
                <a:latin typeface="Oswald" pitchFamily="2" charset="0"/>
                <a:cs typeface="Arial" panose="020B0604020202020204" pitchFamily="34" charset="0"/>
              </a:rPr>
              <a:t>Insights</a:t>
            </a:r>
          </a:p>
        </p:txBody>
      </p:sp>
      <p:pic>
        <p:nvPicPr>
          <p:cNvPr id="2" name="Graphic 1" descr="Bar graph with upward trend with solid fill">
            <a:extLst>
              <a:ext uri="{FF2B5EF4-FFF2-40B4-BE49-F238E27FC236}">
                <a16:creationId xmlns:a16="http://schemas.microsoft.com/office/drawing/2014/main" id="{E8C0A1A0-1984-9E19-6D6F-21330832D1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00631" y="361492"/>
            <a:ext cx="1392703" cy="1378502"/>
          </a:xfrm>
          <a:prstGeom prst="rect">
            <a:avLst/>
          </a:prstGeom>
        </p:spPr>
      </p:pic>
      <p:sp>
        <p:nvSpPr>
          <p:cNvPr id="30" name="Shape 48953">
            <a:extLst>
              <a:ext uri="{FF2B5EF4-FFF2-40B4-BE49-F238E27FC236}">
                <a16:creationId xmlns:a16="http://schemas.microsoft.com/office/drawing/2014/main" id="{2DD4D0F9-B2BC-A132-CB3D-6C9722B30B04}"/>
              </a:ext>
            </a:extLst>
          </p:cNvPr>
          <p:cNvSpPr/>
          <p:nvPr/>
        </p:nvSpPr>
        <p:spPr>
          <a:xfrm>
            <a:off x="780739" y="2459041"/>
            <a:ext cx="2612510" cy="10160000"/>
          </a:xfrm>
          <a:custGeom>
            <a:avLst/>
            <a:gdLst/>
            <a:ahLst/>
            <a:cxnLst>
              <a:cxn ang="0">
                <a:pos x="wd2" y="hd2"/>
              </a:cxn>
              <a:cxn ang="5400000">
                <a:pos x="wd2" y="hd2"/>
              </a:cxn>
              <a:cxn ang="10800000">
                <a:pos x="wd2" y="hd2"/>
              </a:cxn>
              <a:cxn ang="16200000">
                <a:pos x="wd2" y="hd2"/>
              </a:cxn>
            </a:cxnLst>
            <a:rect l="0" t="0" r="r" b="b"/>
            <a:pathLst>
              <a:path w="21352" h="21540" extrusionOk="0">
                <a:moveTo>
                  <a:pt x="8706" y="9"/>
                </a:moveTo>
                <a:cubicBezTo>
                  <a:pt x="8290" y="38"/>
                  <a:pt x="7873" y="77"/>
                  <a:pt x="7504" y="142"/>
                </a:cubicBezTo>
                <a:cubicBezTo>
                  <a:pt x="5875" y="429"/>
                  <a:pt x="5723" y="1019"/>
                  <a:pt x="5806" y="1518"/>
                </a:cubicBezTo>
                <a:cubicBezTo>
                  <a:pt x="5847" y="1764"/>
                  <a:pt x="6129" y="1909"/>
                  <a:pt x="6664" y="2091"/>
                </a:cubicBezTo>
                <a:cubicBezTo>
                  <a:pt x="7057" y="2225"/>
                  <a:pt x="7540" y="2395"/>
                  <a:pt x="7694" y="2569"/>
                </a:cubicBezTo>
                <a:cubicBezTo>
                  <a:pt x="7764" y="2650"/>
                  <a:pt x="7801" y="2734"/>
                  <a:pt x="7642" y="2807"/>
                </a:cubicBezTo>
                <a:cubicBezTo>
                  <a:pt x="7542" y="2853"/>
                  <a:pt x="7369" y="2870"/>
                  <a:pt x="7216" y="2890"/>
                </a:cubicBezTo>
                <a:lnTo>
                  <a:pt x="10272" y="3516"/>
                </a:lnTo>
                <a:lnTo>
                  <a:pt x="9506" y="3798"/>
                </a:lnTo>
                <a:lnTo>
                  <a:pt x="10024" y="4049"/>
                </a:lnTo>
                <a:lnTo>
                  <a:pt x="9512" y="4579"/>
                </a:lnTo>
                <a:lnTo>
                  <a:pt x="9984" y="8720"/>
                </a:lnTo>
                <a:cubicBezTo>
                  <a:pt x="8595" y="8721"/>
                  <a:pt x="7206" y="8729"/>
                  <a:pt x="5818" y="8722"/>
                </a:cubicBezTo>
                <a:cubicBezTo>
                  <a:pt x="6487" y="8182"/>
                  <a:pt x="6925" y="7619"/>
                  <a:pt x="7124" y="7047"/>
                </a:cubicBezTo>
                <a:cubicBezTo>
                  <a:pt x="7373" y="6330"/>
                  <a:pt x="7242" y="5609"/>
                  <a:pt x="6951" y="4894"/>
                </a:cubicBezTo>
                <a:cubicBezTo>
                  <a:pt x="6789" y="4495"/>
                  <a:pt x="6575" y="4097"/>
                  <a:pt x="6595" y="3695"/>
                </a:cubicBezTo>
                <a:cubicBezTo>
                  <a:pt x="6602" y="3532"/>
                  <a:pt x="6661" y="3369"/>
                  <a:pt x="6744" y="3208"/>
                </a:cubicBezTo>
                <a:cubicBezTo>
                  <a:pt x="6618" y="3248"/>
                  <a:pt x="6447" y="3286"/>
                  <a:pt x="6324" y="3307"/>
                </a:cubicBezTo>
                <a:cubicBezTo>
                  <a:pt x="5428" y="3466"/>
                  <a:pt x="4294" y="3484"/>
                  <a:pt x="3332" y="3599"/>
                </a:cubicBezTo>
                <a:cubicBezTo>
                  <a:pt x="2870" y="3654"/>
                  <a:pt x="2295" y="3703"/>
                  <a:pt x="1916" y="3803"/>
                </a:cubicBezTo>
                <a:cubicBezTo>
                  <a:pt x="1545" y="3900"/>
                  <a:pt x="1534" y="4004"/>
                  <a:pt x="1392" y="4146"/>
                </a:cubicBezTo>
                <a:cubicBezTo>
                  <a:pt x="846" y="4696"/>
                  <a:pt x="697" y="5272"/>
                  <a:pt x="581" y="5841"/>
                </a:cubicBezTo>
                <a:cubicBezTo>
                  <a:pt x="484" y="6316"/>
                  <a:pt x="1075" y="6786"/>
                  <a:pt x="892" y="7261"/>
                </a:cubicBezTo>
                <a:cubicBezTo>
                  <a:pt x="759" y="7603"/>
                  <a:pt x="62" y="7884"/>
                  <a:pt x="195" y="8233"/>
                </a:cubicBezTo>
                <a:cubicBezTo>
                  <a:pt x="293" y="8487"/>
                  <a:pt x="237" y="8758"/>
                  <a:pt x="63" y="9008"/>
                </a:cubicBezTo>
                <a:cubicBezTo>
                  <a:pt x="-218" y="9411"/>
                  <a:pt x="522" y="9743"/>
                  <a:pt x="742" y="10130"/>
                </a:cubicBezTo>
                <a:cubicBezTo>
                  <a:pt x="812" y="10253"/>
                  <a:pt x="852" y="10383"/>
                  <a:pt x="1001" y="10501"/>
                </a:cubicBezTo>
                <a:cubicBezTo>
                  <a:pt x="1287" y="10500"/>
                  <a:pt x="1619" y="10498"/>
                  <a:pt x="1881" y="10534"/>
                </a:cubicBezTo>
                <a:cubicBezTo>
                  <a:pt x="1964" y="10545"/>
                  <a:pt x="2067" y="10561"/>
                  <a:pt x="2129" y="10581"/>
                </a:cubicBezTo>
                <a:cubicBezTo>
                  <a:pt x="2236" y="10616"/>
                  <a:pt x="2261" y="10681"/>
                  <a:pt x="2302" y="10725"/>
                </a:cubicBezTo>
                <a:cubicBezTo>
                  <a:pt x="2650" y="11097"/>
                  <a:pt x="2869" y="11446"/>
                  <a:pt x="2929" y="11831"/>
                </a:cubicBezTo>
                <a:cubicBezTo>
                  <a:pt x="2990" y="12229"/>
                  <a:pt x="2984" y="12626"/>
                  <a:pt x="2946" y="13024"/>
                </a:cubicBezTo>
                <a:cubicBezTo>
                  <a:pt x="2908" y="13420"/>
                  <a:pt x="3175" y="13810"/>
                  <a:pt x="3458" y="14195"/>
                </a:cubicBezTo>
                <a:cubicBezTo>
                  <a:pt x="3663" y="14473"/>
                  <a:pt x="3593" y="14711"/>
                  <a:pt x="3568" y="14993"/>
                </a:cubicBezTo>
                <a:cubicBezTo>
                  <a:pt x="3540" y="15299"/>
                  <a:pt x="3415" y="15601"/>
                  <a:pt x="3429" y="15906"/>
                </a:cubicBezTo>
                <a:cubicBezTo>
                  <a:pt x="3440" y="16121"/>
                  <a:pt x="3410" y="16335"/>
                  <a:pt x="3372" y="16550"/>
                </a:cubicBezTo>
                <a:cubicBezTo>
                  <a:pt x="3327" y="16807"/>
                  <a:pt x="3370" y="17060"/>
                  <a:pt x="3326" y="17316"/>
                </a:cubicBezTo>
                <a:cubicBezTo>
                  <a:pt x="3280" y="17583"/>
                  <a:pt x="3275" y="17856"/>
                  <a:pt x="3527" y="18115"/>
                </a:cubicBezTo>
                <a:cubicBezTo>
                  <a:pt x="3649" y="18240"/>
                  <a:pt x="3781" y="18355"/>
                  <a:pt x="4062" y="18458"/>
                </a:cubicBezTo>
                <a:cubicBezTo>
                  <a:pt x="4207" y="18511"/>
                  <a:pt x="4465" y="18558"/>
                  <a:pt x="4437" y="18634"/>
                </a:cubicBezTo>
                <a:cubicBezTo>
                  <a:pt x="4412" y="18698"/>
                  <a:pt x="4105" y="18768"/>
                  <a:pt x="3993" y="18821"/>
                </a:cubicBezTo>
                <a:cubicBezTo>
                  <a:pt x="3766" y="18928"/>
                  <a:pt x="3618" y="19057"/>
                  <a:pt x="3522" y="19179"/>
                </a:cubicBezTo>
                <a:cubicBezTo>
                  <a:pt x="3386" y="19353"/>
                  <a:pt x="3523" y="19528"/>
                  <a:pt x="3608" y="19700"/>
                </a:cubicBezTo>
                <a:cubicBezTo>
                  <a:pt x="3752" y="19992"/>
                  <a:pt x="4096" y="20316"/>
                  <a:pt x="3429" y="20569"/>
                </a:cubicBezTo>
                <a:cubicBezTo>
                  <a:pt x="2898" y="20771"/>
                  <a:pt x="2124" y="21045"/>
                  <a:pt x="2549" y="21324"/>
                </a:cubicBezTo>
                <a:cubicBezTo>
                  <a:pt x="2831" y="21509"/>
                  <a:pt x="4083" y="21578"/>
                  <a:pt x="4690" y="21519"/>
                </a:cubicBezTo>
                <a:cubicBezTo>
                  <a:pt x="5738" y="21418"/>
                  <a:pt x="6518" y="21182"/>
                  <a:pt x="7020" y="20899"/>
                </a:cubicBezTo>
                <a:cubicBezTo>
                  <a:pt x="7276" y="20756"/>
                  <a:pt x="7859" y="20753"/>
                  <a:pt x="8131" y="20632"/>
                </a:cubicBezTo>
                <a:cubicBezTo>
                  <a:pt x="8431" y="20498"/>
                  <a:pt x="7949" y="20303"/>
                  <a:pt x="8206" y="20172"/>
                </a:cubicBezTo>
                <a:cubicBezTo>
                  <a:pt x="8380" y="20082"/>
                  <a:pt x="8732" y="20016"/>
                  <a:pt x="8908" y="19917"/>
                </a:cubicBezTo>
                <a:cubicBezTo>
                  <a:pt x="9250" y="19725"/>
                  <a:pt x="9154" y="19404"/>
                  <a:pt x="9115" y="19193"/>
                </a:cubicBezTo>
                <a:cubicBezTo>
                  <a:pt x="9066" y="18923"/>
                  <a:pt x="8997" y="18646"/>
                  <a:pt x="9207" y="18381"/>
                </a:cubicBezTo>
                <a:cubicBezTo>
                  <a:pt x="9533" y="17971"/>
                  <a:pt x="9558" y="17517"/>
                  <a:pt x="9673" y="17097"/>
                </a:cubicBezTo>
                <a:cubicBezTo>
                  <a:pt x="9752" y="16810"/>
                  <a:pt x="9445" y="16498"/>
                  <a:pt x="9380" y="16208"/>
                </a:cubicBezTo>
                <a:cubicBezTo>
                  <a:pt x="9280" y="15769"/>
                  <a:pt x="9331" y="15327"/>
                  <a:pt x="9363" y="14887"/>
                </a:cubicBezTo>
                <a:cubicBezTo>
                  <a:pt x="9391" y="14491"/>
                  <a:pt x="9374" y="14079"/>
                  <a:pt x="9506" y="13681"/>
                </a:cubicBezTo>
                <a:cubicBezTo>
                  <a:pt x="9702" y="13092"/>
                  <a:pt x="9984" y="12469"/>
                  <a:pt x="10559" y="11899"/>
                </a:cubicBezTo>
                <a:cubicBezTo>
                  <a:pt x="10466" y="11992"/>
                  <a:pt x="10695" y="12184"/>
                  <a:pt x="10738" y="12281"/>
                </a:cubicBezTo>
                <a:cubicBezTo>
                  <a:pt x="10796" y="12413"/>
                  <a:pt x="10846" y="12546"/>
                  <a:pt x="10899" y="12679"/>
                </a:cubicBezTo>
                <a:cubicBezTo>
                  <a:pt x="10988" y="12902"/>
                  <a:pt x="11151" y="13137"/>
                  <a:pt x="11158" y="13361"/>
                </a:cubicBezTo>
                <a:cubicBezTo>
                  <a:pt x="11165" y="13593"/>
                  <a:pt x="11045" y="13821"/>
                  <a:pt x="11095" y="14055"/>
                </a:cubicBezTo>
                <a:cubicBezTo>
                  <a:pt x="11161" y="14368"/>
                  <a:pt x="11336" y="14678"/>
                  <a:pt x="11503" y="14988"/>
                </a:cubicBezTo>
                <a:cubicBezTo>
                  <a:pt x="11657" y="15273"/>
                  <a:pt x="11681" y="15533"/>
                  <a:pt x="11693" y="15820"/>
                </a:cubicBezTo>
                <a:cubicBezTo>
                  <a:pt x="11702" y="16031"/>
                  <a:pt x="11704" y="16243"/>
                  <a:pt x="11618" y="16452"/>
                </a:cubicBezTo>
                <a:cubicBezTo>
                  <a:pt x="11505" y="16728"/>
                  <a:pt x="11505" y="17006"/>
                  <a:pt x="11411" y="17281"/>
                </a:cubicBezTo>
                <a:cubicBezTo>
                  <a:pt x="11312" y="17572"/>
                  <a:pt x="11084" y="17858"/>
                  <a:pt x="11014" y="18150"/>
                </a:cubicBezTo>
                <a:cubicBezTo>
                  <a:pt x="10952" y="18413"/>
                  <a:pt x="11160" y="18674"/>
                  <a:pt x="11336" y="18930"/>
                </a:cubicBezTo>
                <a:cubicBezTo>
                  <a:pt x="11439" y="19079"/>
                  <a:pt x="11765" y="19242"/>
                  <a:pt x="11739" y="19393"/>
                </a:cubicBezTo>
                <a:cubicBezTo>
                  <a:pt x="11708" y="19574"/>
                  <a:pt x="11446" y="19732"/>
                  <a:pt x="11544" y="19917"/>
                </a:cubicBezTo>
                <a:cubicBezTo>
                  <a:pt x="11552" y="19934"/>
                  <a:pt x="12644" y="20068"/>
                  <a:pt x="12769" y="20082"/>
                </a:cubicBezTo>
                <a:cubicBezTo>
                  <a:pt x="13138" y="20125"/>
                  <a:pt x="13580" y="20100"/>
                  <a:pt x="13926" y="20168"/>
                </a:cubicBezTo>
                <a:cubicBezTo>
                  <a:pt x="14053" y="20194"/>
                  <a:pt x="14147" y="20237"/>
                  <a:pt x="14266" y="20266"/>
                </a:cubicBezTo>
                <a:cubicBezTo>
                  <a:pt x="14940" y="20429"/>
                  <a:pt x="15820" y="20517"/>
                  <a:pt x="16682" y="20537"/>
                </a:cubicBezTo>
                <a:cubicBezTo>
                  <a:pt x="17333" y="20553"/>
                  <a:pt x="20043" y="20709"/>
                  <a:pt x="19894" y="20320"/>
                </a:cubicBezTo>
                <a:cubicBezTo>
                  <a:pt x="19665" y="19725"/>
                  <a:pt x="16327" y="19671"/>
                  <a:pt x="16245" y="19107"/>
                </a:cubicBezTo>
                <a:cubicBezTo>
                  <a:pt x="16207" y="18845"/>
                  <a:pt x="16431" y="18575"/>
                  <a:pt x="16498" y="18314"/>
                </a:cubicBezTo>
                <a:cubicBezTo>
                  <a:pt x="16634" y="17790"/>
                  <a:pt x="16674" y="17249"/>
                  <a:pt x="16625" y="16730"/>
                </a:cubicBezTo>
                <a:cubicBezTo>
                  <a:pt x="16601" y="16474"/>
                  <a:pt x="16545" y="16221"/>
                  <a:pt x="16562" y="15964"/>
                </a:cubicBezTo>
                <a:cubicBezTo>
                  <a:pt x="16580" y="15676"/>
                  <a:pt x="16681" y="15389"/>
                  <a:pt x="16654" y="15101"/>
                </a:cubicBezTo>
                <a:cubicBezTo>
                  <a:pt x="16642" y="14971"/>
                  <a:pt x="16570" y="14847"/>
                  <a:pt x="16608" y="14719"/>
                </a:cubicBezTo>
                <a:cubicBezTo>
                  <a:pt x="16648" y="14582"/>
                  <a:pt x="16670" y="14449"/>
                  <a:pt x="16648" y="14311"/>
                </a:cubicBezTo>
                <a:cubicBezTo>
                  <a:pt x="16614" y="14107"/>
                  <a:pt x="16632" y="13952"/>
                  <a:pt x="16763" y="13752"/>
                </a:cubicBezTo>
                <a:cubicBezTo>
                  <a:pt x="17046" y="13318"/>
                  <a:pt x="17394" y="12887"/>
                  <a:pt x="17661" y="12453"/>
                </a:cubicBezTo>
                <a:cubicBezTo>
                  <a:pt x="17812" y="12206"/>
                  <a:pt x="17936" y="11958"/>
                  <a:pt x="18006" y="11708"/>
                </a:cubicBezTo>
                <a:cubicBezTo>
                  <a:pt x="18050" y="11553"/>
                  <a:pt x="18039" y="11398"/>
                  <a:pt x="18184" y="11250"/>
                </a:cubicBezTo>
                <a:cubicBezTo>
                  <a:pt x="18335" y="11097"/>
                  <a:pt x="18436" y="10943"/>
                  <a:pt x="18530" y="10785"/>
                </a:cubicBezTo>
                <a:cubicBezTo>
                  <a:pt x="18594" y="10678"/>
                  <a:pt x="18571" y="10535"/>
                  <a:pt x="18737" y="10435"/>
                </a:cubicBezTo>
                <a:cubicBezTo>
                  <a:pt x="18881" y="10348"/>
                  <a:pt x="19058" y="10356"/>
                  <a:pt x="19387" y="10356"/>
                </a:cubicBezTo>
                <a:cubicBezTo>
                  <a:pt x="19436" y="10356"/>
                  <a:pt x="19764" y="10365"/>
                  <a:pt x="19784" y="10361"/>
                </a:cubicBezTo>
                <a:cubicBezTo>
                  <a:pt x="20012" y="10315"/>
                  <a:pt x="20031" y="10078"/>
                  <a:pt x="20055" y="10007"/>
                </a:cubicBezTo>
                <a:cubicBezTo>
                  <a:pt x="20118" y="9816"/>
                  <a:pt x="20201" y="9630"/>
                  <a:pt x="20342" y="9443"/>
                </a:cubicBezTo>
                <a:cubicBezTo>
                  <a:pt x="20696" y="8973"/>
                  <a:pt x="21053" y="8508"/>
                  <a:pt x="21223" y="8029"/>
                </a:cubicBezTo>
                <a:cubicBezTo>
                  <a:pt x="21285" y="7853"/>
                  <a:pt x="21382" y="7652"/>
                  <a:pt x="21344" y="7477"/>
                </a:cubicBezTo>
                <a:cubicBezTo>
                  <a:pt x="21306" y="7302"/>
                  <a:pt x="20814" y="7165"/>
                  <a:pt x="20826" y="6985"/>
                </a:cubicBezTo>
                <a:cubicBezTo>
                  <a:pt x="20836" y="6825"/>
                  <a:pt x="20957" y="6664"/>
                  <a:pt x="20929" y="6505"/>
                </a:cubicBezTo>
                <a:cubicBezTo>
                  <a:pt x="20910" y="6389"/>
                  <a:pt x="20732" y="6285"/>
                  <a:pt x="20688" y="6169"/>
                </a:cubicBezTo>
                <a:cubicBezTo>
                  <a:pt x="20553" y="5824"/>
                  <a:pt x="20488" y="5479"/>
                  <a:pt x="20199" y="5140"/>
                </a:cubicBezTo>
                <a:cubicBezTo>
                  <a:pt x="19910" y="4802"/>
                  <a:pt x="19964" y="4445"/>
                  <a:pt x="19502" y="4116"/>
                </a:cubicBezTo>
                <a:cubicBezTo>
                  <a:pt x="19198" y="3899"/>
                  <a:pt x="19255" y="3621"/>
                  <a:pt x="18259" y="3587"/>
                </a:cubicBezTo>
                <a:cubicBezTo>
                  <a:pt x="17227" y="3551"/>
                  <a:pt x="16318" y="3430"/>
                  <a:pt x="15336" y="3333"/>
                </a:cubicBezTo>
                <a:cubicBezTo>
                  <a:pt x="14692" y="3269"/>
                  <a:pt x="13751" y="3289"/>
                  <a:pt x="13264" y="3129"/>
                </a:cubicBezTo>
                <a:cubicBezTo>
                  <a:pt x="13203" y="3109"/>
                  <a:pt x="13185" y="3090"/>
                  <a:pt x="13155" y="3071"/>
                </a:cubicBezTo>
                <a:cubicBezTo>
                  <a:pt x="13243" y="3272"/>
                  <a:pt x="13346" y="3472"/>
                  <a:pt x="13408" y="3673"/>
                </a:cubicBezTo>
                <a:cubicBezTo>
                  <a:pt x="13652" y="4470"/>
                  <a:pt x="13692" y="5287"/>
                  <a:pt x="13932" y="6084"/>
                </a:cubicBezTo>
                <a:cubicBezTo>
                  <a:pt x="14122" y="6715"/>
                  <a:pt x="14440" y="7343"/>
                  <a:pt x="15031" y="7953"/>
                </a:cubicBezTo>
                <a:cubicBezTo>
                  <a:pt x="15277" y="8208"/>
                  <a:pt x="15573" y="8457"/>
                  <a:pt x="15911" y="8701"/>
                </a:cubicBezTo>
                <a:cubicBezTo>
                  <a:pt x="15183" y="8708"/>
                  <a:pt x="14453" y="8714"/>
                  <a:pt x="13725" y="8718"/>
                </a:cubicBezTo>
                <a:cubicBezTo>
                  <a:pt x="13374" y="8720"/>
                  <a:pt x="13022" y="8717"/>
                  <a:pt x="12671" y="8718"/>
                </a:cubicBezTo>
                <a:lnTo>
                  <a:pt x="11492" y="4557"/>
                </a:lnTo>
                <a:lnTo>
                  <a:pt x="10841" y="4037"/>
                </a:lnTo>
                <a:lnTo>
                  <a:pt x="11371" y="3779"/>
                </a:lnTo>
                <a:lnTo>
                  <a:pt x="10588" y="3521"/>
                </a:lnTo>
                <a:lnTo>
                  <a:pt x="12694" y="2728"/>
                </a:lnTo>
                <a:cubicBezTo>
                  <a:pt x="12553" y="2714"/>
                  <a:pt x="12393" y="2693"/>
                  <a:pt x="12401" y="2704"/>
                </a:cubicBezTo>
                <a:cubicBezTo>
                  <a:pt x="12290" y="2550"/>
                  <a:pt x="12695" y="2293"/>
                  <a:pt x="12867" y="2150"/>
                </a:cubicBezTo>
                <a:cubicBezTo>
                  <a:pt x="13107" y="1951"/>
                  <a:pt x="13427" y="1774"/>
                  <a:pt x="13598" y="1565"/>
                </a:cubicBezTo>
                <a:cubicBezTo>
                  <a:pt x="13692" y="1450"/>
                  <a:pt x="13562" y="1451"/>
                  <a:pt x="13414" y="1373"/>
                </a:cubicBezTo>
                <a:cubicBezTo>
                  <a:pt x="13242" y="1284"/>
                  <a:pt x="13360" y="1230"/>
                  <a:pt x="13379" y="1131"/>
                </a:cubicBezTo>
                <a:cubicBezTo>
                  <a:pt x="13423" y="901"/>
                  <a:pt x="13099" y="719"/>
                  <a:pt x="12735" y="524"/>
                </a:cubicBezTo>
                <a:cubicBezTo>
                  <a:pt x="12446" y="370"/>
                  <a:pt x="12270" y="196"/>
                  <a:pt x="11693" y="110"/>
                </a:cubicBezTo>
                <a:cubicBezTo>
                  <a:pt x="11534" y="86"/>
                  <a:pt x="11343" y="92"/>
                  <a:pt x="11175" y="71"/>
                </a:cubicBezTo>
                <a:cubicBezTo>
                  <a:pt x="10806" y="26"/>
                  <a:pt x="10719" y="-7"/>
                  <a:pt x="10306" y="27"/>
                </a:cubicBezTo>
                <a:cubicBezTo>
                  <a:pt x="10088" y="46"/>
                  <a:pt x="9920" y="75"/>
                  <a:pt x="9714" y="61"/>
                </a:cubicBezTo>
                <a:cubicBezTo>
                  <a:pt x="9292" y="34"/>
                  <a:pt x="9153" y="-22"/>
                  <a:pt x="8706" y="9"/>
                </a:cubicBezTo>
                <a:close/>
              </a:path>
            </a:pathLst>
          </a:custGeom>
          <a:solidFill>
            <a:schemeClr val="tx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pic>
        <p:nvPicPr>
          <p:cNvPr id="62" name="Picture 61">
            <a:extLst>
              <a:ext uri="{FF2B5EF4-FFF2-40B4-BE49-F238E27FC236}">
                <a16:creationId xmlns:a16="http://schemas.microsoft.com/office/drawing/2014/main" id="{F46D2602-69D1-4397-9717-92B2C8960973}"/>
              </a:ext>
            </a:extLst>
          </p:cNvPr>
          <p:cNvPicPr>
            <a:picLocks noChangeAspect="1"/>
          </p:cNvPicPr>
          <p:nvPr/>
        </p:nvPicPr>
        <p:blipFill>
          <a:blip r:embed="rId4"/>
          <a:stretch>
            <a:fillRect/>
          </a:stretch>
        </p:blipFill>
        <p:spPr>
          <a:xfrm>
            <a:off x="17090908" y="2116286"/>
            <a:ext cx="6108394" cy="3108960"/>
          </a:xfrm>
          <a:prstGeom prst="rect">
            <a:avLst/>
          </a:prstGeom>
        </p:spPr>
      </p:pic>
      <p:pic>
        <p:nvPicPr>
          <p:cNvPr id="64" name="Picture 63">
            <a:extLst>
              <a:ext uri="{FF2B5EF4-FFF2-40B4-BE49-F238E27FC236}">
                <a16:creationId xmlns:a16="http://schemas.microsoft.com/office/drawing/2014/main" id="{D596105C-8882-0919-B9B5-0D53E4D46F68}"/>
              </a:ext>
            </a:extLst>
          </p:cNvPr>
          <p:cNvPicPr>
            <a:picLocks noChangeAspect="1"/>
          </p:cNvPicPr>
          <p:nvPr/>
        </p:nvPicPr>
        <p:blipFill>
          <a:blip r:embed="rId5"/>
          <a:stretch>
            <a:fillRect/>
          </a:stretch>
        </p:blipFill>
        <p:spPr>
          <a:xfrm>
            <a:off x="17058314" y="5490281"/>
            <a:ext cx="6140988" cy="3383280"/>
          </a:xfrm>
          <a:prstGeom prst="rect">
            <a:avLst/>
          </a:prstGeom>
        </p:spPr>
      </p:pic>
      <p:pic>
        <p:nvPicPr>
          <p:cNvPr id="66" name="Picture 65">
            <a:extLst>
              <a:ext uri="{FF2B5EF4-FFF2-40B4-BE49-F238E27FC236}">
                <a16:creationId xmlns:a16="http://schemas.microsoft.com/office/drawing/2014/main" id="{C8A3783C-AA9D-A470-4C91-A4369ADAFB9E}"/>
              </a:ext>
            </a:extLst>
          </p:cNvPr>
          <p:cNvPicPr>
            <a:picLocks noChangeAspect="1"/>
          </p:cNvPicPr>
          <p:nvPr/>
        </p:nvPicPr>
        <p:blipFill>
          <a:blip r:embed="rId6"/>
          <a:stretch>
            <a:fillRect/>
          </a:stretch>
        </p:blipFill>
        <p:spPr>
          <a:xfrm>
            <a:off x="17023705" y="9138597"/>
            <a:ext cx="6175597" cy="3474720"/>
          </a:xfrm>
          <a:prstGeom prst="rect">
            <a:avLst/>
          </a:prstGeom>
        </p:spPr>
      </p:pic>
      <p:grpSp>
        <p:nvGrpSpPr>
          <p:cNvPr id="76" name="Group 75">
            <a:extLst>
              <a:ext uri="{FF2B5EF4-FFF2-40B4-BE49-F238E27FC236}">
                <a16:creationId xmlns:a16="http://schemas.microsoft.com/office/drawing/2014/main" id="{898A33B8-69A4-D3C8-0970-71CA99962056}"/>
              </a:ext>
            </a:extLst>
          </p:cNvPr>
          <p:cNvGrpSpPr/>
          <p:nvPr/>
        </p:nvGrpSpPr>
        <p:grpSpPr>
          <a:xfrm>
            <a:off x="3919698" y="2160840"/>
            <a:ext cx="12668341" cy="1758501"/>
            <a:chOff x="3712662" y="2091828"/>
            <a:chExt cx="12668341" cy="1758501"/>
          </a:xfrm>
        </p:grpSpPr>
        <p:grpSp>
          <p:nvGrpSpPr>
            <p:cNvPr id="57" name="Group 56">
              <a:extLst>
                <a:ext uri="{FF2B5EF4-FFF2-40B4-BE49-F238E27FC236}">
                  <a16:creationId xmlns:a16="http://schemas.microsoft.com/office/drawing/2014/main" id="{67D150B2-B8CB-39EE-EF4C-66908148A436}"/>
                </a:ext>
              </a:extLst>
            </p:cNvPr>
            <p:cNvGrpSpPr/>
            <p:nvPr/>
          </p:nvGrpSpPr>
          <p:grpSpPr>
            <a:xfrm>
              <a:off x="4946475" y="2091828"/>
              <a:ext cx="11434528" cy="1758501"/>
              <a:chOff x="1842448" y="6851976"/>
              <a:chExt cx="11434528" cy="1758501"/>
            </a:xfrm>
          </p:grpSpPr>
          <p:sp>
            <p:nvSpPr>
              <p:cNvPr id="59" name="TextBox 58">
                <a:extLst>
                  <a:ext uri="{FF2B5EF4-FFF2-40B4-BE49-F238E27FC236}">
                    <a16:creationId xmlns:a16="http://schemas.microsoft.com/office/drawing/2014/main" id="{C8C68BBF-51EF-A690-AADE-55CE1AB4FD3E}"/>
                  </a:ext>
                </a:extLst>
              </p:cNvPr>
              <p:cNvSpPr txBox="1"/>
              <p:nvPr/>
            </p:nvSpPr>
            <p:spPr>
              <a:xfrm>
                <a:off x="1842449" y="6851976"/>
                <a:ext cx="4746812"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Seasonal Revenue Trends</a:t>
                </a:r>
              </a:p>
            </p:txBody>
          </p:sp>
          <p:sp>
            <p:nvSpPr>
              <p:cNvPr id="60" name="Subtitle 2">
                <a:extLst>
                  <a:ext uri="{FF2B5EF4-FFF2-40B4-BE49-F238E27FC236}">
                    <a16:creationId xmlns:a16="http://schemas.microsoft.com/office/drawing/2014/main" id="{3AFF1F0C-B8B5-F48C-28D8-C936001406FF}"/>
                  </a:ext>
                </a:extLst>
              </p:cNvPr>
              <p:cNvSpPr txBox="1">
                <a:spLocks/>
              </p:cNvSpPr>
              <p:nvPr/>
            </p:nvSpPr>
            <p:spPr>
              <a:xfrm>
                <a:off x="1842448" y="7388348"/>
                <a:ext cx="11434528" cy="12221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January exhibits the highest revenue, aligning with the highest number of journeys. Conversely, February shows the lowest revenue and the fewest journeys. This suggests a strong seasonal impact on travel demand</a:t>
                </a:r>
              </a:p>
            </p:txBody>
          </p:sp>
        </p:grpSp>
        <p:pic>
          <p:nvPicPr>
            <p:cNvPr id="68" name="Graphic 67" descr="Bar graph with upward trend with solid fill">
              <a:extLst>
                <a:ext uri="{FF2B5EF4-FFF2-40B4-BE49-F238E27FC236}">
                  <a16:creationId xmlns:a16="http://schemas.microsoft.com/office/drawing/2014/main" id="{8801641E-5499-7912-9BC8-0FE406FF27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12662" y="2091828"/>
              <a:ext cx="914400" cy="914400"/>
            </a:xfrm>
            <a:prstGeom prst="rect">
              <a:avLst/>
            </a:prstGeom>
          </p:spPr>
        </p:pic>
      </p:grpSp>
      <p:grpSp>
        <p:nvGrpSpPr>
          <p:cNvPr id="78" name="Group 77">
            <a:extLst>
              <a:ext uri="{FF2B5EF4-FFF2-40B4-BE49-F238E27FC236}">
                <a16:creationId xmlns:a16="http://schemas.microsoft.com/office/drawing/2014/main" id="{5774AD50-9B52-BDD8-7D43-534D61DED63B}"/>
              </a:ext>
            </a:extLst>
          </p:cNvPr>
          <p:cNvGrpSpPr/>
          <p:nvPr/>
        </p:nvGrpSpPr>
        <p:grpSpPr>
          <a:xfrm>
            <a:off x="3919698" y="6789921"/>
            <a:ext cx="12545938" cy="1373784"/>
            <a:chOff x="3712662" y="6887023"/>
            <a:chExt cx="12545938" cy="1373784"/>
          </a:xfrm>
        </p:grpSpPr>
        <p:grpSp>
          <p:nvGrpSpPr>
            <p:cNvPr id="32" name="Group 31">
              <a:extLst>
                <a:ext uri="{FF2B5EF4-FFF2-40B4-BE49-F238E27FC236}">
                  <a16:creationId xmlns:a16="http://schemas.microsoft.com/office/drawing/2014/main" id="{CE7806A5-7ED3-DE2F-6661-E5262FABE107}"/>
                </a:ext>
              </a:extLst>
            </p:cNvPr>
            <p:cNvGrpSpPr/>
            <p:nvPr/>
          </p:nvGrpSpPr>
          <p:grpSpPr>
            <a:xfrm>
              <a:off x="4824072" y="6887023"/>
              <a:ext cx="11434528" cy="1373784"/>
              <a:chOff x="14541862" y="4154498"/>
              <a:chExt cx="11434528" cy="1373784"/>
            </a:xfrm>
          </p:grpSpPr>
          <p:sp>
            <p:nvSpPr>
              <p:cNvPr id="34" name="TextBox 33">
                <a:extLst>
                  <a:ext uri="{FF2B5EF4-FFF2-40B4-BE49-F238E27FC236}">
                    <a16:creationId xmlns:a16="http://schemas.microsoft.com/office/drawing/2014/main" id="{87E28111-B348-1107-A3A1-26EDACE9822E}"/>
                  </a:ext>
                </a:extLst>
              </p:cNvPr>
              <p:cNvSpPr txBox="1"/>
              <p:nvPr/>
            </p:nvSpPr>
            <p:spPr>
              <a:xfrm>
                <a:off x="14541864" y="4154498"/>
                <a:ext cx="5638082"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Cancellation vs. Delay Refunds</a:t>
                </a:r>
              </a:p>
            </p:txBody>
          </p:sp>
          <p:sp>
            <p:nvSpPr>
              <p:cNvPr id="35" name="Subtitle 2">
                <a:extLst>
                  <a:ext uri="{FF2B5EF4-FFF2-40B4-BE49-F238E27FC236}">
                    <a16:creationId xmlns:a16="http://schemas.microsoft.com/office/drawing/2014/main" id="{E64A59F3-41E4-3DEF-8A67-D2418854C5D6}"/>
                  </a:ext>
                </a:extLst>
              </p:cNvPr>
              <p:cNvSpPr txBox="1">
                <a:spLocks/>
              </p:cNvSpPr>
              <p:nvPr/>
            </p:nvSpPr>
            <p:spPr>
              <a:xfrm>
                <a:off x="14541862" y="4690873"/>
                <a:ext cx="11434528" cy="83740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Refunds due to cancellations (51.16% of all refunds) slightly outnumber those caused by delays</a:t>
                </a:r>
              </a:p>
            </p:txBody>
          </p:sp>
        </p:grpSp>
        <p:pic>
          <p:nvPicPr>
            <p:cNvPr id="70" name="Graphic 69" descr="Close with solid fill">
              <a:extLst>
                <a:ext uri="{FF2B5EF4-FFF2-40B4-BE49-F238E27FC236}">
                  <a16:creationId xmlns:a16="http://schemas.microsoft.com/office/drawing/2014/main" id="{B7A43884-0732-55D8-AD84-CC7B30B238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12662" y="6887023"/>
              <a:ext cx="914400" cy="914400"/>
            </a:xfrm>
            <a:prstGeom prst="rect">
              <a:avLst/>
            </a:prstGeom>
          </p:spPr>
        </p:pic>
      </p:grpSp>
      <p:grpSp>
        <p:nvGrpSpPr>
          <p:cNvPr id="80" name="Group 79">
            <a:extLst>
              <a:ext uri="{FF2B5EF4-FFF2-40B4-BE49-F238E27FC236}">
                <a16:creationId xmlns:a16="http://schemas.microsoft.com/office/drawing/2014/main" id="{9EE1D98E-46DA-66C5-BA4D-6364A7359C98}"/>
              </a:ext>
            </a:extLst>
          </p:cNvPr>
          <p:cNvGrpSpPr/>
          <p:nvPr/>
        </p:nvGrpSpPr>
        <p:grpSpPr>
          <a:xfrm>
            <a:off x="3919698" y="10649561"/>
            <a:ext cx="12545938" cy="1758501"/>
            <a:chOff x="3712662" y="10649561"/>
            <a:chExt cx="12545938" cy="1758501"/>
          </a:xfrm>
        </p:grpSpPr>
        <p:grpSp>
          <p:nvGrpSpPr>
            <p:cNvPr id="42" name="Group 41">
              <a:extLst>
                <a:ext uri="{FF2B5EF4-FFF2-40B4-BE49-F238E27FC236}">
                  <a16:creationId xmlns:a16="http://schemas.microsoft.com/office/drawing/2014/main" id="{5FE2D949-BD84-28F4-94A1-20B02734AD41}"/>
                </a:ext>
              </a:extLst>
            </p:cNvPr>
            <p:cNvGrpSpPr/>
            <p:nvPr/>
          </p:nvGrpSpPr>
          <p:grpSpPr>
            <a:xfrm>
              <a:off x="4824072" y="10649561"/>
              <a:ext cx="11434528" cy="1758501"/>
              <a:chOff x="14541862" y="7475780"/>
              <a:chExt cx="11434528" cy="1758501"/>
            </a:xfrm>
          </p:grpSpPr>
          <p:sp>
            <p:nvSpPr>
              <p:cNvPr id="44" name="TextBox 43">
                <a:extLst>
                  <a:ext uri="{FF2B5EF4-FFF2-40B4-BE49-F238E27FC236}">
                    <a16:creationId xmlns:a16="http://schemas.microsoft.com/office/drawing/2014/main" id="{F83AE3FC-3AD7-70B0-3BD9-B80F8E96F40B}"/>
                  </a:ext>
                </a:extLst>
              </p:cNvPr>
              <p:cNvSpPr txBox="1"/>
              <p:nvPr/>
            </p:nvSpPr>
            <p:spPr>
              <a:xfrm>
                <a:off x="14541864" y="7475780"/>
                <a:ext cx="6728124"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Advance Tickets and Refunds/Delays</a:t>
                </a:r>
              </a:p>
            </p:txBody>
          </p:sp>
          <p:sp>
            <p:nvSpPr>
              <p:cNvPr id="45" name="Subtitle 2">
                <a:extLst>
                  <a:ext uri="{FF2B5EF4-FFF2-40B4-BE49-F238E27FC236}">
                    <a16:creationId xmlns:a16="http://schemas.microsoft.com/office/drawing/2014/main" id="{56B85084-6459-956B-AF68-6C5B1D06554D}"/>
                  </a:ext>
                </a:extLst>
              </p:cNvPr>
              <p:cNvSpPr txBox="1">
                <a:spLocks/>
              </p:cNvSpPr>
              <p:nvPr/>
            </p:nvSpPr>
            <p:spPr>
              <a:xfrm>
                <a:off x="14541862" y="8012152"/>
                <a:ext cx="11434528" cy="12221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Advance tickets appear to be more frequently associated with refund requests and are also more likely to be affected by delays. This could be due to the longer booking window and potential for disruptions.</a:t>
                </a:r>
              </a:p>
            </p:txBody>
          </p:sp>
        </p:grpSp>
        <p:pic>
          <p:nvPicPr>
            <p:cNvPr id="71" name="Picture 70" descr="A black background with a black square&#10;&#10;AI-generated content may be incorrect.">
              <a:extLst>
                <a:ext uri="{FF2B5EF4-FFF2-40B4-BE49-F238E27FC236}">
                  <a16:creationId xmlns:a16="http://schemas.microsoft.com/office/drawing/2014/main" id="{9CEC9793-2CE9-6FC0-0B65-2B7CC3DC6B21}"/>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712662" y="10649561"/>
              <a:ext cx="914400" cy="914400"/>
            </a:xfrm>
            <a:prstGeom prst="rect">
              <a:avLst/>
            </a:prstGeom>
          </p:spPr>
        </p:pic>
      </p:grpSp>
      <p:grpSp>
        <p:nvGrpSpPr>
          <p:cNvPr id="77" name="Group 76">
            <a:extLst>
              <a:ext uri="{FF2B5EF4-FFF2-40B4-BE49-F238E27FC236}">
                <a16:creationId xmlns:a16="http://schemas.microsoft.com/office/drawing/2014/main" id="{7DE6C494-08FF-4593-42F1-C2B75C2E8055}"/>
              </a:ext>
            </a:extLst>
          </p:cNvPr>
          <p:cNvGrpSpPr/>
          <p:nvPr/>
        </p:nvGrpSpPr>
        <p:grpSpPr>
          <a:xfrm>
            <a:off x="3919698" y="4667738"/>
            <a:ext cx="12545938" cy="1373786"/>
            <a:chOff x="3712662" y="4436298"/>
            <a:chExt cx="12545938" cy="1373786"/>
          </a:xfrm>
        </p:grpSpPr>
        <p:grpSp>
          <p:nvGrpSpPr>
            <p:cNvPr id="52" name="Group 51">
              <a:extLst>
                <a:ext uri="{FF2B5EF4-FFF2-40B4-BE49-F238E27FC236}">
                  <a16:creationId xmlns:a16="http://schemas.microsoft.com/office/drawing/2014/main" id="{24E24B2A-3515-3A7F-B8F3-8C39C0F82A8E}"/>
                </a:ext>
              </a:extLst>
            </p:cNvPr>
            <p:cNvGrpSpPr/>
            <p:nvPr/>
          </p:nvGrpSpPr>
          <p:grpSpPr>
            <a:xfrm>
              <a:off x="4824072" y="4436298"/>
              <a:ext cx="11434528" cy="1373786"/>
              <a:chOff x="14541862" y="2459043"/>
              <a:chExt cx="11434528" cy="1373786"/>
            </a:xfrm>
          </p:grpSpPr>
          <p:sp>
            <p:nvSpPr>
              <p:cNvPr id="54" name="TextBox 53">
                <a:extLst>
                  <a:ext uri="{FF2B5EF4-FFF2-40B4-BE49-F238E27FC236}">
                    <a16:creationId xmlns:a16="http://schemas.microsoft.com/office/drawing/2014/main" id="{9DBC6962-438B-AE7D-06E3-FE5297C40A9F}"/>
                  </a:ext>
                </a:extLst>
              </p:cNvPr>
              <p:cNvSpPr txBox="1"/>
              <p:nvPr/>
            </p:nvSpPr>
            <p:spPr>
              <a:xfrm>
                <a:off x="14541864" y="2459043"/>
                <a:ext cx="4700326"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Significant Refund Losses</a:t>
                </a:r>
              </a:p>
            </p:txBody>
          </p:sp>
          <p:sp>
            <p:nvSpPr>
              <p:cNvPr id="55" name="Subtitle 2">
                <a:extLst>
                  <a:ext uri="{FF2B5EF4-FFF2-40B4-BE49-F238E27FC236}">
                    <a16:creationId xmlns:a16="http://schemas.microsoft.com/office/drawing/2014/main" id="{8A2D4B27-1DBF-D3DD-5670-EBBF663111F6}"/>
                  </a:ext>
                </a:extLst>
              </p:cNvPr>
              <p:cNvSpPr txBox="1">
                <a:spLocks/>
              </p:cNvSpPr>
              <p:nvPr/>
            </p:nvSpPr>
            <p:spPr>
              <a:xfrm>
                <a:off x="14541862" y="2995420"/>
                <a:ext cx="11434528" cy="83740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The company experienced a loss of 5.22% of its total revenue due to refunds. This represents a substantial financial impact that warrants further investigation</a:t>
                </a:r>
              </a:p>
            </p:txBody>
          </p:sp>
        </p:grpSp>
        <p:pic>
          <p:nvPicPr>
            <p:cNvPr id="73" name="Picture 72" descr="A black background with a black square&#10;&#10;AI-generated content may be incorrect.">
              <a:extLst>
                <a:ext uri="{FF2B5EF4-FFF2-40B4-BE49-F238E27FC236}">
                  <a16:creationId xmlns:a16="http://schemas.microsoft.com/office/drawing/2014/main" id="{53747982-96CB-484A-C9A5-7505134D8F5A}"/>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3712662" y="4436298"/>
              <a:ext cx="914400" cy="914400"/>
            </a:xfrm>
            <a:prstGeom prst="rect">
              <a:avLst/>
            </a:prstGeom>
          </p:spPr>
        </p:pic>
      </p:grpSp>
      <p:grpSp>
        <p:nvGrpSpPr>
          <p:cNvPr id="79" name="Group 78">
            <a:extLst>
              <a:ext uri="{FF2B5EF4-FFF2-40B4-BE49-F238E27FC236}">
                <a16:creationId xmlns:a16="http://schemas.microsoft.com/office/drawing/2014/main" id="{A6524F3D-E64B-AFAF-F398-082FCB877FB5}"/>
              </a:ext>
            </a:extLst>
          </p:cNvPr>
          <p:cNvGrpSpPr/>
          <p:nvPr/>
        </p:nvGrpSpPr>
        <p:grpSpPr>
          <a:xfrm>
            <a:off x="3919698" y="8912102"/>
            <a:ext cx="12545938" cy="989061"/>
            <a:chOff x="3712662" y="9027793"/>
            <a:chExt cx="12545938" cy="989061"/>
          </a:xfrm>
        </p:grpSpPr>
        <p:grpSp>
          <p:nvGrpSpPr>
            <p:cNvPr id="37" name="Group 36">
              <a:extLst>
                <a:ext uri="{FF2B5EF4-FFF2-40B4-BE49-F238E27FC236}">
                  <a16:creationId xmlns:a16="http://schemas.microsoft.com/office/drawing/2014/main" id="{354E9F0F-9871-86D8-D183-6009060BB9D6}"/>
                </a:ext>
              </a:extLst>
            </p:cNvPr>
            <p:cNvGrpSpPr/>
            <p:nvPr/>
          </p:nvGrpSpPr>
          <p:grpSpPr>
            <a:xfrm>
              <a:off x="4824072" y="9027793"/>
              <a:ext cx="11434528" cy="989061"/>
              <a:chOff x="14541862" y="5677613"/>
              <a:chExt cx="11434528" cy="989061"/>
            </a:xfrm>
          </p:grpSpPr>
          <p:sp>
            <p:nvSpPr>
              <p:cNvPr id="39" name="TextBox 38">
                <a:extLst>
                  <a:ext uri="{FF2B5EF4-FFF2-40B4-BE49-F238E27FC236}">
                    <a16:creationId xmlns:a16="http://schemas.microsoft.com/office/drawing/2014/main" id="{3D4AD09A-1BF6-D9D8-570A-AF50D3695AAA}"/>
                  </a:ext>
                </a:extLst>
              </p:cNvPr>
              <p:cNvSpPr txBox="1"/>
              <p:nvPr/>
            </p:nvSpPr>
            <p:spPr>
              <a:xfrm>
                <a:off x="14541864" y="5677613"/>
                <a:ext cx="4148893" cy="492443"/>
              </a:xfrm>
              <a:prstGeom prst="rect">
                <a:avLst/>
              </a:prstGeom>
              <a:noFill/>
            </p:spPr>
            <p:txBody>
              <a:bodyPr wrap="none" rtlCol="0" anchor="b" anchorCtr="0">
                <a:spAutoFit/>
              </a:bodyPr>
              <a:lstStyle/>
              <a:p>
                <a:r>
                  <a:rPr lang="en-US" sz="2600" b="1" dirty="0">
                    <a:solidFill>
                      <a:srgbClr val="000000"/>
                    </a:solidFill>
                    <a:latin typeface="Poppins" pitchFamily="2" charset="77"/>
                    <a:ea typeface="League Spartan" charset="0"/>
                    <a:cs typeface="Poppins" pitchFamily="2" charset="77"/>
                  </a:rPr>
                  <a:t>Primary Refund Drivers</a:t>
                </a:r>
              </a:p>
            </p:txBody>
          </p:sp>
          <p:sp>
            <p:nvSpPr>
              <p:cNvPr id="40" name="Subtitle 2">
                <a:extLst>
                  <a:ext uri="{FF2B5EF4-FFF2-40B4-BE49-F238E27FC236}">
                    <a16:creationId xmlns:a16="http://schemas.microsoft.com/office/drawing/2014/main" id="{3AF17083-BE0A-FD85-35F1-D047D55ED000}"/>
                  </a:ext>
                </a:extLst>
              </p:cNvPr>
              <p:cNvSpPr txBox="1">
                <a:spLocks/>
              </p:cNvSpPr>
              <p:nvPr/>
            </p:nvSpPr>
            <p:spPr>
              <a:xfrm>
                <a:off x="14541862" y="6213986"/>
                <a:ext cx="11434528" cy="45268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rgbClr val="000000"/>
                    </a:solidFill>
                    <a:latin typeface="Poppins" panose="00000500000000000000" pitchFamily="2" charset="0"/>
                    <a:ea typeface="Lato Light" panose="020F0502020204030203" pitchFamily="34" charset="0"/>
                    <a:cs typeface="Poppins" panose="00000500000000000000" pitchFamily="2" charset="0"/>
                  </a:rPr>
                  <a:t>The main reasons cited for refunds are technical Issue and staff Shortage</a:t>
                </a:r>
              </a:p>
            </p:txBody>
          </p:sp>
        </p:grpSp>
        <p:pic>
          <p:nvPicPr>
            <p:cNvPr id="75" name="Picture 74" descr="A black background with a black square&#10;&#10;AI-generated content may be incorrect.">
              <a:extLst>
                <a:ext uri="{FF2B5EF4-FFF2-40B4-BE49-F238E27FC236}">
                  <a16:creationId xmlns:a16="http://schemas.microsoft.com/office/drawing/2014/main" id="{EAB68971-F697-61CB-94DA-A71184C3BE0D}"/>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3712662" y="9027793"/>
              <a:ext cx="914400" cy="914400"/>
            </a:xfrm>
            <a:prstGeom prst="rect">
              <a:avLst/>
            </a:prstGeom>
          </p:spPr>
        </p:pic>
      </p:grpSp>
    </p:spTree>
    <p:extLst>
      <p:ext uri="{BB962C8B-B14F-4D97-AF65-F5344CB8AC3E}">
        <p14:creationId xmlns:p14="http://schemas.microsoft.com/office/powerpoint/2010/main" val="384498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par>
                                <p:cTn id="29" presetID="10"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fade">
                                      <p:cBhvr>
                                        <p:cTn id="3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C947B-3663-0907-CFAE-B47E88D8A334}"/>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01E21AAF-CB94-BD3B-0839-85CF842A60DD}"/>
              </a:ext>
            </a:extLst>
          </p:cNvPr>
          <p:cNvSpPr txBox="1">
            <a:spLocks/>
          </p:cNvSpPr>
          <p:nvPr/>
        </p:nvSpPr>
        <p:spPr>
          <a:xfrm>
            <a:off x="2330354" y="569620"/>
            <a:ext cx="19843846"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5000" b="1" dirty="0">
                <a:solidFill>
                  <a:srgbClr val="003366"/>
                </a:solidFill>
                <a:latin typeface="Oswald" pitchFamily="2" charset="0"/>
                <a:cs typeface="Arial" panose="020B0604020202020204" pitchFamily="34" charset="0"/>
              </a:rPr>
              <a:t>Recommendations - </a:t>
            </a:r>
            <a:r>
              <a:rPr lang="en-US" sz="5000" b="1" dirty="0">
                <a:solidFill>
                  <a:srgbClr val="C00000"/>
                </a:solidFill>
                <a:latin typeface="Oswald" pitchFamily="2" charset="0"/>
                <a:cs typeface="Arial" panose="020B0604020202020204" pitchFamily="34" charset="0"/>
              </a:rPr>
              <a:t>Enhancing Revenue and Customer Engagement </a:t>
            </a:r>
          </a:p>
        </p:txBody>
      </p:sp>
      <p:pic>
        <p:nvPicPr>
          <p:cNvPr id="54" name="Picture 53" descr="A black background with a black square&#10;&#10;AI-generated content may be incorrect.">
            <a:extLst>
              <a:ext uri="{FF2B5EF4-FFF2-40B4-BE49-F238E27FC236}">
                <a16:creationId xmlns:a16="http://schemas.microsoft.com/office/drawing/2014/main" id="{57FC91B4-672A-BCD3-9B9B-F2451CB631A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260189" y="360070"/>
            <a:ext cx="1280160" cy="1280160"/>
          </a:xfrm>
          <a:prstGeom prst="rect">
            <a:avLst/>
          </a:prstGeom>
        </p:spPr>
      </p:pic>
      <p:grpSp>
        <p:nvGrpSpPr>
          <p:cNvPr id="141" name="Group 140">
            <a:extLst>
              <a:ext uri="{FF2B5EF4-FFF2-40B4-BE49-F238E27FC236}">
                <a16:creationId xmlns:a16="http://schemas.microsoft.com/office/drawing/2014/main" id="{863376DD-2EEC-D3EA-3BAA-24094ECA2EAA}"/>
              </a:ext>
            </a:extLst>
          </p:cNvPr>
          <p:cNvGrpSpPr/>
          <p:nvPr/>
        </p:nvGrpSpPr>
        <p:grpSpPr>
          <a:xfrm>
            <a:off x="2615825" y="1942483"/>
            <a:ext cx="18472524" cy="1802539"/>
            <a:chOff x="3362646" y="2912271"/>
            <a:chExt cx="18472524" cy="1802539"/>
          </a:xfrm>
        </p:grpSpPr>
        <p:grpSp>
          <p:nvGrpSpPr>
            <p:cNvPr id="49" name="Group 48">
              <a:extLst>
                <a:ext uri="{FF2B5EF4-FFF2-40B4-BE49-F238E27FC236}">
                  <a16:creationId xmlns:a16="http://schemas.microsoft.com/office/drawing/2014/main" id="{2F9C663A-2031-9B51-FE1D-751F99CE57C6}"/>
                </a:ext>
              </a:extLst>
            </p:cNvPr>
            <p:cNvGrpSpPr/>
            <p:nvPr/>
          </p:nvGrpSpPr>
          <p:grpSpPr>
            <a:xfrm>
              <a:off x="4522549" y="3117188"/>
              <a:ext cx="17312621" cy="1597622"/>
              <a:chOff x="1842447" y="4490890"/>
              <a:chExt cx="17312621" cy="1597622"/>
            </a:xfrm>
          </p:grpSpPr>
          <p:sp>
            <p:nvSpPr>
              <p:cNvPr id="10" name="TextBox 9">
                <a:extLst>
                  <a:ext uri="{FF2B5EF4-FFF2-40B4-BE49-F238E27FC236}">
                    <a16:creationId xmlns:a16="http://schemas.microsoft.com/office/drawing/2014/main" id="{4441D427-4185-5A1A-25F1-5C71E5872674}"/>
                  </a:ext>
                </a:extLst>
              </p:cNvPr>
              <p:cNvSpPr txBox="1"/>
              <p:nvPr/>
            </p:nvSpPr>
            <p:spPr>
              <a:xfrm>
                <a:off x="1842449" y="4490890"/>
                <a:ext cx="5226111"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Boost Advance Ticket Sales</a:t>
                </a:r>
              </a:p>
            </p:txBody>
          </p:sp>
          <p:sp>
            <p:nvSpPr>
              <p:cNvPr id="11" name="Subtitle 2">
                <a:extLst>
                  <a:ext uri="{FF2B5EF4-FFF2-40B4-BE49-F238E27FC236}">
                    <a16:creationId xmlns:a16="http://schemas.microsoft.com/office/drawing/2014/main" id="{811C7604-C21C-3E68-E64D-E44616665A21}"/>
                  </a:ext>
                </a:extLst>
              </p:cNvPr>
              <p:cNvSpPr txBox="1">
                <a:spLocks/>
              </p:cNvSpPr>
              <p:nvPr/>
            </p:nvSpPr>
            <p:spPr>
              <a:xfrm>
                <a:off x="1842447" y="5012320"/>
                <a:ext cx="17312621"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Capitalize on Advance ticket popularity through intensified online promotions and potentially dynamic pricing strategies</a:t>
                </a:r>
              </a:p>
            </p:txBody>
          </p:sp>
        </p:grpSp>
        <p:pic>
          <p:nvPicPr>
            <p:cNvPr id="131" name="Picture 130" descr="A black background with a black square&#10;&#10;AI-generated content may be incorrect.">
              <a:extLst>
                <a:ext uri="{FF2B5EF4-FFF2-40B4-BE49-F238E27FC236}">
                  <a16:creationId xmlns:a16="http://schemas.microsoft.com/office/drawing/2014/main" id="{0F446FB8-52B0-765E-910E-E536C80482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362646" y="2912271"/>
              <a:ext cx="914400" cy="914400"/>
            </a:xfrm>
            <a:prstGeom prst="rect">
              <a:avLst/>
            </a:prstGeom>
          </p:spPr>
        </p:pic>
      </p:grpSp>
      <p:grpSp>
        <p:nvGrpSpPr>
          <p:cNvPr id="142" name="Group 141">
            <a:extLst>
              <a:ext uri="{FF2B5EF4-FFF2-40B4-BE49-F238E27FC236}">
                <a16:creationId xmlns:a16="http://schemas.microsoft.com/office/drawing/2014/main" id="{EA4C0619-0FE8-F9B8-CC86-79C6E364C248}"/>
              </a:ext>
            </a:extLst>
          </p:cNvPr>
          <p:cNvGrpSpPr/>
          <p:nvPr/>
        </p:nvGrpSpPr>
        <p:grpSpPr>
          <a:xfrm>
            <a:off x="2615825" y="4124020"/>
            <a:ext cx="18472524" cy="1582383"/>
            <a:chOff x="3362646" y="4727084"/>
            <a:chExt cx="18472524" cy="1582383"/>
          </a:xfrm>
        </p:grpSpPr>
        <p:grpSp>
          <p:nvGrpSpPr>
            <p:cNvPr id="14" name="Group 13">
              <a:extLst>
                <a:ext uri="{FF2B5EF4-FFF2-40B4-BE49-F238E27FC236}">
                  <a16:creationId xmlns:a16="http://schemas.microsoft.com/office/drawing/2014/main" id="{B535078D-7672-85AB-5623-EB145EDBC6A8}"/>
                </a:ext>
              </a:extLst>
            </p:cNvPr>
            <p:cNvGrpSpPr/>
            <p:nvPr/>
          </p:nvGrpSpPr>
          <p:grpSpPr>
            <a:xfrm>
              <a:off x="4522549" y="4727084"/>
              <a:ext cx="17312621" cy="1582383"/>
              <a:chOff x="1842447" y="4490889"/>
              <a:chExt cx="17312621" cy="1582383"/>
            </a:xfrm>
          </p:grpSpPr>
          <p:sp>
            <p:nvSpPr>
              <p:cNvPr id="19" name="TextBox 18">
                <a:extLst>
                  <a:ext uri="{FF2B5EF4-FFF2-40B4-BE49-F238E27FC236}">
                    <a16:creationId xmlns:a16="http://schemas.microsoft.com/office/drawing/2014/main" id="{C4B25B8E-CD83-CA59-577D-D33815D107DA}"/>
                  </a:ext>
                </a:extLst>
              </p:cNvPr>
              <p:cNvSpPr txBox="1"/>
              <p:nvPr/>
            </p:nvSpPr>
            <p:spPr>
              <a:xfrm>
                <a:off x="1842449" y="4490889"/>
                <a:ext cx="5844870"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Strategic Ticket Pricing Review</a:t>
                </a:r>
              </a:p>
            </p:txBody>
          </p:sp>
          <p:sp>
            <p:nvSpPr>
              <p:cNvPr id="20" name="Subtitle 2">
                <a:extLst>
                  <a:ext uri="{FF2B5EF4-FFF2-40B4-BE49-F238E27FC236}">
                    <a16:creationId xmlns:a16="http://schemas.microsoft.com/office/drawing/2014/main" id="{EAD5ACD5-B867-9083-D97A-D8B16CB2F065}"/>
                  </a:ext>
                </a:extLst>
              </p:cNvPr>
              <p:cNvSpPr txBox="1">
                <a:spLocks/>
              </p:cNvSpPr>
              <p:nvPr/>
            </p:nvSpPr>
            <p:spPr>
              <a:xfrm>
                <a:off x="1842447" y="4997080"/>
                <a:ext cx="17312621"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Evaluate the price gap between Standard and First Class to optimize revenue and potentially attract more First Class passengers</a:t>
                </a:r>
              </a:p>
            </p:txBody>
          </p:sp>
        </p:grpSp>
        <p:pic>
          <p:nvPicPr>
            <p:cNvPr id="133" name="Picture 132" descr="A black background with a black square&#10;&#10;AI-generated content may be incorrect.">
              <a:extLst>
                <a:ext uri="{FF2B5EF4-FFF2-40B4-BE49-F238E27FC236}">
                  <a16:creationId xmlns:a16="http://schemas.microsoft.com/office/drawing/2014/main" id="{E0423D09-0893-5C17-61C0-767F0894AB0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362646" y="4770501"/>
              <a:ext cx="914400" cy="914400"/>
            </a:xfrm>
            <a:prstGeom prst="rect">
              <a:avLst/>
            </a:prstGeom>
          </p:spPr>
        </p:pic>
      </p:grpSp>
      <p:grpSp>
        <p:nvGrpSpPr>
          <p:cNvPr id="144" name="Group 143">
            <a:extLst>
              <a:ext uri="{FF2B5EF4-FFF2-40B4-BE49-F238E27FC236}">
                <a16:creationId xmlns:a16="http://schemas.microsoft.com/office/drawing/2014/main" id="{B881F92F-5614-D895-F89D-00D04067CD9F}"/>
              </a:ext>
            </a:extLst>
          </p:cNvPr>
          <p:cNvGrpSpPr/>
          <p:nvPr/>
        </p:nvGrpSpPr>
        <p:grpSpPr>
          <a:xfrm>
            <a:off x="2615825" y="7530946"/>
            <a:ext cx="18472522" cy="1115688"/>
            <a:chOff x="3362646" y="7916398"/>
            <a:chExt cx="18472522" cy="1115688"/>
          </a:xfrm>
        </p:grpSpPr>
        <p:grpSp>
          <p:nvGrpSpPr>
            <p:cNvPr id="25" name="Group 24">
              <a:extLst>
                <a:ext uri="{FF2B5EF4-FFF2-40B4-BE49-F238E27FC236}">
                  <a16:creationId xmlns:a16="http://schemas.microsoft.com/office/drawing/2014/main" id="{F6F3CCB9-0D26-7569-378F-98531DD71D42}"/>
                </a:ext>
              </a:extLst>
            </p:cNvPr>
            <p:cNvGrpSpPr/>
            <p:nvPr/>
          </p:nvGrpSpPr>
          <p:grpSpPr>
            <a:xfrm>
              <a:off x="4522549" y="7916398"/>
              <a:ext cx="17312619" cy="1115688"/>
              <a:chOff x="1842447" y="4490889"/>
              <a:chExt cx="17312619" cy="1115688"/>
            </a:xfrm>
          </p:grpSpPr>
          <p:sp>
            <p:nvSpPr>
              <p:cNvPr id="26" name="TextBox 25">
                <a:extLst>
                  <a:ext uri="{FF2B5EF4-FFF2-40B4-BE49-F238E27FC236}">
                    <a16:creationId xmlns:a16="http://schemas.microsoft.com/office/drawing/2014/main" id="{E12A75B4-A9E7-2BB5-089A-2BFA62D5C624}"/>
                  </a:ext>
                </a:extLst>
              </p:cNvPr>
              <p:cNvSpPr txBox="1"/>
              <p:nvPr/>
            </p:nvSpPr>
            <p:spPr>
              <a:xfrm>
                <a:off x="1842449" y="4490889"/>
                <a:ext cx="9419566"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Route Performance Optimization (Revenue Focus)</a:t>
                </a:r>
              </a:p>
            </p:txBody>
          </p:sp>
          <p:sp>
            <p:nvSpPr>
              <p:cNvPr id="27" name="Subtitle 2">
                <a:extLst>
                  <a:ext uri="{FF2B5EF4-FFF2-40B4-BE49-F238E27FC236}">
                    <a16:creationId xmlns:a16="http://schemas.microsoft.com/office/drawing/2014/main" id="{FDC273A3-68BC-A63E-BED7-6B13374BDBA5}"/>
                  </a:ext>
                </a:extLst>
              </p:cNvPr>
              <p:cNvSpPr txBox="1">
                <a:spLocks/>
              </p:cNvSpPr>
              <p:nvPr/>
            </p:nvSpPr>
            <p:spPr>
              <a:xfrm>
                <a:off x="1842447" y="5139526"/>
                <a:ext cx="17312619" cy="46705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Review underperforming routes for pricing and marketing adjustments to improve revenue generation</a:t>
                </a:r>
              </a:p>
            </p:txBody>
          </p:sp>
        </p:grpSp>
        <p:pic>
          <p:nvPicPr>
            <p:cNvPr id="134" name="Graphic 133" descr="Route (Two Pins With A Path) with solid fill">
              <a:extLst>
                <a:ext uri="{FF2B5EF4-FFF2-40B4-BE49-F238E27FC236}">
                  <a16:creationId xmlns:a16="http://schemas.microsoft.com/office/drawing/2014/main" id="{FC3CF9E3-CCDB-54F6-875C-40895330F7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62646" y="7947175"/>
              <a:ext cx="914400" cy="914400"/>
            </a:xfrm>
            <a:prstGeom prst="rect">
              <a:avLst/>
            </a:prstGeom>
          </p:spPr>
        </p:pic>
      </p:grpSp>
      <p:grpSp>
        <p:nvGrpSpPr>
          <p:cNvPr id="143" name="Group 142">
            <a:extLst>
              <a:ext uri="{FF2B5EF4-FFF2-40B4-BE49-F238E27FC236}">
                <a16:creationId xmlns:a16="http://schemas.microsoft.com/office/drawing/2014/main" id="{A6BE4725-2E45-50EB-C1FF-35011FC5CC04}"/>
              </a:ext>
            </a:extLst>
          </p:cNvPr>
          <p:cNvGrpSpPr/>
          <p:nvPr/>
        </p:nvGrpSpPr>
        <p:grpSpPr>
          <a:xfrm>
            <a:off x="2615825" y="6085401"/>
            <a:ext cx="18472523" cy="1066547"/>
            <a:chOff x="3379549" y="6310158"/>
            <a:chExt cx="18472523" cy="1066547"/>
          </a:xfrm>
        </p:grpSpPr>
        <p:grpSp>
          <p:nvGrpSpPr>
            <p:cNvPr id="21" name="Group 20">
              <a:extLst>
                <a:ext uri="{FF2B5EF4-FFF2-40B4-BE49-F238E27FC236}">
                  <a16:creationId xmlns:a16="http://schemas.microsoft.com/office/drawing/2014/main" id="{C0CBDB24-8B73-3F3B-12FA-D67DB6937D1E}"/>
                </a:ext>
              </a:extLst>
            </p:cNvPr>
            <p:cNvGrpSpPr/>
            <p:nvPr/>
          </p:nvGrpSpPr>
          <p:grpSpPr>
            <a:xfrm>
              <a:off x="4522549" y="6310158"/>
              <a:ext cx="17329523" cy="1066547"/>
              <a:chOff x="1842447" y="4490889"/>
              <a:chExt cx="17329523" cy="1066547"/>
            </a:xfrm>
          </p:grpSpPr>
          <p:sp>
            <p:nvSpPr>
              <p:cNvPr id="22" name="TextBox 21">
                <a:extLst>
                  <a:ext uri="{FF2B5EF4-FFF2-40B4-BE49-F238E27FC236}">
                    <a16:creationId xmlns:a16="http://schemas.microsoft.com/office/drawing/2014/main" id="{C5D8C0A6-5302-C0B8-44C3-B040F5FF8B37}"/>
                  </a:ext>
                </a:extLst>
              </p:cNvPr>
              <p:cNvSpPr txBox="1"/>
              <p:nvPr/>
            </p:nvSpPr>
            <p:spPr>
              <a:xfrm>
                <a:off x="1842449" y="4490889"/>
                <a:ext cx="6556603"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Loyalty Program for Railcard Users</a:t>
                </a:r>
              </a:p>
            </p:txBody>
          </p:sp>
          <p:sp>
            <p:nvSpPr>
              <p:cNvPr id="23" name="Subtitle 2">
                <a:extLst>
                  <a:ext uri="{FF2B5EF4-FFF2-40B4-BE49-F238E27FC236}">
                    <a16:creationId xmlns:a16="http://schemas.microsoft.com/office/drawing/2014/main" id="{2E6E1E7C-309B-A6CC-8EAE-0CE4D4D38BE3}"/>
                  </a:ext>
                </a:extLst>
              </p:cNvPr>
              <p:cNvSpPr txBox="1">
                <a:spLocks/>
              </p:cNvSpPr>
              <p:nvPr/>
            </p:nvSpPr>
            <p:spPr>
              <a:xfrm>
                <a:off x="1842447" y="5090385"/>
                <a:ext cx="17329523" cy="46705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Implement a loyalty program or exclusive benefits to incentivize Railcard usage and increase customer spend</a:t>
                </a:r>
              </a:p>
            </p:txBody>
          </p:sp>
        </p:grpSp>
        <p:pic>
          <p:nvPicPr>
            <p:cNvPr id="136" name="Picture 135" descr="A black background with a black square&#10;&#10;AI-generated content may be incorrect.">
              <a:extLst>
                <a:ext uri="{FF2B5EF4-FFF2-40B4-BE49-F238E27FC236}">
                  <a16:creationId xmlns:a16="http://schemas.microsoft.com/office/drawing/2014/main" id="{3E404643-8730-7C23-180D-C0B99C788CB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379549" y="6340935"/>
              <a:ext cx="914400" cy="914400"/>
            </a:xfrm>
            <a:prstGeom prst="rect">
              <a:avLst/>
            </a:prstGeom>
          </p:spPr>
        </p:pic>
      </p:grpSp>
      <p:grpSp>
        <p:nvGrpSpPr>
          <p:cNvPr id="145" name="Group 144">
            <a:extLst>
              <a:ext uri="{FF2B5EF4-FFF2-40B4-BE49-F238E27FC236}">
                <a16:creationId xmlns:a16="http://schemas.microsoft.com/office/drawing/2014/main" id="{85489F6A-29CC-3174-5A57-F1F5440D1448}"/>
              </a:ext>
            </a:extLst>
          </p:cNvPr>
          <p:cNvGrpSpPr/>
          <p:nvPr/>
        </p:nvGrpSpPr>
        <p:grpSpPr>
          <a:xfrm>
            <a:off x="2615825" y="9025632"/>
            <a:ext cx="18472524" cy="1687507"/>
            <a:chOff x="3379549" y="9541535"/>
            <a:chExt cx="18472524" cy="1687507"/>
          </a:xfrm>
        </p:grpSpPr>
        <p:grpSp>
          <p:nvGrpSpPr>
            <p:cNvPr id="35" name="Group 34">
              <a:extLst>
                <a:ext uri="{FF2B5EF4-FFF2-40B4-BE49-F238E27FC236}">
                  <a16:creationId xmlns:a16="http://schemas.microsoft.com/office/drawing/2014/main" id="{4E07D162-4B01-A2A4-F84E-C31484D2978B}"/>
                </a:ext>
              </a:extLst>
            </p:cNvPr>
            <p:cNvGrpSpPr/>
            <p:nvPr/>
          </p:nvGrpSpPr>
          <p:grpSpPr>
            <a:xfrm>
              <a:off x="4522549" y="9541535"/>
              <a:ext cx="17329524" cy="1687507"/>
              <a:chOff x="1842447" y="4490889"/>
              <a:chExt cx="17329524" cy="1687507"/>
            </a:xfrm>
          </p:grpSpPr>
          <p:sp>
            <p:nvSpPr>
              <p:cNvPr id="36" name="TextBox 35">
                <a:extLst>
                  <a:ext uri="{FF2B5EF4-FFF2-40B4-BE49-F238E27FC236}">
                    <a16:creationId xmlns:a16="http://schemas.microsoft.com/office/drawing/2014/main" id="{223092B2-FA02-433C-74E7-4E199160238F}"/>
                  </a:ext>
                </a:extLst>
              </p:cNvPr>
              <p:cNvSpPr txBox="1"/>
              <p:nvPr/>
            </p:nvSpPr>
            <p:spPr>
              <a:xfrm>
                <a:off x="1842449" y="4490889"/>
                <a:ext cx="6343403"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External Factor Analysis (Pricing)</a:t>
                </a:r>
              </a:p>
            </p:txBody>
          </p:sp>
          <p:sp>
            <p:nvSpPr>
              <p:cNvPr id="38" name="Subtitle 2">
                <a:extLst>
                  <a:ext uri="{FF2B5EF4-FFF2-40B4-BE49-F238E27FC236}">
                    <a16:creationId xmlns:a16="http://schemas.microsoft.com/office/drawing/2014/main" id="{55D2EE61-D287-BA18-E80F-60E80638FE68}"/>
                  </a:ext>
                </a:extLst>
              </p:cNvPr>
              <p:cNvSpPr txBox="1">
                <a:spLocks/>
              </p:cNvSpPr>
              <p:nvPr/>
            </p:nvSpPr>
            <p:spPr>
              <a:xfrm>
                <a:off x="1842447" y="5102204"/>
                <a:ext cx="17329524"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Utilize data on holidays and station classifications to implement a more dynamic and responsive pricing strategy</a:t>
                </a:r>
              </a:p>
            </p:txBody>
          </p:sp>
        </p:grpSp>
        <p:pic>
          <p:nvPicPr>
            <p:cNvPr id="137" name="Picture 136" descr="A black background with a black square&#10;&#10;AI-generated content may be incorrect.">
              <a:extLst>
                <a:ext uri="{FF2B5EF4-FFF2-40B4-BE49-F238E27FC236}">
                  <a16:creationId xmlns:a16="http://schemas.microsoft.com/office/drawing/2014/main" id="{CE2CA594-6E26-5DB5-0920-5F6BB3CB648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379549" y="9560049"/>
              <a:ext cx="914400" cy="914400"/>
            </a:xfrm>
            <a:prstGeom prst="rect">
              <a:avLst/>
            </a:prstGeom>
          </p:spPr>
        </p:pic>
      </p:grpSp>
      <p:grpSp>
        <p:nvGrpSpPr>
          <p:cNvPr id="146" name="Group 145">
            <a:extLst>
              <a:ext uri="{FF2B5EF4-FFF2-40B4-BE49-F238E27FC236}">
                <a16:creationId xmlns:a16="http://schemas.microsoft.com/office/drawing/2014/main" id="{283BC20A-FDB2-EA08-CCEE-FA008AF23919}"/>
              </a:ext>
            </a:extLst>
          </p:cNvPr>
          <p:cNvGrpSpPr/>
          <p:nvPr/>
        </p:nvGrpSpPr>
        <p:grpSpPr>
          <a:xfrm>
            <a:off x="2615825" y="11092135"/>
            <a:ext cx="18472522" cy="1675581"/>
            <a:chOff x="3362646" y="11092135"/>
            <a:chExt cx="18472522" cy="1675581"/>
          </a:xfrm>
        </p:grpSpPr>
        <p:grpSp>
          <p:nvGrpSpPr>
            <p:cNvPr id="43" name="Group 42">
              <a:extLst>
                <a:ext uri="{FF2B5EF4-FFF2-40B4-BE49-F238E27FC236}">
                  <a16:creationId xmlns:a16="http://schemas.microsoft.com/office/drawing/2014/main" id="{0A73FB7F-93B1-C2C4-2ACD-3084AC33233F}"/>
                </a:ext>
              </a:extLst>
            </p:cNvPr>
            <p:cNvGrpSpPr/>
            <p:nvPr/>
          </p:nvGrpSpPr>
          <p:grpSpPr>
            <a:xfrm>
              <a:off x="4522550" y="11166672"/>
              <a:ext cx="17312618" cy="1601044"/>
              <a:chOff x="1842448" y="4490889"/>
              <a:chExt cx="17312618" cy="1601044"/>
            </a:xfrm>
          </p:grpSpPr>
          <p:sp>
            <p:nvSpPr>
              <p:cNvPr id="45" name="TextBox 44">
                <a:extLst>
                  <a:ext uri="{FF2B5EF4-FFF2-40B4-BE49-F238E27FC236}">
                    <a16:creationId xmlns:a16="http://schemas.microsoft.com/office/drawing/2014/main" id="{9A69CFA0-6090-13C3-C9B0-C62885F30843}"/>
                  </a:ext>
                </a:extLst>
              </p:cNvPr>
              <p:cNvSpPr txBox="1"/>
              <p:nvPr/>
            </p:nvSpPr>
            <p:spPr>
              <a:xfrm>
                <a:off x="1842449" y="4490889"/>
                <a:ext cx="4802918"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Investigate Sales Decline</a:t>
                </a:r>
              </a:p>
            </p:txBody>
          </p:sp>
          <p:sp>
            <p:nvSpPr>
              <p:cNvPr id="52" name="Subtitle 2">
                <a:extLst>
                  <a:ext uri="{FF2B5EF4-FFF2-40B4-BE49-F238E27FC236}">
                    <a16:creationId xmlns:a16="http://schemas.microsoft.com/office/drawing/2014/main" id="{3FBCC999-FC95-414B-D44E-B651B1D3F14D}"/>
                  </a:ext>
                </a:extLst>
              </p:cNvPr>
              <p:cNvSpPr txBox="1">
                <a:spLocks/>
              </p:cNvSpPr>
              <p:nvPr/>
            </p:nvSpPr>
            <p:spPr>
              <a:xfrm>
                <a:off x="1842448" y="5015741"/>
                <a:ext cx="17312618"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Conduct a study to understand the reasons behind the observed decline in ticket sales at the beginning of each month and implement targeted strategies to mitigate it</a:t>
                </a:r>
              </a:p>
            </p:txBody>
          </p:sp>
        </p:grpSp>
        <p:pic>
          <p:nvPicPr>
            <p:cNvPr id="138" name="Picture 137" descr="A black background with a black square&#10;&#10;AI-generated content may be incorrect.">
              <a:extLst>
                <a:ext uri="{FF2B5EF4-FFF2-40B4-BE49-F238E27FC236}">
                  <a16:creationId xmlns:a16="http://schemas.microsoft.com/office/drawing/2014/main" id="{9F62CF66-E2E2-9CD3-15AF-43B394C7C474}"/>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3362646" y="11092135"/>
              <a:ext cx="914400" cy="914400"/>
            </a:xfrm>
            <a:prstGeom prst="rect">
              <a:avLst/>
            </a:prstGeom>
          </p:spPr>
        </p:pic>
      </p:grpSp>
    </p:spTree>
    <p:extLst>
      <p:ext uri="{BB962C8B-B14F-4D97-AF65-F5344CB8AC3E}">
        <p14:creationId xmlns:p14="http://schemas.microsoft.com/office/powerpoint/2010/main" val="103061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fade">
                                      <p:cBhvr>
                                        <p:cTn id="12" dur="500"/>
                                        <p:tgtEl>
                                          <p:spTgt spid="1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
                                        </p:tgtEl>
                                        <p:attrNameLst>
                                          <p:attrName>style.visibility</p:attrName>
                                        </p:attrNameLst>
                                      </p:cBhvr>
                                      <p:to>
                                        <p:strVal val="visible"/>
                                      </p:to>
                                    </p:set>
                                    <p:animEffect transition="in" filter="fade">
                                      <p:cBhvr>
                                        <p:cTn id="17" dur="500"/>
                                        <p:tgtEl>
                                          <p:spTgt spid="1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animEffect transition="in" filter="fade">
                                      <p:cBhvr>
                                        <p:cTn id="22" dur="500"/>
                                        <p:tgtEl>
                                          <p:spTgt spid="1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500"/>
                                        <p:tgtEl>
                                          <p:spTgt spid="1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6"/>
                                        </p:tgtEl>
                                        <p:attrNameLst>
                                          <p:attrName>style.visibility</p:attrName>
                                        </p:attrNameLst>
                                      </p:cBhvr>
                                      <p:to>
                                        <p:strVal val="visible"/>
                                      </p:to>
                                    </p:set>
                                    <p:animEffect transition="in" filter="fade">
                                      <p:cBhvr>
                                        <p:cTn id="32"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3CB13-D649-A134-349B-A094F8D95D57}"/>
            </a:ext>
          </a:extLst>
        </p:cNvPr>
        <p:cNvGrpSpPr/>
        <p:nvPr/>
      </p:nvGrpSpPr>
      <p:grpSpPr>
        <a:xfrm>
          <a:off x="0" y="0"/>
          <a:ext cx="0" cy="0"/>
          <a:chOff x="0" y="0"/>
          <a:chExt cx="0" cy="0"/>
        </a:xfrm>
      </p:grpSpPr>
      <p:pic>
        <p:nvPicPr>
          <p:cNvPr id="2" name="Picture 1" descr="A black background with a black square&#10;&#10;AI-generated content may be incorrect.">
            <a:extLst>
              <a:ext uri="{FF2B5EF4-FFF2-40B4-BE49-F238E27FC236}">
                <a16:creationId xmlns:a16="http://schemas.microsoft.com/office/drawing/2014/main" id="{D8ED6495-DD98-244C-1EBE-8ED62078346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671341" y="211998"/>
            <a:ext cx="1280160" cy="1280160"/>
          </a:xfrm>
          <a:prstGeom prst="rect">
            <a:avLst/>
          </a:prstGeom>
        </p:spPr>
      </p:pic>
      <p:grpSp>
        <p:nvGrpSpPr>
          <p:cNvPr id="39" name="Group 38">
            <a:extLst>
              <a:ext uri="{FF2B5EF4-FFF2-40B4-BE49-F238E27FC236}">
                <a16:creationId xmlns:a16="http://schemas.microsoft.com/office/drawing/2014/main" id="{60039A88-E548-CC6E-D130-94BDE0C6B2E0}"/>
              </a:ext>
            </a:extLst>
          </p:cNvPr>
          <p:cNvGrpSpPr/>
          <p:nvPr/>
        </p:nvGrpSpPr>
        <p:grpSpPr>
          <a:xfrm>
            <a:off x="2330354" y="4086039"/>
            <a:ext cx="18543342" cy="4348286"/>
            <a:chOff x="3255364" y="3648248"/>
            <a:chExt cx="18543342" cy="4348286"/>
          </a:xfrm>
        </p:grpSpPr>
        <p:grpSp>
          <p:nvGrpSpPr>
            <p:cNvPr id="3" name="Group 2">
              <a:extLst>
                <a:ext uri="{FF2B5EF4-FFF2-40B4-BE49-F238E27FC236}">
                  <a16:creationId xmlns:a16="http://schemas.microsoft.com/office/drawing/2014/main" id="{5E65CF8A-E99E-85A0-725E-20F439A401D9}"/>
                </a:ext>
              </a:extLst>
            </p:cNvPr>
            <p:cNvGrpSpPr/>
            <p:nvPr/>
          </p:nvGrpSpPr>
          <p:grpSpPr>
            <a:xfrm>
              <a:off x="4311551" y="3753075"/>
              <a:ext cx="17487155" cy="4243459"/>
              <a:chOff x="1807942" y="8416820"/>
              <a:chExt cx="16347398" cy="4243459"/>
            </a:xfrm>
          </p:grpSpPr>
          <p:sp>
            <p:nvSpPr>
              <p:cNvPr id="4" name="TextBox 3">
                <a:extLst>
                  <a:ext uri="{FF2B5EF4-FFF2-40B4-BE49-F238E27FC236}">
                    <a16:creationId xmlns:a16="http://schemas.microsoft.com/office/drawing/2014/main" id="{A3E16378-F66F-5B6D-5751-C348AA2F81A2}"/>
                  </a:ext>
                </a:extLst>
              </p:cNvPr>
              <p:cNvSpPr txBox="1"/>
              <p:nvPr/>
            </p:nvSpPr>
            <p:spPr>
              <a:xfrm>
                <a:off x="1842449" y="8416820"/>
                <a:ext cx="5441441"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Targeted Mitigation Strategies</a:t>
                </a:r>
              </a:p>
            </p:txBody>
          </p:sp>
          <p:sp>
            <p:nvSpPr>
              <p:cNvPr id="5" name="Subtitle 2">
                <a:extLst>
                  <a:ext uri="{FF2B5EF4-FFF2-40B4-BE49-F238E27FC236}">
                    <a16:creationId xmlns:a16="http://schemas.microsoft.com/office/drawing/2014/main" id="{DBC6F98D-9EAA-14EE-AA91-4D9C8DCBB034}"/>
                  </a:ext>
                </a:extLst>
              </p:cNvPr>
              <p:cNvSpPr txBox="1">
                <a:spLocks/>
              </p:cNvSpPr>
              <p:nvPr/>
            </p:nvSpPr>
            <p:spPr>
              <a:xfrm>
                <a:off x="1842448" y="9013429"/>
                <a:ext cx="16312892" cy="5632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Develop specific strategies to address the most frequent and high-impact delay reasons</a:t>
                </a:r>
              </a:p>
            </p:txBody>
          </p:sp>
          <p:sp>
            <p:nvSpPr>
              <p:cNvPr id="6" name="Subtitle 2">
                <a:extLst>
                  <a:ext uri="{FF2B5EF4-FFF2-40B4-BE49-F238E27FC236}">
                    <a16:creationId xmlns:a16="http://schemas.microsoft.com/office/drawing/2014/main" id="{5088186D-FD30-C911-8560-C9995A9BEB96}"/>
                  </a:ext>
                </a:extLst>
              </p:cNvPr>
              <p:cNvSpPr txBox="1">
                <a:spLocks/>
              </p:cNvSpPr>
              <p:nvPr/>
            </p:nvSpPr>
            <p:spPr>
              <a:xfrm>
                <a:off x="1807942" y="9649179"/>
                <a:ext cx="16312892"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4000"/>
                  </a:lnSpc>
                  <a:buFont typeface="Arial" panose="020B0604020202020204" pitchFamily="34" charset="0"/>
                  <a:buChar char="•"/>
                </a:pPr>
                <a:r>
                  <a:rPr lang="en-US" b="1" dirty="0">
                    <a:solidFill>
                      <a:srgbClr val="000000"/>
                    </a:solidFill>
                    <a:latin typeface="Poppins" panose="00000500000000000000" pitchFamily="2" charset="0"/>
                    <a:ea typeface="Lato Light" panose="020F0502020204030203" pitchFamily="34" charset="0"/>
                    <a:cs typeface="Poppins" panose="00000500000000000000" pitchFamily="2" charset="0"/>
                  </a:rPr>
                  <a:t>Weathe</a:t>
                </a: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r: Implement robust communication protocols and alternative transportation plans for weather-related disruptions, especially at vulnerable locations like Liverpool Lime Street.</a:t>
                </a:r>
              </a:p>
            </p:txBody>
          </p:sp>
          <p:sp>
            <p:nvSpPr>
              <p:cNvPr id="8" name="Subtitle 2">
                <a:extLst>
                  <a:ext uri="{FF2B5EF4-FFF2-40B4-BE49-F238E27FC236}">
                    <a16:creationId xmlns:a16="http://schemas.microsoft.com/office/drawing/2014/main" id="{5AF8BDDE-F40E-E619-904A-1FE793409212}"/>
                  </a:ext>
                </a:extLst>
              </p:cNvPr>
              <p:cNvSpPr txBox="1">
                <a:spLocks/>
              </p:cNvSpPr>
              <p:nvPr/>
            </p:nvSpPr>
            <p:spPr>
              <a:xfrm>
                <a:off x="1807942" y="10808994"/>
                <a:ext cx="16312892" cy="5632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4000"/>
                  </a:lnSpc>
                  <a:buFont typeface="Arial" panose="020B0604020202020204" pitchFamily="34" charset="0"/>
                  <a:buChar char="•"/>
                </a:pPr>
                <a:r>
                  <a:rPr lang="en-US" b="1" dirty="0">
                    <a:solidFill>
                      <a:srgbClr val="000000"/>
                    </a:solidFill>
                    <a:latin typeface="Poppins" panose="00000500000000000000" pitchFamily="2" charset="0"/>
                    <a:ea typeface="Lato Light" panose="020F0502020204030203" pitchFamily="34" charset="0"/>
                    <a:cs typeface="Poppins" panose="00000500000000000000" pitchFamily="2" charset="0"/>
                  </a:rPr>
                  <a:t>Signal Issues</a:t>
                </a: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 Prioritize maintenance and upgrades of signaling infrastructure to minimize failures</a:t>
                </a:r>
              </a:p>
            </p:txBody>
          </p:sp>
          <p:sp>
            <p:nvSpPr>
              <p:cNvPr id="12" name="Subtitle 2">
                <a:extLst>
                  <a:ext uri="{FF2B5EF4-FFF2-40B4-BE49-F238E27FC236}">
                    <a16:creationId xmlns:a16="http://schemas.microsoft.com/office/drawing/2014/main" id="{ACB8FA75-7971-8938-C3A9-83A4646AAA63}"/>
                  </a:ext>
                </a:extLst>
              </p:cNvPr>
              <p:cNvSpPr txBox="1">
                <a:spLocks/>
              </p:cNvSpPr>
              <p:nvPr/>
            </p:nvSpPr>
            <p:spPr>
              <a:xfrm>
                <a:off x="1807942" y="11584087"/>
                <a:ext cx="16312892"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4000"/>
                  </a:lnSpc>
                  <a:buFont typeface="Arial" panose="020B0604020202020204" pitchFamily="34" charset="0"/>
                  <a:buChar char="•"/>
                </a:pPr>
                <a:r>
                  <a:rPr lang="en-US" b="1" dirty="0">
                    <a:solidFill>
                      <a:srgbClr val="000000"/>
                    </a:solidFill>
                    <a:latin typeface="Poppins" panose="00000500000000000000" pitchFamily="2" charset="0"/>
                    <a:ea typeface="Lato Light" panose="020F0502020204030203" pitchFamily="34" charset="0"/>
                    <a:cs typeface="Poppins" panose="00000500000000000000" pitchFamily="2" charset="0"/>
                  </a:rPr>
                  <a:t>Staff Shortage</a:t>
                </a: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 Review staffing levels and implement strategies to ensure adequate personnel availability, particularly during peak hours</a:t>
                </a:r>
              </a:p>
            </p:txBody>
          </p:sp>
        </p:grpSp>
        <p:pic>
          <p:nvPicPr>
            <p:cNvPr id="13" name="Graphic 12" descr="Target with solid fill">
              <a:extLst>
                <a:ext uri="{FF2B5EF4-FFF2-40B4-BE49-F238E27FC236}">
                  <a16:creationId xmlns:a16="http://schemas.microsoft.com/office/drawing/2014/main" id="{70111C8A-A030-98C6-5A58-C0113001B8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5364" y="3648248"/>
              <a:ext cx="1005840" cy="1005840"/>
            </a:xfrm>
            <a:prstGeom prst="rect">
              <a:avLst/>
            </a:prstGeom>
          </p:spPr>
        </p:pic>
      </p:grpSp>
      <p:grpSp>
        <p:nvGrpSpPr>
          <p:cNvPr id="15" name="Group 14">
            <a:extLst>
              <a:ext uri="{FF2B5EF4-FFF2-40B4-BE49-F238E27FC236}">
                <a16:creationId xmlns:a16="http://schemas.microsoft.com/office/drawing/2014/main" id="{0AA4A4C3-4776-90CB-D40D-AA199BDCDAD3}"/>
              </a:ext>
            </a:extLst>
          </p:cNvPr>
          <p:cNvGrpSpPr/>
          <p:nvPr/>
        </p:nvGrpSpPr>
        <p:grpSpPr>
          <a:xfrm>
            <a:off x="2330354" y="8754933"/>
            <a:ext cx="18610146" cy="1612862"/>
            <a:chOff x="3362646" y="7916399"/>
            <a:chExt cx="18610146" cy="1612862"/>
          </a:xfrm>
        </p:grpSpPr>
        <p:grpSp>
          <p:nvGrpSpPr>
            <p:cNvPr id="16" name="Group 15">
              <a:extLst>
                <a:ext uri="{FF2B5EF4-FFF2-40B4-BE49-F238E27FC236}">
                  <a16:creationId xmlns:a16="http://schemas.microsoft.com/office/drawing/2014/main" id="{7F2F1542-A1F5-9831-27FF-C87B9BDB9480}"/>
                </a:ext>
              </a:extLst>
            </p:cNvPr>
            <p:cNvGrpSpPr/>
            <p:nvPr/>
          </p:nvGrpSpPr>
          <p:grpSpPr>
            <a:xfrm>
              <a:off x="4522549" y="7916399"/>
              <a:ext cx="17450243" cy="1612862"/>
              <a:chOff x="1842447" y="4490890"/>
              <a:chExt cx="17450243" cy="1612862"/>
            </a:xfrm>
          </p:grpSpPr>
          <p:sp>
            <p:nvSpPr>
              <p:cNvPr id="18" name="TextBox 17">
                <a:extLst>
                  <a:ext uri="{FF2B5EF4-FFF2-40B4-BE49-F238E27FC236}">
                    <a16:creationId xmlns:a16="http://schemas.microsoft.com/office/drawing/2014/main" id="{DA545EDE-028F-306B-A835-1209DDAEB970}"/>
                  </a:ext>
                </a:extLst>
              </p:cNvPr>
              <p:cNvSpPr txBox="1"/>
              <p:nvPr/>
            </p:nvSpPr>
            <p:spPr>
              <a:xfrm>
                <a:off x="1842449" y="4490890"/>
                <a:ext cx="10011074"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Route-Specific Performance Monitoring (Operations)</a:t>
                </a:r>
              </a:p>
            </p:txBody>
          </p:sp>
          <p:sp>
            <p:nvSpPr>
              <p:cNvPr id="24" name="Subtitle 2">
                <a:extLst>
                  <a:ext uri="{FF2B5EF4-FFF2-40B4-BE49-F238E27FC236}">
                    <a16:creationId xmlns:a16="http://schemas.microsoft.com/office/drawing/2014/main" id="{AF43F168-3B07-7DAA-CEEA-0AF52817A0BB}"/>
                  </a:ext>
                </a:extLst>
              </p:cNvPr>
              <p:cNvSpPr txBox="1">
                <a:spLocks/>
              </p:cNvSpPr>
              <p:nvPr/>
            </p:nvSpPr>
            <p:spPr>
              <a:xfrm>
                <a:off x="1842447" y="5027560"/>
                <a:ext cx="17450243"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Continuously monitor top problematic routes to identify recurring operational issues and implement targeted improvements</a:t>
                </a:r>
              </a:p>
            </p:txBody>
          </p:sp>
        </p:grpSp>
        <p:pic>
          <p:nvPicPr>
            <p:cNvPr id="17" name="Graphic 16" descr="Route (Two Pins With A Path) with solid fill">
              <a:extLst>
                <a:ext uri="{FF2B5EF4-FFF2-40B4-BE49-F238E27FC236}">
                  <a16:creationId xmlns:a16="http://schemas.microsoft.com/office/drawing/2014/main" id="{B8B8FF82-7550-906D-984B-01CB608D28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62646" y="7947175"/>
              <a:ext cx="914400" cy="914400"/>
            </a:xfrm>
            <a:prstGeom prst="rect">
              <a:avLst/>
            </a:prstGeom>
          </p:spPr>
        </p:pic>
      </p:grpSp>
      <p:grpSp>
        <p:nvGrpSpPr>
          <p:cNvPr id="40" name="Group 39">
            <a:extLst>
              <a:ext uri="{FF2B5EF4-FFF2-40B4-BE49-F238E27FC236}">
                <a16:creationId xmlns:a16="http://schemas.microsoft.com/office/drawing/2014/main" id="{D9F81541-2D1B-CF8A-4C8E-80AC53ADD481}"/>
              </a:ext>
            </a:extLst>
          </p:cNvPr>
          <p:cNvGrpSpPr/>
          <p:nvPr/>
        </p:nvGrpSpPr>
        <p:grpSpPr>
          <a:xfrm>
            <a:off x="2330354" y="2154561"/>
            <a:ext cx="18506431" cy="1610870"/>
            <a:chOff x="3312041" y="2075240"/>
            <a:chExt cx="18506431" cy="1610870"/>
          </a:xfrm>
        </p:grpSpPr>
        <p:grpSp>
          <p:nvGrpSpPr>
            <p:cNvPr id="49" name="Group 48">
              <a:extLst>
                <a:ext uri="{FF2B5EF4-FFF2-40B4-BE49-F238E27FC236}">
                  <a16:creationId xmlns:a16="http://schemas.microsoft.com/office/drawing/2014/main" id="{5D30EF7F-50D7-6950-318E-1BE5CDA19F5B}"/>
                </a:ext>
              </a:extLst>
            </p:cNvPr>
            <p:cNvGrpSpPr/>
            <p:nvPr/>
          </p:nvGrpSpPr>
          <p:grpSpPr>
            <a:xfrm>
              <a:off x="4522549" y="2088489"/>
              <a:ext cx="17295923" cy="1597621"/>
              <a:chOff x="1842447" y="4490891"/>
              <a:chExt cx="17295923" cy="1597621"/>
            </a:xfrm>
          </p:grpSpPr>
          <p:sp>
            <p:nvSpPr>
              <p:cNvPr id="10" name="TextBox 9">
                <a:extLst>
                  <a:ext uri="{FF2B5EF4-FFF2-40B4-BE49-F238E27FC236}">
                    <a16:creationId xmlns:a16="http://schemas.microsoft.com/office/drawing/2014/main" id="{FABD76E8-EEC7-06A3-BF5A-0B95B702E5C0}"/>
                  </a:ext>
                </a:extLst>
              </p:cNvPr>
              <p:cNvSpPr txBox="1"/>
              <p:nvPr/>
            </p:nvSpPr>
            <p:spPr>
              <a:xfrm>
                <a:off x="1842449" y="4490891"/>
                <a:ext cx="6120586"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Invest in Proactive Maintenance</a:t>
                </a:r>
              </a:p>
            </p:txBody>
          </p:sp>
          <p:sp>
            <p:nvSpPr>
              <p:cNvPr id="11" name="Subtitle 2">
                <a:extLst>
                  <a:ext uri="{FF2B5EF4-FFF2-40B4-BE49-F238E27FC236}">
                    <a16:creationId xmlns:a16="http://schemas.microsoft.com/office/drawing/2014/main" id="{E2A0382C-BE99-FCCD-1B52-FD0A319E1851}"/>
                  </a:ext>
                </a:extLst>
              </p:cNvPr>
              <p:cNvSpPr txBox="1">
                <a:spLocks/>
              </p:cNvSpPr>
              <p:nvPr/>
            </p:nvSpPr>
            <p:spPr>
              <a:xfrm>
                <a:off x="1842447" y="5012320"/>
                <a:ext cx="17295923"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Implement a robust maintenance schedule for infrastructure and trains to minimize technical issues causing delays and cancellations.</a:t>
                </a:r>
              </a:p>
            </p:txBody>
          </p:sp>
        </p:grpSp>
        <p:pic>
          <p:nvPicPr>
            <p:cNvPr id="29" name="Picture 28" descr="A black background with a black square&#10;&#10;AI-generated content may be incorrect.">
              <a:extLst>
                <a:ext uri="{FF2B5EF4-FFF2-40B4-BE49-F238E27FC236}">
                  <a16:creationId xmlns:a16="http://schemas.microsoft.com/office/drawing/2014/main" id="{5A93B6AE-2F2C-E95F-0237-659FAED94EAF}"/>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312041" y="2075240"/>
              <a:ext cx="914400" cy="914400"/>
            </a:xfrm>
            <a:prstGeom prst="rect">
              <a:avLst/>
            </a:prstGeom>
          </p:spPr>
        </p:pic>
      </p:grpSp>
      <p:sp>
        <p:nvSpPr>
          <p:cNvPr id="30" name="Text Placeholder 1">
            <a:extLst>
              <a:ext uri="{FF2B5EF4-FFF2-40B4-BE49-F238E27FC236}">
                <a16:creationId xmlns:a16="http://schemas.microsoft.com/office/drawing/2014/main" id="{B7F22D3A-6DAE-00F4-3B45-F985B9A960AE}"/>
              </a:ext>
            </a:extLst>
          </p:cNvPr>
          <p:cNvSpPr txBox="1">
            <a:spLocks/>
          </p:cNvSpPr>
          <p:nvPr/>
        </p:nvSpPr>
        <p:spPr>
          <a:xfrm>
            <a:off x="2330354" y="569620"/>
            <a:ext cx="19843846"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5000" b="1" dirty="0">
                <a:solidFill>
                  <a:srgbClr val="003366"/>
                </a:solidFill>
                <a:latin typeface="Oswald" pitchFamily="2" charset="0"/>
                <a:cs typeface="Arial" panose="020B0604020202020204" pitchFamily="34" charset="0"/>
              </a:rPr>
              <a:t>Recommendations - </a:t>
            </a:r>
            <a:r>
              <a:rPr lang="en-US" sz="5000" b="1" dirty="0">
                <a:solidFill>
                  <a:srgbClr val="C00000"/>
                </a:solidFill>
                <a:latin typeface="Oswald" pitchFamily="2" charset="0"/>
                <a:cs typeface="Arial" panose="020B0604020202020204" pitchFamily="34" charset="0"/>
              </a:rPr>
              <a:t>Improving Operational Efficiency</a:t>
            </a:r>
          </a:p>
          <a:p>
            <a:pPr marL="0" indent="0">
              <a:buNone/>
            </a:pPr>
            <a:endParaRPr lang="en-US" sz="5000" b="1" dirty="0">
              <a:solidFill>
                <a:srgbClr val="C00000"/>
              </a:solidFill>
              <a:latin typeface="Oswald" pitchFamily="2" charset="0"/>
              <a:cs typeface="Arial" panose="020B0604020202020204" pitchFamily="34" charset="0"/>
            </a:endParaRPr>
          </a:p>
        </p:txBody>
      </p:sp>
      <p:grpSp>
        <p:nvGrpSpPr>
          <p:cNvPr id="37" name="Group 36">
            <a:extLst>
              <a:ext uri="{FF2B5EF4-FFF2-40B4-BE49-F238E27FC236}">
                <a16:creationId xmlns:a16="http://schemas.microsoft.com/office/drawing/2014/main" id="{2905531C-4BF4-6AE4-3AD2-1A9FDDBBC392}"/>
              </a:ext>
            </a:extLst>
          </p:cNvPr>
          <p:cNvGrpSpPr/>
          <p:nvPr/>
        </p:nvGrpSpPr>
        <p:grpSpPr>
          <a:xfrm>
            <a:off x="2330354" y="10688403"/>
            <a:ext cx="18506430" cy="2180378"/>
            <a:chOff x="3229808" y="10688403"/>
            <a:chExt cx="18506430" cy="2180378"/>
          </a:xfrm>
        </p:grpSpPr>
        <p:grpSp>
          <p:nvGrpSpPr>
            <p:cNvPr id="31" name="Group 30">
              <a:extLst>
                <a:ext uri="{FF2B5EF4-FFF2-40B4-BE49-F238E27FC236}">
                  <a16:creationId xmlns:a16="http://schemas.microsoft.com/office/drawing/2014/main" id="{6C81C7AB-23BF-C5AC-A669-BCE70F668BA5}"/>
                </a:ext>
              </a:extLst>
            </p:cNvPr>
            <p:cNvGrpSpPr/>
            <p:nvPr/>
          </p:nvGrpSpPr>
          <p:grpSpPr>
            <a:xfrm>
              <a:off x="4522549" y="10888805"/>
              <a:ext cx="17213689" cy="1979976"/>
              <a:chOff x="1842447" y="4490887"/>
              <a:chExt cx="17213689" cy="1979976"/>
            </a:xfrm>
          </p:grpSpPr>
          <p:sp>
            <p:nvSpPr>
              <p:cNvPr id="32" name="TextBox 31">
                <a:extLst>
                  <a:ext uri="{FF2B5EF4-FFF2-40B4-BE49-F238E27FC236}">
                    <a16:creationId xmlns:a16="http://schemas.microsoft.com/office/drawing/2014/main" id="{E2B28992-C219-17BF-E5F4-96D83930877D}"/>
                  </a:ext>
                </a:extLst>
              </p:cNvPr>
              <p:cNvSpPr txBox="1"/>
              <p:nvPr/>
            </p:nvSpPr>
            <p:spPr>
              <a:xfrm>
                <a:off x="1842449" y="4490887"/>
                <a:ext cx="6221575"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Proactive Weather Management</a:t>
                </a:r>
              </a:p>
            </p:txBody>
          </p:sp>
          <p:sp>
            <p:nvSpPr>
              <p:cNvPr id="33" name="Subtitle 2">
                <a:extLst>
                  <a:ext uri="{FF2B5EF4-FFF2-40B4-BE49-F238E27FC236}">
                    <a16:creationId xmlns:a16="http://schemas.microsoft.com/office/drawing/2014/main" id="{46280118-DDAE-660D-B59F-C01960B394CF}"/>
                  </a:ext>
                </a:extLst>
              </p:cNvPr>
              <p:cNvSpPr txBox="1">
                <a:spLocks/>
              </p:cNvSpPr>
              <p:nvPr/>
            </p:nvSpPr>
            <p:spPr>
              <a:xfrm>
                <a:off x="1842447" y="5058040"/>
                <a:ext cx="17213689" cy="141282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Engage with meteorologists to develop predictive models for weather conditions, particularly for Liverpool Lime Street station during the 8 am peak. This will enable proactive measures to mitigate potential delays and cancellations</a:t>
                </a:r>
              </a:p>
            </p:txBody>
          </p:sp>
        </p:grpSp>
        <p:pic>
          <p:nvPicPr>
            <p:cNvPr id="34" name="Graphic 33" descr="Cloud With Lightning And Rain with solid fill">
              <a:extLst>
                <a:ext uri="{FF2B5EF4-FFF2-40B4-BE49-F238E27FC236}">
                  <a16:creationId xmlns:a16="http://schemas.microsoft.com/office/drawing/2014/main" id="{AA6B5048-A2E3-E413-E5B8-FF91174963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29808" y="10688403"/>
              <a:ext cx="1097280" cy="1097280"/>
            </a:xfrm>
            <a:prstGeom prst="rect">
              <a:avLst/>
            </a:prstGeom>
          </p:spPr>
        </p:pic>
      </p:grpSp>
    </p:spTree>
    <p:extLst>
      <p:ext uri="{BB962C8B-B14F-4D97-AF65-F5344CB8AC3E}">
        <p14:creationId xmlns:p14="http://schemas.microsoft.com/office/powerpoint/2010/main" val="193709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95D7E-9F3E-D974-BD02-2B4A550CDAFF}"/>
            </a:ext>
          </a:extLst>
        </p:cNvPr>
        <p:cNvGrpSpPr/>
        <p:nvPr/>
      </p:nvGrpSpPr>
      <p:grpSpPr>
        <a:xfrm>
          <a:off x="0" y="0"/>
          <a:ext cx="0" cy="0"/>
          <a:chOff x="0" y="0"/>
          <a:chExt cx="0" cy="0"/>
        </a:xfrm>
      </p:grpSpPr>
      <p:sp>
        <p:nvSpPr>
          <p:cNvPr id="23" name="Text Placeholder 1">
            <a:extLst>
              <a:ext uri="{FF2B5EF4-FFF2-40B4-BE49-F238E27FC236}">
                <a16:creationId xmlns:a16="http://schemas.microsoft.com/office/drawing/2014/main" id="{41561B51-1213-900E-1F35-7A94865F40ED}"/>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Content</a:t>
            </a:r>
          </a:p>
        </p:txBody>
      </p:sp>
      <p:grpSp>
        <p:nvGrpSpPr>
          <p:cNvPr id="48" name="Group 47">
            <a:extLst>
              <a:ext uri="{FF2B5EF4-FFF2-40B4-BE49-F238E27FC236}">
                <a16:creationId xmlns:a16="http://schemas.microsoft.com/office/drawing/2014/main" id="{EA4509FE-5560-5EEC-F5C7-AE4AE4D60728}"/>
              </a:ext>
            </a:extLst>
          </p:cNvPr>
          <p:cNvGrpSpPr/>
          <p:nvPr/>
        </p:nvGrpSpPr>
        <p:grpSpPr>
          <a:xfrm>
            <a:off x="4081045" y="6564783"/>
            <a:ext cx="10052127" cy="1398852"/>
            <a:chOff x="7083031" y="6512896"/>
            <a:chExt cx="10052127" cy="1398852"/>
          </a:xfrm>
        </p:grpSpPr>
        <p:sp>
          <p:nvSpPr>
            <p:cNvPr id="69" name="TextBox 68">
              <a:extLst>
                <a:ext uri="{FF2B5EF4-FFF2-40B4-BE49-F238E27FC236}">
                  <a16:creationId xmlns:a16="http://schemas.microsoft.com/office/drawing/2014/main" id="{B55088FB-8C80-8BFF-72BC-6572C409BFBF}"/>
                </a:ext>
              </a:extLst>
            </p:cNvPr>
            <p:cNvSpPr txBox="1"/>
            <p:nvPr/>
          </p:nvSpPr>
          <p:spPr>
            <a:xfrm>
              <a:off x="8868151" y="6896851"/>
              <a:ext cx="8267007" cy="630942"/>
            </a:xfrm>
            <a:prstGeom prst="rect">
              <a:avLst/>
            </a:prstGeom>
            <a:noFill/>
          </p:spPr>
          <p:txBody>
            <a:bodyPr wrap="none" rtlCol="0" anchor="ctr" anchorCtr="0">
              <a:spAutoFit/>
            </a:bodyPr>
            <a:lstStyle/>
            <a:p>
              <a:r>
                <a:rPr lang="en-US" sz="3500" b="1" dirty="0">
                  <a:solidFill>
                    <a:schemeClr val="tx2"/>
                  </a:solidFill>
                  <a:latin typeface="Poppins" pitchFamily="2" charset="77"/>
                  <a:ea typeface="League Spartan" charset="0"/>
                  <a:cs typeface="Poppins" pitchFamily="2" charset="77"/>
                </a:rPr>
                <a:t>Work Stream 1 : </a:t>
              </a:r>
              <a:r>
                <a:rPr lang="en-US" sz="3500" b="1" dirty="0">
                  <a:solidFill>
                    <a:srgbClr val="C00000"/>
                  </a:solidFill>
                  <a:latin typeface="Poppins" pitchFamily="2" charset="77"/>
                  <a:ea typeface="League Spartan" charset="0"/>
                  <a:cs typeface="Poppins" pitchFamily="2" charset="77"/>
                </a:rPr>
                <a:t>Customer Behavior</a:t>
              </a:r>
            </a:p>
          </p:txBody>
        </p:sp>
        <p:grpSp>
          <p:nvGrpSpPr>
            <p:cNvPr id="38" name="Group 37">
              <a:extLst>
                <a:ext uri="{FF2B5EF4-FFF2-40B4-BE49-F238E27FC236}">
                  <a16:creationId xmlns:a16="http://schemas.microsoft.com/office/drawing/2014/main" id="{9DC67579-DA14-3B37-6357-1855564DEECC}"/>
                </a:ext>
              </a:extLst>
            </p:cNvPr>
            <p:cNvGrpSpPr/>
            <p:nvPr/>
          </p:nvGrpSpPr>
          <p:grpSpPr>
            <a:xfrm>
              <a:off x="7083031" y="6512896"/>
              <a:ext cx="1398849" cy="1398852"/>
              <a:chOff x="7223590" y="6512896"/>
              <a:chExt cx="1398849" cy="1398852"/>
            </a:xfrm>
          </p:grpSpPr>
          <p:sp>
            <p:nvSpPr>
              <p:cNvPr id="24" name="Shape 60145">
                <a:extLst>
                  <a:ext uri="{FF2B5EF4-FFF2-40B4-BE49-F238E27FC236}">
                    <a16:creationId xmlns:a16="http://schemas.microsoft.com/office/drawing/2014/main" id="{F3B69BEA-EFC0-2314-7FBF-A125A15B8B6C}"/>
                  </a:ext>
                </a:extLst>
              </p:cNvPr>
              <p:cNvSpPr/>
              <p:nvPr/>
            </p:nvSpPr>
            <p:spPr>
              <a:xfrm>
                <a:off x="7223590" y="6512896"/>
                <a:ext cx="1398849" cy="1398852"/>
              </a:xfrm>
              <a:prstGeom prst="ellipse">
                <a:avLst/>
              </a:prstGeom>
              <a:solidFill>
                <a:srgbClr val="01415B"/>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pic>
            <p:nvPicPr>
              <p:cNvPr id="8" name="Graphic 7" descr="Target Audience with solid fill">
                <a:extLst>
                  <a:ext uri="{FF2B5EF4-FFF2-40B4-BE49-F238E27FC236}">
                    <a16:creationId xmlns:a16="http://schemas.microsoft.com/office/drawing/2014/main" id="{15D1E875-2D3D-D2F3-8C37-3BFC0715CE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4374" y="6663682"/>
                <a:ext cx="1097281" cy="1097280"/>
              </a:xfrm>
              <a:prstGeom prst="rect">
                <a:avLst/>
              </a:prstGeom>
            </p:spPr>
          </p:pic>
        </p:grpSp>
      </p:grpSp>
      <p:grpSp>
        <p:nvGrpSpPr>
          <p:cNvPr id="47" name="Group 46">
            <a:extLst>
              <a:ext uri="{FF2B5EF4-FFF2-40B4-BE49-F238E27FC236}">
                <a16:creationId xmlns:a16="http://schemas.microsoft.com/office/drawing/2014/main" id="{8621903A-3666-0276-9796-61405520FD32}"/>
              </a:ext>
            </a:extLst>
          </p:cNvPr>
          <p:cNvGrpSpPr/>
          <p:nvPr/>
        </p:nvGrpSpPr>
        <p:grpSpPr>
          <a:xfrm>
            <a:off x="4650387" y="8057708"/>
            <a:ext cx="10800730" cy="1398852"/>
            <a:chOff x="7083031" y="7965265"/>
            <a:chExt cx="10800730" cy="1398852"/>
          </a:xfrm>
        </p:grpSpPr>
        <p:sp>
          <p:nvSpPr>
            <p:cNvPr id="70" name="TextBox 69">
              <a:extLst>
                <a:ext uri="{FF2B5EF4-FFF2-40B4-BE49-F238E27FC236}">
                  <a16:creationId xmlns:a16="http://schemas.microsoft.com/office/drawing/2014/main" id="{5AACA8E6-CCA9-0527-EBBC-07F9C84049E8}"/>
                </a:ext>
              </a:extLst>
            </p:cNvPr>
            <p:cNvSpPr txBox="1"/>
            <p:nvPr/>
          </p:nvSpPr>
          <p:spPr>
            <a:xfrm>
              <a:off x="8868151" y="8349220"/>
              <a:ext cx="9015610" cy="630942"/>
            </a:xfrm>
            <a:prstGeom prst="rect">
              <a:avLst/>
            </a:prstGeom>
            <a:noFill/>
          </p:spPr>
          <p:txBody>
            <a:bodyPr wrap="none" rtlCol="0" anchor="ctr" anchorCtr="0">
              <a:spAutoFit/>
            </a:bodyPr>
            <a:lstStyle/>
            <a:p>
              <a:r>
                <a:rPr lang="en-US" sz="3500" b="1" dirty="0">
                  <a:solidFill>
                    <a:schemeClr val="tx2"/>
                  </a:solidFill>
                  <a:latin typeface="Poppins" pitchFamily="2" charset="77"/>
                  <a:ea typeface="League Spartan" charset="0"/>
                  <a:cs typeface="Poppins" pitchFamily="2" charset="77"/>
                </a:rPr>
                <a:t>Work Stream 2: </a:t>
              </a:r>
              <a:r>
                <a:rPr lang="en-US" sz="3500" b="1" dirty="0">
                  <a:solidFill>
                    <a:srgbClr val="C00000"/>
                  </a:solidFill>
                  <a:latin typeface="Poppins" pitchFamily="2" charset="77"/>
                  <a:ea typeface="League Spartan" charset="0"/>
                  <a:cs typeface="Poppins" pitchFamily="2" charset="77"/>
                </a:rPr>
                <a:t>Train Rides Operations</a:t>
              </a:r>
            </a:p>
          </p:txBody>
        </p:sp>
        <p:grpSp>
          <p:nvGrpSpPr>
            <p:cNvPr id="39" name="Group 38">
              <a:extLst>
                <a:ext uri="{FF2B5EF4-FFF2-40B4-BE49-F238E27FC236}">
                  <a16:creationId xmlns:a16="http://schemas.microsoft.com/office/drawing/2014/main" id="{FC82764F-9158-188C-6107-7303613EFE47}"/>
                </a:ext>
              </a:extLst>
            </p:cNvPr>
            <p:cNvGrpSpPr/>
            <p:nvPr/>
          </p:nvGrpSpPr>
          <p:grpSpPr>
            <a:xfrm>
              <a:off x="7083031" y="7965265"/>
              <a:ext cx="1398849" cy="1398852"/>
              <a:chOff x="7258123" y="7965265"/>
              <a:chExt cx="1398849" cy="1398852"/>
            </a:xfrm>
          </p:grpSpPr>
          <p:sp>
            <p:nvSpPr>
              <p:cNvPr id="22" name="Shape 60145">
                <a:extLst>
                  <a:ext uri="{FF2B5EF4-FFF2-40B4-BE49-F238E27FC236}">
                    <a16:creationId xmlns:a16="http://schemas.microsoft.com/office/drawing/2014/main" id="{792B8007-4175-14CC-EBCA-D14AB26EA829}"/>
                  </a:ext>
                </a:extLst>
              </p:cNvPr>
              <p:cNvSpPr/>
              <p:nvPr/>
            </p:nvSpPr>
            <p:spPr>
              <a:xfrm>
                <a:off x="7258123" y="7965265"/>
                <a:ext cx="1398849" cy="1398852"/>
              </a:xfrm>
              <a:prstGeom prst="ellipse">
                <a:avLst/>
              </a:prstGeom>
              <a:solidFill>
                <a:srgbClr val="01415B"/>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pic>
            <p:nvPicPr>
              <p:cNvPr id="9" name="Graphic 8" descr="Train with solid fill">
                <a:extLst>
                  <a:ext uri="{FF2B5EF4-FFF2-40B4-BE49-F238E27FC236}">
                    <a16:creationId xmlns:a16="http://schemas.microsoft.com/office/drawing/2014/main" id="{3C482D81-514F-DBCC-9B81-69CB977FF6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00347" y="8212627"/>
                <a:ext cx="914400" cy="904129"/>
              </a:xfrm>
              <a:prstGeom prst="rect">
                <a:avLst/>
              </a:prstGeom>
            </p:spPr>
          </p:pic>
        </p:grpSp>
      </p:grpSp>
      <p:grpSp>
        <p:nvGrpSpPr>
          <p:cNvPr id="42" name="Group 41">
            <a:extLst>
              <a:ext uri="{FF2B5EF4-FFF2-40B4-BE49-F238E27FC236}">
                <a16:creationId xmlns:a16="http://schemas.microsoft.com/office/drawing/2014/main" id="{5CBAB595-D65F-7047-87D7-38D81BA13D4C}"/>
              </a:ext>
            </a:extLst>
          </p:cNvPr>
          <p:cNvGrpSpPr/>
          <p:nvPr/>
        </p:nvGrpSpPr>
        <p:grpSpPr>
          <a:xfrm>
            <a:off x="5236981" y="9550633"/>
            <a:ext cx="9677024" cy="1398852"/>
            <a:chOff x="7083031" y="9410286"/>
            <a:chExt cx="9677024" cy="1398852"/>
          </a:xfrm>
        </p:grpSpPr>
        <p:sp>
          <p:nvSpPr>
            <p:cNvPr id="71" name="TextBox 70">
              <a:extLst>
                <a:ext uri="{FF2B5EF4-FFF2-40B4-BE49-F238E27FC236}">
                  <a16:creationId xmlns:a16="http://schemas.microsoft.com/office/drawing/2014/main" id="{C7A2FE83-9723-D5FD-692D-32EFFBEE07A9}"/>
                </a:ext>
              </a:extLst>
            </p:cNvPr>
            <p:cNvSpPr txBox="1"/>
            <p:nvPr/>
          </p:nvSpPr>
          <p:spPr>
            <a:xfrm>
              <a:off x="8868151" y="9794241"/>
              <a:ext cx="7891904" cy="630942"/>
            </a:xfrm>
            <a:prstGeom prst="rect">
              <a:avLst/>
            </a:prstGeom>
            <a:noFill/>
          </p:spPr>
          <p:txBody>
            <a:bodyPr wrap="none" rtlCol="0" anchor="ctr" anchorCtr="0">
              <a:spAutoFit/>
            </a:bodyPr>
            <a:lstStyle/>
            <a:p>
              <a:r>
                <a:rPr lang="en-US" sz="3500" b="1" dirty="0">
                  <a:solidFill>
                    <a:schemeClr val="tx2"/>
                  </a:solidFill>
                  <a:latin typeface="Poppins" pitchFamily="2" charset="77"/>
                  <a:ea typeface="League Spartan" charset="0"/>
                  <a:cs typeface="Poppins" pitchFamily="2" charset="77"/>
                </a:rPr>
                <a:t>Work Stream 3: </a:t>
              </a:r>
              <a:r>
                <a:rPr lang="en-US" sz="3500" b="1" dirty="0">
                  <a:solidFill>
                    <a:srgbClr val="C00000"/>
                  </a:solidFill>
                  <a:latin typeface="Poppins" pitchFamily="2" charset="77"/>
                  <a:ea typeface="League Spartan" charset="0"/>
                  <a:cs typeface="Poppins" pitchFamily="2" charset="77"/>
                </a:rPr>
                <a:t>Revenue Analysis</a:t>
              </a:r>
            </a:p>
          </p:txBody>
        </p:sp>
        <p:grpSp>
          <p:nvGrpSpPr>
            <p:cNvPr id="40" name="Group 39">
              <a:extLst>
                <a:ext uri="{FF2B5EF4-FFF2-40B4-BE49-F238E27FC236}">
                  <a16:creationId xmlns:a16="http://schemas.microsoft.com/office/drawing/2014/main" id="{7B32561C-BB03-FDF5-96E9-9C5CB3317678}"/>
                </a:ext>
              </a:extLst>
            </p:cNvPr>
            <p:cNvGrpSpPr/>
            <p:nvPr/>
          </p:nvGrpSpPr>
          <p:grpSpPr>
            <a:xfrm>
              <a:off x="7083031" y="9410286"/>
              <a:ext cx="1398849" cy="1398852"/>
              <a:chOff x="7083031" y="9410286"/>
              <a:chExt cx="1398849" cy="1398852"/>
            </a:xfrm>
          </p:grpSpPr>
          <p:sp>
            <p:nvSpPr>
              <p:cNvPr id="21" name="Shape 60145">
                <a:extLst>
                  <a:ext uri="{FF2B5EF4-FFF2-40B4-BE49-F238E27FC236}">
                    <a16:creationId xmlns:a16="http://schemas.microsoft.com/office/drawing/2014/main" id="{640EAC45-0737-2B19-7947-A896F9D474D9}"/>
                  </a:ext>
                </a:extLst>
              </p:cNvPr>
              <p:cNvSpPr/>
              <p:nvPr/>
            </p:nvSpPr>
            <p:spPr>
              <a:xfrm>
                <a:off x="7083031" y="9410286"/>
                <a:ext cx="1398849" cy="1398852"/>
              </a:xfrm>
              <a:prstGeom prst="ellipse">
                <a:avLst/>
              </a:prstGeom>
              <a:solidFill>
                <a:srgbClr val="01415B"/>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pic>
            <p:nvPicPr>
              <p:cNvPr id="10" name="Graphic 9" descr="Bar graph with upward trend with solid fill">
                <a:extLst>
                  <a:ext uri="{FF2B5EF4-FFF2-40B4-BE49-F238E27FC236}">
                    <a16:creationId xmlns:a16="http://schemas.microsoft.com/office/drawing/2014/main" id="{4C13047E-31A5-A9FA-BDC0-2BDABDE599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25255" y="9657174"/>
                <a:ext cx="914400" cy="905076"/>
              </a:xfrm>
              <a:prstGeom prst="rect">
                <a:avLst/>
              </a:prstGeom>
            </p:spPr>
          </p:pic>
        </p:grpSp>
      </p:grpSp>
      <p:grpSp>
        <p:nvGrpSpPr>
          <p:cNvPr id="51" name="Group 50">
            <a:extLst>
              <a:ext uri="{FF2B5EF4-FFF2-40B4-BE49-F238E27FC236}">
                <a16:creationId xmlns:a16="http://schemas.microsoft.com/office/drawing/2014/main" id="{F07822E5-6282-E646-F468-6144C52195E6}"/>
              </a:ext>
            </a:extLst>
          </p:cNvPr>
          <p:cNvGrpSpPr/>
          <p:nvPr/>
        </p:nvGrpSpPr>
        <p:grpSpPr>
          <a:xfrm>
            <a:off x="2442025" y="2086008"/>
            <a:ext cx="6669791" cy="1398852"/>
            <a:chOff x="7083031" y="2086008"/>
            <a:chExt cx="6669791" cy="1398852"/>
          </a:xfrm>
        </p:grpSpPr>
        <p:sp>
          <p:nvSpPr>
            <p:cNvPr id="30" name="TextBox 29">
              <a:extLst>
                <a:ext uri="{FF2B5EF4-FFF2-40B4-BE49-F238E27FC236}">
                  <a16:creationId xmlns:a16="http://schemas.microsoft.com/office/drawing/2014/main" id="{E97D2C2A-E7D7-6682-D58B-FF1678166ADF}"/>
                </a:ext>
              </a:extLst>
            </p:cNvPr>
            <p:cNvSpPr txBox="1"/>
            <p:nvPr/>
          </p:nvSpPr>
          <p:spPr>
            <a:xfrm>
              <a:off x="8868151" y="2469963"/>
              <a:ext cx="4884671" cy="630942"/>
            </a:xfrm>
            <a:prstGeom prst="rect">
              <a:avLst/>
            </a:prstGeom>
            <a:noFill/>
          </p:spPr>
          <p:txBody>
            <a:bodyPr wrap="none" rtlCol="0" anchor="ctr" anchorCtr="0">
              <a:spAutoFit/>
            </a:bodyPr>
            <a:lstStyle/>
            <a:p>
              <a:r>
                <a:rPr lang="en-US" sz="3500" b="1" dirty="0">
                  <a:solidFill>
                    <a:schemeClr val="tx2"/>
                  </a:solidFill>
                  <a:latin typeface="Poppins" pitchFamily="2" charset="77"/>
                  <a:ea typeface="League Spartan" charset="0"/>
                  <a:cs typeface="Poppins" pitchFamily="2" charset="77"/>
                </a:rPr>
                <a:t>Data Set Description</a:t>
              </a:r>
            </a:p>
          </p:txBody>
        </p:sp>
        <p:grpSp>
          <p:nvGrpSpPr>
            <p:cNvPr id="31" name="Group 30">
              <a:extLst>
                <a:ext uri="{FF2B5EF4-FFF2-40B4-BE49-F238E27FC236}">
                  <a16:creationId xmlns:a16="http://schemas.microsoft.com/office/drawing/2014/main" id="{BC78E93C-8B7F-11CC-B53B-97D439187997}"/>
                </a:ext>
              </a:extLst>
            </p:cNvPr>
            <p:cNvGrpSpPr/>
            <p:nvPr/>
          </p:nvGrpSpPr>
          <p:grpSpPr>
            <a:xfrm>
              <a:off x="7083031" y="2086008"/>
              <a:ext cx="1398849" cy="1398852"/>
              <a:chOff x="7250072" y="2086008"/>
              <a:chExt cx="1398849" cy="1398852"/>
            </a:xfrm>
          </p:grpSpPr>
          <p:sp>
            <p:nvSpPr>
              <p:cNvPr id="29" name="Shape 60145">
                <a:extLst>
                  <a:ext uri="{FF2B5EF4-FFF2-40B4-BE49-F238E27FC236}">
                    <a16:creationId xmlns:a16="http://schemas.microsoft.com/office/drawing/2014/main" id="{E41C8F03-E056-1F37-DF77-30229821B3D0}"/>
                  </a:ext>
                </a:extLst>
              </p:cNvPr>
              <p:cNvSpPr/>
              <p:nvPr/>
            </p:nvSpPr>
            <p:spPr>
              <a:xfrm>
                <a:off x="7250072" y="2086008"/>
                <a:ext cx="1398849" cy="1398852"/>
              </a:xfrm>
              <a:prstGeom prst="ellipse">
                <a:avLst/>
              </a:prstGeom>
              <a:solidFill>
                <a:srgbClr val="01415B"/>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pic>
            <p:nvPicPr>
              <p:cNvPr id="12" name="Graphic 11" descr="Research with solid fill">
                <a:extLst>
                  <a:ext uri="{FF2B5EF4-FFF2-40B4-BE49-F238E27FC236}">
                    <a16:creationId xmlns:a16="http://schemas.microsoft.com/office/drawing/2014/main" id="{870A8295-EF3E-C22B-FFE3-A5D9AA33EAC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92296" y="2328234"/>
                <a:ext cx="914400" cy="914400"/>
              </a:xfrm>
              <a:prstGeom prst="rect">
                <a:avLst/>
              </a:prstGeom>
            </p:spPr>
          </p:pic>
        </p:grpSp>
      </p:grpSp>
      <p:grpSp>
        <p:nvGrpSpPr>
          <p:cNvPr id="50" name="Group 49">
            <a:extLst>
              <a:ext uri="{FF2B5EF4-FFF2-40B4-BE49-F238E27FC236}">
                <a16:creationId xmlns:a16="http://schemas.microsoft.com/office/drawing/2014/main" id="{443516A4-853D-3671-1411-E121F4B855F0}"/>
              </a:ext>
            </a:extLst>
          </p:cNvPr>
          <p:cNvGrpSpPr/>
          <p:nvPr/>
        </p:nvGrpSpPr>
        <p:grpSpPr>
          <a:xfrm>
            <a:off x="3028622" y="3578933"/>
            <a:ext cx="6471018" cy="1398852"/>
            <a:chOff x="7083031" y="3525132"/>
            <a:chExt cx="6471018" cy="1398852"/>
          </a:xfrm>
        </p:grpSpPr>
        <p:sp>
          <p:nvSpPr>
            <p:cNvPr id="54" name="TextBox 53">
              <a:extLst>
                <a:ext uri="{FF2B5EF4-FFF2-40B4-BE49-F238E27FC236}">
                  <a16:creationId xmlns:a16="http://schemas.microsoft.com/office/drawing/2014/main" id="{28C4FC37-B199-9F85-71D7-93A71B0FC3C1}"/>
                </a:ext>
              </a:extLst>
            </p:cNvPr>
            <p:cNvSpPr txBox="1"/>
            <p:nvPr/>
          </p:nvSpPr>
          <p:spPr>
            <a:xfrm>
              <a:off x="8868151" y="3909087"/>
              <a:ext cx="4685898" cy="630942"/>
            </a:xfrm>
            <a:prstGeom prst="rect">
              <a:avLst/>
            </a:prstGeom>
            <a:noFill/>
          </p:spPr>
          <p:txBody>
            <a:bodyPr wrap="none" rtlCol="0" anchor="ctr" anchorCtr="0">
              <a:spAutoFit/>
            </a:bodyPr>
            <a:lstStyle/>
            <a:p>
              <a:r>
                <a:rPr lang="en-US" sz="3500" b="1" dirty="0">
                  <a:solidFill>
                    <a:schemeClr val="tx2"/>
                  </a:solidFill>
                  <a:latin typeface="Poppins" pitchFamily="2" charset="77"/>
                  <a:ea typeface="League Spartan" charset="0"/>
                  <a:cs typeface="Poppins" pitchFamily="2" charset="77"/>
                </a:rPr>
                <a:t>Problem Statement</a:t>
              </a:r>
            </a:p>
          </p:txBody>
        </p:sp>
        <p:grpSp>
          <p:nvGrpSpPr>
            <p:cNvPr id="32" name="Group 31">
              <a:extLst>
                <a:ext uri="{FF2B5EF4-FFF2-40B4-BE49-F238E27FC236}">
                  <a16:creationId xmlns:a16="http://schemas.microsoft.com/office/drawing/2014/main" id="{A5133314-E270-1794-55F3-2CD23BD46CD2}"/>
                </a:ext>
              </a:extLst>
            </p:cNvPr>
            <p:cNvGrpSpPr/>
            <p:nvPr/>
          </p:nvGrpSpPr>
          <p:grpSpPr>
            <a:xfrm>
              <a:off x="7083031" y="3525132"/>
              <a:ext cx="1398849" cy="1398852"/>
              <a:chOff x="7402275" y="3525132"/>
              <a:chExt cx="1398849" cy="1398852"/>
            </a:xfrm>
          </p:grpSpPr>
          <p:sp>
            <p:nvSpPr>
              <p:cNvPr id="28" name="Shape 60145">
                <a:extLst>
                  <a:ext uri="{FF2B5EF4-FFF2-40B4-BE49-F238E27FC236}">
                    <a16:creationId xmlns:a16="http://schemas.microsoft.com/office/drawing/2014/main" id="{E1992ED4-5296-3629-E898-9DDB83A207F3}"/>
                  </a:ext>
                </a:extLst>
              </p:cNvPr>
              <p:cNvSpPr/>
              <p:nvPr/>
            </p:nvSpPr>
            <p:spPr>
              <a:xfrm>
                <a:off x="7402275" y="3525132"/>
                <a:ext cx="1398849" cy="1398852"/>
              </a:xfrm>
              <a:prstGeom prst="ellipse">
                <a:avLst/>
              </a:prstGeom>
              <a:solidFill>
                <a:srgbClr val="01415B"/>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pic>
            <p:nvPicPr>
              <p:cNvPr id="14" name="Graphic 13" descr="Brainstorm with solid fill">
                <a:extLst>
                  <a:ext uri="{FF2B5EF4-FFF2-40B4-BE49-F238E27FC236}">
                    <a16:creationId xmlns:a16="http://schemas.microsoft.com/office/drawing/2014/main" id="{277D2566-87A7-99F6-5674-8AD7CF51F0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598779" y="3721638"/>
                <a:ext cx="1005840" cy="1005840"/>
              </a:xfrm>
              <a:prstGeom prst="rect">
                <a:avLst/>
              </a:prstGeom>
            </p:spPr>
          </p:pic>
        </p:grpSp>
      </p:grpSp>
      <p:grpSp>
        <p:nvGrpSpPr>
          <p:cNvPr id="41" name="Group 40">
            <a:extLst>
              <a:ext uri="{FF2B5EF4-FFF2-40B4-BE49-F238E27FC236}">
                <a16:creationId xmlns:a16="http://schemas.microsoft.com/office/drawing/2014/main" id="{AB4BBA65-4DA3-07A1-15DF-D1F1CB8AA564}"/>
              </a:ext>
            </a:extLst>
          </p:cNvPr>
          <p:cNvGrpSpPr/>
          <p:nvPr/>
        </p:nvGrpSpPr>
        <p:grpSpPr>
          <a:xfrm>
            <a:off x="5823577" y="11043559"/>
            <a:ext cx="6389266" cy="1398852"/>
            <a:chOff x="7083031" y="11043559"/>
            <a:chExt cx="6389266" cy="1398852"/>
          </a:xfrm>
        </p:grpSpPr>
        <p:sp>
          <p:nvSpPr>
            <p:cNvPr id="72" name="TextBox 71">
              <a:extLst>
                <a:ext uri="{FF2B5EF4-FFF2-40B4-BE49-F238E27FC236}">
                  <a16:creationId xmlns:a16="http://schemas.microsoft.com/office/drawing/2014/main" id="{A73657CC-D710-C15B-D503-2CB72EA693F3}"/>
                </a:ext>
              </a:extLst>
            </p:cNvPr>
            <p:cNvSpPr txBox="1"/>
            <p:nvPr/>
          </p:nvSpPr>
          <p:spPr>
            <a:xfrm>
              <a:off x="8868151" y="11427514"/>
              <a:ext cx="4604146" cy="630942"/>
            </a:xfrm>
            <a:prstGeom prst="rect">
              <a:avLst/>
            </a:prstGeom>
            <a:noFill/>
          </p:spPr>
          <p:txBody>
            <a:bodyPr wrap="none" rtlCol="0" anchor="ctr" anchorCtr="0">
              <a:spAutoFit/>
            </a:bodyPr>
            <a:lstStyle/>
            <a:p>
              <a:r>
                <a:rPr lang="en-US" sz="3500" b="1" dirty="0">
                  <a:solidFill>
                    <a:schemeClr val="tx2"/>
                  </a:solidFill>
                  <a:latin typeface="Poppins" pitchFamily="2" charset="77"/>
                  <a:ea typeface="League Spartan" charset="0"/>
                  <a:cs typeface="Poppins" pitchFamily="2" charset="77"/>
                </a:rPr>
                <a:t>Recommendations</a:t>
              </a:r>
            </a:p>
          </p:txBody>
        </p:sp>
        <p:grpSp>
          <p:nvGrpSpPr>
            <p:cNvPr id="19" name="Group 18">
              <a:extLst>
                <a:ext uri="{FF2B5EF4-FFF2-40B4-BE49-F238E27FC236}">
                  <a16:creationId xmlns:a16="http://schemas.microsoft.com/office/drawing/2014/main" id="{7369040E-3FA2-8C15-CD9A-FD72A4FAC65B}"/>
                </a:ext>
              </a:extLst>
            </p:cNvPr>
            <p:cNvGrpSpPr/>
            <p:nvPr/>
          </p:nvGrpSpPr>
          <p:grpSpPr>
            <a:xfrm>
              <a:off x="7083031" y="11043559"/>
              <a:ext cx="1398849" cy="1398852"/>
              <a:chOff x="13676437" y="4986444"/>
              <a:chExt cx="1645920" cy="1645923"/>
            </a:xfrm>
          </p:grpSpPr>
          <p:sp>
            <p:nvSpPr>
              <p:cNvPr id="17" name="Shape 60145">
                <a:extLst>
                  <a:ext uri="{FF2B5EF4-FFF2-40B4-BE49-F238E27FC236}">
                    <a16:creationId xmlns:a16="http://schemas.microsoft.com/office/drawing/2014/main" id="{95CB4F61-900C-CA05-5CD7-FBD5B4AB9EB4}"/>
                  </a:ext>
                </a:extLst>
              </p:cNvPr>
              <p:cNvSpPr/>
              <p:nvPr/>
            </p:nvSpPr>
            <p:spPr>
              <a:xfrm>
                <a:off x="13676437" y="4986444"/>
                <a:ext cx="1645920" cy="1645923"/>
              </a:xfrm>
              <a:prstGeom prst="ellipse">
                <a:avLst/>
              </a:prstGeom>
              <a:solidFill>
                <a:srgbClr val="01415B"/>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pic>
            <p:nvPicPr>
              <p:cNvPr id="18" name="Graphic 17" descr="List outline">
                <a:extLst>
                  <a:ext uri="{FF2B5EF4-FFF2-40B4-BE49-F238E27FC236}">
                    <a16:creationId xmlns:a16="http://schemas.microsoft.com/office/drawing/2014/main" id="{88A3818F-1F2B-F19D-783F-1D32CC326F6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946185" y="5256193"/>
                <a:ext cx="1106424" cy="1106424"/>
              </a:xfrm>
              <a:prstGeom prst="rect">
                <a:avLst/>
              </a:prstGeom>
            </p:spPr>
          </p:pic>
        </p:grpSp>
      </p:grpSp>
      <p:grpSp>
        <p:nvGrpSpPr>
          <p:cNvPr id="49" name="Group 48">
            <a:extLst>
              <a:ext uri="{FF2B5EF4-FFF2-40B4-BE49-F238E27FC236}">
                <a16:creationId xmlns:a16="http://schemas.microsoft.com/office/drawing/2014/main" id="{2F99F65B-4D4C-277F-267B-2991B29B941D}"/>
              </a:ext>
            </a:extLst>
          </p:cNvPr>
          <p:cNvGrpSpPr/>
          <p:nvPr/>
        </p:nvGrpSpPr>
        <p:grpSpPr>
          <a:xfrm>
            <a:off x="3580713" y="5071858"/>
            <a:ext cx="6054237" cy="1398852"/>
            <a:chOff x="7083031" y="4965226"/>
            <a:chExt cx="6054237" cy="1398852"/>
          </a:xfrm>
        </p:grpSpPr>
        <p:sp>
          <p:nvSpPr>
            <p:cNvPr id="68" name="TextBox 67">
              <a:extLst>
                <a:ext uri="{FF2B5EF4-FFF2-40B4-BE49-F238E27FC236}">
                  <a16:creationId xmlns:a16="http://schemas.microsoft.com/office/drawing/2014/main" id="{112D87E4-6AC3-BED2-5F28-254979A1E363}"/>
                </a:ext>
              </a:extLst>
            </p:cNvPr>
            <p:cNvSpPr txBox="1"/>
            <p:nvPr/>
          </p:nvSpPr>
          <p:spPr>
            <a:xfrm>
              <a:off x="8868151" y="5349181"/>
              <a:ext cx="4269117" cy="630942"/>
            </a:xfrm>
            <a:prstGeom prst="rect">
              <a:avLst/>
            </a:prstGeom>
            <a:noFill/>
          </p:spPr>
          <p:txBody>
            <a:bodyPr wrap="none" rtlCol="0" anchor="ctr" anchorCtr="0">
              <a:spAutoFit/>
            </a:bodyPr>
            <a:lstStyle/>
            <a:p>
              <a:r>
                <a:rPr lang="en-US" sz="3500" b="1" dirty="0">
                  <a:solidFill>
                    <a:schemeClr val="tx2"/>
                  </a:solidFill>
                  <a:latin typeface="Poppins" pitchFamily="2" charset="77"/>
                  <a:ea typeface="League Spartan" charset="0"/>
                  <a:cs typeface="Poppins" pitchFamily="2" charset="77"/>
                </a:rPr>
                <a:t>Analysis Strategy</a:t>
              </a:r>
            </a:p>
          </p:txBody>
        </p:sp>
        <p:grpSp>
          <p:nvGrpSpPr>
            <p:cNvPr id="37" name="Group 36">
              <a:extLst>
                <a:ext uri="{FF2B5EF4-FFF2-40B4-BE49-F238E27FC236}">
                  <a16:creationId xmlns:a16="http://schemas.microsoft.com/office/drawing/2014/main" id="{43395F65-BCF7-BF9D-937A-E2496967D46D}"/>
                </a:ext>
              </a:extLst>
            </p:cNvPr>
            <p:cNvGrpSpPr/>
            <p:nvPr/>
          </p:nvGrpSpPr>
          <p:grpSpPr>
            <a:xfrm>
              <a:off x="7083031" y="4965226"/>
              <a:ext cx="1398849" cy="1398852"/>
              <a:chOff x="7191496" y="4965226"/>
              <a:chExt cx="1398849" cy="1398852"/>
            </a:xfrm>
          </p:grpSpPr>
          <p:sp>
            <p:nvSpPr>
              <p:cNvPr id="25" name="Shape 60145">
                <a:extLst>
                  <a:ext uri="{FF2B5EF4-FFF2-40B4-BE49-F238E27FC236}">
                    <a16:creationId xmlns:a16="http://schemas.microsoft.com/office/drawing/2014/main" id="{BC15776C-580E-3055-3FA5-EC56ACC24101}"/>
                  </a:ext>
                </a:extLst>
              </p:cNvPr>
              <p:cNvSpPr/>
              <p:nvPr/>
            </p:nvSpPr>
            <p:spPr>
              <a:xfrm>
                <a:off x="7191496" y="4965226"/>
                <a:ext cx="1398849" cy="1398852"/>
              </a:xfrm>
              <a:prstGeom prst="ellipse">
                <a:avLst/>
              </a:prstGeom>
              <a:solidFill>
                <a:srgbClr val="01415B"/>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pic>
            <p:nvPicPr>
              <p:cNvPr id="36" name="Graphic 35" descr="Target with solid fill">
                <a:extLst>
                  <a:ext uri="{FF2B5EF4-FFF2-40B4-BE49-F238E27FC236}">
                    <a16:creationId xmlns:a16="http://schemas.microsoft.com/office/drawing/2014/main" id="{4F46D6C1-9BA6-1BA9-6421-D8EF9EAF064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388000" y="5161732"/>
                <a:ext cx="1005840" cy="1005840"/>
              </a:xfrm>
              <a:prstGeom prst="rect">
                <a:avLst/>
              </a:prstGeom>
            </p:spPr>
          </p:pic>
        </p:grpSp>
      </p:grpSp>
    </p:spTree>
    <p:extLst>
      <p:ext uri="{BB962C8B-B14F-4D97-AF65-F5344CB8AC3E}">
        <p14:creationId xmlns:p14="http://schemas.microsoft.com/office/powerpoint/2010/main" val="4008253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F68F9-E81B-EA1D-4860-C4FB5937A254}"/>
            </a:ext>
          </a:extLst>
        </p:cNvPr>
        <p:cNvGrpSpPr/>
        <p:nvPr/>
      </p:nvGrpSpPr>
      <p:grpSpPr>
        <a:xfrm>
          <a:off x="0" y="0"/>
          <a:ext cx="0" cy="0"/>
          <a:chOff x="0" y="0"/>
          <a:chExt cx="0" cy="0"/>
        </a:xfrm>
      </p:grpSpPr>
      <p:sp>
        <p:nvSpPr>
          <p:cNvPr id="30" name="Text Placeholder 1">
            <a:extLst>
              <a:ext uri="{FF2B5EF4-FFF2-40B4-BE49-F238E27FC236}">
                <a16:creationId xmlns:a16="http://schemas.microsoft.com/office/drawing/2014/main" id="{AA664CC6-5C94-A275-8DAC-01AAA3BC5C83}"/>
              </a:ext>
            </a:extLst>
          </p:cNvPr>
          <p:cNvSpPr txBox="1">
            <a:spLocks/>
          </p:cNvSpPr>
          <p:nvPr/>
        </p:nvSpPr>
        <p:spPr>
          <a:xfrm>
            <a:off x="2330354" y="569620"/>
            <a:ext cx="19843846"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5000" b="1" dirty="0">
                <a:solidFill>
                  <a:srgbClr val="003366"/>
                </a:solidFill>
                <a:latin typeface="Oswald" pitchFamily="2" charset="0"/>
                <a:cs typeface="Arial" panose="020B0604020202020204" pitchFamily="34" charset="0"/>
              </a:rPr>
              <a:t>Recommendations - </a:t>
            </a:r>
            <a:r>
              <a:rPr lang="en-US" sz="5000" b="1" dirty="0">
                <a:solidFill>
                  <a:srgbClr val="C00000"/>
                </a:solidFill>
                <a:latin typeface="Oswald" pitchFamily="2" charset="0"/>
                <a:cs typeface="Arial" panose="020B0604020202020204" pitchFamily="34" charset="0"/>
              </a:rPr>
              <a:t>Enhancing Data Insights and Analysis Capabilities</a:t>
            </a:r>
          </a:p>
          <a:p>
            <a:pPr marL="0" indent="0">
              <a:buNone/>
            </a:pPr>
            <a:endParaRPr lang="en-US" sz="5000" b="1" dirty="0">
              <a:solidFill>
                <a:srgbClr val="C00000"/>
              </a:solidFill>
              <a:latin typeface="Oswald" pitchFamily="2" charset="0"/>
              <a:cs typeface="Arial" panose="020B0604020202020204" pitchFamily="34" charset="0"/>
            </a:endParaRPr>
          </a:p>
        </p:txBody>
      </p:sp>
      <p:grpSp>
        <p:nvGrpSpPr>
          <p:cNvPr id="21" name="Group 20">
            <a:extLst>
              <a:ext uri="{FF2B5EF4-FFF2-40B4-BE49-F238E27FC236}">
                <a16:creationId xmlns:a16="http://schemas.microsoft.com/office/drawing/2014/main" id="{B1B3B12D-3AEC-DFCF-92B5-A2816DB59526}"/>
              </a:ext>
            </a:extLst>
          </p:cNvPr>
          <p:cNvGrpSpPr/>
          <p:nvPr/>
        </p:nvGrpSpPr>
        <p:grpSpPr>
          <a:xfrm>
            <a:off x="2330354" y="10190784"/>
            <a:ext cx="17643954" cy="1662005"/>
            <a:chOff x="2330354" y="10888806"/>
            <a:chExt cx="17643954" cy="1662005"/>
          </a:xfrm>
        </p:grpSpPr>
        <p:grpSp>
          <p:nvGrpSpPr>
            <p:cNvPr id="31" name="Group 30">
              <a:extLst>
                <a:ext uri="{FF2B5EF4-FFF2-40B4-BE49-F238E27FC236}">
                  <a16:creationId xmlns:a16="http://schemas.microsoft.com/office/drawing/2014/main" id="{3D06637C-1782-BF7A-29B9-B7B47A4EA4F4}"/>
                </a:ext>
              </a:extLst>
            </p:cNvPr>
            <p:cNvGrpSpPr/>
            <p:nvPr/>
          </p:nvGrpSpPr>
          <p:grpSpPr>
            <a:xfrm>
              <a:off x="3575854" y="10888806"/>
              <a:ext cx="16398454" cy="1662005"/>
              <a:chOff x="1842447" y="4490888"/>
              <a:chExt cx="13148791" cy="1662005"/>
            </a:xfrm>
          </p:grpSpPr>
          <p:sp>
            <p:nvSpPr>
              <p:cNvPr id="32" name="TextBox 31">
                <a:extLst>
                  <a:ext uri="{FF2B5EF4-FFF2-40B4-BE49-F238E27FC236}">
                    <a16:creationId xmlns:a16="http://schemas.microsoft.com/office/drawing/2014/main" id="{BA0C1AA8-8500-85B2-3573-ECD4A08BFBA5}"/>
                  </a:ext>
                </a:extLst>
              </p:cNvPr>
              <p:cNvSpPr txBox="1"/>
              <p:nvPr/>
            </p:nvSpPr>
            <p:spPr>
              <a:xfrm>
                <a:off x="1842449" y="4490888"/>
                <a:ext cx="6833922"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Further Analysis with Capacity Data</a:t>
                </a:r>
              </a:p>
            </p:txBody>
          </p:sp>
          <p:sp>
            <p:nvSpPr>
              <p:cNvPr id="33" name="Subtitle 2">
                <a:extLst>
                  <a:ext uri="{FF2B5EF4-FFF2-40B4-BE49-F238E27FC236}">
                    <a16:creationId xmlns:a16="http://schemas.microsoft.com/office/drawing/2014/main" id="{6876DD3F-3DBE-C921-A4C9-3D02FD349000}"/>
                  </a:ext>
                </a:extLst>
              </p:cNvPr>
              <p:cNvSpPr txBox="1">
                <a:spLocks/>
              </p:cNvSpPr>
              <p:nvPr/>
            </p:nvSpPr>
            <p:spPr>
              <a:xfrm>
                <a:off x="1842447" y="5076701"/>
                <a:ext cx="13148791"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Once train capacity data is available, conduct an analysis to understand its potential correlation with delay occurrences</a:t>
                </a:r>
              </a:p>
            </p:txBody>
          </p:sp>
        </p:grpSp>
        <p:pic>
          <p:nvPicPr>
            <p:cNvPr id="7" name="Graphic 6" descr="Research with solid fill">
              <a:extLst>
                <a:ext uri="{FF2B5EF4-FFF2-40B4-BE49-F238E27FC236}">
                  <a16:creationId xmlns:a16="http://schemas.microsoft.com/office/drawing/2014/main" id="{2C3568D9-E98A-35A8-0F0B-29E33BF381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30354" y="10888806"/>
              <a:ext cx="914400" cy="914400"/>
            </a:xfrm>
            <a:prstGeom prst="rect">
              <a:avLst/>
            </a:prstGeom>
          </p:spPr>
        </p:pic>
      </p:grpSp>
      <p:grpSp>
        <p:nvGrpSpPr>
          <p:cNvPr id="22" name="Group 21">
            <a:extLst>
              <a:ext uri="{FF2B5EF4-FFF2-40B4-BE49-F238E27FC236}">
                <a16:creationId xmlns:a16="http://schemas.microsoft.com/office/drawing/2014/main" id="{F6EE739C-E18E-26C9-517B-DF579196D7DE}"/>
              </a:ext>
            </a:extLst>
          </p:cNvPr>
          <p:cNvGrpSpPr/>
          <p:nvPr/>
        </p:nvGrpSpPr>
        <p:grpSpPr>
          <a:xfrm>
            <a:off x="2330354" y="7626608"/>
            <a:ext cx="17776792" cy="1668844"/>
            <a:chOff x="2330354" y="8829619"/>
            <a:chExt cx="17776792" cy="1668844"/>
          </a:xfrm>
        </p:grpSpPr>
        <p:grpSp>
          <p:nvGrpSpPr>
            <p:cNvPr id="16" name="Group 15">
              <a:extLst>
                <a:ext uri="{FF2B5EF4-FFF2-40B4-BE49-F238E27FC236}">
                  <a16:creationId xmlns:a16="http://schemas.microsoft.com/office/drawing/2014/main" id="{DD81CE42-EDF8-1176-B28F-DA2DD4491639}"/>
                </a:ext>
              </a:extLst>
            </p:cNvPr>
            <p:cNvGrpSpPr/>
            <p:nvPr/>
          </p:nvGrpSpPr>
          <p:grpSpPr>
            <a:xfrm>
              <a:off x="3575854" y="8829619"/>
              <a:ext cx="16531292" cy="1668844"/>
              <a:chOff x="1842447" y="4490891"/>
              <a:chExt cx="16531292" cy="1668844"/>
            </a:xfrm>
          </p:grpSpPr>
          <p:sp>
            <p:nvSpPr>
              <p:cNvPr id="18" name="TextBox 17">
                <a:extLst>
                  <a:ext uri="{FF2B5EF4-FFF2-40B4-BE49-F238E27FC236}">
                    <a16:creationId xmlns:a16="http://schemas.microsoft.com/office/drawing/2014/main" id="{3336872C-7217-947E-D4CE-497DD9B95159}"/>
                  </a:ext>
                </a:extLst>
              </p:cNvPr>
              <p:cNvSpPr txBox="1"/>
              <p:nvPr/>
            </p:nvSpPr>
            <p:spPr>
              <a:xfrm>
                <a:off x="1842449" y="4490891"/>
                <a:ext cx="7779694"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Enhance Data Granularity (Trip Itinerary)</a:t>
                </a:r>
              </a:p>
            </p:txBody>
          </p:sp>
          <p:sp>
            <p:nvSpPr>
              <p:cNvPr id="24" name="Subtitle 2">
                <a:extLst>
                  <a:ext uri="{FF2B5EF4-FFF2-40B4-BE49-F238E27FC236}">
                    <a16:creationId xmlns:a16="http://schemas.microsoft.com/office/drawing/2014/main" id="{6CFBA9AA-7163-F270-FF92-B62985BAC9DA}"/>
                  </a:ext>
                </a:extLst>
              </p:cNvPr>
              <p:cNvSpPr txBox="1">
                <a:spLocks/>
              </p:cNvSpPr>
              <p:nvPr/>
            </p:nvSpPr>
            <p:spPr>
              <a:xfrm>
                <a:off x="1842447" y="5083543"/>
                <a:ext cx="16531292"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Incorporate trip itinerary data into future data collection efforts. This more detailed information can facilitate a deeper analysis and the identification of more granular performance indicators</a:t>
                </a:r>
              </a:p>
            </p:txBody>
          </p:sp>
        </p:grpSp>
        <p:pic>
          <p:nvPicPr>
            <p:cNvPr id="9" name="Graphic 8" descr="Database with solid fill">
              <a:extLst>
                <a:ext uri="{FF2B5EF4-FFF2-40B4-BE49-F238E27FC236}">
                  <a16:creationId xmlns:a16="http://schemas.microsoft.com/office/drawing/2014/main" id="{F44F881A-DEF9-0809-B259-0A50C2E7DA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30354" y="8829619"/>
              <a:ext cx="914400" cy="914400"/>
            </a:xfrm>
            <a:prstGeom prst="rect">
              <a:avLst/>
            </a:prstGeom>
          </p:spPr>
        </p:pic>
      </p:grpSp>
      <p:grpSp>
        <p:nvGrpSpPr>
          <p:cNvPr id="23" name="Group 22">
            <a:extLst>
              <a:ext uri="{FF2B5EF4-FFF2-40B4-BE49-F238E27FC236}">
                <a16:creationId xmlns:a16="http://schemas.microsoft.com/office/drawing/2014/main" id="{AF3B97DD-B4F4-F1F0-4C93-2BC1583AD65A}"/>
              </a:ext>
            </a:extLst>
          </p:cNvPr>
          <p:cNvGrpSpPr/>
          <p:nvPr/>
        </p:nvGrpSpPr>
        <p:grpSpPr>
          <a:xfrm>
            <a:off x="2330354" y="5002495"/>
            <a:ext cx="17726187" cy="1710121"/>
            <a:chOff x="2330354" y="4116183"/>
            <a:chExt cx="17726187" cy="1710121"/>
          </a:xfrm>
        </p:grpSpPr>
        <p:grpSp>
          <p:nvGrpSpPr>
            <p:cNvPr id="3" name="Group 2">
              <a:extLst>
                <a:ext uri="{FF2B5EF4-FFF2-40B4-BE49-F238E27FC236}">
                  <a16:creationId xmlns:a16="http://schemas.microsoft.com/office/drawing/2014/main" id="{07AB6931-3032-0156-1589-0C8DB525D868}"/>
                </a:ext>
              </a:extLst>
            </p:cNvPr>
            <p:cNvGrpSpPr/>
            <p:nvPr/>
          </p:nvGrpSpPr>
          <p:grpSpPr>
            <a:xfrm>
              <a:off x="3575854" y="4116183"/>
              <a:ext cx="16480687" cy="1710121"/>
              <a:chOff x="1842449" y="8416822"/>
              <a:chExt cx="15406528" cy="1710121"/>
            </a:xfrm>
          </p:grpSpPr>
          <p:sp>
            <p:nvSpPr>
              <p:cNvPr id="4" name="TextBox 3">
                <a:extLst>
                  <a:ext uri="{FF2B5EF4-FFF2-40B4-BE49-F238E27FC236}">
                    <a16:creationId xmlns:a16="http://schemas.microsoft.com/office/drawing/2014/main" id="{4EEAA7F3-568C-2D7D-D5E9-E6E2C08C9BEA}"/>
                  </a:ext>
                </a:extLst>
              </p:cNvPr>
              <p:cNvSpPr txBox="1"/>
              <p:nvPr/>
            </p:nvSpPr>
            <p:spPr>
              <a:xfrm>
                <a:off x="1842449" y="8416822"/>
                <a:ext cx="6974433"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Comprehensive Weather Data Analysis</a:t>
                </a:r>
              </a:p>
            </p:txBody>
          </p:sp>
          <p:sp>
            <p:nvSpPr>
              <p:cNvPr id="5" name="Subtitle 2">
                <a:extLst>
                  <a:ext uri="{FF2B5EF4-FFF2-40B4-BE49-F238E27FC236}">
                    <a16:creationId xmlns:a16="http://schemas.microsoft.com/office/drawing/2014/main" id="{DFAE3BC7-C334-D7A4-B052-2AEA3666D1D8}"/>
                  </a:ext>
                </a:extLst>
              </p:cNvPr>
              <p:cNvSpPr txBox="1">
                <a:spLocks/>
              </p:cNvSpPr>
              <p:nvPr/>
            </p:nvSpPr>
            <p:spPr>
              <a:xfrm>
                <a:off x="1842449" y="9050751"/>
                <a:ext cx="15406528"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Obtain a full year of data to accurately assess the impact of weather patterns on delays and cancellations across all seasons. The current data represents a limited timeframe. </a:t>
                </a:r>
              </a:p>
            </p:txBody>
          </p:sp>
        </p:grpSp>
        <p:pic>
          <p:nvPicPr>
            <p:cNvPr id="14" name="Picture 13" descr="A black background with a black square&#10;&#10;AI-generated content may be incorrect.">
              <a:extLst>
                <a:ext uri="{FF2B5EF4-FFF2-40B4-BE49-F238E27FC236}">
                  <a16:creationId xmlns:a16="http://schemas.microsoft.com/office/drawing/2014/main" id="{4162D719-4E13-0EF8-13A6-66D8768FF81D}"/>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330354" y="4172961"/>
              <a:ext cx="914400" cy="914400"/>
            </a:xfrm>
            <a:prstGeom prst="rect">
              <a:avLst/>
            </a:prstGeom>
          </p:spPr>
        </p:pic>
      </p:grpSp>
      <p:grpSp>
        <p:nvGrpSpPr>
          <p:cNvPr id="25" name="Group 24">
            <a:extLst>
              <a:ext uri="{FF2B5EF4-FFF2-40B4-BE49-F238E27FC236}">
                <a16:creationId xmlns:a16="http://schemas.microsoft.com/office/drawing/2014/main" id="{BF6C66A9-44EC-BF51-FCB8-68AE9A668FC0}"/>
              </a:ext>
            </a:extLst>
          </p:cNvPr>
          <p:cNvGrpSpPr/>
          <p:nvPr/>
        </p:nvGrpSpPr>
        <p:grpSpPr>
          <a:xfrm>
            <a:off x="2330354" y="2380963"/>
            <a:ext cx="17726187" cy="1726201"/>
            <a:chOff x="2330354" y="2095213"/>
            <a:chExt cx="17726187" cy="1726201"/>
          </a:xfrm>
        </p:grpSpPr>
        <p:grpSp>
          <p:nvGrpSpPr>
            <p:cNvPr id="49" name="Group 48">
              <a:extLst>
                <a:ext uri="{FF2B5EF4-FFF2-40B4-BE49-F238E27FC236}">
                  <a16:creationId xmlns:a16="http://schemas.microsoft.com/office/drawing/2014/main" id="{D5CBE5D3-FC22-1F55-5C95-355DB567730C}"/>
                </a:ext>
              </a:extLst>
            </p:cNvPr>
            <p:cNvGrpSpPr/>
            <p:nvPr/>
          </p:nvGrpSpPr>
          <p:grpSpPr>
            <a:xfrm>
              <a:off x="3575854" y="2167812"/>
              <a:ext cx="16480687" cy="1653602"/>
              <a:chOff x="1842447" y="4490893"/>
              <a:chExt cx="16480687" cy="1653602"/>
            </a:xfrm>
          </p:grpSpPr>
          <p:sp>
            <p:nvSpPr>
              <p:cNvPr id="10" name="TextBox 9">
                <a:extLst>
                  <a:ext uri="{FF2B5EF4-FFF2-40B4-BE49-F238E27FC236}">
                    <a16:creationId xmlns:a16="http://schemas.microsoft.com/office/drawing/2014/main" id="{2BFB1457-A1FC-BA6B-8B85-162B6312767C}"/>
                  </a:ext>
                </a:extLst>
              </p:cNvPr>
              <p:cNvSpPr txBox="1"/>
              <p:nvPr/>
            </p:nvSpPr>
            <p:spPr>
              <a:xfrm>
                <a:off x="1842449" y="4490893"/>
                <a:ext cx="5641288" cy="523220"/>
              </a:xfrm>
              <a:prstGeom prst="rect">
                <a:avLst/>
              </a:prstGeom>
              <a:noFill/>
            </p:spPr>
            <p:txBody>
              <a:bodyPr wrap="none" rtlCol="0" anchor="b" anchorCtr="0">
                <a:spAutoFit/>
              </a:bodyPr>
              <a:lstStyle/>
              <a:p>
                <a:r>
                  <a:rPr lang="en-US" sz="2800" b="1" dirty="0">
                    <a:solidFill>
                      <a:srgbClr val="000000"/>
                    </a:solidFill>
                    <a:latin typeface="Poppins" pitchFamily="2" charset="77"/>
                    <a:ea typeface="League Spartan" charset="0"/>
                    <a:cs typeface="Poppins" pitchFamily="2" charset="77"/>
                  </a:rPr>
                  <a:t>Detailed Profitability Analysis</a:t>
                </a:r>
              </a:p>
            </p:txBody>
          </p:sp>
          <p:sp>
            <p:nvSpPr>
              <p:cNvPr id="11" name="Subtitle 2">
                <a:extLst>
                  <a:ext uri="{FF2B5EF4-FFF2-40B4-BE49-F238E27FC236}">
                    <a16:creationId xmlns:a16="http://schemas.microsoft.com/office/drawing/2014/main" id="{5B27D8F8-2C06-F63A-2481-F658E0A07319}"/>
                  </a:ext>
                </a:extLst>
              </p:cNvPr>
              <p:cNvSpPr txBox="1">
                <a:spLocks/>
              </p:cNvSpPr>
              <p:nvPr/>
            </p:nvSpPr>
            <p:spPr>
              <a:xfrm>
                <a:off x="1842447" y="5068303"/>
                <a:ext cx="16480687" cy="107619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pPr>
                <a:r>
                  <a:rPr lang="en-US" dirty="0">
                    <a:solidFill>
                      <a:srgbClr val="000000"/>
                    </a:solidFill>
                    <a:latin typeface="Poppins" panose="00000500000000000000" pitchFamily="2" charset="0"/>
                    <a:ea typeface="Lato Light" panose="020F0502020204030203" pitchFamily="34" charset="0"/>
                    <a:cs typeface="Poppins" panose="00000500000000000000" pitchFamily="2" charset="0"/>
                  </a:rPr>
                  <a:t>Request granular data on revenue, expenses, and operating costs per journey for deeper profitability analysis</a:t>
                </a:r>
              </a:p>
            </p:txBody>
          </p:sp>
        </p:grpSp>
        <p:pic>
          <p:nvPicPr>
            <p:cNvPr id="20" name="Picture 19" descr="A black background with a black square&#10;&#10;AI-generated content may be incorrect.">
              <a:extLst>
                <a:ext uri="{FF2B5EF4-FFF2-40B4-BE49-F238E27FC236}">
                  <a16:creationId xmlns:a16="http://schemas.microsoft.com/office/drawing/2014/main" id="{79FB7515-D0DC-D3EB-2667-411B395134A2}"/>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330354" y="2095213"/>
              <a:ext cx="914400" cy="914400"/>
            </a:xfrm>
            <a:prstGeom prst="rect">
              <a:avLst/>
            </a:prstGeom>
          </p:spPr>
        </p:pic>
      </p:grpSp>
    </p:spTree>
    <p:extLst>
      <p:ext uri="{BB962C8B-B14F-4D97-AF65-F5344CB8AC3E}">
        <p14:creationId xmlns:p14="http://schemas.microsoft.com/office/powerpoint/2010/main" val="47115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82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510B3-3F10-DA87-550C-42701B72BFA5}"/>
            </a:ext>
          </a:extLst>
        </p:cNvPr>
        <p:cNvGrpSpPr/>
        <p:nvPr/>
      </p:nvGrpSpPr>
      <p:grpSpPr>
        <a:xfrm>
          <a:off x="0" y="0"/>
          <a:ext cx="0" cy="0"/>
          <a:chOff x="0" y="0"/>
          <a:chExt cx="0" cy="0"/>
        </a:xfrm>
      </p:grpSpPr>
      <p:sp>
        <p:nvSpPr>
          <p:cNvPr id="3" name="Freeform 2">
            <a:extLst>
              <a:ext uri="{FF2B5EF4-FFF2-40B4-BE49-F238E27FC236}">
                <a16:creationId xmlns:a16="http://schemas.microsoft.com/office/drawing/2014/main" id="{97199A93-9A40-43EB-A6FB-045F75F47039}"/>
              </a:ext>
            </a:extLst>
          </p:cNvPr>
          <p:cNvSpPr>
            <a:spLocks noChangeArrowheads="1"/>
          </p:cNvSpPr>
          <p:nvPr/>
        </p:nvSpPr>
        <p:spPr bwMode="auto">
          <a:xfrm>
            <a:off x="4176424" y="6132048"/>
            <a:ext cx="2081867" cy="2186232"/>
          </a:xfrm>
          <a:custGeom>
            <a:avLst/>
            <a:gdLst>
              <a:gd name="T0" fmla="*/ 0 w 1670"/>
              <a:gd name="T1" fmla="*/ 1419 h 1755"/>
              <a:gd name="T2" fmla="*/ 0 w 1670"/>
              <a:gd name="T3" fmla="*/ 335 h 1755"/>
              <a:gd name="T4" fmla="*/ 1031 w 1670"/>
              <a:gd name="T5" fmla="*/ 0 h 1755"/>
              <a:gd name="T6" fmla="*/ 1669 w 1670"/>
              <a:gd name="T7" fmla="*/ 877 h 1755"/>
              <a:gd name="T8" fmla="*/ 1031 w 1670"/>
              <a:gd name="T9" fmla="*/ 1754 h 1755"/>
              <a:gd name="T10" fmla="*/ 0 w 1670"/>
              <a:gd name="T11" fmla="*/ 1419 h 1755"/>
            </a:gdLst>
            <a:ahLst/>
            <a:cxnLst>
              <a:cxn ang="0">
                <a:pos x="T0" y="T1"/>
              </a:cxn>
              <a:cxn ang="0">
                <a:pos x="T2" y="T3"/>
              </a:cxn>
              <a:cxn ang="0">
                <a:pos x="T4" y="T5"/>
              </a:cxn>
              <a:cxn ang="0">
                <a:pos x="T6" y="T7"/>
              </a:cxn>
              <a:cxn ang="0">
                <a:pos x="T8" y="T9"/>
              </a:cxn>
              <a:cxn ang="0">
                <a:pos x="T10" y="T11"/>
              </a:cxn>
            </a:cxnLst>
            <a:rect l="0" t="0" r="r" b="b"/>
            <a:pathLst>
              <a:path w="1670" h="1755">
                <a:moveTo>
                  <a:pt x="0" y="1419"/>
                </a:moveTo>
                <a:lnTo>
                  <a:pt x="0" y="335"/>
                </a:lnTo>
                <a:lnTo>
                  <a:pt x="1031" y="0"/>
                </a:lnTo>
                <a:lnTo>
                  <a:pt x="1669" y="877"/>
                </a:lnTo>
                <a:lnTo>
                  <a:pt x="1031" y="1754"/>
                </a:lnTo>
                <a:lnTo>
                  <a:pt x="0" y="1419"/>
                </a:lnTo>
              </a:path>
            </a:pathLst>
          </a:custGeom>
          <a:solidFill>
            <a:schemeClr val="accent3"/>
          </a:solidFill>
          <a:ln>
            <a:noFill/>
          </a:ln>
          <a:effectLst/>
        </p:spPr>
        <p:txBody>
          <a:bodyPr wrap="none" anchor="ctr"/>
          <a:lstStyle/>
          <a:p>
            <a:endParaRPr lang="en-US" sz="3599" dirty="0">
              <a:latin typeface="Poppins" pitchFamily="2" charset="77"/>
            </a:endParaRPr>
          </a:p>
        </p:txBody>
      </p:sp>
      <p:sp>
        <p:nvSpPr>
          <p:cNvPr id="4" name="Freeform 3">
            <a:extLst>
              <a:ext uri="{FF2B5EF4-FFF2-40B4-BE49-F238E27FC236}">
                <a16:creationId xmlns:a16="http://schemas.microsoft.com/office/drawing/2014/main" id="{59485F44-B0B5-31EE-7E27-A0BCCD705C87}"/>
              </a:ext>
            </a:extLst>
          </p:cNvPr>
          <p:cNvSpPr>
            <a:spLocks noChangeArrowheads="1"/>
          </p:cNvSpPr>
          <p:nvPr/>
        </p:nvSpPr>
        <p:spPr bwMode="auto">
          <a:xfrm>
            <a:off x="3341483" y="4236948"/>
            <a:ext cx="2081867" cy="2186232"/>
          </a:xfrm>
          <a:custGeom>
            <a:avLst/>
            <a:gdLst>
              <a:gd name="T0" fmla="*/ 0 w 1670"/>
              <a:gd name="T1" fmla="*/ 877 h 1754"/>
              <a:gd name="T2" fmla="*/ 637 w 1670"/>
              <a:gd name="T3" fmla="*/ 0 h 1754"/>
              <a:gd name="T4" fmla="*/ 1669 w 1670"/>
              <a:gd name="T5" fmla="*/ 334 h 1754"/>
              <a:gd name="T6" fmla="*/ 1669 w 1670"/>
              <a:gd name="T7" fmla="*/ 1418 h 1754"/>
              <a:gd name="T8" fmla="*/ 637 w 1670"/>
              <a:gd name="T9" fmla="*/ 1753 h 1754"/>
              <a:gd name="T10" fmla="*/ 0 w 1670"/>
              <a:gd name="T11" fmla="*/ 877 h 1754"/>
            </a:gdLst>
            <a:ahLst/>
            <a:cxnLst>
              <a:cxn ang="0">
                <a:pos x="T0" y="T1"/>
              </a:cxn>
              <a:cxn ang="0">
                <a:pos x="T2" y="T3"/>
              </a:cxn>
              <a:cxn ang="0">
                <a:pos x="T4" y="T5"/>
              </a:cxn>
              <a:cxn ang="0">
                <a:pos x="T6" y="T7"/>
              </a:cxn>
              <a:cxn ang="0">
                <a:pos x="T8" y="T9"/>
              </a:cxn>
              <a:cxn ang="0">
                <a:pos x="T10" y="T11"/>
              </a:cxn>
            </a:cxnLst>
            <a:rect l="0" t="0" r="r" b="b"/>
            <a:pathLst>
              <a:path w="1670" h="1754">
                <a:moveTo>
                  <a:pt x="0" y="877"/>
                </a:moveTo>
                <a:lnTo>
                  <a:pt x="637" y="0"/>
                </a:lnTo>
                <a:lnTo>
                  <a:pt x="1669" y="334"/>
                </a:lnTo>
                <a:lnTo>
                  <a:pt x="1669" y="1418"/>
                </a:lnTo>
                <a:lnTo>
                  <a:pt x="637" y="1753"/>
                </a:lnTo>
                <a:lnTo>
                  <a:pt x="0" y="877"/>
                </a:lnTo>
              </a:path>
            </a:pathLst>
          </a:custGeom>
          <a:solidFill>
            <a:schemeClr val="accent2"/>
          </a:solidFill>
          <a:ln>
            <a:noFill/>
          </a:ln>
          <a:effectLst/>
        </p:spPr>
        <p:txBody>
          <a:bodyPr wrap="none" anchor="ctr"/>
          <a:lstStyle/>
          <a:p>
            <a:endParaRPr lang="en-US" sz="3599" dirty="0">
              <a:latin typeface="Poppins" pitchFamily="2" charset="77"/>
            </a:endParaRPr>
          </a:p>
        </p:txBody>
      </p:sp>
      <p:sp>
        <p:nvSpPr>
          <p:cNvPr id="6" name="Freeform 4">
            <a:extLst>
              <a:ext uri="{FF2B5EF4-FFF2-40B4-BE49-F238E27FC236}">
                <a16:creationId xmlns:a16="http://schemas.microsoft.com/office/drawing/2014/main" id="{2CBB17E6-3740-E39D-447B-5BDD3C0119CF}"/>
              </a:ext>
            </a:extLst>
          </p:cNvPr>
          <p:cNvSpPr>
            <a:spLocks noChangeArrowheads="1"/>
          </p:cNvSpPr>
          <p:nvPr/>
        </p:nvSpPr>
        <p:spPr bwMode="auto">
          <a:xfrm>
            <a:off x="3341483" y="8027151"/>
            <a:ext cx="2081867" cy="2186232"/>
          </a:xfrm>
          <a:custGeom>
            <a:avLst/>
            <a:gdLst>
              <a:gd name="T0" fmla="*/ 0 w 1670"/>
              <a:gd name="T1" fmla="*/ 877 h 1756"/>
              <a:gd name="T2" fmla="*/ 637 w 1670"/>
              <a:gd name="T3" fmla="*/ 0 h 1756"/>
              <a:gd name="T4" fmla="*/ 1669 w 1670"/>
              <a:gd name="T5" fmla="*/ 335 h 1756"/>
              <a:gd name="T6" fmla="*/ 1669 w 1670"/>
              <a:gd name="T7" fmla="*/ 1420 h 1756"/>
              <a:gd name="T8" fmla="*/ 637 w 1670"/>
              <a:gd name="T9" fmla="*/ 1755 h 1756"/>
              <a:gd name="T10" fmla="*/ 0 w 1670"/>
              <a:gd name="T11" fmla="*/ 877 h 1756"/>
            </a:gdLst>
            <a:ahLst/>
            <a:cxnLst>
              <a:cxn ang="0">
                <a:pos x="T0" y="T1"/>
              </a:cxn>
              <a:cxn ang="0">
                <a:pos x="T2" y="T3"/>
              </a:cxn>
              <a:cxn ang="0">
                <a:pos x="T4" y="T5"/>
              </a:cxn>
              <a:cxn ang="0">
                <a:pos x="T6" y="T7"/>
              </a:cxn>
              <a:cxn ang="0">
                <a:pos x="T8" y="T9"/>
              </a:cxn>
              <a:cxn ang="0">
                <a:pos x="T10" y="T11"/>
              </a:cxn>
            </a:cxnLst>
            <a:rect l="0" t="0" r="r" b="b"/>
            <a:pathLst>
              <a:path w="1670" h="1756">
                <a:moveTo>
                  <a:pt x="0" y="877"/>
                </a:moveTo>
                <a:lnTo>
                  <a:pt x="637" y="0"/>
                </a:lnTo>
                <a:lnTo>
                  <a:pt x="1669" y="335"/>
                </a:lnTo>
                <a:lnTo>
                  <a:pt x="1669" y="1420"/>
                </a:lnTo>
                <a:lnTo>
                  <a:pt x="637" y="1755"/>
                </a:lnTo>
                <a:lnTo>
                  <a:pt x="0" y="877"/>
                </a:lnTo>
              </a:path>
            </a:pathLst>
          </a:custGeom>
          <a:solidFill>
            <a:srgbClr val="889B9E"/>
          </a:solidFill>
          <a:ln>
            <a:noFill/>
          </a:ln>
          <a:effectLst/>
        </p:spPr>
        <p:txBody>
          <a:bodyPr wrap="none" anchor="ctr"/>
          <a:lstStyle/>
          <a:p>
            <a:endParaRPr lang="en-US" sz="3599" dirty="0">
              <a:latin typeface="Poppins" pitchFamily="2" charset="77"/>
            </a:endParaRPr>
          </a:p>
        </p:txBody>
      </p:sp>
      <p:sp>
        <p:nvSpPr>
          <p:cNvPr id="7" name="Freeform 5">
            <a:extLst>
              <a:ext uri="{FF2B5EF4-FFF2-40B4-BE49-F238E27FC236}">
                <a16:creationId xmlns:a16="http://schemas.microsoft.com/office/drawing/2014/main" id="{559C513F-B53A-C28C-EEE6-3B2E8DBB1513}"/>
              </a:ext>
            </a:extLst>
          </p:cNvPr>
          <p:cNvSpPr>
            <a:spLocks noChangeArrowheads="1"/>
          </p:cNvSpPr>
          <p:nvPr/>
        </p:nvSpPr>
        <p:spPr bwMode="auto">
          <a:xfrm>
            <a:off x="1946249" y="9197167"/>
            <a:ext cx="2076371" cy="2186232"/>
          </a:xfrm>
          <a:custGeom>
            <a:avLst/>
            <a:gdLst>
              <a:gd name="T0" fmla="*/ 0 w 1669"/>
              <a:gd name="T1" fmla="*/ 1420 h 1756"/>
              <a:gd name="T2" fmla="*/ 0 w 1669"/>
              <a:gd name="T3" fmla="*/ 335 h 1756"/>
              <a:gd name="T4" fmla="*/ 1031 w 1669"/>
              <a:gd name="T5" fmla="*/ 0 h 1756"/>
              <a:gd name="T6" fmla="*/ 1668 w 1669"/>
              <a:gd name="T7" fmla="*/ 878 h 1756"/>
              <a:gd name="T8" fmla="*/ 1031 w 1669"/>
              <a:gd name="T9" fmla="*/ 1755 h 1756"/>
              <a:gd name="T10" fmla="*/ 0 w 1669"/>
              <a:gd name="T11" fmla="*/ 1420 h 1756"/>
            </a:gdLst>
            <a:ahLst/>
            <a:cxnLst>
              <a:cxn ang="0">
                <a:pos x="T0" y="T1"/>
              </a:cxn>
              <a:cxn ang="0">
                <a:pos x="T2" y="T3"/>
              </a:cxn>
              <a:cxn ang="0">
                <a:pos x="T4" y="T5"/>
              </a:cxn>
              <a:cxn ang="0">
                <a:pos x="T6" y="T7"/>
              </a:cxn>
              <a:cxn ang="0">
                <a:pos x="T8" y="T9"/>
              </a:cxn>
              <a:cxn ang="0">
                <a:pos x="T10" y="T11"/>
              </a:cxn>
            </a:cxnLst>
            <a:rect l="0" t="0" r="r" b="b"/>
            <a:pathLst>
              <a:path w="1669" h="1756">
                <a:moveTo>
                  <a:pt x="0" y="1420"/>
                </a:moveTo>
                <a:lnTo>
                  <a:pt x="0" y="335"/>
                </a:lnTo>
                <a:lnTo>
                  <a:pt x="1031" y="0"/>
                </a:lnTo>
                <a:lnTo>
                  <a:pt x="1668" y="878"/>
                </a:lnTo>
                <a:lnTo>
                  <a:pt x="1031" y="1755"/>
                </a:lnTo>
                <a:lnTo>
                  <a:pt x="0" y="1420"/>
                </a:lnTo>
              </a:path>
            </a:pathLst>
          </a:custGeom>
          <a:solidFill>
            <a:schemeClr val="accent5"/>
          </a:solidFill>
          <a:ln>
            <a:noFill/>
          </a:ln>
          <a:effectLst/>
        </p:spPr>
        <p:txBody>
          <a:bodyPr wrap="none" anchor="ctr"/>
          <a:lstStyle/>
          <a:p>
            <a:endParaRPr lang="en-US" sz="3599" dirty="0">
              <a:latin typeface="Poppins" pitchFamily="2" charset="77"/>
            </a:endParaRPr>
          </a:p>
        </p:txBody>
      </p:sp>
      <p:sp>
        <p:nvSpPr>
          <p:cNvPr id="8" name="Freeform 6">
            <a:extLst>
              <a:ext uri="{FF2B5EF4-FFF2-40B4-BE49-F238E27FC236}">
                <a16:creationId xmlns:a16="http://schemas.microsoft.com/office/drawing/2014/main" id="{1D2CF531-9BFF-62A3-B9F3-62E67CCC16E2}"/>
              </a:ext>
            </a:extLst>
          </p:cNvPr>
          <p:cNvSpPr>
            <a:spLocks noChangeArrowheads="1"/>
          </p:cNvSpPr>
          <p:nvPr/>
        </p:nvSpPr>
        <p:spPr bwMode="auto">
          <a:xfrm>
            <a:off x="1946249" y="3061438"/>
            <a:ext cx="2076371" cy="2186232"/>
          </a:xfrm>
          <a:custGeom>
            <a:avLst/>
            <a:gdLst>
              <a:gd name="T0" fmla="*/ 0 w 1669"/>
              <a:gd name="T1" fmla="*/ 1419 h 1755"/>
              <a:gd name="T2" fmla="*/ 0 w 1669"/>
              <a:gd name="T3" fmla="*/ 335 h 1755"/>
              <a:gd name="T4" fmla="*/ 1031 w 1669"/>
              <a:gd name="T5" fmla="*/ 0 h 1755"/>
              <a:gd name="T6" fmla="*/ 1668 w 1669"/>
              <a:gd name="T7" fmla="*/ 876 h 1755"/>
              <a:gd name="T8" fmla="*/ 1031 w 1669"/>
              <a:gd name="T9" fmla="*/ 1754 h 1755"/>
              <a:gd name="T10" fmla="*/ 0 w 1669"/>
              <a:gd name="T11" fmla="*/ 1419 h 1755"/>
            </a:gdLst>
            <a:ahLst/>
            <a:cxnLst>
              <a:cxn ang="0">
                <a:pos x="T0" y="T1"/>
              </a:cxn>
              <a:cxn ang="0">
                <a:pos x="T2" y="T3"/>
              </a:cxn>
              <a:cxn ang="0">
                <a:pos x="T4" y="T5"/>
              </a:cxn>
              <a:cxn ang="0">
                <a:pos x="T6" y="T7"/>
              </a:cxn>
              <a:cxn ang="0">
                <a:pos x="T8" y="T9"/>
              </a:cxn>
              <a:cxn ang="0">
                <a:pos x="T10" y="T11"/>
              </a:cxn>
            </a:cxnLst>
            <a:rect l="0" t="0" r="r" b="b"/>
            <a:pathLst>
              <a:path w="1669" h="1755">
                <a:moveTo>
                  <a:pt x="0" y="1419"/>
                </a:moveTo>
                <a:lnTo>
                  <a:pt x="0" y="335"/>
                </a:lnTo>
                <a:lnTo>
                  <a:pt x="1031" y="0"/>
                </a:lnTo>
                <a:lnTo>
                  <a:pt x="1668" y="876"/>
                </a:lnTo>
                <a:lnTo>
                  <a:pt x="1031" y="1754"/>
                </a:lnTo>
                <a:lnTo>
                  <a:pt x="0" y="1419"/>
                </a:lnTo>
              </a:path>
            </a:pathLst>
          </a:custGeom>
          <a:solidFill>
            <a:srgbClr val="003366"/>
          </a:solidFill>
          <a:ln>
            <a:noFill/>
          </a:ln>
          <a:effectLst/>
        </p:spPr>
        <p:txBody>
          <a:bodyPr wrap="none" anchor="ctr"/>
          <a:lstStyle/>
          <a:p>
            <a:endParaRPr lang="en-US" sz="3599" dirty="0">
              <a:latin typeface="Poppins" pitchFamily="2" charset="77"/>
            </a:endParaRPr>
          </a:p>
        </p:txBody>
      </p:sp>
      <p:sp>
        <p:nvSpPr>
          <p:cNvPr id="9" name="Freeform 446">
            <a:extLst>
              <a:ext uri="{FF2B5EF4-FFF2-40B4-BE49-F238E27FC236}">
                <a16:creationId xmlns:a16="http://schemas.microsoft.com/office/drawing/2014/main" id="{44B99952-E5D3-CEE9-FC3A-DFC75ACC95FA}"/>
              </a:ext>
            </a:extLst>
          </p:cNvPr>
          <p:cNvSpPr>
            <a:spLocks noChangeArrowheads="1"/>
          </p:cNvSpPr>
          <p:nvPr/>
        </p:nvSpPr>
        <p:spPr bwMode="auto">
          <a:xfrm>
            <a:off x="7280056" y="6878772"/>
            <a:ext cx="640080" cy="640080"/>
          </a:xfrm>
          <a:custGeom>
            <a:avLst/>
            <a:gdLst>
              <a:gd name="T0" fmla="*/ 1104 w 1105"/>
              <a:gd name="T1" fmla="*/ 552 h 1104"/>
              <a:gd name="T2" fmla="*/ 1104 w 1105"/>
              <a:gd name="T3" fmla="*/ 552 h 1104"/>
              <a:gd name="T4" fmla="*/ 551 w 1105"/>
              <a:gd name="T5" fmla="*/ 1103 h 1104"/>
              <a:gd name="T6" fmla="*/ 551 w 1105"/>
              <a:gd name="T7" fmla="*/ 1103 h 1104"/>
              <a:gd name="T8" fmla="*/ 0 w 1105"/>
              <a:gd name="T9" fmla="*/ 552 h 1104"/>
              <a:gd name="T10" fmla="*/ 0 w 1105"/>
              <a:gd name="T11" fmla="*/ 552 h 1104"/>
              <a:gd name="T12" fmla="*/ 551 w 1105"/>
              <a:gd name="T13" fmla="*/ 0 h 1104"/>
              <a:gd name="T14" fmla="*/ 551 w 1105"/>
              <a:gd name="T15" fmla="*/ 0 h 1104"/>
              <a:gd name="T16" fmla="*/ 1104 w 1105"/>
              <a:gd name="T17" fmla="*/ 552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5" h="1104">
                <a:moveTo>
                  <a:pt x="1104" y="552"/>
                </a:moveTo>
                <a:lnTo>
                  <a:pt x="1104" y="552"/>
                </a:lnTo>
                <a:cubicBezTo>
                  <a:pt x="1104" y="856"/>
                  <a:pt x="857" y="1103"/>
                  <a:pt x="551" y="1103"/>
                </a:cubicBezTo>
                <a:lnTo>
                  <a:pt x="551" y="1103"/>
                </a:lnTo>
                <a:cubicBezTo>
                  <a:pt x="247" y="1103"/>
                  <a:pt x="0" y="856"/>
                  <a:pt x="0" y="552"/>
                </a:cubicBezTo>
                <a:lnTo>
                  <a:pt x="0" y="552"/>
                </a:lnTo>
                <a:cubicBezTo>
                  <a:pt x="0" y="247"/>
                  <a:pt x="247" y="0"/>
                  <a:pt x="551" y="0"/>
                </a:cubicBezTo>
                <a:lnTo>
                  <a:pt x="551" y="0"/>
                </a:lnTo>
                <a:cubicBezTo>
                  <a:pt x="857" y="0"/>
                  <a:pt x="1104" y="247"/>
                  <a:pt x="1104" y="552"/>
                </a:cubicBezTo>
              </a:path>
            </a:pathLst>
          </a:custGeom>
          <a:solidFill>
            <a:schemeClr val="accent3"/>
          </a:solidFill>
          <a:ln>
            <a:noFill/>
          </a:ln>
          <a:effectLst/>
        </p:spPr>
        <p:txBody>
          <a:bodyPr wrap="none" anchor="ctr"/>
          <a:lstStyle/>
          <a:p>
            <a:endParaRPr lang="en-US" sz="3200" dirty="0"/>
          </a:p>
        </p:txBody>
      </p:sp>
      <p:sp>
        <p:nvSpPr>
          <p:cNvPr id="10" name="Freeform 447">
            <a:extLst>
              <a:ext uri="{FF2B5EF4-FFF2-40B4-BE49-F238E27FC236}">
                <a16:creationId xmlns:a16="http://schemas.microsoft.com/office/drawing/2014/main" id="{917ED106-FF56-5EE7-78FD-C6F03C6D4849}"/>
              </a:ext>
            </a:extLst>
          </p:cNvPr>
          <p:cNvSpPr>
            <a:spLocks noChangeArrowheads="1"/>
          </p:cNvSpPr>
          <p:nvPr/>
        </p:nvSpPr>
        <p:spPr bwMode="auto">
          <a:xfrm>
            <a:off x="7277758" y="8901612"/>
            <a:ext cx="640080" cy="640080"/>
          </a:xfrm>
          <a:custGeom>
            <a:avLst/>
            <a:gdLst>
              <a:gd name="T0" fmla="*/ 1103 w 1104"/>
              <a:gd name="T1" fmla="*/ 552 h 1104"/>
              <a:gd name="T2" fmla="*/ 1103 w 1104"/>
              <a:gd name="T3" fmla="*/ 552 h 1104"/>
              <a:gd name="T4" fmla="*/ 551 w 1104"/>
              <a:gd name="T5" fmla="*/ 1103 h 1104"/>
              <a:gd name="T6" fmla="*/ 551 w 1104"/>
              <a:gd name="T7" fmla="*/ 1103 h 1104"/>
              <a:gd name="T8" fmla="*/ 0 w 1104"/>
              <a:gd name="T9" fmla="*/ 552 h 1104"/>
              <a:gd name="T10" fmla="*/ 0 w 1104"/>
              <a:gd name="T11" fmla="*/ 552 h 1104"/>
              <a:gd name="T12" fmla="*/ 551 w 1104"/>
              <a:gd name="T13" fmla="*/ 0 h 1104"/>
              <a:gd name="T14" fmla="*/ 551 w 1104"/>
              <a:gd name="T15" fmla="*/ 0 h 1104"/>
              <a:gd name="T16" fmla="*/ 1103 w 1104"/>
              <a:gd name="T17" fmla="*/ 552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4" h="1104">
                <a:moveTo>
                  <a:pt x="1103" y="552"/>
                </a:moveTo>
                <a:lnTo>
                  <a:pt x="1103" y="552"/>
                </a:lnTo>
                <a:cubicBezTo>
                  <a:pt x="1103" y="856"/>
                  <a:pt x="856" y="1103"/>
                  <a:pt x="551" y="1103"/>
                </a:cubicBezTo>
                <a:lnTo>
                  <a:pt x="551" y="1103"/>
                </a:lnTo>
                <a:cubicBezTo>
                  <a:pt x="247" y="1103"/>
                  <a:pt x="0" y="856"/>
                  <a:pt x="0" y="552"/>
                </a:cubicBezTo>
                <a:lnTo>
                  <a:pt x="0" y="552"/>
                </a:lnTo>
                <a:cubicBezTo>
                  <a:pt x="0" y="247"/>
                  <a:pt x="247" y="0"/>
                  <a:pt x="551" y="0"/>
                </a:cubicBezTo>
                <a:lnTo>
                  <a:pt x="551" y="0"/>
                </a:lnTo>
                <a:cubicBezTo>
                  <a:pt x="856" y="0"/>
                  <a:pt x="1103" y="247"/>
                  <a:pt x="1103" y="552"/>
                </a:cubicBezTo>
              </a:path>
            </a:pathLst>
          </a:custGeom>
          <a:solidFill>
            <a:srgbClr val="889B9E"/>
          </a:solidFill>
          <a:ln>
            <a:noFill/>
          </a:ln>
          <a:effectLst/>
        </p:spPr>
        <p:txBody>
          <a:bodyPr wrap="none" anchor="ctr"/>
          <a:lstStyle/>
          <a:p>
            <a:endParaRPr lang="en-US" sz="3200" dirty="0"/>
          </a:p>
        </p:txBody>
      </p:sp>
      <p:sp>
        <p:nvSpPr>
          <p:cNvPr id="11" name="Freeform 448">
            <a:extLst>
              <a:ext uri="{FF2B5EF4-FFF2-40B4-BE49-F238E27FC236}">
                <a16:creationId xmlns:a16="http://schemas.microsoft.com/office/drawing/2014/main" id="{0DB4A26F-A680-A29D-E983-0D46409B43A0}"/>
              </a:ext>
            </a:extLst>
          </p:cNvPr>
          <p:cNvSpPr>
            <a:spLocks noChangeArrowheads="1"/>
          </p:cNvSpPr>
          <p:nvPr/>
        </p:nvSpPr>
        <p:spPr bwMode="auto">
          <a:xfrm>
            <a:off x="7232993" y="10855273"/>
            <a:ext cx="640080" cy="640080"/>
          </a:xfrm>
          <a:custGeom>
            <a:avLst/>
            <a:gdLst>
              <a:gd name="T0" fmla="*/ 1103 w 1104"/>
              <a:gd name="T1" fmla="*/ 552 h 1105"/>
              <a:gd name="T2" fmla="*/ 1103 w 1104"/>
              <a:gd name="T3" fmla="*/ 552 h 1105"/>
              <a:gd name="T4" fmla="*/ 552 w 1104"/>
              <a:gd name="T5" fmla="*/ 1104 h 1105"/>
              <a:gd name="T6" fmla="*/ 552 w 1104"/>
              <a:gd name="T7" fmla="*/ 1104 h 1105"/>
              <a:gd name="T8" fmla="*/ 0 w 1104"/>
              <a:gd name="T9" fmla="*/ 552 h 1105"/>
              <a:gd name="T10" fmla="*/ 0 w 1104"/>
              <a:gd name="T11" fmla="*/ 552 h 1105"/>
              <a:gd name="T12" fmla="*/ 552 w 1104"/>
              <a:gd name="T13" fmla="*/ 0 h 1105"/>
              <a:gd name="T14" fmla="*/ 552 w 1104"/>
              <a:gd name="T15" fmla="*/ 0 h 1105"/>
              <a:gd name="T16" fmla="*/ 1103 w 1104"/>
              <a:gd name="T17" fmla="*/ 552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4" h="1105">
                <a:moveTo>
                  <a:pt x="1103" y="552"/>
                </a:moveTo>
                <a:lnTo>
                  <a:pt x="1103" y="552"/>
                </a:lnTo>
                <a:cubicBezTo>
                  <a:pt x="1103" y="857"/>
                  <a:pt x="856" y="1104"/>
                  <a:pt x="552" y="1104"/>
                </a:cubicBezTo>
                <a:lnTo>
                  <a:pt x="552" y="1104"/>
                </a:lnTo>
                <a:cubicBezTo>
                  <a:pt x="247" y="1104"/>
                  <a:pt x="0" y="857"/>
                  <a:pt x="0" y="552"/>
                </a:cubicBezTo>
                <a:lnTo>
                  <a:pt x="0" y="552"/>
                </a:lnTo>
                <a:cubicBezTo>
                  <a:pt x="0" y="247"/>
                  <a:pt x="247" y="0"/>
                  <a:pt x="552" y="0"/>
                </a:cubicBezTo>
                <a:lnTo>
                  <a:pt x="552" y="0"/>
                </a:lnTo>
                <a:cubicBezTo>
                  <a:pt x="856" y="0"/>
                  <a:pt x="1103" y="247"/>
                  <a:pt x="1103" y="552"/>
                </a:cubicBezTo>
              </a:path>
            </a:pathLst>
          </a:custGeom>
          <a:solidFill>
            <a:schemeClr val="accent5"/>
          </a:solidFill>
          <a:ln>
            <a:noFill/>
          </a:ln>
          <a:effectLst/>
        </p:spPr>
        <p:txBody>
          <a:bodyPr wrap="none" anchor="ctr"/>
          <a:lstStyle/>
          <a:p>
            <a:endParaRPr lang="en-US" sz="3200" dirty="0"/>
          </a:p>
        </p:txBody>
      </p:sp>
      <p:sp>
        <p:nvSpPr>
          <p:cNvPr id="12" name="Freeform 444">
            <a:extLst>
              <a:ext uri="{FF2B5EF4-FFF2-40B4-BE49-F238E27FC236}">
                <a16:creationId xmlns:a16="http://schemas.microsoft.com/office/drawing/2014/main" id="{E02154F2-5968-0D77-0078-BAA26DC58CF8}"/>
              </a:ext>
            </a:extLst>
          </p:cNvPr>
          <p:cNvSpPr>
            <a:spLocks noChangeArrowheads="1"/>
          </p:cNvSpPr>
          <p:nvPr/>
        </p:nvSpPr>
        <p:spPr bwMode="auto">
          <a:xfrm>
            <a:off x="7273475" y="2734346"/>
            <a:ext cx="640080" cy="640080"/>
          </a:xfrm>
          <a:custGeom>
            <a:avLst/>
            <a:gdLst>
              <a:gd name="T0" fmla="*/ 1103 w 1104"/>
              <a:gd name="T1" fmla="*/ 552 h 1105"/>
              <a:gd name="T2" fmla="*/ 1103 w 1104"/>
              <a:gd name="T3" fmla="*/ 552 h 1105"/>
              <a:gd name="T4" fmla="*/ 552 w 1104"/>
              <a:gd name="T5" fmla="*/ 1104 h 1105"/>
              <a:gd name="T6" fmla="*/ 552 w 1104"/>
              <a:gd name="T7" fmla="*/ 1104 h 1105"/>
              <a:gd name="T8" fmla="*/ 0 w 1104"/>
              <a:gd name="T9" fmla="*/ 552 h 1105"/>
              <a:gd name="T10" fmla="*/ 0 w 1104"/>
              <a:gd name="T11" fmla="*/ 552 h 1105"/>
              <a:gd name="T12" fmla="*/ 552 w 1104"/>
              <a:gd name="T13" fmla="*/ 0 h 1105"/>
              <a:gd name="T14" fmla="*/ 552 w 1104"/>
              <a:gd name="T15" fmla="*/ 0 h 1105"/>
              <a:gd name="T16" fmla="*/ 1103 w 1104"/>
              <a:gd name="T17" fmla="*/ 552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4" h="1105">
                <a:moveTo>
                  <a:pt x="1103" y="552"/>
                </a:moveTo>
                <a:lnTo>
                  <a:pt x="1103" y="552"/>
                </a:lnTo>
                <a:cubicBezTo>
                  <a:pt x="1103" y="857"/>
                  <a:pt x="856" y="1104"/>
                  <a:pt x="552" y="1104"/>
                </a:cubicBezTo>
                <a:lnTo>
                  <a:pt x="552" y="1104"/>
                </a:lnTo>
                <a:cubicBezTo>
                  <a:pt x="247" y="1104"/>
                  <a:pt x="0" y="857"/>
                  <a:pt x="0" y="552"/>
                </a:cubicBezTo>
                <a:lnTo>
                  <a:pt x="0" y="552"/>
                </a:lnTo>
                <a:cubicBezTo>
                  <a:pt x="0" y="247"/>
                  <a:pt x="247" y="0"/>
                  <a:pt x="552" y="0"/>
                </a:cubicBezTo>
                <a:lnTo>
                  <a:pt x="552" y="0"/>
                </a:lnTo>
                <a:cubicBezTo>
                  <a:pt x="856" y="0"/>
                  <a:pt x="1103" y="247"/>
                  <a:pt x="1103" y="552"/>
                </a:cubicBezTo>
              </a:path>
            </a:pathLst>
          </a:custGeom>
          <a:solidFill>
            <a:srgbClr val="003366"/>
          </a:solidFill>
          <a:ln>
            <a:noFill/>
          </a:ln>
          <a:effectLst/>
        </p:spPr>
        <p:txBody>
          <a:bodyPr wrap="none" anchor="ctr"/>
          <a:lstStyle/>
          <a:p>
            <a:endParaRPr lang="en-US" sz="3200" dirty="0"/>
          </a:p>
        </p:txBody>
      </p:sp>
      <p:sp>
        <p:nvSpPr>
          <p:cNvPr id="14" name="Freeform 445">
            <a:extLst>
              <a:ext uri="{FF2B5EF4-FFF2-40B4-BE49-F238E27FC236}">
                <a16:creationId xmlns:a16="http://schemas.microsoft.com/office/drawing/2014/main" id="{5EE65975-C8EC-420B-7A24-DB5001885936}"/>
              </a:ext>
            </a:extLst>
          </p:cNvPr>
          <p:cNvSpPr>
            <a:spLocks noChangeArrowheads="1"/>
          </p:cNvSpPr>
          <p:nvPr/>
        </p:nvSpPr>
        <p:spPr bwMode="auto">
          <a:xfrm>
            <a:off x="7295425" y="4811809"/>
            <a:ext cx="640080" cy="640080"/>
          </a:xfrm>
          <a:custGeom>
            <a:avLst/>
            <a:gdLst>
              <a:gd name="T0" fmla="*/ 1103 w 1104"/>
              <a:gd name="T1" fmla="*/ 552 h 1104"/>
              <a:gd name="T2" fmla="*/ 1103 w 1104"/>
              <a:gd name="T3" fmla="*/ 552 h 1104"/>
              <a:gd name="T4" fmla="*/ 551 w 1104"/>
              <a:gd name="T5" fmla="*/ 1103 h 1104"/>
              <a:gd name="T6" fmla="*/ 551 w 1104"/>
              <a:gd name="T7" fmla="*/ 1103 h 1104"/>
              <a:gd name="T8" fmla="*/ 0 w 1104"/>
              <a:gd name="T9" fmla="*/ 552 h 1104"/>
              <a:gd name="T10" fmla="*/ 0 w 1104"/>
              <a:gd name="T11" fmla="*/ 552 h 1104"/>
              <a:gd name="T12" fmla="*/ 551 w 1104"/>
              <a:gd name="T13" fmla="*/ 0 h 1104"/>
              <a:gd name="T14" fmla="*/ 551 w 1104"/>
              <a:gd name="T15" fmla="*/ 0 h 1104"/>
              <a:gd name="T16" fmla="*/ 1103 w 1104"/>
              <a:gd name="T17" fmla="*/ 552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4" h="1104">
                <a:moveTo>
                  <a:pt x="1103" y="552"/>
                </a:moveTo>
                <a:lnTo>
                  <a:pt x="1103" y="552"/>
                </a:lnTo>
                <a:cubicBezTo>
                  <a:pt x="1103" y="857"/>
                  <a:pt x="856" y="1103"/>
                  <a:pt x="551" y="1103"/>
                </a:cubicBezTo>
                <a:lnTo>
                  <a:pt x="551" y="1103"/>
                </a:lnTo>
                <a:cubicBezTo>
                  <a:pt x="247" y="1103"/>
                  <a:pt x="0" y="857"/>
                  <a:pt x="0" y="552"/>
                </a:cubicBezTo>
                <a:lnTo>
                  <a:pt x="0" y="552"/>
                </a:lnTo>
                <a:cubicBezTo>
                  <a:pt x="0" y="247"/>
                  <a:pt x="247" y="0"/>
                  <a:pt x="551" y="0"/>
                </a:cubicBezTo>
                <a:lnTo>
                  <a:pt x="551" y="0"/>
                </a:lnTo>
                <a:cubicBezTo>
                  <a:pt x="856" y="0"/>
                  <a:pt x="1103" y="247"/>
                  <a:pt x="1103" y="552"/>
                </a:cubicBezTo>
              </a:path>
            </a:pathLst>
          </a:custGeom>
          <a:solidFill>
            <a:schemeClr val="accent2"/>
          </a:solidFill>
          <a:ln>
            <a:noFill/>
          </a:ln>
          <a:effectLst/>
        </p:spPr>
        <p:txBody>
          <a:bodyPr wrap="none" anchor="ctr"/>
          <a:lstStyle/>
          <a:p>
            <a:endParaRPr lang="en-US" sz="3200" dirty="0"/>
          </a:p>
        </p:txBody>
      </p:sp>
      <p:sp>
        <p:nvSpPr>
          <p:cNvPr id="15" name="Line 476">
            <a:extLst>
              <a:ext uri="{FF2B5EF4-FFF2-40B4-BE49-F238E27FC236}">
                <a16:creationId xmlns:a16="http://schemas.microsoft.com/office/drawing/2014/main" id="{B7BA94A7-1E20-3FE2-0343-D9B0B9C5DECE}"/>
              </a:ext>
            </a:extLst>
          </p:cNvPr>
          <p:cNvSpPr>
            <a:spLocks noChangeShapeType="1"/>
          </p:cNvSpPr>
          <p:nvPr/>
        </p:nvSpPr>
        <p:spPr bwMode="auto">
          <a:xfrm>
            <a:off x="6252796" y="7219670"/>
            <a:ext cx="1286691" cy="0"/>
          </a:xfrm>
          <a:prstGeom prst="line">
            <a:avLst/>
          </a:prstGeom>
          <a:noFill/>
          <a:ln w="12700" cap="flat">
            <a:solidFill>
              <a:schemeClr val="accent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3200" dirty="0"/>
          </a:p>
        </p:txBody>
      </p:sp>
      <p:sp>
        <p:nvSpPr>
          <p:cNvPr id="16" name="TextBox 15">
            <a:extLst>
              <a:ext uri="{FF2B5EF4-FFF2-40B4-BE49-F238E27FC236}">
                <a16:creationId xmlns:a16="http://schemas.microsoft.com/office/drawing/2014/main" id="{0E87654D-BDF8-0BAF-0972-96DD0BAB99D4}"/>
              </a:ext>
            </a:extLst>
          </p:cNvPr>
          <p:cNvSpPr txBox="1"/>
          <p:nvPr/>
        </p:nvSpPr>
        <p:spPr>
          <a:xfrm>
            <a:off x="8123392" y="2466083"/>
            <a:ext cx="15015397" cy="1611339"/>
          </a:xfrm>
          <a:prstGeom prst="rect">
            <a:avLst/>
          </a:prstGeom>
          <a:noFill/>
          <a:ln>
            <a:noFill/>
          </a:ln>
        </p:spPr>
        <p:txBody>
          <a:bodyPr wrap="square" rtlCol="0">
            <a:spAutoFit/>
          </a:bodyPr>
          <a:lstStyle/>
          <a:p>
            <a:pPr algn="just">
              <a:lnSpc>
                <a:spcPts val="4000"/>
              </a:lnSpc>
            </a:pPr>
            <a:r>
              <a:rPr lang="en-US" sz="3200" dirty="0">
                <a:solidFill>
                  <a:srgbClr val="000000"/>
                </a:solidFill>
                <a:cs typeface="Poppins" pitchFamily="2" charset="77"/>
              </a:rPr>
              <a:t>The dataset encompasses comprehensive information on train rides across the UK, capturing various aspects of each transaction with </a:t>
            </a:r>
            <a:r>
              <a:rPr lang="en-US" sz="3200" b="1" dirty="0">
                <a:solidFill>
                  <a:srgbClr val="000000"/>
                </a:solidFill>
                <a:cs typeface="Poppins" pitchFamily="2" charset="77"/>
              </a:rPr>
              <a:t>18 columns </a:t>
            </a:r>
            <a:r>
              <a:rPr lang="en-US" sz="3200" dirty="0">
                <a:solidFill>
                  <a:srgbClr val="000000"/>
                </a:solidFill>
                <a:cs typeface="Poppins" pitchFamily="2" charset="77"/>
              </a:rPr>
              <a:t>and </a:t>
            </a:r>
            <a:r>
              <a:rPr lang="en-US" sz="3200" b="1" dirty="0">
                <a:solidFill>
                  <a:srgbClr val="000000"/>
                </a:solidFill>
                <a:cs typeface="Poppins" pitchFamily="2" charset="77"/>
              </a:rPr>
              <a:t>31,654 rows </a:t>
            </a:r>
            <a:r>
              <a:rPr lang="en-US" sz="3200" spc="-20" dirty="0">
                <a:solidFill>
                  <a:srgbClr val="000000"/>
                </a:solidFill>
                <a:cs typeface="Poppins" pitchFamily="2" charset="77"/>
              </a:rPr>
              <a:t>enables in-depth exploration of travel patterns and service performance within the UK rail system</a:t>
            </a:r>
            <a:endParaRPr lang="en-US" sz="3200" dirty="0">
              <a:solidFill>
                <a:srgbClr val="000000"/>
              </a:solidFill>
              <a:cs typeface="Poppins" pitchFamily="2" charset="77"/>
            </a:endParaRPr>
          </a:p>
        </p:txBody>
      </p:sp>
      <p:sp>
        <p:nvSpPr>
          <p:cNvPr id="17" name="TextBox 16">
            <a:extLst>
              <a:ext uri="{FF2B5EF4-FFF2-40B4-BE49-F238E27FC236}">
                <a16:creationId xmlns:a16="http://schemas.microsoft.com/office/drawing/2014/main" id="{B95600C7-6898-6A83-BDBD-0854961015C3}"/>
              </a:ext>
            </a:extLst>
          </p:cNvPr>
          <p:cNvSpPr txBox="1"/>
          <p:nvPr/>
        </p:nvSpPr>
        <p:spPr>
          <a:xfrm>
            <a:off x="2158148" y="3551676"/>
            <a:ext cx="1404420" cy="1231106"/>
          </a:xfrm>
          <a:prstGeom prst="rect">
            <a:avLst/>
          </a:prstGeom>
          <a:noFill/>
        </p:spPr>
        <p:txBody>
          <a:bodyPr wrap="square" rtlCol="0" anchor="ctr">
            <a:spAutoFit/>
          </a:bodyPr>
          <a:lstStyle/>
          <a:p>
            <a:pPr algn="ctr"/>
            <a:r>
              <a:rPr lang="en-US" sz="7400" b="1" spc="-290" dirty="0">
                <a:solidFill>
                  <a:schemeClr val="bg1"/>
                </a:solidFill>
                <a:latin typeface="Poppins" pitchFamily="2" charset="77"/>
                <a:cs typeface="Poppins" pitchFamily="2" charset="77"/>
              </a:rPr>
              <a:t>A</a:t>
            </a:r>
          </a:p>
        </p:txBody>
      </p:sp>
      <p:sp>
        <p:nvSpPr>
          <p:cNvPr id="19" name="TextBox 18">
            <a:extLst>
              <a:ext uri="{FF2B5EF4-FFF2-40B4-BE49-F238E27FC236}">
                <a16:creationId xmlns:a16="http://schemas.microsoft.com/office/drawing/2014/main" id="{3BBF5C8A-B3C1-6C18-A1CB-F8F08E53D927}"/>
              </a:ext>
            </a:extLst>
          </p:cNvPr>
          <p:cNvSpPr txBox="1"/>
          <p:nvPr/>
        </p:nvSpPr>
        <p:spPr>
          <a:xfrm>
            <a:off x="3768614" y="4720545"/>
            <a:ext cx="1404420" cy="1231106"/>
          </a:xfrm>
          <a:prstGeom prst="rect">
            <a:avLst/>
          </a:prstGeom>
          <a:noFill/>
        </p:spPr>
        <p:txBody>
          <a:bodyPr wrap="square" rtlCol="0" anchor="ctr">
            <a:spAutoFit/>
          </a:bodyPr>
          <a:lstStyle/>
          <a:p>
            <a:pPr algn="ctr"/>
            <a:r>
              <a:rPr lang="en-US" sz="7400" b="1" spc="-290" dirty="0">
                <a:solidFill>
                  <a:schemeClr val="bg1"/>
                </a:solidFill>
                <a:latin typeface="Poppins" pitchFamily="2" charset="77"/>
                <a:cs typeface="Poppins" pitchFamily="2" charset="77"/>
              </a:rPr>
              <a:t>B</a:t>
            </a:r>
          </a:p>
        </p:txBody>
      </p:sp>
      <p:sp>
        <p:nvSpPr>
          <p:cNvPr id="20" name="TextBox 19">
            <a:extLst>
              <a:ext uri="{FF2B5EF4-FFF2-40B4-BE49-F238E27FC236}">
                <a16:creationId xmlns:a16="http://schemas.microsoft.com/office/drawing/2014/main" id="{1F7B3081-3DCC-4486-71A0-532B888FD5DB}"/>
              </a:ext>
            </a:extLst>
          </p:cNvPr>
          <p:cNvSpPr txBox="1"/>
          <p:nvPr/>
        </p:nvSpPr>
        <p:spPr>
          <a:xfrm>
            <a:off x="8123392" y="6643915"/>
            <a:ext cx="15015397" cy="1611339"/>
          </a:xfrm>
          <a:prstGeom prst="rect">
            <a:avLst/>
          </a:prstGeom>
          <a:noFill/>
          <a:ln>
            <a:noFill/>
          </a:ln>
        </p:spPr>
        <p:txBody>
          <a:bodyPr wrap="square" rtlCol="0">
            <a:spAutoFit/>
          </a:bodyPr>
          <a:lstStyle/>
          <a:p>
            <a:pPr algn="just">
              <a:lnSpc>
                <a:spcPts val="4000"/>
              </a:lnSpc>
            </a:pPr>
            <a:r>
              <a:rPr lang="en-US" sz="3200" spc="-20" dirty="0">
                <a:solidFill>
                  <a:srgbClr val="000000"/>
                </a:solidFill>
                <a:cs typeface="Poppins" pitchFamily="2" charset="77"/>
              </a:rPr>
              <a:t>The </a:t>
            </a:r>
            <a:r>
              <a:rPr lang="en-US" sz="3200" b="1" spc="-20" dirty="0">
                <a:solidFill>
                  <a:srgbClr val="000000"/>
                </a:solidFill>
                <a:cs typeface="Poppins" pitchFamily="2" charset="77"/>
              </a:rPr>
              <a:t>Purchase Type </a:t>
            </a:r>
            <a:r>
              <a:rPr lang="en-US" sz="3200" spc="-20" dirty="0">
                <a:solidFill>
                  <a:srgbClr val="000000"/>
                </a:solidFill>
                <a:cs typeface="Poppins" pitchFamily="2" charset="77"/>
              </a:rPr>
              <a:t>and </a:t>
            </a:r>
            <a:r>
              <a:rPr lang="en-US" sz="3200" b="1" spc="-20" dirty="0">
                <a:solidFill>
                  <a:srgbClr val="000000"/>
                </a:solidFill>
                <a:cs typeface="Poppins" pitchFamily="2" charset="77"/>
              </a:rPr>
              <a:t>Payment Method</a:t>
            </a:r>
            <a:r>
              <a:rPr lang="en-US" sz="3200" spc="-20" dirty="0">
                <a:solidFill>
                  <a:srgbClr val="000000"/>
                </a:solidFill>
                <a:cs typeface="Poppins" pitchFamily="2" charset="77"/>
              </a:rPr>
              <a:t> detail how tickets were acquired, while the </a:t>
            </a:r>
            <a:r>
              <a:rPr lang="en-US" sz="3200" b="1" spc="-20" dirty="0">
                <a:solidFill>
                  <a:srgbClr val="000000"/>
                </a:solidFill>
                <a:cs typeface="Poppins" pitchFamily="2" charset="77"/>
              </a:rPr>
              <a:t>Railcard</a:t>
            </a:r>
            <a:r>
              <a:rPr lang="en-US" sz="3200" spc="-20" dirty="0">
                <a:solidFill>
                  <a:srgbClr val="000000"/>
                </a:solidFill>
                <a:cs typeface="Poppins" pitchFamily="2" charset="77"/>
              </a:rPr>
              <a:t> and </a:t>
            </a:r>
            <a:r>
              <a:rPr lang="en-US" sz="3200" b="1" spc="-20" dirty="0">
                <a:solidFill>
                  <a:srgbClr val="000000"/>
                </a:solidFill>
                <a:cs typeface="Poppins" pitchFamily="2" charset="77"/>
              </a:rPr>
              <a:t>Ticket Class </a:t>
            </a:r>
            <a:r>
              <a:rPr lang="en-US" sz="3200" spc="-20" dirty="0">
                <a:solidFill>
                  <a:srgbClr val="000000"/>
                </a:solidFill>
                <a:cs typeface="Poppins" pitchFamily="2" charset="77"/>
              </a:rPr>
              <a:t>provide insight into customer demographics and travel preferences.</a:t>
            </a:r>
          </a:p>
        </p:txBody>
      </p:sp>
      <p:sp>
        <p:nvSpPr>
          <p:cNvPr id="21" name="TextBox 20">
            <a:extLst>
              <a:ext uri="{FF2B5EF4-FFF2-40B4-BE49-F238E27FC236}">
                <a16:creationId xmlns:a16="http://schemas.microsoft.com/office/drawing/2014/main" id="{CC65C368-291F-C662-2E4A-4652A5A2048B}"/>
              </a:ext>
            </a:extLst>
          </p:cNvPr>
          <p:cNvSpPr txBox="1"/>
          <p:nvPr/>
        </p:nvSpPr>
        <p:spPr>
          <a:xfrm>
            <a:off x="4388817" y="6612956"/>
            <a:ext cx="1404420" cy="1231106"/>
          </a:xfrm>
          <a:prstGeom prst="rect">
            <a:avLst/>
          </a:prstGeom>
          <a:noFill/>
        </p:spPr>
        <p:txBody>
          <a:bodyPr wrap="square" rtlCol="0" anchor="ctr">
            <a:spAutoFit/>
          </a:bodyPr>
          <a:lstStyle/>
          <a:p>
            <a:pPr algn="ctr"/>
            <a:r>
              <a:rPr lang="en-US" sz="7400" b="1" spc="-290" dirty="0">
                <a:solidFill>
                  <a:schemeClr val="bg1"/>
                </a:solidFill>
                <a:latin typeface="Poppins" pitchFamily="2" charset="77"/>
                <a:cs typeface="Poppins" pitchFamily="2" charset="77"/>
              </a:rPr>
              <a:t>C</a:t>
            </a:r>
          </a:p>
        </p:txBody>
      </p:sp>
      <p:sp>
        <p:nvSpPr>
          <p:cNvPr id="22" name="TextBox 21">
            <a:extLst>
              <a:ext uri="{FF2B5EF4-FFF2-40B4-BE49-F238E27FC236}">
                <a16:creationId xmlns:a16="http://schemas.microsoft.com/office/drawing/2014/main" id="{14897791-52DA-4A1E-720C-F10192EF2EC3}"/>
              </a:ext>
            </a:extLst>
          </p:cNvPr>
          <p:cNvSpPr txBox="1"/>
          <p:nvPr/>
        </p:nvSpPr>
        <p:spPr>
          <a:xfrm>
            <a:off x="8104342" y="8657325"/>
            <a:ext cx="15034448" cy="1611339"/>
          </a:xfrm>
          <a:prstGeom prst="rect">
            <a:avLst/>
          </a:prstGeom>
          <a:noFill/>
          <a:ln>
            <a:noFill/>
          </a:ln>
        </p:spPr>
        <p:txBody>
          <a:bodyPr wrap="square" rtlCol="0">
            <a:spAutoFit/>
          </a:bodyPr>
          <a:lstStyle/>
          <a:p>
            <a:pPr algn="just">
              <a:lnSpc>
                <a:spcPts val="4000"/>
              </a:lnSpc>
            </a:pPr>
            <a:r>
              <a:rPr lang="en-US" sz="3200" spc="-20" dirty="0">
                <a:solidFill>
                  <a:srgbClr val="000000"/>
                </a:solidFill>
                <a:cs typeface="Poppins" pitchFamily="2" charset="77"/>
              </a:rPr>
              <a:t>Additional columns such as </a:t>
            </a:r>
            <a:r>
              <a:rPr lang="en-US" sz="3200" b="1" spc="-20" dirty="0">
                <a:solidFill>
                  <a:srgbClr val="000000"/>
                </a:solidFill>
                <a:cs typeface="Poppins" pitchFamily="2" charset="77"/>
              </a:rPr>
              <a:t>Price</a:t>
            </a:r>
            <a:r>
              <a:rPr lang="en-US" sz="3200" spc="-20" dirty="0">
                <a:solidFill>
                  <a:srgbClr val="000000"/>
                </a:solidFill>
                <a:cs typeface="Poppins" pitchFamily="2" charset="77"/>
              </a:rPr>
              <a:t>, </a:t>
            </a:r>
            <a:r>
              <a:rPr lang="en-US" sz="3200" b="1" spc="-20" dirty="0">
                <a:solidFill>
                  <a:srgbClr val="000000"/>
                </a:solidFill>
                <a:cs typeface="Poppins" pitchFamily="2" charset="77"/>
              </a:rPr>
              <a:t>Departure Station</a:t>
            </a:r>
            <a:r>
              <a:rPr lang="en-US" sz="3200" spc="-20" dirty="0">
                <a:solidFill>
                  <a:srgbClr val="000000"/>
                </a:solidFill>
                <a:cs typeface="Poppins" pitchFamily="2" charset="77"/>
              </a:rPr>
              <a:t>, and </a:t>
            </a:r>
            <a:r>
              <a:rPr lang="en-US" sz="3200" b="1" spc="-20" dirty="0">
                <a:solidFill>
                  <a:srgbClr val="000000"/>
                </a:solidFill>
                <a:cs typeface="Poppins" pitchFamily="2" charset="77"/>
              </a:rPr>
              <a:t>Arrival Destination </a:t>
            </a:r>
            <a:r>
              <a:rPr lang="en-US" sz="3200" spc="-20" dirty="0">
                <a:solidFill>
                  <a:srgbClr val="000000"/>
                </a:solidFill>
                <a:cs typeface="Poppins" pitchFamily="2" charset="77"/>
              </a:rPr>
              <a:t>reflect the journey specifics, complemented by the </a:t>
            </a:r>
            <a:r>
              <a:rPr lang="en-US" sz="3200" b="1" spc="-20" dirty="0">
                <a:solidFill>
                  <a:srgbClr val="000000"/>
                </a:solidFill>
                <a:cs typeface="Poppins" pitchFamily="2" charset="77"/>
              </a:rPr>
              <a:t>Date of Journey</a:t>
            </a:r>
            <a:r>
              <a:rPr lang="en-US" sz="3200" spc="-20" dirty="0">
                <a:solidFill>
                  <a:srgbClr val="000000"/>
                </a:solidFill>
                <a:cs typeface="Poppins" pitchFamily="2" charset="77"/>
              </a:rPr>
              <a:t>, </a:t>
            </a:r>
            <a:r>
              <a:rPr lang="en-US" sz="3200" b="1" spc="-20" dirty="0">
                <a:solidFill>
                  <a:srgbClr val="000000"/>
                </a:solidFill>
                <a:cs typeface="Poppins" pitchFamily="2" charset="77"/>
              </a:rPr>
              <a:t>Departure Time</a:t>
            </a:r>
            <a:r>
              <a:rPr lang="en-US" sz="3200" spc="-20" dirty="0">
                <a:solidFill>
                  <a:srgbClr val="000000"/>
                </a:solidFill>
                <a:cs typeface="Poppins" pitchFamily="2" charset="77"/>
              </a:rPr>
              <a:t>, and </a:t>
            </a:r>
            <a:r>
              <a:rPr lang="en-US" sz="3200" b="1" spc="-20" dirty="0">
                <a:solidFill>
                  <a:srgbClr val="000000"/>
                </a:solidFill>
                <a:cs typeface="Poppins" pitchFamily="2" charset="77"/>
              </a:rPr>
              <a:t>Arrival Time</a:t>
            </a:r>
            <a:endParaRPr lang="en-US" sz="3200" spc="-20" dirty="0">
              <a:solidFill>
                <a:srgbClr val="000000"/>
              </a:solidFill>
              <a:cs typeface="Poppins" pitchFamily="2" charset="77"/>
            </a:endParaRPr>
          </a:p>
        </p:txBody>
      </p:sp>
      <p:sp>
        <p:nvSpPr>
          <p:cNvPr id="23" name="TextBox 22">
            <a:extLst>
              <a:ext uri="{FF2B5EF4-FFF2-40B4-BE49-F238E27FC236}">
                <a16:creationId xmlns:a16="http://schemas.microsoft.com/office/drawing/2014/main" id="{87544DB3-3372-25F8-FF7A-CB7A7F4C9062}"/>
              </a:ext>
            </a:extLst>
          </p:cNvPr>
          <p:cNvSpPr txBox="1"/>
          <p:nvPr/>
        </p:nvSpPr>
        <p:spPr>
          <a:xfrm>
            <a:off x="3768614" y="8501497"/>
            <a:ext cx="1404420" cy="1231106"/>
          </a:xfrm>
          <a:prstGeom prst="rect">
            <a:avLst/>
          </a:prstGeom>
          <a:noFill/>
        </p:spPr>
        <p:txBody>
          <a:bodyPr wrap="square" rtlCol="0" anchor="ctr">
            <a:spAutoFit/>
          </a:bodyPr>
          <a:lstStyle/>
          <a:p>
            <a:pPr algn="ctr"/>
            <a:r>
              <a:rPr lang="en-US" sz="7400" b="1" spc="-290" dirty="0">
                <a:solidFill>
                  <a:schemeClr val="bg1"/>
                </a:solidFill>
                <a:latin typeface="Poppins" pitchFamily="2" charset="77"/>
                <a:cs typeface="Poppins" pitchFamily="2" charset="77"/>
              </a:rPr>
              <a:t>D</a:t>
            </a:r>
          </a:p>
        </p:txBody>
      </p:sp>
      <p:sp>
        <p:nvSpPr>
          <p:cNvPr id="24" name="TextBox 23">
            <a:extLst>
              <a:ext uri="{FF2B5EF4-FFF2-40B4-BE49-F238E27FC236}">
                <a16:creationId xmlns:a16="http://schemas.microsoft.com/office/drawing/2014/main" id="{2A9EF17D-4FB3-1EB2-29C5-6556E5CDD53A}"/>
              </a:ext>
            </a:extLst>
          </p:cNvPr>
          <p:cNvSpPr txBox="1"/>
          <p:nvPr/>
        </p:nvSpPr>
        <p:spPr>
          <a:xfrm>
            <a:off x="8123392" y="10596333"/>
            <a:ext cx="15015398" cy="1098378"/>
          </a:xfrm>
          <a:prstGeom prst="rect">
            <a:avLst/>
          </a:prstGeom>
          <a:noFill/>
          <a:ln>
            <a:noFill/>
          </a:ln>
        </p:spPr>
        <p:txBody>
          <a:bodyPr wrap="square" rtlCol="0">
            <a:spAutoFit/>
          </a:bodyPr>
          <a:lstStyle/>
          <a:p>
            <a:pPr algn="just">
              <a:lnSpc>
                <a:spcPts val="4000"/>
              </a:lnSpc>
            </a:pPr>
            <a:r>
              <a:rPr lang="en-US" sz="3200" spc="-20" dirty="0">
                <a:solidFill>
                  <a:srgbClr val="000000"/>
                </a:solidFill>
                <a:cs typeface="Poppins" pitchFamily="2" charset="77"/>
              </a:rPr>
              <a:t>The dataset also tracks the </a:t>
            </a:r>
            <a:r>
              <a:rPr lang="en-US" sz="3200" b="1" spc="-20" dirty="0">
                <a:solidFill>
                  <a:srgbClr val="000000"/>
                </a:solidFill>
                <a:cs typeface="Poppins" pitchFamily="2" charset="77"/>
              </a:rPr>
              <a:t>Actual Arrival Time</a:t>
            </a:r>
            <a:r>
              <a:rPr lang="en-US" sz="3200" spc="-20" dirty="0">
                <a:solidFill>
                  <a:srgbClr val="000000"/>
                </a:solidFill>
                <a:cs typeface="Poppins" pitchFamily="2" charset="77"/>
              </a:rPr>
              <a:t>, and </a:t>
            </a:r>
            <a:r>
              <a:rPr lang="en-US" sz="3200" b="1" spc="-20" dirty="0">
                <a:solidFill>
                  <a:srgbClr val="000000"/>
                </a:solidFill>
                <a:cs typeface="Poppins" pitchFamily="2" charset="77"/>
              </a:rPr>
              <a:t>Journey Status</a:t>
            </a:r>
            <a:r>
              <a:rPr lang="en-US" sz="3200" spc="-20" dirty="0">
                <a:solidFill>
                  <a:srgbClr val="000000"/>
                </a:solidFill>
                <a:cs typeface="Poppins" pitchFamily="2" charset="77"/>
              </a:rPr>
              <a:t>, allowing for analysis of punctuality, alongside the </a:t>
            </a:r>
            <a:r>
              <a:rPr lang="en-US" sz="3200" b="1" spc="-20" dirty="0">
                <a:solidFill>
                  <a:srgbClr val="000000"/>
                </a:solidFill>
                <a:cs typeface="Poppins" pitchFamily="2" charset="77"/>
              </a:rPr>
              <a:t>Reason for Delay </a:t>
            </a:r>
            <a:r>
              <a:rPr lang="en-US" sz="3200" spc="-20" dirty="0">
                <a:solidFill>
                  <a:srgbClr val="000000"/>
                </a:solidFill>
                <a:cs typeface="Poppins" pitchFamily="2" charset="77"/>
              </a:rPr>
              <a:t>and any </a:t>
            </a:r>
            <a:r>
              <a:rPr lang="en-US" sz="3200" b="1" spc="-20" dirty="0">
                <a:solidFill>
                  <a:srgbClr val="000000"/>
                </a:solidFill>
                <a:cs typeface="Poppins" pitchFamily="2" charset="77"/>
              </a:rPr>
              <a:t>Refund Requests </a:t>
            </a:r>
            <a:r>
              <a:rPr lang="en-US" sz="3200" spc="-20" dirty="0">
                <a:solidFill>
                  <a:srgbClr val="000000"/>
                </a:solidFill>
                <a:cs typeface="Poppins" pitchFamily="2" charset="77"/>
              </a:rPr>
              <a:t>submitted</a:t>
            </a:r>
          </a:p>
        </p:txBody>
      </p:sp>
      <p:sp>
        <p:nvSpPr>
          <p:cNvPr id="25" name="TextBox 24">
            <a:extLst>
              <a:ext uri="{FF2B5EF4-FFF2-40B4-BE49-F238E27FC236}">
                <a16:creationId xmlns:a16="http://schemas.microsoft.com/office/drawing/2014/main" id="{8DE21038-BA8C-BE08-88F6-1264C12F5D42}"/>
              </a:ext>
            </a:extLst>
          </p:cNvPr>
          <p:cNvSpPr txBox="1"/>
          <p:nvPr/>
        </p:nvSpPr>
        <p:spPr>
          <a:xfrm>
            <a:off x="2158148" y="9681368"/>
            <a:ext cx="1404420" cy="1231106"/>
          </a:xfrm>
          <a:prstGeom prst="rect">
            <a:avLst/>
          </a:prstGeom>
          <a:noFill/>
        </p:spPr>
        <p:txBody>
          <a:bodyPr wrap="square" rtlCol="0" anchor="ctr">
            <a:spAutoFit/>
          </a:bodyPr>
          <a:lstStyle/>
          <a:p>
            <a:pPr algn="ctr"/>
            <a:r>
              <a:rPr lang="en-US" sz="7400" b="1" spc="-290" dirty="0">
                <a:solidFill>
                  <a:schemeClr val="bg1"/>
                </a:solidFill>
                <a:latin typeface="Poppins" pitchFamily="2" charset="77"/>
                <a:cs typeface="Poppins" pitchFamily="2" charset="77"/>
              </a:rPr>
              <a:t>E</a:t>
            </a:r>
          </a:p>
        </p:txBody>
      </p:sp>
      <p:cxnSp>
        <p:nvCxnSpPr>
          <p:cNvPr id="26" name="Straight Connector 25">
            <a:extLst>
              <a:ext uri="{FF2B5EF4-FFF2-40B4-BE49-F238E27FC236}">
                <a16:creationId xmlns:a16="http://schemas.microsoft.com/office/drawing/2014/main" id="{5198E131-42F1-633D-CA62-F6EFCBC3E147}"/>
              </a:ext>
            </a:extLst>
          </p:cNvPr>
          <p:cNvCxnSpPr>
            <a:cxnSpLocks/>
            <a:endCxn id="12" idx="4"/>
          </p:cNvCxnSpPr>
          <p:nvPr/>
        </p:nvCxnSpPr>
        <p:spPr>
          <a:xfrm flipV="1">
            <a:off x="3266128" y="3054096"/>
            <a:ext cx="4007347" cy="7340"/>
          </a:xfrm>
          <a:prstGeom prst="line">
            <a:avLst/>
          </a:prstGeom>
          <a:ln>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4B95879-49B6-5B4D-5B1A-FDCF92F42D5A}"/>
              </a:ext>
            </a:extLst>
          </p:cNvPr>
          <p:cNvCxnSpPr>
            <a:cxnSpLocks/>
          </p:cNvCxnSpPr>
          <p:nvPr/>
        </p:nvCxnSpPr>
        <p:spPr>
          <a:xfrm>
            <a:off x="5398804" y="5149257"/>
            <a:ext cx="2242403"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3B1108-6DD0-809B-DB09-33F07349D8B4}"/>
              </a:ext>
            </a:extLst>
          </p:cNvPr>
          <p:cNvCxnSpPr/>
          <p:nvPr/>
        </p:nvCxnSpPr>
        <p:spPr>
          <a:xfrm flipH="1">
            <a:off x="5417854" y="9236733"/>
            <a:ext cx="2121633" cy="0"/>
          </a:xfrm>
          <a:prstGeom prst="line">
            <a:avLst/>
          </a:prstGeom>
          <a:ln>
            <a:solidFill>
              <a:srgbClr val="889B9E"/>
            </a:solidFill>
          </a:ln>
        </p:spPr>
        <p:style>
          <a:lnRef idx="1">
            <a:schemeClr val="accent1"/>
          </a:lnRef>
          <a:fillRef idx="0">
            <a:schemeClr val="accent1"/>
          </a:fillRef>
          <a:effectRef idx="0">
            <a:schemeClr val="accent1"/>
          </a:effectRef>
          <a:fontRef idx="minor">
            <a:schemeClr val="tx1"/>
          </a:fontRef>
        </p:style>
      </p:cxnSp>
      <p:sp>
        <p:nvSpPr>
          <p:cNvPr id="31" name="Text Placeholder 1">
            <a:extLst>
              <a:ext uri="{FF2B5EF4-FFF2-40B4-BE49-F238E27FC236}">
                <a16:creationId xmlns:a16="http://schemas.microsoft.com/office/drawing/2014/main" id="{22CAE4BB-6094-4794-44D7-601827B116F7}"/>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Data Set Description</a:t>
            </a:r>
          </a:p>
        </p:txBody>
      </p:sp>
      <p:cxnSp>
        <p:nvCxnSpPr>
          <p:cNvPr id="33" name="Connector: Elbow 32">
            <a:extLst>
              <a:ext uri="{FF2B5EF4-FFF2-40B4-BE49-F238E27FC236}">
                <a16:creationId xmlns:a16="http://schemas.microsoft.com/office/drawing/2014/main" id="{9A33C46A-7CC6-23A2-4BD6-60B8A8661221}"/>
              </a:ext>
            </a:extLst>
          </p:cNvPr>
          <p:cNvCxnSpPr>
            <a:cxnSpLocks/>
          </p:cNvCxnSpPr>
          <p:nvPr/>
        </p:nvCxnSpPr>
        <p:spPr>
          <a:xfrm>
            <a:off x="3228896" y="10429654"/>
            <a:ext cx="4310591" cy="761398"/>
          </a:xfrm>
          <a:prstGeom prst="bentConnector3">
            <a:avLst>
              <a:gd name="adj1" fmla="val 61"/>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C53E007-9FC5-1157-53BB-A89B6364B51D}"/>
              </a:ext>
            </a:extLst>
          </p:cNvPr>
          <p:cNvSpPr txBox="1"/>
          <p:nvPr/>
        </p:nvSpPr>
        <p:spPr>
          <a:xfrm>
            <a:off x="8123392" y="4605953"/>
            <a:ext cx="15015397" cy="1098378"/>
          </a:xfrm>
          <a:prstGeom prst="rect">
            <a:avLst/>
          </a:prstGeom>
          <a:noFill/>
          <a:ln>
            <a:noFill/>
          </a:ln>
        </p:spPr>
        <p:txBody>
          <a:bodyPr wrap="square" rtlCol="0">
            <a:spAutoFit/>
          </a:bodyPr>
          <a:lstStyle/>
          <a:p>
            <a:pPr algn="just">
              <a:lnSpc>
                <a:spcPts val="4000"/>
              </a:lnSpc>
            </a:pPr>
            <a:r>
              <a:rPr lang="en-US" sz="3200" spc="-20" dirty="0">
                <a:solidFill>
                  <a:srgbClr val="000000"/>
                </a:solidFill>
                <a:cs typeface="Poppins" pitchFamily="2" charset="77"/>
              </a:rPr>
              <a:t>Key columns include the </a:t>
            </a:r>
            <a:r>
              <a:rPr lang="en-US" sz="3200" b="1" spc="-20" dirty="0">
                <a:solidFill>
                  <a:srgbClr val="000000"/>
                </a:solidFill>
                <a:cs typeface="Poppins" pitchFamily="2" charset="77"/>
              </a:rPr>
              <a:t>Transaction ID</a:t>
            </a:r>
            <a:r>
              <a:rPr lang="en-US" sz="3200" spc="-20" dirty="0">
                <a:solidFill>
                  <a:srgbClr val="000000"/>
                </a:solidFill>
                <a:cs typeface="Poppins" pitchFamily="2" charset="77"/>
              </a:rPr>
              <a:t>, which uniquely identifies each purchase, and timestamps for both the </a:t>
            </a:r>
            <a:r>
              <a:rPr lang="en-US" sz="3200" b="1" spc="-20" dirty="0">
                <a:solidFill>
                  <a:srgbClr val="000000"/>
                </a:solidFill>
                <a:cs typeface="Poppins" pitchFamily="2" charset="77"/>
              </a:rPr>
              <a:t>Date and Time of Purchase</a:t>
            </a:r>
            <a:r>
              <a:rPr lang="en-US" sz="3200" spc="-20" dirty="0">
                <a:solidFill>
                  <a:srgbClr val="000000"/>
                </a:solidFill>
                <a:cs typeface="Poppins" pitchFamily="2" charset="77"/>
              </a:rPr>
              <a:t>.</a:t>
            </a:r>
          </a:p>
        </p:txBody>
      </p:sp>
      <p:pic>
        <p:nvPicPr>
          <p:cNvPr id="2" name="Picture 1">
            <a:extLst>
              <a:ext uri="{FF2B5EF4-FFF2-40B4-BE49-F238E27FC236}">
                <a16:creationId xmlns:a16="http://schemas.microsoft.com/office/drawing/2014/main" id="{A5D49D38-F253-E41C-639B-294BEFCBA958}"/>
              </a:ext>
            </a:extLst>
          </p:cNvPr>
          <p:cNvPicPr>
            <a:picLocks noChangeAspect="1"/>
          </p:cNvPicPr>
          <p:nvPr/>
        </p:nvPicPr>
        <p:blipFill>
          <a:blip r:embed="rId2"/>
          <a:stretch>
            <a:fillRect/>
          </a:stretch>
        </p:blipFill>
        <p:spPr>
          <a:xfrm>
            <a:off x="1164217" y="5740413"/>
            <a:ext cx="2926080" cy="2926080"/>
          </a:xfrm>
          <a:prstGeom prst="rect">
            <a:avLst/>
          </a:prstGeom>
        </p:spPr>
      </p:pic>
    </p:spTree>
    <p:extLst>
      <p:ext uri="{BB962C8B-B14F-4D97-AF65-F5344CB8AC3E}">
        <p14:creationId xmlns:p14="http://schemas.microsoft.com/office/powerpoint/2010/main" val="84353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76373-F73F-AC6E-88A8-78629536B90C}"/>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55A6CE1B-A5C7-F92A-2E8A-7BFD6C4C17C4}"/>
              </a:ext>
            </a:extLst>
          </p:cNvPr>
          <p:cNvGrpSpPr/>
          <p:nvPr/>
        </p:nvGrpSpPr>
        <p:grpSpPr>
          <a:xfrm>
            <a:off x="1467858" y="4198751"/>
            <a:ext cx="6400800" cy="6400800"/>
            <a:chOff x="1158874" y="2721372"/>
            <a:chExt cx="9422182" cy="9422180"/>
          </a:xfrm>
        </p:grpSpPr>
        <p:grpSp>
          <p:nvGrpSpPr>
            <p:cNvPr id="18" name="Group 17">
              <a:extLst>
                <a:ext uri="{FF2B5EF4-FFF2-40B4-BE49-F238E27FC236}">
                  <a16:creationId xmlns:a16="http://schemas.microsoft.com/office/drawing/2014/main" id="{1BBDD43B-E19D-BF41-53FF-2A64C39BBA10}"/>
                </a:ext>
              </a:extLst>
            </p:cNvPr>
            <p:cNvGrpSpPr/>
            <p:nvPr/>
          </p:nvGrpSpPr>
          <p:grpSpPr>
            <a:xfrm>
              <a:off x="1158874" y="2721372"/>
              <a:ext cx="9422182" cy="9422180"/>
              <a:chOff x="1158874" y="2721372"/>
              <a:chExt cx="9422182" cy="9422180"/>
            </a:xfrm>
          </p:grpSpPr>
          <p:sp>
            <p:nvSpPr>
              <p:cNvPr id="14" name="Oval 13">
                <a:extLst>
                  <a:ext uri="{FF2B5EF4-FFF2-40B4-BE49-F238E27FC236}">
                    <a16:creationId xmlns:a16="http://schemas.microsoft.com/office/drawing/2014/main" id="{AC196A85-F60F-E13C-2F8E-5B47955830A0}"/>
                  </a:ext>
                </a:extLst>
              </p:cNvPr>
              <p:cNvSpPr/>
              <p:nvPr/>
            </p:nvSpPr>
            <p:spPr>
              <a:xfrm>
                <a:off x="1706686" y="3269184"/>
                <a:ext cx="8326558" cy="8326556"/>
              </a:xfrm>
              <a:prstGeom prst="ellipse">
                <a:avLst/>
              </a:prstGeom>
              <a:solidFill>
                <a:srgbClr val="00336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itchFamily="2" charset="77"/>
                </a:endParaRPr>
              </a:p>
            </p:txBody>
          </p:sp>
          <p:sp>
            <p:nvSpPr>
              <p:cNvPr id="16" name="Oval 15">
                <a:extLst>
                  <a:ext uri="{FF2B5EF4-FFF2-40B4-BE49-F238E27FC236}">
                    <a16:creationId xmlns:a16="http://schemas.microsoft.com/office/drawing/2014/main" id="{BF2412AD-6152-BE58-86A1-C2D5453271D7}"/>
                  </a:ext>
                </a:extLst>
              </p:cNvPr>
              <p:cNvSpPr/>
              <p:nvPr/>
            </p:nvSpPr>
            <p:spPr>
              <a:xfrm>
                <a:off x="1158874" y="2721372"/>
                <a:ext cx="9422182" cy="9422180"/>
              </a:xfrm>
              <a:prstGeom prst="ellipse">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itchFamily="2" charset="77"/>
                </a:endParaRPr>
              </a:p>
            </p:txBody>
          </p:sp>
          <p:sp>
            <p:nvSpPr>
              <p:cNvPr id="17" name="TextBox 16">
                <a:extLst>
                  <a:ext uri="{FF2B5EF4-FFF2-40B4-BE49-F238E27FC236}">
                    <a16:creationId xmlns:a16="http://schemas.microsoft.com/office/drawing/2014/main" id="{E2DF504C-D749-7808-20C9-EF3FE69B2434}"/>
                  </a:ext>
                </a:extLst>
              </p:cNvPr>
              <p:cNvSpPr txBox="1"/>
              <p:nvPr/>
            </p:nvSpPr>
            <p:spPr>
              <a:xfrm>
                <a:off x="2593366" y="6028320"/>
                <a:ext cx="6400801" cy="1359171"/>
              </a:xfrm>
              <a:prstGeom prst="rect">
                <a:avLst/>
              </a:prstGeom>
              <a:noFill/>
            </p:spPr>
            <p:txBody>
              <a:bodyPr wrap="square" rtlCol="0" anchor="b">
                <a:spAutoFit/>
              </a:bodyPr>
              <a:lstStyle/>
              <a:p>
                <a:pPr algn="ctr"/>
                <a:r>
                  <a:rPr lang="en-US" sz="5400" b="1" spc="-290" dirty="0">
                    <a:solidFill>
                      <a:schemeClr val="bg1"/>
                    </a:solidFill>
                    <a:latin typeface="Poppins" pitchFamily="2" charset="77"/>
                    <a:cs typeface="Poppins" pitchFamily="2" charset="77"/>
                  </a:rPr>
                  <a:t>National Rail</a:t>
                </a:r>
              </a:p>
            </p:txBody>
          </p:sp>
        </p:grpSp>
        <p:pic>
          <p:nvPicPr>
            <p:cNvPr id="22" name="Picture 21" descr="A blue circle with white arrows in it&#10;&#10;AI-generated content may be incorrect.">
              <a:extLst>
                <a:ext uri="{FF2B5EF4-FFF2-40B4-BE49-F238E27FC236}">
                  <a16:creationId xmlns:a16="http://schemas.microsoft.com/office/drawing/2014/main" id="{715EF7FD-2220-8A96-119D-B1C17D123B22}"/>
                </a:ext>
              </a:extLst>
            </p:cNvPr>
            <p:cNvPicPr>
              <a:picLocks noChangeAspect="1"/>
            </p:cNvPicPr>
            <p:nvPr/>
          </p:nvPicPr>
          <p:blipFill>
            <a:blip r:embed="rId2" cstate="email">
              <a:extLst>
                <a:ext uri="{28A0092B-C50C-407E-A947-70E740481C1C}">
                  <a14:useLocalDpi xmlns:a14="http://schemas.microsoft.com/office/drawing/2010/main" val="0"/>
                </a:ext>
              </a:extLst>
            </a:blip>
            <a:srcRect l="6278" t="6455" r="1686" b="8697"/>
            <a:stretch/>
          </p:blipFill>
          <p:spPr>
            <a:xfrm>
              <a:off x="4708918" y="8031631"/>
              <a:ext cx="2169696" cy="2000250"/>
            </a:xfrm>
            <a:prstGeom prst="flowChartConnector">
              <a:avLst/>
            </a:prstGeom>
          </p:spPr>
        </p:pic>
      </p:grpSp>
      <p:sp>
        <p:nvSpPr>
          <p:cNvPr id="23" name="Text Placeholder 1">
            <a:extLst>
              <a:ext uri="{FF2B5EF4-FFF2-40B4-BE49-F238E27FC236}">
                <a16:creationId xmlns:a16="http://schemas.microsoft.com/office/drawing/2014/main" id="{32C13855-641E-26C6-EEE2-6F743AD258EA}"/>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Problem Statement</a:t>
            </a:r>
          </a:p>
        </p:txBody>
      </p:sp>
      <p:sp>
        <p:nvSpPr>
          <p:cNvPr id="24" name="TextBox 23">
            <a:extLst>
              <a:ext uri="{FF2B5EF4-FFF2-40B4-BE49-F238E27FC236}">
                <a16:creationId xmlns:a16="http://schemas.microsoft.com/office/drawing/2014/main" id="{76D565F6-5278-E40C-5402-724F2BD88C4F}"/>
              </a:ext>
            </a:extLst>
          </p:cNvPr>
          <p:cNvSpPr txBox="1"/>
          <p:nvPr/>
        </p:nvSpPr>
        <p:spPr>
          <a:xfrm>
            <a:off x="9107579" y="3901142"/>
            <a:ext cx="13387356" cy="6996018"/>
          </a:xfrm>
          <a:prstGeom prst="rect">
            <a:avLst/>
          </a:prstGeom>
          <a:noFill/>
        </p:spPr>
        <p:txBody>
          <a:bodyPr wrap="square" rtlCol="0" anchor="ctr">
            <a:spAutoFit/>
          </a:bodyPr>
          <a:lstStyle/>
          <a:p>
            <a:pPr>
              <a:lnSpc>
                <a:spcPts val="11000"/>
              </a:lnSpc>
            </a:pPr>
            <a:r>
              <a:rPr lang="en-US" sz="5600" spc="-20" dirty="0">
                <a:solidFill>
                  <a:srgbClr val="003366"/>
                </a:solidFill>
                <a:cs typeface="Poppins" pitchFamily="2" charset="77"/>
              </a:rPr>
              <a:t>How to maximize UK railway revenue by:</a:t>
            </a:r>
          </a:p>
          <a:p>
            <a:pPr marL="1771467" lvl="1" indent="-857250">
              <a:lnSpc>
                <a:spcPts val="11000"/>
              </a:lnSpc>
              <a:buFont typeface="Wingdings" panose="05000000000000000000" pitchFamily="2" charset="2"/>
              <a:buChar char="q"/>
            </a:pPr>
            <a:r>
              <a:rPr lang="en-US" sz="5600" spc="-20" dirty="0">
                <a:solidFill>
                  <a:srgbClr val="003366"/>
                </a:solidFill>
                <a:cs typeface="Poppins" pitchFamily="2" charset="77"/>
              </a:rPr>
              <a:t>Strengthening the customer loyalty,</a:t>
            </a:r>
          </a:p>
          <a:p>
            <a:pPr marL="1771467" lvl="1" indent="-857250">
              <a:lnSpc>
                <a:spcPts val="11000"/>
              </a:lnSpc>
              <a:buFont typeface="Wingdings" panose="05000000000000000000" pitchFamily="2" charset="2"/>
              <a:buChar char="q"/>
            </a:pPr>
            <a:r>
              <a:rPr lang="en-US" sz="5600" spc="-20" dirty="0">
                <a:solidFill>
                  <a:srgbClr val="003366"/>
                </a:solidFill>
                <a:cs typeface="Poppins" pitchFamily="2" charset="77"/>
              </a:rPr>
              <a:t>Attract new customers, and</a:t>
            </a:r>
          </a:p>
          <a:p>
            <a:pPr marL="1771467" lvl="1" indent="-857250">
              <a:lnSpc>
                <a:spcPts val="11000"/>
              </a:lnSpc>
              <a:buFont typeface="Wingdings" panose="05000000000000000000" pitchFamily="2" charset="2"/>
              <a:buChar char="q"/>
            </a:pPr>
            <a:r>
              <a:rPr lang="en-US" sz="5600" spc="-20" dirty="0">
                <a:solidFill>
                  <a:srgbClr val="003366"/>
                </a:solidFill>
                <a:cs typeface="Poppins" pitchFamily="2" charset="77"/>
              </a:rPr>
              <a:t>Reducing the number of delayed &amp; cancelled trips. </a:t>
            </a:r>
          </a:p>
        </p:txBody>
      </p:sp>
    </p:spTree>
    <p:extLst>
      <p:ext uri="{BB962C8B-B14F-4D97-AF65-F5344CB8AC3E}">
        <p14:creationId xmlns:p14="http://schemas.microsoft.com/office/powerpoint/2010/main" val="261358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90F79-703E-B53D-49B8-86D609407FE0}"/>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9774FD72-F735-B513-5399-31BF2CA3CE89}"/>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Analysis Strategy</a:t>
            </a:r>
          </a:p>
        </p:txBody>
      </p:sp>
      <p:grpSp>
        <p:nvGrpSpPr>
          <p:cNvPr id="24" name="Group 23">
            <a:extLst>
              <a:ext uri="{FF2B5EF4-FFF2-40B4-BE49-F238E27FC236}">
                <a16:creationId xmlns:a16="http://schemas.microsoft.com/office/drawing/2014/main" id="{28BF86E9-E458-E431-C96D-F7CDD45DE949}"/>
              </a:ext>
            </a:extLst>
          </p:cNvPr>
          <p:cNvGrpSpPr/>
          <p:nvPr/>
        </p:nvGrpSpPr>
        <p:grpSpPr>
          <a:xfrm>
            <a:off x="1129389" y="2525304"/>
            <a:ext cx="6427354" cy="9976482"/>
            <a:chOff x="1129389" y="2677704"/>
            <a:chExt cx="6427354" cy="9976482"/>
          </a:xfrm>
        </p:grpSpPr>
        <p:sp>
          <p:nvSpPr>
            <p:cNvPr id="14" name="TextBox 13">
              <a:extLst>
                <a:ext uri="{FF2B5EF4-FFF2-40B4-BE49-F238E27FC236}">
                  <a16:creationId xmlns:a16="http://schemas.microsoft.com/office/drawing/2014/main" id="{125375ED-764B-351C-D36E-030F7B81A500}"/>
                </a:ext>
              </a:extLst>
            </p:cNvPr>
            <p:cNvSpPr txBox="1"/>
            <p:nvPr/>
          </p:nvSpPr>
          <p:spPr>
            <a:xfrm>
              <a:off x="1811594" y="6042433"/>
              <a:ext cx="5062944" cy="615553"/>
            </a:xfrm>
            <a:prstGeom prst="rect">
              <a:avLst/>
            </a:prstGeom>
            <a:noFill/>
          </p:spPr>
          <p:txBody>
            <a:bodyPr wrap="square" rtlCol="0" anchor="b">
              <a:spAutoFit/>
            </a:bodyPr>
            <a:lstStyle/>
            <a:p>
              <a:pPr algn="ctr"/>
              <a:r>
                <a:rPr lang="en-US" sz="3400" b="1" spc="-30" dirty="0">
                  <a:solidFill>
                    <a:schemeClr val="tx2"/>
                  </a:solidFill>
                  <a:latin typeface="Poppins" pitchFamily="2" charset="77"/>
                  <a:cs typeface="Poppins" pitchFamily="2" charset="77"/>
                </a:rPr>
                <a:t>Customer Behavior</a:t>
              </a:r>
            </a:p>
          </p:txBody>
        </p:sp>
        <p:sp>
          <p:nvSpPr>
            <p:cNvPr id="2" name="TextBox 1">
              <a:extLst>
                <a:ext uri="{FF2B5EF4-FFF2-40B4-BE49-F238E27FC236}">
                  <a16:creationId xmlns:a16="http://schemas.microsoft.com/office/drawing/2014/main" id="{FA3095F3-5C6D-74A4-419E-78AC5F762C51}"/>
                </a:ext>
              </a:extLst>
            </p:cNvPr>
            <p:cNvSpPr txBox="1"/>
            <p:nvPr/>
          </p:nvSpPr>
          <p:spPr>
            <a:xfrm>
              <a:off x="1129389" y="8173013"/>
              <a:ext cx="6427354" cy="981487"/>
            </a:xfrm>
            <a:prstGeom prst="rect">
              <a:avLst/>
            </a:prstGeom>
            <a:noFill/>
          </p:spPr>
          <p:txBody>
            <a:bodyPr wrap="square" rtlCol="0">
              <a:spAutoFit/>
            </a:bodyPr>
            <a:lstStyle/>
            <a:p>
              <a:pPr algn="just">
                <a:lnSpc>
                  <a:spcPts val="3600"/>
                </a:lnSpc>
              </a:pPr>
              <a:r>
                <a:rPr lang="en-US" sz="2400" spc="-20" dirty="0">
                  <a:solidFill>
                    <a:srgbClr val="000000"/>
                  </a:solidFill>
                  <a:cs typeface="Poppins" panose="00000500000000000000" pitchFamily="2" charset="0"/>
                </a:rPr>
                <a:t>Understanding customer behavior is essential for enhancing the overall travel experience.</a:t>
              </a:r>
            </a:p>
          </p:txBody>
        </p:sp>
        <p:grpSp>
          <p:nvGrpSpPr>
            <p:cNvPr id="29" name="Group 28">
              <a:extLst>
                <a:ext uri="{FF2B5EF4-FFF2-40B4-BE49-F238E27FC236}">
                  <a16:creationId xmlns:a16="http://schemas.microsoft.com/office/drawing/2014/main" id="{F0F8C202-0B30-85FE-D34B-9B1D7AFD4302}"/>
                </a:ext>
              </a:extLst>
            </p:cNvPr>
            <p:cNvGrpSpPr/>
            <p:nvPr/>
          </p:nvGrpSpPr>
          <p:grpSpPr>
            <a:xfrm>
              <a:off x="2415437" y="2677704"/>
              <a:ext cx="3855258" cy="2871258"/>
              <a:chOff x="2879694" y="2901831"/>
              <a:chExt cx="4341468" cy="3233370"/>
            </a:xfrm>
          </p:grpSpPr>
          <p:sp>
            <p:nvSpPr>
              <p:cNvPr id="5" name="Freeform 4">
                <a:extLst>
                  <a:ext uri="{FF2B5EF4-FFF2-40B4-BE49-F238E27FC236}">
                    <a16:creationId xmlns:a16="http://schemas.microsoft.com/office/drawing/2014/main" id="{7428D19B-0949-879F-F814-C15CB8B036C3}"/>
                  </a:ext>
                </a:extLst>
              </p:cNvPr>
              <p:cNvSpPr/>
              <p:nvPr/>
            </p:nvSpPr>
            <p:spPr>
              <a:xfrm>
                <a:off x="2879694" y="2901831"/>
                <a:ext cx="4341468" cy="3233370"/>
              </a:xfrm>
              <a:custGeom>
                <a:avLst/>
                <a:gdLst>
                  <a:gd name="connsiteX0" fmla="*/ 2175559 w 4341468"/>
                  <a:gd name="connsiteY0" fmla="*/ 4 h 3233370"/>
                  <a:gd name="connsiteX1" fmla="*/ 3296866 w 4341468"/>
                  <a:gd name="connsiteY1" fmla="*/ 314968 h 3233370"/>
                  <a:gd name="connsiteX2" fmla="*/ 4341065 w 4341468"/>
                  <a:gd name="connsiteY2" fmla="*/ 2122283 h 3233370"/>
                  <a:gd name="connsiteX3" fmla="*/ 4341198 w 4341468"/>
                  <a:gd name="connsiteY3" fmla="*/ 2170746 h 3233370"/>
                  <a:gd name="connsiteX4" fmla="*/ 4341468 w 4341468"/>
                  <a:gd name="connsiteY4" fmla="*/ 2170746 h 3233370"/>
                  <a:gd name="connsiteX5" fmla="*/ 4341468 w 4341468"/>
                  <a:gd name="connsiteY5" fmla="*/ 3233370 h 3233370"/>
                  <a:gd name="connsiteX6" fmla="*/ 0 w 4341468"/>
                  <a:gd name="connsiteY6" fmla="*/ 3233370 h 3233370"/>
                  <a:gd name="connsiteX7" fmla="*/ 0 w 4341468"/>
                  <a:gd name="connsiteY7" fmla="*/ 2192893 h 3233370"/>
                  <a:gd name="connsiteX8" fmla="*/ 0 w 4341468"/>
                  <a:gd name="connsiteY8" fmla="*/ 2191456 h 3233370"/>
                  <a:gd name="connsiteX9" fmla="*/ 0 w 4341468"/>
                  <a:gd name="connsiteY9" fmla="*/ 2170746 h 3233370"/>
                  <a:gd name="connsiteX10" fmla="*/ 195 w 4341468"/>
                  <a:gd name="connsiteY10" fmla="*/ 2170746 h 3233370"/>
                  <a:gd name="connsiteX11" fmla="*/ 774 w 4341468"/>
                  <a:gd name="connsiteY11" fmla="*/ 2109181 h 3233370"/>
                  <a:gd name="connsiteX12" fmla="*/ 782959 w 4341468"/>
                  <a:gd name="connsiteY12" fmla="*/ 501565 h 3233370"/>
                  <a:gd name="connsiteX13" fmla="*/ 2175559 w 4341468"/>
                  <a:gd name="connsiteY13" fmla="*/ 4 h 323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68" h="3233370">
                    <a:moveTo>
                      <a:pt x="2175559" y="4"/>
                    </a:moveTo>
                    <a:cubicBezTo>
                      <a:pt x="2562245" y="798"/>
                      <a:pt x="2950390" y="104719"/>
                      <a:pt x="3296866" y="314968"/>
                    </a:cubicBezTo>
                    <a:cubicBezTo>
                      <a:pt x="3940320" y="705432"/>
                      <a:pt x="4324843" y="1392707"/>
                      <a:pt x="4341065" y="2122283"/>
                    </a:cubicBezTo>
                    <a:lnTo>
                      <a:pt x="4341198" y="2170746"/>
                    </a:lnTo>
                    <a:lnTo>
                      <a:pt x="4341468" y="2170746"/>
                    </a:lnTo>
                    <a:lnTo>
                      <a:pt x="4341468" y="3233370"/>
                    </a:lnTo>
                    <a:lnTo>
                      <a:pt x="0" y="3233370"/>
                    </a:lnTo>
                    <a:lnTo>
                      <a:pt x="0" y="2192893"/>
                    </a:lnTo>
                    <a:lnTo>
                      <a:pt x="0" y="2191456"/>
                    </a:lnTo>
                    <a:lnTo>
                      <a:pt x="0" y="2170746"/>
                    </a:lnTo>
                    <a:lnTo>
                      <a:pt x="195" y="2170746"/>
                    </a:lnTo>
                    <a:lnTo>
                      <a:pt x="774" y="2109181"/>
                    </a:lnTo>
                    <a:cubicBezTo>
                      <a:pt x="18259" y="1498686"/>
                      <a:pt x="293243" y="908721"/>
                      <a:pt x="782959" y="501565"/>
                    </a:cubicBezTo>
                    <a:cubicBezTo>
                      <a:pt x="1183637" y="168438"/>
                      <a:pt x="1678391" y="-1017"/>
                      <a:pt x="2175559" y="4"/>
                    </a:cubicBezTo>
                    <a:close/>
                  </a:path>
                </a:pathLst>
              </a:custGeom>
              <a:solidFill>
                <a:srgbClr val="003366"/>
              </a:solidFill>
            </p:spPr>
            <p:txBody>
              <a:bodyPr wrap="square" rtlCol="0" anchor="ctr">
                <a:noAutofit/>
              </a:bodyPr>
              <a:lstStyle/>
              <a:p>
                <a:pPr algn="ctr"/>
                <a:endParaRPr lang="en-US" dirty="0">
                  <a:latin typeface="Poppins" pitchFamily="2" charset="77"/>
                </a:endParaRPr>
              </a:p>
            </p:txBody>
          </p:sp>
          <p:pic>
            <p:nvPicPr>
              <p:cNvPr id="22" name="Graphic 21" descr="Target Audience with solid fill">
                <a:extLst>
                  <a:ext uri="{FF2B5EF4-FFF2-40B4-BE49-F238E27FC236}">
                    <a16:creationId xmlns:a16="http://schemas.microsoft.com/office/drawing/2014/main" id="{2E582B69-4A13-5157-F132-EB88594D4B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81290" y="3671044"/>
                <a:ext cx="2226215" cy="2226215"/>
              </a:xfrm>
              <a:prstGeom prst="rect">
                <a:avLst/>
              </a:prstGeom>
            </p:spPr>
          </p:pic>
        </p:grpSp>
        <p:sp>
          <p:nvSpPr>
            <p:cNvPr id="3" name="TextBox 2">
              <a:extLst>
                <a:ext uri="{FF2B5EF4-FFF2-40B4-BE49-F238E27FC236}">
                  <a16:creationId xmlns:a16="http://schemas.microsoft.com/office/drawing/2014/main" id="{0FC38937-164E-F94A-8BA3-1483344E430C}"/>
                </a:ext>
              </a:extLst>
            </p:cNvPr>
            <p:cNvSpPr txBox="1"/>
            <p:nvPr/>
          </p:nvSpPr>
          <p:spPr>
            <a:xfrm>
              <a:off x="2172332" y="6850529"/>
              <a:ext cx="4341468" cy="1000787"/>
            </a:xfrm>
            <a:prstGeom prst="rect">
              <a:avLst/>
            </a:prstGeom>
            <a:noFill/>
          </p:spPr>
          <p:txBody>
            <a:bodyPr wrap="square" rtlCol="0">
              <a:spAutoFit/>
            </a:bodyPr>
            <a:lstStyle/>
            <a:p>
              <a:pPr algn="ctr">
                <a:lnSpc>
                  <a:spcPts val="3600"/>
                </a:lnSpc>
              </a:pPr>
              <a:r>
                <a:rPr lang="en-US" sz="2800" spc="-20" dirty="0">
                  <a:solidFill>
                    <a:srgbClr val="C00000"/>
                  </a:solidFill>
                  <a:latin typeface="Poppins" pitchFamily="2" charset="77"/>
                  <a:cs typeface="Poppins" pitchFamily="2" charset="77"/>
                </a:rPr>
                <a:t>Kareem Mostafa</a:t>
              </a:r>
            </a:p>
            <a:p>
              <a:pPr algn="ctr">
                <a:lnSpc>
                  <a:spcPts val="3600"/>
                </a:lnSpc>
              </a:pPr>
              <a:r>
                <a:rPr lang="en-US" sz="2800" spc="-20" dirty="0">
                  <a:solidFill>
                    <a:srgbClr val="C00000"/>
                  </a:solidFill>
                  <a:latin typeface="Poppins" pitchFamily="2" charset="77"/>
                  <a:cs typeface="Poppins" pitchFamily="2" charset="77"/>
                </a:rPr>
                <a:t>Mohamed Elsourogi</a:t>
              </a:r>
            </a:p>
          </p:txBody>
        </p:sp>
        <p:sp>
          <p:nvSpPr>
            <p:cNvPr id="10" name="TextBox 9">
              <a:extLst>
                <a:ext uri="{FF2B5EF4-FFF2-40B4-BE49-F238E27FC236}">
                  <a16:creationId xmlns:a16="http://schemas.microsoft.com/office/drawing/2014/main" id="{CE38559C-4B84-7704-9A0B-D3D39C2ED175}"/>
                </a:ext>
              </a:extLst>
            </p:cNvPr>
            <p:cNvSpPr txBox="1"/>
            <p:nvPr/>
          </p:nvSpPr>
          <p:spPr>
            <a:xfrm>
              <a:off x="1129389" y="9230358"/>
              <a:ext cx="6427354" cy="1904817"/>
            </a:xfrm>
            <a:prstGeom prst="rect">
              <a:avLst/>
            </a:prstGeom>
            <a:noFill/>
          </p:spPr>
          <p:txBody>
            <a:bodyPr wrap="square" rtlCol="0">
              <a:spAutoFit/>
            </a:bodyPr>
            <a:lstStyle/>
            <a:p>
              <a:pPr algn="just">
                <a:lnSpc>
                  <a:spcPts val="3600"/>
                </a:lnSpc>
              </a:pPr>
              <a:r>
                <a:rPr lang="en-US" sz="2400" spc="-20" dirty="0">
                  <a:solidFill>
                    <a:srgbClr val="000000"/>
                  </a:solidFill>
                  <a:cs typeface="Poppins" panose="00000500000000000000" pitchFamily="2" charset="0"/>
                </a:rPr>
                <a:t>By analyzing transaction data, including purchase types and payment methods, we can identify trends in customer preferences and tailor services accordingly.</a:t>
              </a:r>
            </a:p>
          </p:txBody>
        </p:sp>
        <p:sp>
          <p:nvSpPr>
            <p:cNvPr id="11" name="TextBox 10">
              <a:extLst>
                <a:ext uri="{FF2B5EF4-FFF2-40B4-BE49-F238E27FC236}">
                  <a16:creationId xmlns:a16="http://schemas.microsoft.com/office/drawing/2014/main" id="{066933BB-855E-2F78-3CFA-3A5CA0BF5C4C}"/>
                </a:ext>
              </a:extLst>
            </p:cNvPr>
            <p:cNvSpPr txBox="1"/>
            <p:nvPr/>
          </p:nvSpPr>
          <p:spPr>
            <a:xfrm>
              <a:off x="1129389" y="11211034"/>
              <a:ext cx="6427354" cy="1443152"/>
            </a:xfrm>
            <a:prstGeom prst="rect">
              <a:avLst/>
            </a:prstGeom>
            <a:noFill/>
          </p:spPr>
          <p:txBody>
            <a:bodyPr wrap="square" rtlCol="0">
              <a:spAutoFit/>
            </a:bodyPr>
            <a:lstStyle/>
            <a:p>
              <a:pPr algn="just">
                <a:lnSpc>
                  <a:spcPts val="3600"/>
                </a:lnSpc>
              </a:pPr>
              <a:r>
                <a:rPr lang="en-US" sz="2400" spc="-20" dirty="0">
                  <a:solidFill>
                    <a:srgbClr val="000000"/>
                  </a:solidFill>
                  <a:cs typeface="Poppins" panose="00000500000000000000" pitchFamily="2" charset="0"/>
                </a:rPr>
                <a:t>Insights gained from this analysis can inform targeted marketing strategies and improve customer engagement.</a:t>
              </a:r>
            </a:p>
          </p:txBody>
        </p:sp>
      </p:grpSp>
      <p:grpSp>
        <p:nvGrpSpPr>
          <p:cNvPr id="23" name="Group 22">
            <a:extLst>
              <a:ext uri="{FF2B5EF4-FFF2-40B4-BE49-F238E27FC236}">
                <a16:creationId xmlns:a16="http://schemas.microsoft.com/office/drawing/2014/main" id="{5551FCAF-7C23-C699-3721-6B58CC79F839}"/>
              </a:ext>
            </a:extLst>
          </p:cNvPr>
          <p:cNvGrpSpPr/>
          <p:nvPr/>
        </p:nvGrpSpPr>
        <p:grpSpPr>
          <a:xfrm>
            <a:off x="8940399" y="2501972"/>
            <a:ext cx="6427354" cy="9999814"/>
            <a:chOff x="8720635" y="2654372"/>
            <a:chExt cx="6427354" cy="9999814"/>
          </a:xfrm>
        </p:grpSpPr>
        <p:sp>
          <p:nvSpPr>
            <p:cNvPr id="16" name="TextBox 15">
              <a:extLst>
                <a:ext uri="{FF2B5EF4-FFF2-40B4-BE49-F238E27FC236}">
                  <a16:creationId xmlns:a16="http://schemas.microsoft.com/office/drawing/2014/main" id="{8CC6017F-DDB1-CCCA-7F1F-D72403DEFDA4}"/>
                </a:ext>
              </a:extLst>
            </p:cNvPr>
            <p:cNvSpPr txBox="1"/>
            <p:nvPr/>
          </p:nvSpPr>
          <p:spPr>
            <a:xfrm>
              <a:off x="9224854" y="5949872"/>
              <a:ext cx="5418916" cy="615553"/>
            </a:xfrm>
            <a:prstGeom prst="rect">
              <a:avLst/>
            </a:prstGeom>
            <a:noFill/>
          </p:spPr>
          <p:txBody>
            <a:bodyPr wrap="square" rtlCol="0" anchor="b">
              <a:spAutoFit/>
            </a:bodyPr>
            <a:lstStyle/>
            <a:p>
              <a:pPr algn="ctr"/>
              <a:r>
                <a:rPr lang="en-US" sz="3400" b="1" spc="-30" dirty="0">
                  <a:solidFill>
                    <a:schemeClr val="tx2"/>
                  </a:solidFill>
                  <a:latin typeface="Poppins" pitchFamily="2" charset="77"/>
                  <a:cs typeface="Poppins" pitchFamily="2" charset="77"/>
                </a:rPr>
                <a:t>Train Rides Operations</a:t>
              </a:r>
            </a:p>
          </p:txBody>
        </p:sp>
        <p:grpSp>
          <p:nvGrpSpPr>
            <p:cNvPr id="33" name="Group 32">
              <a:extLst>
                <a:ext uri="{FF2B5EF4-FFF2-40B4-BE49-F238E27FC236}">
                  <a16:creationId xmlns:a16="http://schemas.microsoft.com/office/drawing/2014/main" id="{D9E3EDC0-C2A6-6B4D-E701-02F2789082F0}"/>
                </a:ext>
              </a:extLst>
            </p:cNvPr>
            <p:cNvGrpSpPr/>
            <p:nvPr/>
          </p:nvGrpSpPr>
          <p:grpSpPr>
            <a:xfrm>
              <a:off x="9991020" y="2654372"/>
              <a:ext cx="3886584" cy="2862072"/>
              <a:chOff x="10018093" y="2901831"/>
              <a:chExt cx="4341468" cy="3233370"/>
            </a:xfrm>
          </p:grpSpPr>
          <p:sp>
            <p:nvSpPr>
              <p:cNvPr id="6" name="Freeform 5">
                <a:extLst>
                  <a:ext uri="{FF2B5EF4-FFF2-40B4-BE49-F238E27FC236}">
                    <a16:creationId xmlns:a16="http://schemas.microsoft.com/office/drawing/2014/main" id="{2F61C5DB-A6B5-6DA5-581A-A4AE2341C15D}"/>
                  </a:ext>
                </a:extLst>
              </p:cNvPr>
              <p:cNvSpPr/>
              <p:nvPr/>
            </p:nvSpPr>
            <p:spPr>
              <a:xfrm>
                <a:off x="10018093" y="2901831"/>
                <a:ext cx="4341468" cy="3233370"/>
              </a:xfrm>
              <a:custGeom>
                <a:avLst/>
                <a:gdLst>
                  <a:gd name="connsiteX0" fmla="*/ 2175559 w 4341468"/>
                  <a:gd name="connsiteY0" fmla="*/ 4 h 3233370"/>
                  <a:gd name="connsiteX1" fmla="*/ 3296866 w 4341468"/>
                  <a:gd name="connsiteY1" fmla="*/ 314968 h 3233370"/>
                  <a:gd name="connsiteX2" fmla="*/ 4341065 w 4341468"/>
                  <a:gd name="connsiteY2" fmla="*/ 2122283 h 3233370"/>
                  <a:gd name="connsiteX3" fmla="*/ 4341198 w 4341468"/>
                  <a:gd name="connsiteY3" fmla="*/ 2170746 h 3233370"/>
                  <a:gd name="connsiteX4" fmla="*/ 4341468 w 4341468"/>
                  <a:gd name="connsiteY4" fmla="*/ 2170746 h 3233370"/>
                  <a:gd name="connsiteX5" fmla="*/ 4341468 w 4341468"/>
                  <a:gd name="connsiteY5" fmla="*/ 3233370 h 3233370"/>
                  <a:gd name="connsiteX6" fmla="*/ 0 w 4341468"/>
                  <a:gd name="connsiteY6" fmla="*/ 3233370 h 3233370"/>
                  <a:gd name="connsiteX7" fmla="*/ 0 w 4341468"/>
                  <a:gd name="connsiteY7" fmla="*/ 2192893 h 3233370"/>
                  <a:gd name="connsiteX8" fmla="*/ 0 w 4341468"/>
                  <a:gd name="connsiteY8" fmla="*/ 2191456 h 3233370"/>
                  <a:gd name="connsiteX9" fmla="*/ 0 w 4341468"/>
                  <a:gd name="connsiteY9" fmla="*/ 2170746 h 3233370"/>
                  <a:gd name="connsiteX10" fmla="*/ 195 w 4341468"/>
                  <a:gd name="connsiteY10" fmla="*/ 2170746 h 3233370"/>
                  <a:gd name="connsiteX11" fmla="*/ 774 w 4341468"/>
                  <a:gd name="connsiteY11" fmla="*/ 2109181 h 3233370"/>
                  <a:gd name="connsiteX12" fmla="*/ 782959 w 4341468"/>
                  <a:gd name="connsiteY12" fmla="*/ 501565 h 3233370"/>
                  <a:gd name="connsiteX13" fmla="*/ 2175559 w 4341468"/>
                  <a:gd name="connsiteY13" fmla="*/ 4 h 323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68" h="3233370">
                    <a:moveTo>
                      <a:pt x="2175559" y="4"/>
                    </a:moveTo>
                    <a:cubicBezTo>
                      <a:pt x="2562245" y="798"/>
                      <a:pt x="2950390" y="104719"/>
                      <a:pt x="3296866" y="314968"/>
                    </a:cubicBezTo>
                    <a:cubicBezTo>
                      <a:pt x="3940320" y="705432"/>
                      <a:pt x="4324843" y="1392707"/>
                      <a:pt x="4341065" y="2122283"/>
                    </a:cubicBezTo>
                    <a:lnTo>
                      <a:pt x="4341198" y="2170746"/>
                    </a:lnTo>
                    <a:lnTo>
                      <a:pt x="4341468" y="2170746"/>
                    </a:lnTo>
                    <a:lnTo>
                      <a:pt x="4341468" y="3233370"/>
                    </a:lnTo>
                    <a:lnTo>
                      <a:pt x="0" y="3233370"/>
                    </a:lnTo>
                    <a:lnTo>
                      <a:pt x="0" y="2192893"/>
                    </a:lnTo>
                    <a:lnTo>
                      <a:pt x="0" y="2191456"/>
                    </a:lnTo>
                    <a:lnTo>
                      <a:pt x="0" y="2170746"/>
                    </a:lnTo>
                    <a:lnTo>
                      <a:pt x="195" y="2170746"/>
                    </a:lnTo>
                    <a:lnTo>
                      <a:pt x="774" y="2109181"/>
                    </a:lnTo>
                    <a:cubicBezTo>
                      <a:pt x="18259" y="1498686"/>
                      <a:pt x="293243" y="908721"/>
                      <a:pt x="782959" y="501565"/>
                    </a:cubicBezTo>
                    <a:cubicBezTo>
                      <a:pt x="1183637" y="168438"/>
                      <a:pt x="1678391" y="-1017"/>
                      <a:pt x="2175559" y="4"/>
                    </a:cubicBezTo>
                    <a:close/>
                  </a:path>
                </a:pathLst>
              </a:custGeom>
              <a:solidFill>
                <a:srgbClr val="003366"/>
              </a:solidFill>
            </p:spPr>
            <p:txBody>
              <a:bodyPr wrap="square" rtlCol="0" anchor="ctr">
                <a:noAutofit/>
              </a:bodyPr>
              <a:lstStyle/>
              <a:p>
                <a:pPr algn="ctr"/>
                <a:endParaRPr lang="en-US" dirty="0">
                  <a:latin typeface="Poppins" pitchFamily="2" charset="77"/>
                </a:endParaRPr>
              </a:p>
            </p:txBody>
          </p:sp>
          <p:pic>
            <p:nvPicPr>
              <p:cNvPr id="28" name="Graphic 27" descr="Train with solid fill">
                <a:extLst>
                  <a:ext uri="{FF2B5EF4-FFF2-40B4-BE49-F238E27FC236}">
                    <a16:creationId xmlns:a16="http://schemas.microsoft.com/office/drawing/2014/main" id="{92B148D4-018A-19CF-F260-D1B6B8ABA8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62581" y="3692198"/>
                <a:ext cx="2035834" cy="2035834"/>
              </a:xfrm>
              <a:prstGeom prst="rect">
                <a:avLst/>
              </a:prstGeom>
            </p:spPr>
          </p:pic>
        </p:grpSp>
        <p:sp>
          <p:nvSpPr>
            <p:cNvPr id="30" name="TextBox 29">
              <a:extLst>
                <a:ext uri="{FF2B5EF4-FFF2-40B4-BE49-F238E27FC236}">
                  <a16:creationId xmlns:a16="http://schemas.microsoft.com/office/drawing/2014/main" id="{750354C6-6E17-8D0D-5634-AE084CC58298}"/>
                </a:ext>
              </a:extLst>
            </p:cNvPr>
            <p:cNvSpPr txBox="1"/>
            <p:nvPr/>
          </p:nvSpPr>
          <p:spPr>
            <a:xfrm>
              <a:off x="8720635" y="8076195"/>
              <a:ext cx="6427354" cy="981487"/>
            </a:xfrm>
            <a:prstGeom prst="rect">
              <a:avLst/>
            </a:prstGeom>
            <a:noFill/>
          </p:spPr>
          <p:txBody>
            <a:bodyPr wrap="square" rtlCol="0">
              <a:spAutoFit/>
            </a:bodyPr>
            <a:lstStyle/>
            <a:p>
              <a:pPr algn="just">
                <a:lnSpc>
                  <a:spcPts val="3600"/>
                </a:lnSpc>
              </a:pPr>
              <a:r>
                <a:rPr lang="en-US" sz="2400" spc="-20" dirty="0">
                  <a:solidFill>
                    <a:srgbClr val="000000"/>
                  </a:solidFill>
                  <a:cs typeface="Poppins" panose="00000500000000000000" pitchFamily="2" charset="0"/>
                </a:rPr>
                <a:t>Efficient train rides operations are critical for maintaining punctuality and customer satisfaction.</a:t>
              </a:r>
            </a:p>
          </p:txBody>
        </p:sp>
        <p:sp>
          <p:nvSpPr>
            <p:cNvPr id="4" name="TextBox 3">
              <a:extLst>
                <a:ext uri="{FF2B5EF4-FFF2-40B4-BE49-F238E27FC236}">
                  <a16:creationId xmlns:a16="http://schemas.microsoft.com/office/drawing/2014/main" id="{1A2E045B-7772-6D46-B6DC-0F839DDF9DB9}"/>
                </a:ext>
              </a:extLst>
            </p:cNvPr>
            <p:cNvSpPr txBox="1"/>
            <p:nvPr/>
          </p:nvSpPr>
          <p:spPr>
            <a:xfrm>
              <a:off x="9476963" y="6850529"/>
              <a:ext cx="4914698" cy="993605"/>
            </a:xfrm>
            <a:prstGeom prst="rect">
              <a:avLst/>
            </a:prstGeom>
            <a:noFill/>
          </p:spPr>
          <p:txBody>
            <a:bodyPr wrap="square" rtlCol="0">
              <a:spAutoFit/>
            </a:bodyPr>
            <a:lstStyle/>
            <a:p>
              <a:pPr algn="ctr">
                <a:lnSpc>
                  <a:spcPts val="3600"/>
                </a:lnSpc>
              </a:pPr>
              <a:r>
                <a:rPr lang="en-US" sz="2800" spc="-20" dirty="0">
                  <a:solidFill>
                    <a:srgbClr val="C00000"/>
                  </a:solidFill>
                  <a:latin typeface="Poppins" pitchFamily="2" charset="77"/>
                  <a:cs typeface="Poppins" pitchFamily="2" charset="77"/>
                </a:rPr>
                <a:t>Ashraf Ali</a:t>
              </a:r>
            </a:p>
            <a:p>
              <a:pPr algn="ctr">
                <a:lnSpc>
                  <a:spcPts val="3600"/>
                </a:lnSpc>
              </a:pPr>
              <a:r>
                <a:rPr lang="en-US" sz="2800" spc="-20" dirty="0">
                  <a:solidFill>
                    <a:srgbClr val="C00000"/>
                  </a:solidFill>
                  <a:latin typeface="Poppins" pitchFamily="2" charset="77"/>
                  <a:cs typeface="Poppins" pitchFamily="2" charset="77"/>
                </a:rPr>
                <a:t>Mostafa Said El-Ashmawy</a:t>
              </a:r>
            </a:p>
          </p:txBody>
        </p:sp>
        <p:sp>
          <p:nvSpPr>
            <p:cNvPr id="13" name="TextBox 12">
              <a:extLst>
                <a:ext uri="{FF2B5EF4-FFF2-40B4-BE49-F238E27FC236}">
                  <a16:creationId xmlns:a16="http://schemas.microsoft.com/office/drawing/2014/main" id="{40251BF7-14AD-D27B-A665-B5DD52DE98F4}"/>
                </a:ext>
              </a:extLst>
            </p:cNvPr>
            <p:cNvSpPr txBox="1"/>
            <p:nvPr/>
          </p:nvSpPr>
          <p:spPr>
            <a:xfrm>
              <a:off x="8720635" y="9461191"/>
              <a:ext cx="6427354" cy="1443152"/>
            </a:xfrm>
            <a:prstGeom prst="rect">
              <a:avLst/>
            </a:prstGeom>
            <a:noFill/>
          </p:spPr>
          <p:txBody>
            <a:bodyPr wrap="square" rtlCol="0">
              <a:spAutoFit/>
            </a:bodyPr>
            <a:lstStyle/>
            <a:p>
              <a:pPr algn="just">
                <a:lnSpc>
                  <a:spcPts val="3600"/>
                </a:lnSpc>
              </a:pPr>
              <a:r>
                <a:rPr lang="en-US" sz="2400" spc="-20" dirty="0">
                  <a:solidFill>
                    <a:srgbClr val="000000"/>
                  </a:solidFill>
                  <a:cs typeface="Poppins" panose="00000500000000000000" pitchFamily="2" charset="0"/>
                </a:rPr>
                <a:t>By examining data on departure and arrival times, delays, and journey statuses, we can assess operational performance.</a:t>
              </a:r>
            </a:p>
          </p:txBody>
        </p:sp>
        <p:sp>
          <p:nvSpPr>
            <p:cNvPr id="15" name="TextBox 14">
              <a:extLst>
                <a:ext uri="{FF2B5EF4-FFF2-40B4-BE49-F238E27FC236}">
                  <a16:creationId xmlns:a16="http://schemas.microsoft.com/office/drawing/2014/main" id="{D2635134-6F1C-D587-2F0D-7ECFBAE8A864}"/>
                </a:ext>
              </a:extLst>
            </p:cNvPr>
            <p:cNvSpPr txBox="1"/>
            <p:nvPr/>
          </p:nvSpPr>
          <p:spPr>
            <a:xfrm>
              <a:off x="8720635" y="11211034"/>
              <a:ext cx="6427354" cy="1443152"/>
            </a:xfrm>
            <a:prstGeom prst="rect">
              <a:avLst/>
            </a:prstGeom>
            <a:noFill/>
          </p:spPr>
          <p:txBody>
            <a:bodyPr wrap="square" rtlCol="0">
              <a:spAutoFit/>
            </a:bodyPr>
            <a:lstStyle/>
            <a:p>
              <a:pPr algn="just">
                <a:lnSpc>
                  <a:spcPts val="3600"/>
                </a:lnSpc>
              </a:pPr>
              <a:r>
                <a:rPr lang="en-US" sz="2400" spc="-20" dirty="0">
                  <a:solidFill>
                    <a:srgbClr val="000000"/>
                  </a:solidFill>
                  <a:cs typeface="Poppins" panose="00000500000000000000" pitchFamily="2" charset="0"/>
                </a:rPr>
                <a:t>This information helps in identifying bottlenecks and implementing improvements to ensure that services run smoothly and on time</a:t>
              </a:r>
            </a:p>
          </p:txBody>
        </p:sp>
      </p:grpSp>
      <p:grpSp>
        <p:nvGrpSpPr>
          <p:cNvPr id="21" name="Group 20">
            <a:extLst>
              <a:ext uri="{FF2B5EF4-FFF2-40B4-BE49-F238E27FC236}">
                <a16:creationId xmlns:a16="http://schemas.microsoft.com/office/drawing/2014/main" id="{33631B29-4277-361E-1396-B22CE1408A0B}"/>
              </a:ext>
            </a:extLst>
          </p:cNvPr>
          <p:cNvGrpSpPr/>
          <p:nvPr/>
        </p:nvGrpSpPr>
        <p:grpSpPr>
          <a:xfrm>
            <a:off x="16751409" y="2498518"/>
            <a:ext cx="6427354" cy="10003268"/>
            <a:chOff x="16675209" y="2650918"/>
            <a:chExt cx="6427354" cy="10003268"/>
          </a:xfrm>
        </p:grpSpPr>
        <p:sp>
          <p:nvSpPr>
            <p:cNvPr id="18" name="TextBox 17">
              <a:extLst>
                <a:ext uri="{FF2B5EF4-FFF2-40B4-BE49-F238E27FC236}">
                  <a16:creationId xmlns:a16="http://schemas.microsoft.com/office/drawing/2014/main" id="{CE96EEA2-D881-68A7-0476-58791109B5D4}"/>
                </a:ext>
              </a:extLst>
            </p:cNvPr>
            <p:cNvSpPr txBox="1"/>
            <p:nvPr/>
          </p:nvSpPr>
          <p:spPr>
            <a:xfrm>
              <a:off x="17445836" y="5949871"/>
              <a:ext cx="4886100" cy="615553"/>
            </a:xfrm>
            <a:prstGeom prst="rect">
              <a:avLst/>
            </a:prstGeom>
            <a:noFill/>
          </p:spPr>
          <p:txBody>
            <a:bodyPr wrap="square" rtlCol="0" anchor="b">
              <a:spAutoFit/>
            </a:bodyPr>
            <a:lstStyle/>
            <a:p>
              <a:pPr algn="ctr"/>
              <a:r>
                <a:rPr lang="en-US" sz="3400" b="1" spc="-30" dirty="0">
                  <a:solidFill>
                    <a:schemeClr val="tx2"/>
                  </a:solidFill>
                  <a:latin typeface="Poppins" pitchFamily="2" charset="77"/>
                  <a:cs typeface="Poppins" pitchFamily="2" charset="77"/>
                </a:rPr>
                <a:t>Revenue Analysis</a:t>
              </a:r>
            </a:p>
          </p:txBody>
        </p:sp>
        <p:grpSp>
          <p:nvGrpSpPr>
            <p:cNvPr id="32" name="Group 31">
              <a:extLst>
                <a:ext uri="{FF2B5EF4-FFF2-40B4-BE49-F238E27FC236}">
                  <a16:creationId xmlns:a16="http://schemas.microsoft.com/office/drawing/2014/main" id="{209AEFF6-4486-F051-5E94-B4BFFB9080D9}"/>
                </a:ext>
              </a:extLst>
            </p:cNvPr>
            <p:cNvGrpSpPr/>
            <p:nvPr/>
          </p:nvGrpSpPr>
          <p:grpSpPr>
            <a:xfrm>
              <a:off x="17945594" y="2650918"/>
              <a:ext cx="3886584" cy="2865073"/>
              <a:chOff x="17368417" y="2901831"/>
              <a:chExt cx="4341468" cy="3233370"/>
            </a:xfrm>
          </p:grpSpPr>
          <p:sp>
            <p:nvSpPr>
              <p:cNvPr id="7" name="Freeform 6">
                <a:extLst>
                  <a:ext uri="{FF2B5EF4-FFF2-40B4-BE49-F238E27FC236}">
                    <a16:creationId xmlns:a16="http://schemas.microsoft.com/office/drawing/2014/main" id="{1A222596-EEA1-D27B-C14D-1EF0E9227213}"/>
                  </a:ext>
                </a:extLst>
              </p:cNvPr>
              <p:cNvSpPr/>
              <p:nvPr/>
            </p:nvSpPr>
            <p:spPr>
              <a:xfrm>
                <a:off x="17368417" y="2901831"/>
                <a:ext cx="4341468" cy="3233370"/>
              </a:xfrm>
              <a:custGeom>
                <a:avLst/>
                <a:gdLst>
                  <a:gd name="connsiteX0" fmla="*/ 2175559 w 4341468"/>
                  <a:gd name="connsiteY0" fmla="*/ 4 h 3233370"/>
                  <a:gd name="connsiteX1" fmla="*/ 3296866 w 4341468"/>
                  <a:gd name="connsiteY1" fmla="*/ 314968 h 3233370"/>
                  <a:gd name="connsiteX2" fmla="*/ 4341065 w 4341468"/>
                  <a:gd name="connsiteY2" fmla="*/ 2122283 h 3233370"/>
                  <a:gd name="connsiteX3" fmla="*/ 4341198 w 4341468"/>
                  <a:gd name="connsiteY3" fmla="*/ 2170746 h 3233370"/>
                  <a:gd name="connsiteX4" fmla="*/ 4341468 w 4341468"/>
                  <a:gd name="connsiteY4" fmla="*/ 2170746 h 3233370"/>
                  <a:gd name="connsiteX5" fmla="*/ 4341468 w 4341468"/>
                  <a:gd name="connsiteY5" fmla="*/ 3233370 h 3233370"/>
                  <a:gd name="connsiteX6" fmla="*/ 0 w 4341468"/>
                  <a:gd name="connsiteY6" fmla="*/ 3233370 h 3233370"/>
                  <a:gd name="connsiteX7" fmla="*/ 0 w 4341468"/>
                  <a:gd name="connsiteY7" fmla="*/ 2192893 h 3233370"/>
                  <a:gd name="connsiteX8" fmla="*/ 0 w 4341468"/>
                  <a:gd name="connsiteY8" fmla="*/ 2191456 h 3233370"/>
                  <a:gd name="connsiteX9" fmla="*/ 0 w 4341468"/>
                  <a:gd name="connsiteY9" fmla="*/ 2170746 h 3233370"/>
                  <a:gd name="connsiteX10" fmla="*/ 195 w 4341468"/>
                  <a:gd name="connsiteY10" fmla="*/ 2170746 h 3233370"/>
                  <a:gd name="connsiteX11" fmla="*/ 774 w 4341468"/>
                  <a:gd name="connsiteY11" fmla="*/ 2109181 h 3233370"/>
                  <a:gd name="connsiteX12" fmla="*/ 782959 w 4341468"/>
                  <a:gd name="connsiteY12" fmla="*/ 501565 h 3233370"/>
                  <a:gd name="connsiteX13" fmla="*/ 2175559 w 4341468"/>
                  <a:gd name="connsiteY13" fmla="*/ 4 h 323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68" h="3233370">
                    <a:moveTo>
                      <a:pt x="2175559" y="4"/>
                    </a:moveTo>
                    <a:cubicBezTo>
                      <a:pt x="2562245" y="798"/>
                      <a:pt x="2950390" y="104719"/>
                      <a:pt x="3296866" y="314968"/>
                    </a:cubicBezTo>
                    <a:cubicBezTo>
                      <a:pt x="3940320" y="705432"/>
                      <a:pt x="4324843" y="1392707"/>
                      <a:pt x="4341065" y="2122283"/>
                    </a:cubicBezTo>
                    <a:lnTo>
                      <a:pt x="4341198" y="2170746"/>
                    </a:lnTo>
                    <a:lnTo>
                      <a:pt x="4341468" y="2170746"/>
                    </a:lnTo>
                    <a:lnTo>
                      <a:pt x="4341468" y="3233370"/>
                    </a:lnTo>
                    <a:lnTo>
                      <a:pt x="0" y="3233370"/>
                    </a:lnTo>
                    <a:lnTo>
                      <a:pt x="0" y="2192893"/>
                    </a:lnTo>
                    <a:lnTo>
                      <a:pt x="0" y="2191456"/>
                    </a:lnTo>
                    <a:lnTo>
                      <a:pt x="0" y="2170746"/>
                    </a:lnTo>
                    <a:lnTo>
                      <a:pt x="195" y="2170746"/>
                    </a:lnTo>
                    <a:lnTo>
                      <a:pt x="774" y="2109181"/>
                    </a:lnTo>
                    <a:cubicBezTo>
                      <a:pt x="18259" y="1498686"/>
                      <a:pt x="293243" y="908721"/>
                      <a:pt x="782959" y="501565"/>
                    </a:cubicBezTo>
                    <a:cubicBezTo>
                      <a:pt x="1183637" y="168438"/>
                      <a:pt x="1678391" y="-1017"/>
                      <a:pt x="2175559" y="4"/>
                    </a:cubicBezTo>
                    <a:close/>
                  </a:path>
                </a:pathLst>
              </a:custGeom>
              <a:solidFill>
                <a:srgbClr val="003366"/>
              </a:solidFill>
            </p:spPr>
            <p:txBody>
              <a:bodyPr wrap="square" rtlCol="0" anchor="ctr">
                <a:noAutofit/>
              </a:bodyPr>
              <a:lstStyle/>
              <a:p>
                <a:pPr algn="ctr"/>
                <a:endParaRPr lang="en-US" dirty="0">
                  <a:latin typeface="Poppins" pitchFamily="2" charset="77"/>
                </a:endParaRPr>
              </a:p>
            </p:txBody>
          </p:sp>
          <p:pic>
            <p:nvPicPr>
              <p:cNvPr id="20" name="Graphic 19" descr="Bar graph with upward trend with solid fill">
                <a:extLst>
                  <a:ext uri="{FF2B5EF4-FFF2-40B4-BE49-F238E27FC236}">
                    <a16:creationId xmlns:a16="http://schemas.microsoft.com/office/drawing/2014/main" id="{7C1C1151-9EF3-4FB2-2B93-26C8ED0CF3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460226" y="3657390"/>
                <a:ext cx="2070642" cy="2070642"/>
              </a:xfrm>
              <a:prstGeom prst="rect">
                <a:avLst/>
              </a:prstGeom>
            </p:spPr>
          </p:pic>
        </p:grpSp>
        <p:sp>
          <p:nvSpPr>
            <p:cNvPr id="31" name="TextBox 30">
              <a:extLst>
                <a:ext uri="{FF2B5EF4-FFF2-40B4-BE49-F238E27FC236}">
                  <a16:creationId xmlns:a16="http://schemas.microsoft.com/office/drawing/2014/main" id="{620C487B-AC6D-EC23-D7FE-7BA7F46F0C9D}"/>
                </a:ext>
              </a:extLst>
            </p:cNvPr>
            <p:cNvSpPr txBox="1"/>
            <p:nvPr/>
          </p:nvSpPr>
          <p:spPr>
            <a:xfrm>
              <a:off x="16675209" y="8076195"/>
              <a:ext cx="6427354" cy="981487"/>
            </a:xfrm>
            <a:prstGeom prst="rect">
              <a:avLst/>
            </a:prstGeom>
            <a:noFill/>
          </p:spPr>
          <p:txBody>
            <a:bodyPr wrap="square" rtlCol="0">
              <a:spAutoFit/>
            </a:bodyPr>
            <a:lstStyle/>
            <a:p>
              <a:pPr algn="just">
                <a:lnSpc>
                  <a:spcPts val="3600"/>
                </a:lnSpc>
              </a:pPr>
              <a:r>
                <a:rPr lang="en-US" sz="2400" spc="-20" dirty="0">
                  <a:solidFill>
                    <a:srgbClr val="000000"/>
                  </a:solidFill>
                  <a:cs typeface="Poppins" panose="00000500000000000000" pitchFamily="2" charset="0"/>
                </a:rPr>
                <a:t>Revenue analysis plays a pivotal role in the financial health of train services.</a:t>
              </a:r>
            </a:p>
          </p:txBody>
        </p:sp>
        <p:sp>
          <p:nvSpPr>
            <p:cNvPr id="8" name="TextBox 7">
              <a:extLst>
                <a:ext uri="{FF2B5EF4-FFF2-40B4-BE49-F238E27FC236}">
                  <a16:creationId xmlns:a16="http://schemas.microsoft.com/office/drawing/2014/main" id="{E2E80101-C127-9B44-8B9A-C38A2366A928}"/>
                </a:ext>
              </a:extLst>
            </p:cNvPr>
            <p:cNvSpPr txBox="1"/>
            <p:nvPr/>
          </p:nvSpPr>
          <p:spPr>
            <a:xfrm>
              <a:off x="17580128" y="6850529"/>
              <a:ext cx="4613784" cy="1000787"/>
            </a:xfrm>
            <a:prstGeom prst="rect">
              <a:avLst/>
            </a:prstGeom>
            <a:noFill/>
          </p:spPr>
          <p:txBody>
            <a:bodyPr wrap="square" rtlCol="0">
              <a:spAutoFit/>
            </a:bodyPr>
            <a:lstStyle/>
            <a:p>
              <a:pPr algn="ctr">
                <a:lnSpc>
                  <a:spcPts val="3600"/>
                </a:lnSpc>
              </a:pPr>
              <a:r>
                <a:rPr lang="en-US" sz="2800" spc="-20" dirty="0">
                  <a:solidFill>
                    <a:srgbClr val="C00000"/>
                  </a:solidFill>
                  <a:latin typeface="Poppins" pitchFamily="2" charset="77"/>
                  <a:cs typeface="Poppins" pitchFamily="2" charset="77"/>
                </a:rPr>
                <a:t>Abdel Moneim Mohamed</a:t>
              </a:r>
            </a:p>
            <a:p>
              <a:pPr algn="ctr">
                <a:lnSpc>
                  <a:spcPts val="3600"/>
                </a:lnSpc>
              </a:pPr>
              <a:r>
                <a:rPr lang="en-US" sz="2800" spc="-20" dirty="0">
                  <a:solidFill>
                    <a:srgbClr val="C00000"/>
                  </a:solidFill>
                  <a:latin typeface="Poppins" pitchFamily="2" charset="77"/>
                  <a:cs typeface="Poppins" pitchFamily="2" charset="77"/>
                </a:rPr>
                <a:t>Mohamed Ahmed</a:t>
              </a:r>
            </a:p>
          </p:txBody>
        </p:sp>
        <p:sp>
          <p:nvSpPr>
            <p:cNvPr id="17" name="TextBox 16">
              <a:extLst>
                <a:ext uri="{FF2B5EF4-FFF2-40B4-BE49-F238E27FC236}">
                  <a16:creationId xmlns:a16="http://schemas.microsoft.com/office/drawing/2014/main" id="{D6CC2DF1-BEF8-6794-BCD3-80D404452A6C}"/>
                </a:ext>
              </a:extLst>
            </p:cNvPr>
            <p:cNvSpPr txBox="1"/>
            <p:nvPr/>
          </p:nvSpPr>
          <p:spPr>
            <a:xfrm>
              <a:off x="16675209" y="9412782"/>
              <a:ext cx="6427354" cy="1443152"/>
            </a:xfrm>
            <a:prstGeom prst="rect">
              <a:avLst/>
            </a:prstGeom>
            <a:noFill/>
          </p:spPr>
          <p:txBody>
            <a:bodyPr wrap="square" rtlCol="0">
              <a:spAutoFit/>
            </a:bodyPr>
            <a:lstStyle/>
            <a:p>
              <a:pPr algn="just">
                <a:lnSpc>
                  <a:spcPts val="3600"/>
                </a:lnSpc>
              </a:pPr>
              <a:r>
                <a:rPr lang="en-US" sz="2400" spc="-20" dirty="0">
                  <a:solidFill>
                    <a:srgbClr val="000000"/>
                  </a:solidFill>
                  <a:cs typeface="Poppins" panose="00000500000000000000" pitchFamily="2" charset="0"/>
                </a:rPr>
                <a:t>By scrutinizing ticket prices, sales data, and refund requests, organizations can gain insights into revenue streams and profitability.</a:t>
              </a:r>
            </a:p>
          </p:txBody>
        </p:sp>
        <p:sp>
          <p:nvSpPr>
            <p:cNvPr id="19" name="TextBox 18">
              <a:extLst>
                <a:ext uri="{FF2B5EF4-FFF2-40B4-BE49-F238E27FC236}">
                  <a16:creationId xmlns:a16="http://schemas.microsoft.com/office/drawing/2014/main" id="{0B1B7AF1-3C5C-083E-00A6-79724BBEF05D}"/>
                </a:ext>
              </a:extLst>
            </p:cNvPr>
            <p:cNvSpPr txBox="1"/>
            <p:nvPr/>
          </p:nvSpPr>
          <p:spPr>
            <a:xfrm>
              <a:off x="16675209" y="11211034"/>
              <a:ext cx="6427354" cy="1443152"/>
            </a:xfrm>
            <a:prstGeom prst="rect">
              <a:avLst/>
            </a:prstGeom>
            <a:noFill/>
          </p:spPr>
          <p:txBody>
            <a:bodyPr wrap="square" rtlCol="0">
              <a:spAutoFit/>
            </a:bodyPr>
            <a:lstStyle/>
            <a:p>
              <a:pPr algn="just">
                <a:lnSpc>
                  <a:spcPts val="3600"/>
                </a:lnSpc>
              </a:pPr>
              <a:r>
                <a:rPr lang="en-US" sz="2400" spc="-20" dirty="0">
                  <a:solidFill>
                    <a:srgbClr val="000000"/>
                  </a:solidFill>
                  <a:cs typeface="Poppins" panose="00000500000000000000" pitchFamily="2" charset="0"/>
                </a:rPr>
                <a:t>This analysis aids in strategic decision-making, enabling operators to optimize pricing strategies and enhance overall revenue performance.</a:t>
              </a:r>
            </a:p>
          </p:txBody>
        </p:sp>
      </p:grpSp>
    </p:spTree>
    <p:extLst>
      <p:ext uri="{BB962C8B-B14F-4D97-AF65-F5344CB8AC3E}">
        <p14:creationId xmlns:p14="http://schemas.microsoft.com/office/powerpoint/2010/main" val="159521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799A6-0FA9-1AD6-E3BA-C9008049DD36}"/>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6CA121BB-571A-9146-D528-0DA948EDA88E}"/>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Work Stream 1: </a:t>
            </a:r>
            <a:r>
              <a:rPr lang="en-US" sz="6500" b="1" dirty="0">
                <a:solidFill>
                  <a:srgbClr val="C00000"/>
                </a:solidFill>
                <a:latin typeface="Oswald" pitchFamily="2" charset="0"/>
                <a:cs typeface="Arial" panose="020B0604020202020204" pitchFamily="34" charset="0"/>
              </a:rPr>
              <a:t>Customer Behavior</a:t>
            </a:r>
          </a:p>
        </p:txBody>
      </p:sp>
      <p:pic>
        <p:nvPicPr>
          <p:cNvPr id="12" name="Graphic 11" descr="Target Audience with solid fill">
            <a:extLst>
              <a:ext uri="{FF2B5EF4-FFF2-40B4-BE49-F238E27FC236}">
                <a16:creationId xmlns:a16="http://schemas.microsoft.com/office/drawing/2014/main" id="{02656649-D6D3-1961-CA1A-025B85DFC1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863534" y="0"/>
            <a:ext cx="1976897" cy="1976896"/>
          </a:xfrm>
          <a:prstGeom prst="rect">
            <a:avLst/>
          </a:prstGeom>
        </p:spPr>
      </p:pic>
      <p:sp>
        <p:nvSpPr>
          <p:cNvPr id="8" name="TextBox 7">
            <a:extLst>
              <a:ext uri="{FF2B5EF4-FFF2-40B4-BE49-F238E27FC236}">
                <a16:creationId xmlns:a16="http://schemas.microsoft.com/office/drawing/2014/main" id="{8D1F39F9-7BD5-78D0-456E-E7F5AD3190FC}"/>
              </a:ext>
            </a:extLst>
          </p:cNvPr>
          <p:cNvSpPr txBox="1"/>
          <p:nvPr/>
        </p:nvSpPr>
        <p:spPr>
          <a:xfrm>
            <a:off x="2882857" y="6719082"/>
            <a:ext cx="5062944" cy="615553"/>
          </a:xfrm>
          <a:prstGeom prst="rect">
            <a:avLst/>
          </a:prstGeom>
          <a:noFill/>
        </p:spPr>
        <p:txBody>
          <a:bodyPr wrap="square" rtlCol="0" anchor="b">
            <a:spAutoFit/>
          </a:bodyPr>
          <a:lstStyle/>
          <a:p>
            <a:r>
              <a:rPr lang="en-US" sz="3400" b="1" spc="-30" dirty="0">
                <a:solidFill>
                  <a:srgbClr val="003366"/>
                </a:solidFill>
                <a:latin typeface="Poppins" pitchFamily="2" charset="77"/>
                <a:cs typeface="Poppins" pitchFamily="2" charset="77"/>
              </a:rPr>
              <a:t>Data Cleaning</a:t>
            </a:r>
          </a:p>
        </p:txBody>
      </p:sp>
      <p:sp>
        <p:nvSpPr>
          <p:cNvPr id="10" name="TextBox 9">
            <a:extLst>
              <a:ext uri="{FF2B5EF4-FFF2-40B4-BE49-F238E27FC236}">
                <a16:creationId xmlns:a16="http://schemas.microsoft.com/office/drawing/2014/main" id="{3B4373E4-0552-DD29-A23B-C462DEB29621}"/>
              </a:ext>
            </a:extLst>
          </p:cNvPr>
          <p:cNvSpPr txBox="1"/>
          <p:nvPr/>
        </p:nvSpPr>
        <p:spPr>
          <a:xfrm>
            <a:off x="2882857" y="9583524"/>
            <a:ext cx="5062944" cy="615553"/>
          </a:xfrm>
          <a:prstGeom prst="rect">
            <a:avLst/>
          </a:prstGeom>
          <a:noFill/>
        </p:spPr>
        <p:txBody>
          <a:bodyPr wrap="square" rtlCol="0" anchor="b">
            <a:spAutoFit/>
          </a:bodyPr>
          <a:lstStyle/>
          <a:p>
            <a:r>
              <a:rPr lang="en-US" sz="3400" b="1" spc="-30" dirty="0">
                <a:solidFill>
                  <a:schemeClr val="tx2"/>
                </a:solidFill>
                <a:latin typeface="Poppins" pitchFamily="2" charset="77"/>
                <a:cs typeface="Poppins" pitchFamily="2" charset="77"/>
              </a:rPr>
              <a:t>Tools</a:t>
            </a:r>
          </a:p>
        </p:txBody>
      </p:sp>
      <p:sp>
        <p:nvSpPr>
          <p:cNvPr id="11" name="TextBox 10">
            <a:extLst>
              <a:ext uri="{FF2B5EF4-FFF2-40B4-BE49-F238E27FC236}">
                <a16:creationId xmlns:a16="http://schemas.microsoft.com/office/drawing/2014/main" id="{2E9D2AC8-C104-E91E-D681-E41E7AA7A8CA}"/>
              </a:ext>
            </a:extLst>
          </p:cNvPr>
          <p:cNvSpPr txBox="1"/>
          <p:nvPr/>
        </p:nvSpPr>
        <p:spPr>
          <a:xfrm>
            <a:off x="4538975" y="7612892"/>
            <a:ext cx="10008003" cy="1220847"/>
          </a:xfrm>
          <a:prstGeom prst="rect">
            <a:avLst/>
          </a:prstGeom>
          <a:noFill/>
        </p:spPr>
        <p:txBody>
          <a:bodyPr wrap="square" rtlCol="0">
            <a:spAutoFit/>
          </a:bodyPr>
          <a:lstStyle/>
          <a:p>
            <a:pPr marL="342900" indent="-342900">
              <a:lnSpc>
                <a:spcPts val="3500"/>
              </a:lnSpc>
              <a:spcAft>
                <a:spcPts val="1800"/>
              </a:spcAft>
              <a:buFont typeface="Arial" panose="020B0604020202020204" pitchFamily="34" charset="0"/>
              <a:buChar char="•"/>
            </a:pPr>
            <a:r>
              <a:rPr lang="en-US" sz="3200" dirty="0">
                <a:solidFill>
                  <a:schemeClr val="tx2">
                    <a:lumMod val="90000"/>
                    <a:lumOff val="10000"/>
                  </a:schemeClr>
                </a:solidFill>
                <a:latin typeface="+mn-lt"/>
                <a:ea typeface="Lato Light" panose="020F0502020204030203" pitchFamily="34" charset="0"/>
                <a:cs typeface="Mukta ExtraLight" panose="020B0000000000000000" pitchFamily="34" charset="77"/>
              </a:rPr>
              <a:t>Apply the routine Data Cleaning using </a:t>
            </a:r>
            <a:r>
              <a:rPr lang="en-US" sz="3400" b="1" dirty="0">
                <a:solidFill>
                  <a:schemeClr val="tx2">
                    <a:lumMod val="90000"/>
                    <a:lumOff val="10000"/>
                  </a:schemeClr>
                </a:solidFill>
                <a:latin typeface="+mn-lt"/>
                <a:ea typeface="Lato Light" panose="020F0502020204030203" pitchFamily="34" charset="0"/>
                <a:cs typeface="Mukta ExtraLight" panose="020B0000000000000000" pitchFamily="34" charset="77"/>
              </a:rPr>
              <a:t>Power BI</a:t>
            </a:r>
          </a:p>
          <a:p>
            <a:pPr marL="342900" indent="-342900" algn="l">
              <a:lnSpc>
                <a:spcPts val="3500"/>
              </a:lnSpc>
              <a:spcBef>
                <a:spcPts val="0"/>
              </a:spcBef>
              <a:spcAft>
                <a:spcPts val="1800"/>
              </a:spcAft>
              <a:buFont typeface="Arial" panose="020B0604020202020204" pitchFamily="34" charset="0"/>
              <a:buChar char="•"/>
            </a:pPr>
            <a:r>
              <a:rPr lang="en-US" sz="3200" dirty="0">
                <a:solidFill>
                  <a:schemeClr val="tx2">
                    <a:lumMod val="90000"/>
                    <a:lumOff val="10000"/>
                  </a:schemeClr>
                </a:solidFill>
                <a:latin typeface="+mn-lt"/>
                <a:ea typeface="Lato Light" panose="020F0502020204030203" pitchFamily="34" charset="0"/>
                <a:cs typeface="Mukta ExtraLight" panose="020B0000000000000000" pitchFamily="34" charset="77"/>
              </a:rPr>
              <a:t>Checking data types, missing values, duplicates</a:t>
            </a:r>
          </a:p>
        </p:txBody>
      </p:sp>
      <p:sp>
        <p:nvSpPr>
          <p:cNvPr id="13" name="TextBox 12">
            <a:extLst>
              <a:ext uri="{FF2B5EF4-FFF2-40B4-BE49-F238E27FC236}">
                <a16:creationId xmlns:a16="http://schemas.microsoft.com/office/drawing/2014/main" id="{2DEE99B6-01E2-D4C8-42CB-0DDEFD85CD4F}"/>
              </a:ext>
            </a:extLst>
          </p:cNvPr>
          <p:cNvSpPr txBox="1"/>
          <p:nvPr/>
        </p:nvSpPr>
        <p:spPr>
          <a:xfrm>
            <a:off x="2882858" y="4082084"/>
            <a:ext cx="5062944" cy="615553"/>
          </a:xfrm>
          <a:prstGeom prst="rect">
            <a:avLst/>
          </a:prstGeom>
          <a:noFill/>
        </p:spPr>
        <p:txBody>
          <a:bodyPr wrap="square" rtlCol="0" anchor="b">
            <a:spAutoFit/>
          </a:bodyPr>
          <a:lstStyle/>
          <a:p>
            <a:r>
              <a:rPr lang="en-US" sz="3400" b="1" spc="-30" dirty="0">
                <a:solidFill>
                  <a:srgbClr val="003366"/>
                </a:solidFill>
                <a:latin typeface="Poppins" pitchFamily="2" charset="77"/>
                <a:cs typeface="Poppins" pitchFamily="2" charset="77"/>
              </a:rPr>
              <a:t>Data Understanding</a:t>
            </a:r>
          </a:p>
        </p:txBody>
      </p:sp>
      <p:sp>
        <p:nvSpPr>
          <p:cNvPr id="14" name="TextBox 13">
            <a:extLst>
              <a:ext uri="{FF2B5EF4-FFF2-40B4-BE49-F238E27FC236}">
                <a16:creationId xmlns:a16="http://schemas.microsoft.com/office/drawing/2014/main" id="{D374C79F-1F04-2778-C182-1F3FE54518D6}"/>
              </a:ext>
            </a:extLst>
          </p:cNvPr>
          <p:cNvSpPr txBox="1"/>
          <p:nvPr/>
        </p:nvSpPr>
        <p:spPr>
          <a:xfrm>
            <a:off x="4538976" y="5000284"/>
            <a:ext cx="12980928" cy="544060"/>
          </a:xfrm>
          <a:prstGeom prst="rect">
            <a:avLst/>
          </a:prstGeom>
          <a:noFill/>
        </p:spPr>
        <p:txBody>
          <a:bodyPr wrap="square" rtlCol="0">
            <a:spAutoFit/>
          </a:bodyPr>
          <a:lstStyle/>
          <a:p>
            <a:pPr marL="342900" indent="-342900">
              <a:lnSpc>
                <a:spcPts val="3500"/>
              </a:lnSpc>
              <a:spcAft>
                <a:spcPts val="1800"/>
              </a:spcAft>
              <a:buFont typeface="Arial" panose="020B0604020202020204" pitchFamily="34" charset="0"/>
              <a:buChar char="•"/>
            </a:pPr>
            <a:r>
              <a:rPr lang="en-US" sz="3200" dirty="0">
                <a:solidFill>
                  <a:schemeClr val="tx2">
                    <a:lumMod val="90000"/>
                    <a:lumOff val="10000"/>
                  </a:schemeClr>
                </a:solidFill>
                <a:latin typeface="+mn-lt"/>
                <a:ea typeface="Lato Light" panose="020F0502020204030203" pitchFamily="34" charset="0"/>
                <a:cs typeface="Mukta ExtraLight" panose="020B0000000000000000" pitchFamily="34" charset="77"/>
              </a:rPr>
              <a:t>Understand different variable types, info, and basic Analysis using </a:t>
            </a:r>
            <a:r>
              <a:rPr lang="en-US" sz="3400" b="1" dirty="0">
                <a:solidFill>
                  <a:schemeClr val="tx2">
                    <a:lumMod val="90000"/>
                    <a:lumOff val="10000"/>
                  </a:schemeClr>
                </a:solidFill>
                <a:latin typeface="+mn-lt"/>
                <a:ea typeface="Lato Light" panose="020F0502020204030203" pitchFamily="34" charset="0"/>
                <a:cs typeface="Mukta ExtraLight" panose="020B0000000000000000" pitchFamily="34" charset="77"/>
              </a:rPr>
              <a:t>Excel</a:t>
            </a:r>
          </a:p>
        </p:txBody>
      </p:sp>
      <p:sp>
        <p:nvSpPr>
          <p:cNvPr id="15" name="TextBox 14">
            <a:extLst>
              <a:ext uri="{FF2B5EF4-FFF2-40B4-BE49-F238E27FC236}">
                <a16:creationId xmlns:a16="http://schemas.microsoft.com/office/drawing/2014/main" id="{4E1DDB76-FB00-70D7-8F62-601C30CAC3E2}"/>
              </a:ext>
            </a:extLst>
          </p:cNvPr>
          <p:cNvSpPr txBox="1"/>
          <p:nvPr/>
        </p:nvSpPr>
        <p:spPr>
          <a:xfrm>
            <a:off x="4538974" y="10660650"/>
            <a:ext cx="10008003" cy="1900520"/>
          </a:xfrm>
          <a:prstGeom prst="rect">
            <a:avLst/>
          </a:prstGeom>
          <a:noFill/>
        </p:spPr>
        <p:txBody>
          <a:bodyPr wrap="square" rtlCol="0">
            <a:spAutoFit/>
          </a:bodyPr>
          <a:lstStyle/>
          <a:p>
            <a:pPr marL="342900" indent="-342900">
              <a:lnSpc>
                <a:spcPts val="3500"/>
              </a:lnSpc>
              <a:spcAft>
                <a:spcPts val="1800"/>
              </a:spcAft>
              <a:buFont typeface="Arial" panose="020B0604020202020204" pitchFamily="34" charset="0"/>
              <a:buChar char="•"/>
            </a:pPr>
            <a:r>
              <a:rPr lang="en-US" sz="3200" dirty="0">
                <a:solidFill>
                  <a:schemeClr val="tx2">
                    <a:lumMod val="90000"/>
                    <a:lumOff val="10000"/>
                  </a:schemeClr>
                </a:solidFill>
                <a:latin typeface="+mn-lt"/>
                <a:ea typeface="Lato Light" panose="020F0502020204030203" pitchFamily="34" charset="0"/>
                <a:cs typeface="Mukta ExtraLight" panose="020B0000000000000000" pitchFamily="34" charset="77"/>
              </a:rPr>
              <a:t>Apply the </a:t>
            </a:r>
            <a:r>
              <a:rPr lang="en-US" sz="3200" dirty="0">
                <a:solidFill>
                  <a:schemeClr val="tx2">
                    <a:lumMod val="90000"/>
                    <a:lumOff val="10000"/>
                  </a:schemeClr>
                </a:solidFill>
                <a:ea typeface="Lato Light" panose="020F0502020204030203" pitchFamily="34" charset="0"/>
                <a:cs typeface="Mukta ExtraLight" panose="020B0000000000000000" pitchFamily="34" charset="77"/>
              </a:rPr>
              <a:t>D</a:t>
            </a:r>
            <a:r>
              <a:rPr lang="en-US" sz="3200" dirty="0">
                <a:solidFill>
                  <a:schemeClr val="tx2">
                    <a:lumMod val="90000"/>
                    <a:lumOff val="10000"/>
                  </a:schemeClr>
                </a:solidFill>
                <a:latin typeface="+mn-lt"/>
                <a:ea typeface="Lato Light" panose="020F0502020204030203" pitchFamily="34" charset="0"/>
                <a:cs typeface="Mukta ExtraLight" panose="020B0000000000000000" pitchFamily="34" charset="77"/>
              </a:rPr>
              <a:t>ata Analysis using </a:t>
            </a:r>
            <a:r>
              <a:rPr lang="en-US" sz="3400" b="1" dirty="0">
                <a:solidFill>
                  <a:schemeClr val="tx2">
                    <a:lumMod val="90000"/>
                    <a:lumOff val="10000"/>
                  </a:schemeClr>
                </a:solidFill>
                <a:latin typeface="+mn-lt"/>
                <a:ea typeface="Lato Light" panose="020F0502020204030203" pitchFamily="34" charset="0"/>
                <a:cs typeface="Mukta ExtraLight" panose="020B0000000000000000" pitchFamily="34" charset="77"/>
              </a:rPr>
              <a:t>Power BI</a:t>
            </a:r>
          </a:p>
          <a:p>
            <a:pPr marL="342900" indent="-342900">
              <a:lnSpc>
                <a:spcPts val="3500"/>
              </a:lnSpc>
              <a:spcAft>
                <a:spcPts val="1800"/>
              </a:spcAft>
              <a:buFont typeface="Arial" panose="020B0604020202020204" pitchFamily="34" charset="0"/>
              <a:buChar char="•"/>
            </a:pPr>
            <a:r>
              <a:rPr lang="en-US" sz="3200" dirty="0">
                <a:solidFill>
                  <a:schemeClr val="tx2">
                    <a:lumMod val="90000"/>
                    <a:lumOff val="10000"/>
                  </a:schemeClr>
                </a:solidFill>
                <a:ea typeface="Lato Light" panose="020F0502020204030203" pitchFamily="34" charset="0"/>
              </a:rPr>
              <a:t>Data transformation using </a:t>
            </a:r>
            <a:r>
              <a:rPr lang="en-US" sz="3200" b="1" dirty="0">
                <a:solidFill>
                  <a:schemeClr val="tx2">
                    <a:lumMod val="90000"/>
                    <a:lumOff val="10000"/>
                  </a:schemeClr>
                </a:solidFill>
                <a:ea typeface="Lato Light" panose="020F0502020204030203" pitchFamily="34" charset="0"/>
              </a:rPr>
              <a:t>Power Query</a:t>
            </a:r>
          </a:p>
          <a:p>
            <a:pPr marL="342900" indent="-342900">
              <a:lnSpc>
                <a:spcPts val="3500"/>
              </a:lnSpc>
              <a:spcAft>
                <a:spcPts val="1800"/>
              </a:spcAft>
              <a:buFont typeface="Arial" panose="020B0604020202020204" pitchFamily="34" charset="0"/>
              <a:buChar char="•"/>
            </a:pPr>
            <a:r>
              <a:rPr lang="en-US" sz="3200" dirty="0">
                <a:solidFill>
                  <a:schemeClr val="tx2">
                    <a:lumMod val="90000"/>
                    <a:lumOff val="10000"/>
                  </a:schemeClr>
                </a:solidFill>
                <a:ea typeface="Lato Light" panose="020F0502020204030203" pitchFamily="34" charset="0"/>
              </a:rPr>
              <a:t>KPIs, Measures using </a:t>
            </a:r>
            <a:r>
              <a:rPr lang="en-US" sz="3200" b="1" dirty="0">
                <a:solidFill>
                  <a:schemeClr val="tx2">
                    <a:lumMod val="90000"/>
                    <a:lumOff val="10000"/>
                  </a:schemeClr>
                </a:solidFill>
                <a:ea typeface="Lato Light" panose="020F0502020204030203" pitchFamily="34" charset="0"/>
              </a:rPr>
              <a:t>DAX</a:t>
            </a:r>
          </a:p>
        </p:txBody>
      </p:sp>
      <p:grpSp>
        <p:nvGrpSpPr>
          <p:cNvPr id="16" name="Group 15">
            <a:extLst>
              <a:ext uri="{FF2B5EF4-FFF2-40B4-BE49-F238E27FC236}">
                <a16:creationId xmlns:a16="http://schemas.microsoft.com/office/drawing/2014/main" id="{888264F8-68BB-ABDC-4FB1-147F2DDA3453}"/>
              </a:ext>
            </a:extLst>
          </p:cNvPr>
          <p:cNvGrpSpPr/>
          <p:nvPr/>
        </p:nvGrpSpPr>
        <p:grpSpPr>
          <a:xfrm>
            <a:off x="4294444" y="2344618"/>
            <a:ext cx="16984527" cy="643446"/>
            <a:chOff x="1249930" y="756191"/>
            <a:chExt cx="10170159" cy="480060"/>
          </a:xfrm>
          <a:solidFill>
            <a:srgbClr val="003366"/>
          </a:solidFill>
        </p:grpSpPr>
        <p:sp>
          <p:nvSpPr>
            <p:cNvPr id="17" name="Rectangle 16">
              <a:extLst>
                <a:ext uri="{FF2B5EF4-FFF2-40B4-BE49-F238E27FC236}">
                  <a16:creationId xmlns:a16="http://schemas.microsoft.com/office/drawing/2014/main" id="{3EC06A84-C50D-5A60-5663-5D5D4743CF09}"/>
                </a:ext>
              </a:extLst>
            </p:cNvPr>
            <p:cNvSpPr/>
            <p:nvPr/>
          </p:nvSpPr>
          <p:spPr>
            <a:xfrm>
              <a:off x="1249930" y="756191"/>
              <a:ext cx="10066021" cy="48006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8" name="TextBox 17">
              <a:extLst>
                <a:ext uri="{FF2B5EF4-FFF2-40B4-BE49-F238E27FC236}">
                  <a16:creationId xmlns:a16="http://schemas.microsoft.com/office/drawing/2014/main" id="{987E48B1-1AC2-3DCC-BAB5-0E67B650C62B}"/>
                </a:ext>
              </a:extLst>
            </p:cNvPr>
            <p:cNvSpPr txBox="1"/>
            <p:nvPr/>
          </p:nvSpPr>
          <p:spPr>
            <a:xfrm>
              <a:off x="1311872" y="858113"/>
              <a:ext cx="10108217" cy="275550"/>
            </a:xfrm>
            <a:prstGeom prst="rect">
              <a:avLst/>
            </a:prstGeom>
            <a:noFill/>
          </p:spPr>
          <p:txBody>
            <a:bodyPr wrap="square">
              <a:spAutoFit/>
            </a:bodyPr>
            <a:lstStyle/>
            <a:p>
              <a:r>
                <a:rPr lang="en-US" sz="1800" b="1" i="0" u="none" strike="noStrike" dirty="0">
                  <a:solidFill>
                    <a:schemeClr val="bg1"/>
                  </a:solidFill>
                  <a:effectLst/>
                  <a:latin typeface="Arial" panose="020B0604020202020204" pitchFamily="34" charset="0"/>
                </a:rPr>
                <a:t>Transaction ID    Purchase Type    Payment Method    </a:t>
              </a:r>
              <a:r>
                <a:rPr lang="en-US" sz="1800" b="1" i="0" u="none" strike="noStrike" dirty="0" err="1">
                  <a:solidFill>
                    <a:schemeClr val="bg1"/>
                  </a:solidFill>
                  <a:effectLst/>
                  <a:latin typeface="Arial" panose="020B0604020202020204" pitchFamily="34" charset="0"/>
                </a:rPr>
                <a:t>Railcard</a:t>
              </a:r>
              <a:r>
                <a:rPr lang="en-US" sz="1800" b="1" dirty="0">
                  <a:solidFill>
                    <a:schemeClr val="bg1"/>
                  </a:solidFill>
                  <a:latin typeface="Arial" panose="020B0604020202020204" pitchFamily="34" charset="0"/>
                </a:rPr>
                <a:t>    </a:t>
              </a:r>
              <a:r>
                <a:rPr lang="en-US" sz="1800" b="1" i="0" u="none" strike="noStrike" dirty="0">
                  <a:solidFill>
                    <a:schemeClr val="bg1"/>
                  </a:solidFill>
                  <a:effectLst/>
                  <a:latin typeface="Arial" panose="020B0604020202020204" pitchFamily="34" charset="0"/>
                </a:rPr>
                <a:t>Ticket Class    Ticket Type    Departure Station    Arrival Destination    Date of Journey</a:t>
              </a:r>
              <a:endParaRPr lang="ar-EG" sz="1800" b="1" dirty="0">
                <a:solidFill>
                  <a:schemeClr val="bg1"/>
                </a:solidFill>
              </a:endParaRPr>
            </a:p>
          </p:txBody>
        </p:sp>
      </p:grpSp>
      <p:pic>
        <p:nvPicPr>
          <p:cNvPr id="19" name="Graphic 18" descr="Database with solid fill">
            <a:extLst>
              <a:ext uri="{FF2B5EF4-FFF2-40B4-BE49-F238E27FC236}">
                <a16:creationId xmlns:a16="http://schemas.microsoft.com/office/drawing/2014/main" id="{5C086AFB-71EA-D1CD-EB1E-B737DB9550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07266" y="2061272"/>
            <a:ext cx="1097280" cy="1097280"/>
          </a:xfrm>
          <a:prstGeom prst="rect">
            <a:avLst/>
          </a:prstGeom>
        </p:spPr>
      </p:pic>
    </p:spTree>
    <p:extLst>
      <p:ext uri="{BB962C8B-B14F-4D97-AF65-F5344CB8AC3E}">
        <p14:creationId xmlns:p14="http://schemas.microsoft.com/office/powerpoint/2010/main" val="128679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03BAF-3349-89D4-2101-BF3875E039AC}"/>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9926B414-F7AA-0C23-39F6-3F3D23A7F791}"/>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Work Stream 1: </a:t>
            </a:r>
            <a:r>
              <a:rPr lang="en-US" sz="6500" b="1" dirty="0">
                <a:solidFill>
                  <a:srgbClr val="C00000"/>
                </a:solidFill>
                <a:latin typeface="Oswald" pitchFamily="2" charset="0"/>
                <a:cs typeface="Arial" panose="020B0604020202020204" pitchFamily="34" charset="0"/>
              </a:rPr>
              <a:t>Customer Behavior</a:t>
            </a:r>
          </a:p>
        </p:txBody>
      </p:sp>
      <p:pic>
        <p:nvPicPr>
          <p:cNvPr id="12" name="Graphic 11" descr="Target Audience with solid fill">
            <a:extLst>
              <a:ext uri="{FF2B5EF4-FFF2-40B4-BE49-F238E27FC236}">
                <a16:creationId xmlns:a16="http://schemas.microsoft.com/office/drawing/2014/main" id="{E2C5673A-3B46-504A-06C3-AF87288FEB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863534" y="0"/>
            <a:ext cx="1976897" cy="1976896"/>
          </a:xfrm>
          <a:prstGeom prst="rect">
            <a:avLst/>
          </a:prstGeom>
        </p:spPr>
      </p:pic>
      <p:sp>
        <p:nvSpPr>
          <p:cNvPr id="2" name="TextBox 1">
            <a:extLst>
              <a:ext uri="{FF2B5EF4-FFF2-40B4-BE49-F238E27FC236}">
                <a16:creationId xmlns:a16="http://schemas.microsoft.com/office/drawing/2014/main" id="{F3A3613B-0AA3-44BD-B59E-44671D4F0CB0}"/>
              </a:ext>
            </a:extLst>
          </p:cNvPr>
          <p:cNvSpPr txBox="1"/>
          <p:nvPr/>
        </p:nvSpPr>
        <p:spPr>
          <a:xfrm>
            <a:off x="2882858" y="7059581"/>
            <a:ext cx="5062944" cy="615553"/>
          </a:xfrm>
          <a:prstGeom prst="rect">
            <a:avLst/>
          </a:prstGeom>
          <a:noFill/>
        </p:spPr>
        <p:txBody>
          <a:bodyPr wrap="square" rtlCol="0" anchor="b">
            <a:spAutoFit/>
          </a:bodyPr>
          <a:lstStyle/>
          <a:p>
            <a:r>
              <a:rPr lang="en-US" sz="3400" b="1" spc="-30" dirty="0">
                <a:solidFill>
                  <a:srgbClr val="003366"/>
                </a:solidFill>
                <a:latin typeface="Poppins" pitchFamily="2" charset="77"/>
                <a:cs typeface="Poppins" pitchFamily="2" charset="77"/>
              </a:rPr>
              <a:t>Main Questions</a:t>
            </a:r>
          </a:p>
        </p:txBody>
      </p:sp>
      <p:sp>
        <p:nvSpPr>
          <p:cNvPr id="3" name="TextBox 2">
            <a:extLst>
              <a:ext uri="{FF2B5EF4-FFF2-40B4-BE49-F238E27FC236}">
                <a16:creationId xmlns:a16="http://schemas.microsoft.com/office/drawing/2014/main" id="{D660F094-991A-8BD5-FEAF-567E2D8693D4}"/>
              </a:ext>
            </a:extLst>
          </p:cNvPr>
          <p:cNvSpPr txBox="1"/>
          <p:nvPr/>
        </p:nvSpPr>
        <p:spPr>
          <a:xfrm>
            <a:off x="2882858" y="2307391"/>
            <a:ext cx="5062944" cy="615553"/>
          </a:xfrm>
          <a:prstGeom prst="rect">
            <a:avLst/>
          </a:prstGeom>
          <a:noFill/>
        </p:spPr>
        <p:txBody>
          <a:bodyPr wrap="square" rtlCol="0" anchor="b">
            <a:spAutoFit/>
          </a:bodyPr>
          <a:lstStyle/>
          <a:p>
            <a:r>
              <a:rPr lang="en-US" sz="3400" b="1" spc="-30" dirty="0">
                <a:solidFill>
                  <a:srgbClr val="003366"/>
                </a:solidFill>
                <a:latin typeface="Poppins" pitchFamily="2" charset="77"/>
                <a:cs typeface="Poppins" pitchFamily="2" charset="77"/>
              </a:rPr>
              <a:t>Main Objectives</a:t>
            </a:r>
          </a:p>
        </p:txBody>
      </p:sp>
      <p:sp>
        <p:nvSpPr>
          <p:cNvPr id="4" name="TextBox 3">
            <a:extLst>
              <a:ext uri="{FF2B5EF4-FFF2-40B4-BE49-F238E27FC236}">
                <a16:creationId xmlns:a16="http://schemas.microsoft.com/office/drawing/2014/main" id="{39BE4E13-5301-7E33-AC97-1FB74E99A525}"/>
              </a:ext>
            </a:extLst>
          </p:cNvPr>
          <p:cNvSpPr txBox="1"/>
          <p:nvPr/>
        </p:nvSpPr>
        <p:spPr>
          <a:xfrm>
            <a:off x="8274598" y="2372942"/>
            <a:ext cx="7422601" cy="541174"/>
          </a:xfrm>
          <a:prstGeom prst="rect">
            <a:avLst/>
          </a:prstGeom>
          <a:noFill/>
        </p:spPr>
        <p:txBody>
          <a:bodyPr wrap="square" rtlCol="0">
            <a:spAutoFit/>
          </a:bodyPr>
          <a:lstStyle/>
          <a:p>
            <a:pPr>
              <a:lnSpc>
                <a:spcPts val="3500"/>
              </a:lnSpc>
              <a:spcAft>
                <a:spcPts val="1800"/>
              </a:spcAft>
            </a:pPr>
            <a:r>
              <a:rPr lang="en-US" sz="3200" b="1" dirty="0">
                <a:solidFill>
                  <a:schemeClr val="tx2">
                    <a:lumMod val="90000"/>
                    <a:lumOff val="10000"/>
                  </a:schemeClr>
                </a:solidFill>
                <a:latin typeface="+mn-lt"/>
                <a:ea typeface="Lato Light" panose="020F0502020204030203" pitchFamily="34" charset="0"/>
                <a:cs typeface="Mukta ExtraLight" panose="020B0000000000000000" pitchFamily="34" charset="77"/>
              </a:rPr>
              <a:t>Identify customer behavior and patterns</a:t>
            </a:r>
            <a:endParaRPr lang="en-US" sz="3400" b="1" dirty="0">
              <a:solidFill>
                <a:schemeClr val="tx2">
                  <a:lumMod val="90000"/>
                  <a:lumOff val="10000"/>
                </a:schemeClr>
              </a:solidFill>
              <a:latin typeface="+mn-lt"/>
              <a:ea typeface="Lato Light" panose="020F0502020204030203" pitchFamily="34" charset="0"/>
              <a:cs typeface="Mukta ExtraLight" panose="020B0000000000000000" pitchFamily="34" charset="77"/>
            </a:endParaRPr>
          </a:p>
        </p:txBody>
      </p:sp>
      <p:sp>
        <p:nvSpPr>
          <p:cNvPr id="5" name="TextBox 4">
            <a:extLst>
              <a:ext uri="{FF2B5EF4-FFF2-40B4-BE49-F238E27FC236}">
                <a16:creationId xmlns:a16="http://schemas.microsoft.com/office/drawing/2014/main" id="{CDE0B7CF-6157-732D-48EF-AFE6E949316E}"/>
              </a:ext>
            </a:extLst>
          </p:cNvPr>
          <p:cNvSpPr txBox="1"/>
          <p:nvPr/>
        </p:nvSpPr>
        <p:spPr>
          <a:xfrm>
            <a:off x="4465455" y="8135019"/>
            <a:ext cx="6745089" cy="4388381"/>
          </a:xfrm>
          <a:prstGeom prst="rect">
            <a:avLst/>
          </a:prstGeom>
          <a:noFill/>
        </p:spPr>
        <p:txBody>
          <a:bodyPr wrap="square" rtlCol="0">
            <a:spAutoFit/>
          </a:bodyPr>
          <a:lstStyle/>
          <a:p>
            <a:pPr marL="342900" indent="-342900">
              <a:lnSpc>
                <a:spcPts val="3500"/>
              </a:lnSpc>
              <a:spcAft>
                <a:spcPts val="4000"/>
              </a:spcAft>
              <a:buFont typeface="Arial" panose="020B0604020202020204" pitchFamily="34" charset="0"/>
              <a:buChar char="•"/>
            </a:pPr>
            <a:r>
              <a:rPr lang="en-US" sz="3200" b="1" dirty="0">
                <a:solidFill>
                  <a:schemeClr val="tx2">
                    <a:lumMod val="90000"/>
                    <a:lumOff val="10000"/>
                  </a:schemeClr>
                </a:solidFill>
                <a:latin typeface="+mn-lt"/>
                <a:ea typeface="Lato Light" panose="020F0502020204030203" pitchFamily="34" charset="0"/>
                <a:cs typeface="Mukta ExtraLight" panose="020B0000000000000000" pitchFamily="34" charset="77"/>
              </a:rPr>
              <a:t>What is the quantity of tickets? </a:t>
            </a:r>
          </a:p>
          <a:p>
            <a:pPr marL="342900" indent="-342900">
              <a:lnSpc>
                <a:spcPts val="3500"/>
              </a:lnSpc>
              <a:spcAft>
                <a:spcPts val="4000"/>
              </a:spcAft>
              <a:buFont typeface="Arial" panose="020B0604020202020204" pitchFamily="34" charset="0"/>
              <a:buChar char="•"/>
            </a:pPr>
            <a:r>
              <a:rPr lang="en-US" sz="3200" b="1" dirty="0">
                <a:solidFill>
                  <a:schemeClr val="tx2">
                    <a:lumMod val="90000"/>
                    <a:lumOff val="10000"/>
                  </a:schemeClr>
                </a:solidFill>
                <a:ea typeface="Lato Light" panose="020F0502020204030203" pitchFamily="34" charset="0"/>
              </a:rPr>
              <a:t>What type of tickets prefer?                   </a:t>
            </a:r>
          </a:p>
          <a:p>
            <a:pPr marL="342900" indent="-342900">
              <a:lnSpc>
                <a:spcPts val="3500"/>
              </a:lnSpc>
              <a:spcAft>
                <a:spcPts val="4000"/>
              </a:spcAft>
              <a:buFont typeface="Arial" panose="020B0604020202020204" pitchFamily="34" charset="0"/>
              <a:buChar char="•"/>
            </a:pPr>
            <a:r>
              <a:rPr lang="en-US" sz="3200" b="1" dirty="0">
                <a:solidFill>
                  <a:schemeClr val="tx2">
                    <a:lumMod val="90000"/>
                    <a:lumOff val="10000"/>
                  </a:schemeClr>
                </a:solidFill>
                <a:ea typeface="Lato Light" panose="020F0502020204030203" pitchFamily="34" charset="0"/>
              </a:rPr>
              <a:t>How to purchase the tickets?                      </a:t>
            </a:r>
            <a:endParaRPr lang="en-US" sz="3200" dirty="0">
              <a:solidFill>
                <a:schemeClr val="tx2">
                  <a:lumMod val="90000"/>
                  <a:lumOff val="10000"/>
                </a:schemeClr>
              </a:solidFill>
              <a:ea typeface="Lato Light" panose="020F0502020204030203" pitchFamily="34" charset="0"/>
            </a:endParaRPr>
          </a:p>
          <a:p>
            <a:pPr marL="342900" indent="-342900">
              <a:lnSpc>
                <a:spcPts val="3500"/>
              </a:lnSpc>
              <a:spcAft>
                <a:spcPts val="4000"/>
              </a:spcAft>
              <a:buFont typeface="Arial" panose="020B0604020202020204" pitchFamily="34" charset="0"/>
              <a:buChar char="•"/>
            </a:pPr>
            <a:r>
              <a:rPr lang="en-US" sz="3200" b="1" dirty="0">
                <a:solidFill>
                  <a:schemeClr val="tx2">
                    <a:lumMod val="90000"/>
                    <a:lumOff val="10000"/>
                  </a:schemeClr>
                </a:solidFill>
                <a:ea typeface="Lato Light" panose="020F0502020204030203" pitchFamily="34" charset="0"/>
              </a:rPr>
              <a:t>When prefer to purchase tickets?         </a:t>
            </a:r>
            <a:r>
              <a:rPr lang="en-US" sz="3200" dirty="0">
                <a:solidFill>
                  <a:schemeClr val="tx2">
                    <a:lumMod val="90000"/>
                    <a:lumOff val="10000"/>
                  </a:schemeClr>
                </a:solidFill>
                <a:ea typeface="Lato Light" panose="020F0502020204030203" pitchFamily="34" charset="0"/>
              </a:rPr>
              <a:t>                                                                </a:t>
            </a:r>
          </a:p>
          <a:p>
            <a:pPr marL="342900" indent="-342900">
              <a:lnSpc>
                <a:spcPts val="3500"/>
              </a:lnSpc>
              <a:spcAft>
                <a:spcPts val="4000"/>
              </a:spcAft>
              <a:buFont typeface="Arial" panose="020B0604020202020204" pitchFamily="34" charset="0"/>
              <a:buChar char="•"/>
            </a:pPr>
            <a:r>
              <a:rPr lang="en-US" sz="3200" b="1" dirty="0">
                <a:solidFill>
                  <a:schemeClr val="tx2">
                    <a:lumMod val="90000"/>
                    <a:lumOff val="10000"/>
                  </a:schemeClr>
                </a:solidFill>
                <a:ea typeface="Lato Light" panose="020F0502020204030203" pitchFamily="34" charset="0"/>
              </a:rPr>
              <a:t>Where prefer to use stations? </a:t>
            </a:r>
            <a:endParaRPr lang="en-US" sz="3200" dirty="0">
              <a:solidFill>
                <a:schemeClr val="tx2">
                  <a:lumMod val="90000"/>
                  <a:lumOff val="10000"/>
                </a:schemeClr>
              </a:solidFill>
              <a:ea typeface="Lato Light" panose="020F0502020204030203" pitchFamily="34" charset="0"/>
            </a:endParaRPr>
          </a:p>
        </p:txBody>
      </p:sp>
      <p:sp>
        <p:nvSpPr>
          <p:cNvPr id="6" name="TextBox 5">
            <a:extLst>
              <a:ext uri="{FF2B5EF4-FFF2-40B4-BE49-F238E27FC236}">
                <a16:creationId xmlns:a16="http://schemas.microsoft.com/office/drawing/2014/main" id="{04463A31-D453-AC5B-8AE7-2386C45BDA15}"/>
              </a:ext>
            </a:extLst>
          </p:cNvPr>
          <p:cNvSpPr txBox="1"/>
          <p:nvPr/>
        </p:nvSpPr>
        <p:spPr>
          <a:xfrm>
            <a:off x="4422363" y="4000092"/>
            <a:ext cx="3386015" cy="553998"/>
          </a:xfrm>
          <a:prstGeom prst="rect">
            <a:avLst/>
          </a:prstGeom>
          <a:noFill/>
        </p:spPr>
        <p:txBody>
          <a:bodyPr wrap="square" rtlCol="0" anchor="b">
            <a:spAutoFit/>
          </a:bodyPr>
          <a:lstStyle/>
          <a:p>
            <a:r>
              <a:rPr lang="en-US" sz="3000" b="1" spc="-30" dirty="0">
                <a:solidFill>
                  <a:srgbClr val="C00000"/>
                </a:solidFill>
                <a:latin typeface="Poppins" pitchFamily="2" charset="77"/>
                <a:cs typeface="Poppins" pitchFamily="2" charset="77"/>
              </a:rPr>
              <a:t>Quantity </a:t>
            </a:r>
          </a:p>
        </p:txBody>
      </p:sp>
      <p:sp>
        <p:nvSpPr>
          <p:cNvPr id="7" name="TextBox 6">
            <a:extLst>
              <a:ext uri="{FF2B5EF4-FFF2-40B4-BE49-F238E27FC236}">
                <a16:creationId xmlns:a16="http://schemas.microsoft.com/office/drawing/2014/main" id="{F7D4DD82-14D8-9498-49BB-BD7265DC18C6}"/>
              </a:ext>
            </a:extLst>
          </p:cNvPr>
          <p:cNvSpPr txBox="1"/>
          <p:nvPr/>
        </p:nvSpPr>
        <p:spPr>
          <a:xfrm>
            <a:off x="4468272" y="4786041"/>
            <a:ext cx="2715077" cy="553998"/>
          </a:xfrm>
          <a:prstGeom prst="rect">
            <a:avLst/>
          </a:prstGeom>
          <a:noFill/>
        </p:spPr>
        <p:txBody>
          <a:bodyPr wrap="square" rtlCol="0" anchor="b">
            <a:spAutoFit/>
          </a:bodyPr>
          <a:lstStyle/>
          <a:p>
            <a:r>
              <a:rPr lang="en-US" sz="3000" b="1" spc="-30" dirty="0">
                <a:solidFill>
                  <a:srgbClr val="C00000"/>
                </a:solidFill>
                <a:latin typeface="Poppins" pitchFamily="2" charset="77"/>
                <a:cs typeface="Poppins" pitchFamily="2" charset="77"/>
              </a:rPr>
              <a:t>Ticket Types</a:t>
            </a:r>
          </a:p>
        </p:txBody>
      </p:sp>
      <p:sp>
        <p:nvSpPr>
          <p:cNvPr id="8" name="TextBox 7">
            <a:extLst>
              <a:ext uri="{FF2B5EF4-FFF2-40B4-BE49-F238E27FC236}">
                <a16:creationId xmlns:a16="http://schemas.microsoft.com/office/drawing/2014/main" id="{6F592F4D-5255-DB05-3095-90B6ED1831E1}"/>
              </a:ext>
            </a:extLst>
          </p:cNvPr>
          <p:cNvSpPr txBox="1"/>
          <p:nvPr/>
        </p:nvSpPr>
        <p:spPr>
          <a:xfrm>
            <a:off x="8152987" y="4765041"/>
            <a:ext cx="4181481" cy="553998"/>
          </a:xfrm>
          <a:prstGeom prst="rect">
            <a:avLst/>
          </a:prstGeom>
          <a:noFill/>
        </p:spPr>
        <p:txBody>
          <a:bodyPr wrap="square" rtlCol="0" anchor="b">
            <a:spAutoFit/>
          </a:bodyPr>
          <a:lstStyle/>
          <a:p>
            <a:r>
              <a:rPr lang="en-US" sz="3000" b="1" spc="-30" dirty="0">
                <a:solidFill>
                  <a:srgbClr val="C00000"/>
                </a:solidFill>
                <a:latin typeface="Poppins" pitchFamily="2" charset="77"/>
                <a:cs typeface="Poppins" pitchFamily="2" charset="77"/>
              </a:rPr>
              <a:t>Purchase method </a:t>
            </a:r>
          </a:p>
        </p:txBody>
      </p:sp>
      <p:sp>
        <p:nvSpPr>
          <p:cNvPr id="10" name="TextBox 9">
            <a:extLst>
              <a:ext uri="{FF2B5EF4-FFF2-40B4-BE49-F238E27FC236}">
                <a16:creationId xmlns:a16="http://schemas.microsoft.com/office/drawing/2014/main" id="{FD857E89-6222-4D83-6AFD-9A23FAF3CB2E}"/>
              </a:ext>
            </a:extLst>
          </p:cNvPr>
          <p:cNvSpPr txBox="1"/>
          <p:nvPr/>
        </p:nvSpPr>
        <p:spPr>
          <a:xfrm>
            <a:off x="8152987" y="5598224"/>
            <a:ext cx="2444121" cy="553998"/>
          </a:xfrm>
          <a:prstGeom prst="rect">
            <a:avLst/>
          </a:prstGeom>
          <a:noFill/>
        </p:spPr>
        <p:txBody>
          <a:bodyPr wrap="square" rtlCol="0" anchor="b">
            <a:spAutoFit/>
          </a:bodyPr>
          <a:lstStyle/>
          <a:p>
            <a:r>
              <a:rPr lang="en-US" sz="3000" b="1" spc="-30" dirty="0">
                <a:solidFill>
                  <a:srgbClr val="C00000"/>
                </a:solidFill>
                <a:latin typeface="Poppins" pitchFamily="2" charset="77"/>
                <a:cs typeface="Poppins" pitchFamily="2" charset="77"/>
              </a:rPr>
              <a:t>Location </a:t>
            </a:r>
          </a:p>
        </p:txBody>
      </p:sp>
      <p:sp>
        <p:nvSpPr>
          <p:cNvPr id="11" name="TextBox 10">
            <a:extLst>
              <a:ext uri="{FF2B5EF4-FFF2-40B4-BE49-F238E27FC236}">
                <a16:creationId xmlns:a16="http://schemas.microsoft.com/office/drawing/2014/main" id="{41AD7D3D-A9E1-907A-367A-F5886E85AEE6}"/>
              </a:ext>
            </a:extLst>
          </p:cNvPr>
          <p:cNvSpPr txBox="1"/>
          <p:nvPr/>
        </p:nvSpPr>
        <p:spPr>
          <a:xfrm>
            <a:off x="4468272" y="5598224"/>
            <a:ext cx="1892117" cy="553998"/>
          </a:xfrm>
          <a:prstGeom prst="rect">
            <a:avLst/>
          </a:prstGeom>
          <a:noFill/>
        </p:spPr>
        <p:txBody>
          <a:bodyPr wrap="square" rtlCol="0" anchor="b">
            <a:spAutoFit/>
          </a:bodyPr>
          <a:lstStyle/>
          <a:p>
            <a:r>
              <a:rPr lang="en-US" sz="3000" b="1" spc="-30" dirty="0">
                <a:solidFill>
                  <a:srgbClr val="C00000"/>
                </a:solidFill>
                <a:latin typeface="Poppins" pitchFamily="2" charset="77"/>
                <a:cs typeface="Poppins" pitchFamily="2" charset="77"/>
              </a:rPr>
              <a:t>Time </a:t>
            </a:r>
          </a:p>
        </p:txBody>
      </p:sp>
      <p:sp>
        <p:nvSpPr>
          <p:cNvPr id="13" name="TextBox 12">
            <a:extLst>
              <a:ext uri="{FF2B5EF4-FFF2-40B4-BE49-F238E27FC236}">
                <a16:creationId xmlns:a16="http://schemas.microsoft.com/office/drawing/2014/main" id="{94004A12-B4A7-2417-8466-5F691F7CD287}"/>
              </a:ext>
            </a:extLst>
          </p:cNvPr>
          <p:cNvSpPr txBox="1"/>
          <p:nvPr/>
        </p:nvSpPr>
        <p:spPr>
          <a:xfrm>
            <a:off x="8314409" y="2909344"/>
            <a:ext cx="5877080" cy="523733"/>
          </a:xfrm>
          <a:prstGeom prst="rect">
            <a:avLst/>
          </a:prstGeom>
          <a:noFill/>
        </p:spPr>
        <p:txBody>
          <a:bodyPr wrap="square" rtlCol="0">
            <a:spAutoFit/>
          </a:bodyPr>
          <a:lstStyle/>
          <a:p>
            <a:pPr>
              <a:lnSpc>
                <a:spcPts val="3500"/>
              </a:lnSpc>
              <a:spcAft>
                <a:spcPts val="1800"/>
              </a:spcAft>
            </a:pPr>
            <a:r>
              <a:rPr lang="en-US" sz="2800" b="1" dirty="0">
                <a:solidFill>
                  <a:schemeClr val="tx2">
                    <a:lumMod val="90000"/>
                    <a:lumOff val="10000"/>
                  </a:schemeClr>
                </a:solidFill>
                <a:latin typeface="+mn-lt"/>
                <a:ea typeface="Lato Light" panose="020F0502020204030203" pitchFamily="34" charset="0"/>
                <a:cs typeface="Mukta ExtraLight" panose="020B0000000000000000" pitchFamily="34" charset="77"/>
              </a:rPr>
              <a:t>How 5 items interact with each other</a:t>
            </a:r>
          </a:p>
        </p:txBody>
      </p:sp>
    </p:spTree>
    <p:extLst>
      <p:ext uri="{BB962C8B-B14F-4D97-AF65-F5344CB8AC3E}">
        <p14:creationId xmlns:p14="http://schemas.microsoft.com/office/powerpoint/2010/main" val="401149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10"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1EEAC-1CF1-1A27-624E-7958CB58EB1F}"/>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FDEADF8B-4E8C-1367-F6E1-B988302D7023}"/>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Customer Behavior Insights</a:t>
            </a:r>
          </a:p>
        </p:txBody>
      </p:sp>
      <p:pic>
        <p:nvPicPr>
          <p:cNvPr id="12" name="Graphic 11" descr="Target Audience with solid fill">
            <a:extLst>
              <a:ext uri="{FF2B5EF4-FFF2-40B4-BE49-F238E27FC236}">
                <a16:creationId xmlns:a16="http://schemas.microsoft.com/office/drawing/2014/main" id="{F94C1CDC-932A-403A-18D6-C3F1F8E223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34528" y="0"/>
            <a:ext cx="1976897" cy="1976896"/>
          </a:xfrm>
          <a:prstGeom prst="rect">
            <a:avLst/>
          </a:prstGeom>
        </p:spPr>
      </p:pic>
      <p:sp>
        <p:nvSpPr>
          <p:cNvPr id="2" name="TextBox 1">
            <a:extLst>
              <a:ext uri="{FF2B5EF4-FFF2-40B4-BE49-F238E27FC236}">
                <a16:creationId xmlns:a16="http://schemas.microsoft.com/office/drawing/2014/main" id="{FE9C47D8-6040-5904-214D-18373A5F5C4D}"/>
              </a:ext>
            </a:extLst>
          </p:cNvPr>
          <p:cNvSpPr txBox="1"/>
          <p:nvPr/>
        </p:nvSpPr>
        <p:spPr>
          <a:xfrm>
            <a:off x="2882858" y="2747060"/>
            <a:ext cx="5062944" cy="615553"/>
          </a:xfrm>
          <a:prstGeom prst="rect">
            <a:avLst/>
          </a:prstGeom>
          <a:noFill/>
        </p:spPr>
        <p:txBody>
          <a:bodyPr wrap="square" rtlCol="0" anchor="b">
            <a:spAutoFit/>
          </a:bodyPr>
          <a:lstStyle/>
          <a:p>
            <a:r>
              <a:rPr lang="en-US" sz="3400" b="1" spc="-30" dirty="0">
                <a:solidFill>
                  <a:srgbClr val="003366"/>
                </a:solidFill>
                <a:latin typeface="Poppins" pitchFamily="2" charset="77"/>
                <a:cs typeface="Poppins" pitchFamily="2" charset="77"/>
              </a:rPr>
              <a:t>Quantity</a:t>
            </a:r>
          </a:p>
        </p:txBody>
      </p:sp>
      <p:pic>
        <p:nvPicPr>
          <p:cNvPr id="3" name="Picture 2">
            <a:extLst>
              <a:ext uri="{FF2B5EF4-FFF2-40B4-BE49-F238E27FC236}">
                <a16:creationId xmlns:a16="http://schemas.microsoft.com/office/drawing/2014/main" id="{CE19C01C-BE44-C6A3-5A82-D661733B49BA}"/>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12753334" y="8870069"/>
            <a:ext cx="6958501" cy="4009563"/>
          </a:xfrm>
          <a:prstGeom prst="rect">
            <a:avLst/>
          </a:prstGeom>
        </p:spPr>
      </p:pic>
      <p:sp>
        <p:nvSpPr>
          <p:cNvPr id="4" name="TextBox 3">
            <a:extLst>
              <a:ext uri="{FF2B5EF4-FFF2-40B4-BE49-F238E27FC236}">
                <a16:creationId xmlns:a16="http://schemas.microsoft.com/office/drawing/2014/main" id="{319CCB6E-7546-D980-E9DC-B1C1DF2E6E24}"/>
              </a:ext>
            </a:extLst>
          </p:cNvPr>
          <p:cNvSpPr txBox="1"/>
          <p:nvPr/>
        </p:nvSpPr>
        <p:spPr>
          <a:xfrm>
            <a:off x="2882858" y="5331015"/>
            <a:ext cx="5062944" cy="615553"/>
          </a:xfrm>
          <a:prstGeom prst="rect">
            <a:avLst/>
          </a:prstGeom>
          <a:noFill/>
        </p:spPr>
        <p:txBody>
          <a:bodyPr wrap="square" rtlCol="0" anchor="b">
            <a:spAutoFit/>
          </a:bodyPr>
          <a:lstStyle/>
          <a:p>
            <a:r>
              <a:rPr lang="en-US" sz="3400" b="1" spc="-30" dirty="0">
                <a:solidFill>
                  <a:srgbClr val="003366"/>
                </a:solidFill>
                <a:latin typeface="Poppins" pitchFamily="2" charset="77"/>
                <a:cs typeface="Poppins" pitchFamily="2" charset="77"/>
              </a:rPr>
              <a:t>Type </a:t>
            </a:r>
          </a:p>
        </p:txBody>
      </p:sp>
      <p:pic>
        <p:nvPicPr>
          <p:cNvPr id="5" name="Picture 4">
            <a:extLst>
              <a:ext uri="{FF2B5EF4-FFF2-40B4-BE49-F238E27FC236}">
                <a16:creationId xmlns:a16="http://schemas.microsoft.com/office/drawing/2014/main" id="{F82DB626-65F1-64DD-CBA6-C09B4BFEFA55}"/>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12355866" y="2000082"/>
            <a:ext cx="8151968" cy="2567160"/>
          </a:xfrm>
          <a:prstGeom prst="rect">
            <a:avLst/>
          </a:prstGeom>
        </p:spPr>
      </p:pic>
      <p:sp>
        <p:nvSpPr>
          <p:cNvPr id="6" name="TextBox 5">
            <a:extLst>
              <a:ext uri="{FF2B5EF4-FFF2-40B4-BE49-F238E27FC236}">
                <a16:creationId xmlns:a16="http://schemas.microsoft.com/office/drawing/2014/main" id="{74E3F8FB-D607-BE21-DA1C-16C5B283FCEC}"/>
              </a:ext>
            </a:extLst>
          </p:cNvPr>
          <p:cNvSpPr txBox="1"/>
          <p:nvPr/>
        </p:nvSpPr>
        <p:spPr>
          <a:xfrm>
            <a:off x="5879799" y="3510894"/>
            <a:ext cx="4132006" cy="584775"/>
          </a:xfrm>
          <a:prstGeom prst="rect">
            <a:avLst/>
          </a:prstGeom>
          <a:noFill/>
        </p:spPr>
        <p:txBody>
          <a:bodyPr wrap="square">
            <a:spAutoFit/>
          </a:bodyPr>
          <a:lstStyle/>
          <a:p>
            <a:r>
              <a:rPr lang="en-US" sz="3200" b="1" dirty="0">
                <a:solidFill>
                  <a:schemeClr val="tx2">
                    <a:lumMod val="90000"/>
                    <a:lumOff val="10000"/>
                  </a:schemeClr>
                </a:solidFill>
                <a:ea typeface="Lato Light" panose="020F0502020204030203" pitchFamily="34" charset="0"/>
              </a:rPr>
              <a:t>Total – Monthly -Daily</a:t>
            </a:r>
            <a:endParaRPr lang="ar-EG" sz="3200" b="1" dirty="0">
              <a:solidFill>
                <a:schemeClr val="tx2">
                  <a:lumMod val="90000"/>
                  <a:lumOff val="10000"/>
                </a:schemeClr>
              </a:solidFill>
              <a:ea typeface="Lato Light" panose="020F0502020204030203" pitchFamily="34" charset="0"/>
            </a:endParaRPr>
          </a:p>
        </p:txBody>
      </p:sp>
      <p:sp>
        <p:nvSpPr>
          <p:cNvPr id="7" name="TextBox 6">
            <a:extLst>
              <a:ext uri="{FF2B5EF4-FFF2-40B4-BE49-F238E27FC236}">
                <a16:creationId xmlns:a16="http://schemas.microsoft.com/office/drawing/2014/main" id="{CC5C6DC0-755D-BDA9-51ED-E76CA214D7A0}"/>
              </a:ext>
            </a:extLst>
          </p:cNvPr>
          <p:cNvSpPr txBox="1"/>
          <p:nvPr/>
        </p:nvSpPr>
        <p:spPr>
          <a:xfrm>
            <a:off x="5414329" y="10596290"/>
            <a:ext cx="5615111" cy="1077218"/>
          </a:xfrm>
          <a:prstGeom prst="rect">
            <a:avLst/>
          </a:prstGeom>
          <a:noFill/>
        </p:spPr>
        <p:txBody>
          <a:bodyPr wrap="square">
            <a:spAutoFit/>
          </a:bodyPr>
          <a:lstStyle/>
          <a:p>
            <a:r>
              <a:rPr lang="en-US" sz="3200" b="1" dirty="0">
                <a:solidFill>
                  <a:schemeClr val="tx2">
                    <a:lumMod val="90000"/>
                    <a:lumOff val="10000"/>
                  </a:schemeClr>
                </a:solidFill>
                <a:ea typeface="Lato Light" panose="020F0502020204030203" pitchFamily="34" charset="0"/>
              </a:rPr>
              <a:t>Relation between</a:t>
            </a:r>
            <a:br>
              <a:rPr lang="en-US" sz="3200" b="1" dirty="0">
                <a:solidFill>
                  <a:schemeClr val="tx2">
                    <a:lumMod val="90000"/>
                    <a:lumOff val="10000"/>
                  </a:schemeClr>
                </a:solidFill>
                <a:ea typeface="Lato Light" panose="020F0502020204030203" pitchFamily="34" charset="0"/>
              </a:rPr>
            </a:br>
            <a:r>
              <a:rPr lang="en-US" sz="3200" b="1" dirty="0" err="1">
                <a:solidFill>
                  <a:schemeClr val="tx2">
                    <a:lumMod val="90000"/>
                    <a:lumOff val="10000"/>
                  </a:schemeClr>
                </a:solidFill>
                <a:ea typeface="Lato Light" panose="020F0502020204030203" pitchFamily="34" charset="0"/>
              </a:rPr>
              <a:t>Railcard</a:t>
            </a:r>
            <a:r>
              <a:rPr lang="en-US" sz="3200" b="1" dirty="0">
                <a:solidFill>
                  <a:schemeClr val="tx2">
                    <a:lumMod val="90000"/>
                    <a:lumOff val="10000"/>
                  </a:schemeClr>
                </a:solidFill>
                <a:ea typeface="Lato Light" panose="020F0502020204030203" pitchFamily="34" charset="0"/>
              </a:rPr>
              <a:t> Holder and ticket type</a:t>
            </a:r>
            <a:endParaRPr lang="ar-EG" sz="3200" b="1" dirty="0">
              <a:solidFill>
                <a:schemeClr val="tx2">
                  <a:lumMod val="90000"/>
                  <a:lumOff val="10000"/>
                </a:schemeClr>
              </a:solidFill>
              <a:ea typeface="Lato Light" panose="020F0502020204030203" pitchFamily="34" charset="0"/>
            </a:endParaRPr>
          </a:p>
        </p:txBody>
      </p:sp>
      <p:sp>
        <p:nvSpPr>
          <p:cNvPr id="8" name="TextBox 7">
            <a:extLst>
              <a:ext uri="{FF2B5EF4-FFF2-40B4-BE49-F238E27FC236}">
                <a16:creationId xmlns:a16="http://schemas.microsoft.com/office/drawing/2014/main" id="{67E52C3F-656B-1C56-5DF5-F4C6C730063F}"/>
              </a:ext>
            </a:extLst>
          </p:cNvPr>
          <p:cNvSpPr txBox="1"/>
          <p:nvPr/>
        </p:nvSpPr>
        <p:spPr>
          <a:xfrm>
            <a:off x="5414329" y="6489315"/>
            <a:ext cx="4597475" cy="1077218"/>
          </a:xfrm>
          <a:prstGeom prst="rect">
            <a:avLst/>
          </a:prstGeom>
          <a:noFill/>
        </p:spPr>
        <p:txBody>
          <a:bodyPr wrap="square">
            <a:spAutoFit/>
          </a:bodyPr>
          <a:lstStyle/>
          <a:p>
            <a:r>
              <a:rPr lang="en-US" sz="3200" b="1" dirty="0">
                <a:solidFill>
                  <a:schemeClr val="tx2">
                    <a:lumMod val="90000"/>
                    <a:lumOff val="10000"/>
                  </a:schemeClr>
                </a:solidFill>
                <a:ea typeface="Lato Light" panose="020F0502020204030203" pitchFamily="34" charset="0"/>
              </a:rPr>
              <a:t>Ticket type and relation with ticket class </a:t>
            </a:r>
            <a:endParaRPr lang="ar-EG" sz="3200" b="1" dirty="0">
              <a:solidFill>
                <a:schemeClr val="tx2">
                  <a:lumMod val="90000"/>
                  <a:lumOff val="10000"/>
                </a:schemeClr>
              </a:solidFill>
              <a:ea typeface="Lato Light" panose="020F0502020204030203" pitchFamily="34" charset="0"/>
            </a:endParaRPr>
          </a:p>
        </p:txBody>
      </p:sp>
      <p:pic>
        <p:nvPicPr>
          <p:cNvPr id="10" name="Picture 9">
            <a:extLst>
              <a:ext uri="{FF2B5EF4-FFF2-40B4-BE49-F238E27FC236}">
                <a16:creationId xmlns:a16="http://schemas.microsoft.com/office/drawing/2014/main" id="{5C43E547-5AE7-640C-97F5-2CA1C7444F6F}"/>
              </a:ext>
            </a:extLst>
          </p:cNvPr>
          <p:cNvPicPr>
            <a:picLocks noChangeAspect="1"/>
          </p:cNvPicPr>
          <p:nvPr/>
        </p:nvPicPr>
        <p:blipFill>
          <a:blip r:embed="rId6" cstate="email">
            <a:extLst>
              <a:ext uri="{28A0092B-C50C-407E-A947-70E740481C1C}">
                <a14:useLocalDpi xmlns:a14="http://schemas.microsoft.com/office/drawing/2010/main"/>
              </a:ext>
            </a:extLst>
          </a:blip>
          <a:srcRect/>
          <a:stretch/>
        </p:blipFill>
        <p:spPr>
          <a:xfrm>
            <a:off x="12768343" y="4701214"/>
            <a:ext cx="6958501" cy="4009562"/>
          </a:xfrm>
          <a:prstGeom prst="rect">
            <a:avLst/>
          </a:prstGeom>
        </p:spPr>
      </p:pic>
    </p:spTree>
    <p:extLst>
      <p:ext uri="{BB962C8B-B14F-4D97-AF65-F5344CB8AC3E}">
        <p14:creationId xmlns:p14="http://schemas.microsoft.com/office/powerpoint/2010/main" val="373267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FA26B-976C-5E49-46C4-421952A24583}"/>
            </a:ext>
          </a:extLst>
        </p:cNvPr>
        <p:cNvGrpSpPr/>
        <p:nvPr/>
      </p:nvGrpSpPr>
      <p:grpSpPr>
        <a:xfrm>
          <a:off x="0" y="0"/>
          <a:ext cx="0" cy="0"/>
          <a:chOff x="0" y="0"/>
          <a:chExt cx="0" cy="0"/>
        </a:xfrm>
      </p:grpSpPr>
      <p:sp>
        <p:nvSpPr>
          <p:cNvPr id="9" name="Text Placeholder 1">
            <a:extLst>
              <a:ext uri="{FF2B5EF4-FFF2-40B4-BE49-F238E27FC236}">
                <a16:creationId xmlns:a16="http://schemas.microsoft.com/office/drawing/2014/main" id="{D3C36894-B8C8-4C12-497E-8CDA083B817C}"/>
              </a:ext>
            </a:extLst>
          </p:cNvPr>
          <p:cNvSpPr txBox="1">
            <a:spLocks/>
          </p:cNvSpPr>
          <p:nvPr/>
        </p:nvSpPr>
        <p:spPr>
          <a:xfrm>
            <a:off x="2485631" y="569620"/>
            <a:ext cx="14114695" cy="1149051"/>
          </a:xfrm>
          <a:prstGeom prst="rect">
            <a:avLst/>
          </a:prstGeom>
        </p:spPr>
        <p:txBody>
          <a:bodyPr vert="horz" lIns="182843" tIns="91422" rIns="182843" bIns="91422" rtlCol="0">
            <a:normAutofit/>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0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smtClean="0">
                <a:solidFill>
                  <a:schemeClr val="tx1"/>
                </a:solidFill>
                <a:effectLst/>
                <a:latin typeface="Poppins" pitchFamily="2" charset="77"/>
                <a:ea typeface="Open Sans Light" panose="020B0306030504020204" pitchFamily="34" charset="0"/>
                <a:cs typeface="Poppins" pitchFamily="2" charset="77"/>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400" b="0" i="0" kern="1200" spc="-30" baseline="0" dirty="0">
                <a:solidFill>
                  <a:schemeClr val="tx1"/>
                </a:solidFill>
                <a:effectLst/>
                <a:latin typeface="Poppins" pitchFamily="2" charset="77"/>
                <a:ea typeface="Open Sans Light" panose="020B0306030504020204" pitchFamily="34" charset="0"/>
                <a:cs typeface="Poppins" pitchFamily="2" charset="77"/>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Font typeface="Arial" panose="020B0604020202020204" pitchFamily="34" charset="0"/>
              <a:buNone/>
            </a:pPr>
            <a:r>
              <a:rPr lang="en-US" sz="6500" b="1" dirty="0">
                <a:solidFill>
                  <a:srgbClr val="003366"/>
                </a:solidFill>
                <a:latin typeface="Oswald" pitchFamily="2" charset="0"/>
                <a:cs typeface="Arial" panose="020B0604020202020204" pitchFamily="34" charset="0"/>
              </a:rPr>
              <a:t>Customer Behavior Insights</a:t>
            </a:r>
          </a:p>
        </p:txBody>
      </p:sp>
      <p:pic>
        <p:nvPicPr>
          <p:cNvPr id="12" name="Graphic 11" descr="Target Audience with solid fill">
            <a:extLst>
              <a:ext uri="{FF2B5EF4-FFF2-40B4-BE49-F238E27FC236}">
                <a16:creationId xmlns:a16="http://schemas.microsoft.com/office/drawing/2014/main" id="{00F57CBA-FF23-F832-5054-4834EE2D54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34528" y="0"/>
            <a:ext cx="1976897" cy="1976896"/>
          </a:xfrm>
          <a:prstGeom prst="rect">
            <a:avLst/>
          </a:prstGeom>
        </p:spPr>
      </p:pic>
      <p:sp>
        <p:nvSpPr>
          <p:cNvPr id="11" name="TextBox 10">
            <a:extLst>
              <a:ext uri="{FF2B5EF4-FFF2-40B4-BE49-F238E27FC236}">
                <a16:creationId xmlns:a16="http://schemas.microsoft.com/office/drawing/2014/main" id="{763F045E-FCEE-C3C5-3D9A-90CEA691705F}"/>
              </a:ext>
            </a:extLst>
          </p:cNvPr>
          <p:cNvSpPr txBox="1"/>
          <p:nvPr/>
        </p:nvSpPr>
        <p:spPr>
          <a:xfrm>
            <a:off x="2882858" y="2747060"/>
            <a:ext cx="5062944" cy="615553"/>
          </a:xfrm>
          <a:prstGeom prst="rect">
            <a:avLst/>
          </a:prstGeom>
          <a:noFill/>
        </p:spPr>
        <p:txBody>
          <a:bodyPr wrap="square" rtlCol="0" anchor="b">
            <a:spAutoFit/>
          </a:bodyPr>
          <a:lstStyle/>
          <a:p>
            <a:r>
              <a:rPr lang="en-US" sz="3400" b="1" spc="-30" dirty="0">
                <a:solidFill>
                  <a:srgbClr val="003366"/>
                </a:solidFill>
                <a:latin typeface="Poppins" pitchFamily="2" charset="77"/>
                <a:cs typeface="Poppins" pitchFamily="2" charset="77"/>
              </a:rPr>
              <a:t>Purchase Method</a:t>
            </a:r>
          </a:p>
        </p:txBody>
      </p:sp>
      <p:pic>
        <p:nvPicPr>
          <p:cNvPr id="13" name="Picture 12">
            <a:extLst>
              <a:ext uri="{FF2B5EF4-FFF2-40B4-BE49-F238E27FC236}">
                <a16:creationId xmlns:a16="http://schemas.microsoft.com/office/drawing/2014/main" id="{816F4760-5A7A-D67C-2200-6A8BADE3E65D}"/>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14552644" y="2243644"/>
            <a:ext cx="8649229" cy="5205730"/>
          </a:xfrm>
          <a:prstGeom prst="rect">
            <a:avLst/>
          </a:prstGeom>
        </p:spPr>
      </p:pic>
      <p:sp>
        <p:nvSpPr>
          <p:cNvPr id="14" name="TextBox 13">
            <a:extLst>
              <a:ext uri="{FF2B5EF4-FFF2-40B4-BE49-F238E27FC236}">
                <a16:creationId xmlns:a16="http://schemas.microsoft.com/office/drawing/2014/main" id="{B8E161A3-1908-94F9-21ED-071BC6465369}"/>
              </a:ext>
            </a:extLst>
          </p:cNvPr>
          <p:cNvSpPr txBox="1"/>
          <p:nvPr/>
        </p:nvSpPr>
        <p:spPr>
          <a:xfrm>
            <a:off x="3035258" y="8184692"/>
            <a:ext cx="5062944" cy="615553"/>
          </a:xfrm>
          <a:prstGeom prst="rect">
            <a:avLst/>
          </a:prstGeom>
          <a:noFill/>
        </p:spPr>
        <p:txBody>
          <a:bodyPr wrap="square" rtlCol="0" anchor="b">
            <a:spAutoFit/>
          </a:bodyPr>
          <a:lstStyle/>
          <a:p>
            <a:r>
              <a:rPr lang="en-US" sz="3400" b="1" spc="-30" dirty="0">
                <a:solidFill>
                  <a:srgbClr val="003366"/>
                </a:solidFill>
                <a:latin typeface="Poppins" pitchFamily="2" charset="77"/>
                <a:cs typeface="Poppins" pitchFamily="2" charset="77"/>
              </a:rPr>
              <a:t>Time Analysis</a:t>
            </a:r>
          </a:p>
        </p:txBody>
      </p:sp>
      <p:pic>
        <p:nvPicPr>
          <p:cNvPr id="15" name="Picture 14">
            <a:extLst>
              <a:ext uri="{FF2B5EF4-FFF2-40B4-BE49-F238E27FC236}">
                <a16:creationId xmlns:a16="http://schemas.microsoft.com/office/drawing/2014/main" id="{005555A4-3123-C9EF-A2EA-9723B0FF8FFB}"/>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14588723" y="8039477"/>
            <a:ext cx="8577072" cy="4602411"/>
          </a:xfrm>
          <a:prstGeom prst="rect">
            <a:avLst/>
          </a:prstGeom>
        </p:spPr>
      </p:pic>
      <p:sp>
        <p:nvSpPr>
          <p:cNvPr id="16" name="TextBox 15">
            <a:extLst>
              <a:ext uri="{FF2B5EF4-FFF2-40B4-BE49-F238E27FC236}">
                <a16:creationId xmlns:a16="http://schemas.microsoft.com/office/drawing/2014/main" id="{C09ACB49-ED29-DD99-A27A-3B3CBCA26FB5}"/>
              </a:ext>
            </a:extLst>
          </p:cNvPr>
          <p:cNvSpPr txBox="1"/>
          <p:nvPr/>
        </p:nvSpPr>
        <p:spPr>
          <a:xfrm>
            <a:off x="4617926" y="9582971"/>
            <a:ext cx="4708954" cy="584775"/>
          </a:xfrm>
          <a:prstGeom prst="rect">
            <a:avLst/>
          </a:prstGeom>
          <a:noFill/>
        </p:spPr>
        <p:txBody>
          <a:bodyPr wrap="square">
            <a:spAutoFit/>
          </a:bodyPr>
          <a:lstStyle/>
          <a:p>
            <a:r>
              <a:rPr lang="en-US" sz="3200" b="1" dirty="0">
                <a:solidFill>
                  <a:schemeClr val="tx2">
                    <a:lumMod val="90000"/>
                    <a:lumOff val="10000"/>
                  </a:schemeClr>
                </a:solidFill>
                <a:ea typeface="Lato Light" panose="020F0502020204030203" pitchFamily="34" charset="0"/>
              </a:rPr>
              <a:t>Monthly Trend</a:t>
            </a:r>
          </a:p>
        </p:txBody>
      </p:sp>
      <p:sp>
        <p:nvSpPr>
          <p:cNvPr id="17" name="TextBox 16">
            <a:extLst>
              <a:ext uri="{FF2B5EF4-FFF2-40B4-BE49-F238E27FC236}">
                <a16:creationId xmlns:a16="http://schemas.microsoft.com/office/drawing/2014/main" id="{54AF5522-85C5-9056-18A6-98E0FF1D8F20}"/>
              </a:ext>
            </a:extLst>
          </p:cNvPr>
          <p:cNvSpPr txBox="1"/>
          <p:nvPr/>
        </p:nvSpPr>
        <p:spPr>
          <a:xfrm>
            <a:off x="4101084" y="4210036"/>
            <a:ext cx="9047988" cy="550856"/>
          </a:xfrm>
          <a:prstGeom prst="rect">
            <a:avLst/>
          </a:prstGeom>
          <a:noFill/>
        </p:spPr>
        <p:txBody>
          <a:bodyPr wrap="square">
            <a:spAutoFit/>
          </a:bodyPr>
          <a:lstStyle/>
          <a:p>
            <a:pPr>
              <a:lnSpc>
                <a:spcPts val="3500"/>
              </a:lnSpc>
              <a:spcAft>
                <a:spcPts val="2500"/>
              </a:spcAft>
            </a:pPr>
            <a:r>
              <a:rPr lang="en-US" sz="3600" dirty="0">
                <a:solidFill>
                  <a:schemeClr val="tx2">
                    <a:lumMod val="90000"/>
                    <a:lumOff val="10000"/>
                  </a:schemeClr>
                </a:solidFill>
                <a:ea typeface="Lato Light" panose="020F0502020204030203" pitchFamily="34" charset="0"/>
              </a:rPr>
              <a:t>Relation of Purchase Type by payment Method</a:t>
            </a:r>
          </a:p>
        </p:txBody>
      </p:sp>
    </p:spTree>
    <p:extLst>
      <p:ext uri="{BB962C8B-B14F-4D97-AF65-F5344CB8AC3E}">
        <p14:creationId xmlns:p14="http://schemas.microsoft.com/office/powerpoint/2010/main" val="48822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p:bldP spid="17" grpId="0"/>
    </p:bldLst>
  </p:timing>
</p:sld>
</file>

<file path=ppt/theme/theme1.xml><?xml version="1.0" encoding="utf-8"?>
<a:theme xmlns:a="http://schemas.openxmlformats.org/drawingml/2006/main" name="Default Theme">
  <a:themeElements>
    <a:clrScheme name="IGPIA - Theme 15 - Light">
      <a:dk1>
        <a:srgbClr val="B3B3B3"/>
      </a:dk1>
      <a:lt1>
        <a:srgbClr val="FFFFFF"/>
      </a:lt1>
      <a:dk2>
        <a:srgbClr val="1C2835"/>
      </a:dk2>
      <a:lt2>
        <a:srgbClr val="FFFFFF"/>
      </a:lt2>
      <a:accent1>
        <a:srgbClr val="4DADB5"/>
      </a:accent1>
      <a:accent2>
        <a:srgbClr val="3984A3"/>
      </a:accent2>
      <a:accent3>
        <a:srgbClr val="2B526A"/>
      </a:accent3>
      <a:accent4>
        <a:srgbClr val="6C88B7"/>
      </a:accent4>
      <a:accent5>
        <a:srgbClr val="4C5974"/>
      </a:accent5>
      <a:accent6>
        <a:srgbClr val="303942"/>
      </a:accent6>
      <a:hlink>
        <a:srgbClr val="F33B48"/>
      </a:hlink>
      <a:folHlink>
        <a:srgbClr val="FFC0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6FBFFF"/>
            </a:gs>
            <a:gs pos="98000">
              <a:srgbClr val="3C8BFF"/>
            </a:gs>
          </a:gsLst>
          <a:lin ang="54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83675</TotalTime>
  <Words>1941</Words>
  <Application>Microsoft Office PowerPoint</Application>
  <PresentationFormat>Custom</PresentationFormat>
  <Paragraphs>208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Lato Light</vt:lpstr>
      <vt:lpstr>Oswald</vt:lpstr>
      <vt:lpstr>Poppins</vt:lpstr>
      <vt:lpstr>Roboto Condensed</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Mostafa Said Elashmawy</dc:creator>
  <cp:keywords/>
  <dc:description/>
  <cp:lastModifiedBy>Mostafa Said Elashmawy</cp:lastModifiedBy>
  <cp:revision>9783</cp:revision>
  <cp:lastPrinted>2019-09-18T23:04:43Z</cp:lastPrinted>
  <dcterms:created xsi:type="dcterms:W3CDTF">2014-11-12T21:47:38Z</dcterms:created>
  <dcterms:modified xsi:type="dcterms:W3CDTF">2025-04-18T18:34:39Z</dcterms:modified>
  <cp:category/>
</cp:coreProperties>
</file>