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3"/>
  </p:notesMasterIdLst>
  <p:sldIdLst>
    <p:sldId id="256" r:id="rId2"/>
    <p:sldId id="257" r:id="rId3"/>
    <p:sldId id="258" r:id="rId4"/>
    <p:sldId id="259" r:id="rId5"/>
    <p:sldId id="265" r:id="rId6"/>
    <p:sldId id="266" r:id="rId7"/>
    <p:sldId id="260" r:id="rId8"/>
    <p:sldId id="264" r:id="rId9"/>
    <p:sldId id="261" r:id="rId10"/>
    <p:sldId id="262" r:id="rId11"/>
    <p:sldId id="263" r:id="rId12"/>
  </p:sldIdLst>
  <p:sldSz cx="12192000" cy="6858000"/>
  <p:notesSz cx="6858000" cy="9144000"/>
  <p:custShowLst>
    <p:custShow name="Custom Show 1" id="0">
      <p:sldLst>
        <p:sld r:id="rId2"/>
        <p:sld r:id="rId3"/>
        <p:sld r:id="rId4"/>
        <p:sld r:id="rId5"/>
        <p:sld r:id="rId6"/>
        <p:sld r:id="rId7"/>
        <p:sld r:id="rId8"/>
        <p:sld r:id="rId9"/>
        <p:sld r:id="rId10"/>
        <p:sld r:id="rId1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6928"/>
  </p:normalViewPr>
  <p:slideViewPr>
    <p:cSldViewPr snapToGrid="0" snapToObjects="1">
      <p:cViewPr>
        <p:scale>
          <a:sx n="155" d="100"/>
          <a:sy n="155" d="100"/>
        </p:scale>
        <p:origin x="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3A742-2DAB-4B3A-9F1E-6EE4A7B8CBAE}" type="doc">
      <dgm:prSet loTypeId="urn:microsoft.com/office/officeart/2005/8/layout/cycle5" loCatId="cycle" qsTypeId="urn:microsoft.com/office/officeart/2005/8/quickstyle/simple4" qsCatId="simple" csTypeId="urn:microsoft.com/office/officeart/2005/8/colors/colorful5" csCatId="colorful" phldr="1"/>
      <dgm:spPr/>
      <dgm:t>
        <a:bodyPr/>
        <a:lstStyle/>
        <a:p>
          <a:endParaRPr lang="en-US"/>
        </a:p>
      </dgm:t>
    </dgm:pt>
    <dgm:pt modelId="{CD347A16-41C3-4842-B1F3-6EC4718B05B1}">
      <dgm:prSet/>
      <dgm:spPr/>
      <dgm:t>
        <a:bodyPr/>
        <a:lstStyle/>
        <a:p>
          <a:r>
            <a:rPr lang="en-US">
              <a:latin typeface="Times New Roman" panose="02020603050405020304" pitchFamily="18" charset="0"/>
              <a:cs typeface="Times New Roman" panose="02020603050405020304" pitchFamily="18" charset="0"/>
            </a:rPr>
            <a:t>The graph on the left side shows that the average time I spent in studying for 14 days is significantly higher than the average time I spent in playing games (gaming).</a:t>
          </a:r>
        </a:p>
      </dgm:t>
    </dgm:pt>
    <dgm:pt modelId="{C4F30DC2-EF63-4A4B-82D1-1E6C9FD1E55B}" type="parTrans" cxnId="{FCC684DB-E750-4355-8923-D730B981ABC2}">
      <dgm:prSet/>
      <dgm:spPr/>
      <dgm:t>
        <a:bodyPr/>
        <a:lstStyle/>
        <a:p>
          <a:endParaRPr lang="en-US"/>
        </a:p>
      </dgm:t>
    </dgm:pt>
    <dgm:pt modelId="{54A865FC-8BEF-431D-A80E-9C2A9D7C2E47}" type="sibTrans" cxnId="{FCC684DB-E750-4355-8923-D730B981ABC2}">
      <dgm:prSet/>
      <dgm:spPr/>
      <dgm:t>
        <a:bodyPr/>
        <a:lstStyle/>
        <a:p>
          <a:endParaRPr lang="en-US"/>
        </a:p>
      </dgm:t>
    </dgm:pt>
    <dgm:pt modelId="{3539C1F2-782A-674F-9CFD-DD8739B10FCA}" type="pres">
      <dgm:prSet presAssocID="{2D73A742-2DAB-4B3A-9F1E-6EE4A7B8CBAE}" presName="cycle" presStyleCnt="0">
        <dgm:presLayoutVars>
          <dgm:dir/>
          <dgm:resizeHandles val="exact"/>
        </dgm:presLayoutVars>
      </dgm:prSet>
      <dgm:spPr/>
    </dgm:pt>
    <dgm:pt modelId="{C51EB800-C6B0-1148-AE89-F85DFA5A0C6A}" type="pres">
      <dgm:prSet presAssocID="{CD347A16-41C3-4842-B1F3-6EC4718B05B1}" presName="node" presStyleLbl="node1" presStyleIdx="0" presStyleCnt="1">
        <dgm:presLayoutVars>
          <dgm:bulletEnabled val="1"/>
        </dgm:presLayoutVars>
      </dgm:prSet>
      <dgm:spPr/>
    </dgm:pt>
  </dgm:ptLst>
  <dgm:cxnLst>
    <dgm:cxn modelId="{F9C3FC63-ED5E-7244-B269-D1D4446D0CCB}" type="presOf" srcId="{CD347A16-41C3-4842-B1F3-6EC4718B05B1}" destId="{C51EB800-C6B0-1148-AE89-F85DFA5A0C6A}" srcOrd="0" destOrd="0" presId="urn:microsoft.com/office/officeart/2005/8/layout/cycle5"/>
    <dgm:cxn modelId="{F7AA7FA6-468D-EA4F-99B0-6EDB201F284F}" type="presOf" srcId="{2D73A742-2DAB-4B3A-9F1E-6EE4A7B8CBAE}" destId="{3539C1F2-782A-674F-9CFD-DD8739B10FCA}" srcOrd="0" destOrd="0" presId="urn:microsoft.com/office/officeart/2005/8/layout/cycle5"/>
    <dgm:cxn modelId="{FCC684DB-E750-4355-8923-D730B981ABC2}" srcId="{2D73A742-2DAB-4B3A-9F1E-6EE4A7B8CBAE}" destId="{CD347A16-41C3-4842-B1F3-6EC4718B05B1}" srcOrd="0" destOrd="0" parTransId="{C4F30DC2-EF63-4A4B-82D1-1E6C9FD1E55B}" sibTransId="{54A865FC-8BEF-431D-A80E-9C2A9D7C2E47}"/>
    <dgm:cxn modelId="{80A00DE4-4114-A045-A5B0-CD1BE40B7379}" type="presParOf" srcId="{3539C1F2-782A-674F-9CFD-DD8739B10FCA}" destId="{C51EB800-C6B0-1148-AE89-F85DFA5A0C6A}"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EB800-C6B0-1148-AE89-F85DFA5A0C6A}">
      <dsp:nvSpPr>
        <dsp:cNvPr id="0" name=""/>
        <dsp:cNvSpPr/>
      </dsp:nvSpPr>
      <dsp:spPr>
        <a:xfrm>
          <a:off x="176807" y="28"/>
          <a:ext cx="3669745" cy="2385334"/>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0000"/>
                <a:satMod val="120000"/>
                <a:lumMod val="99000"/>
              </a:schemeClr>
            </a:gs>
          </a:gsLst>
          <a:path path="circle">
            <a:fillToRect l="100000" t="100000" r="100000" b="100000"/>
          </a:path>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The graph on the left side shows that the average time I spent in studying for 14 days is significantly higher than the average time I spent in playing games (gaming).</a:t>
          </a:r>
        </a:p>
      </dsp:txBody>
      <dsp:txXfrm>
        <a:off x="293249" y="116470"/>
        <a:ext cx="3436861" cy="215245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BB607-056A-2546-B2D9-C5D125E201F1}" type="datetimeFigureOut">
              <a:rPr lang="en-US" smtClean="0"/>
              <a:t>4/17/22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5EB50-F4A3-4542-9660-A03D8907FBE6}" type="slidenum">
              <a:rPr lang="en-US" smtClean="0"/>
              <a:t>‹#›</a:t>
            </a:fld>
            <a:endParaRPr lang="en-US"/>
          </a:p>
        </p:txBody>
      </p:sp>
    </p:spTree>
    <p:extLst>
      <p:ext uri="{BB962C8B-B14F-4D97-AF65-F5344CB8AC3E}">
        <p14:creationId xmlns:p14="http://schemas.microsoft.com/office/powerpoint/2010/main" val="407969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 </a:t>
            </a:r>
          </a:p>
          <a:p>
            <a:r>
              <a:rPr lang="en-US" dirty="0"/>
              <a:t>Hello everyone.  Here is the cover page of my project as my first slide. This slide states the name and number of the course, the name of the instructor, and the term of the course. </a:t>
            </a:r>
          </a:p>
        </p:txBody>
      </p:sp>
      <p:sp>
        <p:nvSpPr>
          <p:cNvPr id="4" name="Slide Number Placeholder 3"/>
          <p:cNvSpPr>
            <a:spLocks noGrp="1"/>
          </p:cNvSpPr>
          <p:nvPr>
            <p:ph type="sldNum" sz="quarter" idx="5"/>
          </p:nvPr>
        </p:nvSpPr>
        <p:spPr/>
        <p:txBody>
          <a:bodyPr/>
          <a:lstStyle/>
          <a:p>
            <a:fld id="{39E5EB50-F4A3-4542-9660-A03D8907FBE6}" type="slidenum">
              <a:rPr lang="en-US" smtClean="0"/>
              <a:t>1</a:t>
            </a:fld>
            <a:endParaRPr lang="en-US"/>
          </a:p>
        </p:txBody>
      </p:sp>
    </p:spTree>
    <p:extLst>
      <p:ext uri="{BB962C8B-B14F-4D97-AF65-F5344CB8AC3E}">
        <p14:creationId xmlns:p14="http://schemas.microsoft.com/office/powerpoint/2010/main" val="218700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a:t>
            </a:r>
          </a:p>
          <a:p>
            <a:r>
              <a:rPr lang="en-US" dirty="0"/>
              <a:t>First and for most, my name is Mohamedeq Abdile. I came to the United States five years ago.  I am the first born of my family.  I have a 5-month-old daughter who is amazing at times and annoying at times. I am the first born of my family. I am currently taking 12 credits this Spring 2022 at Metropolitan State University with my major being Bachelor of Arts in Mathematics. My graduation will be this coming summer 2022.</a:t>
            </a:r>
          </a:p>
          <a:p>
            <a:r>
              <a:rPr lang="en-US" dirty="0"/>
              <a:t>With the programming courses I took alongside my major, I am planning to work in an IT department in the coming months after graduation.  </a:t>
            </a:r>
          </a:p>
        </p:txBody>
      </p:sp>
      <p:sp>
        <p:nvSpPr>
          <p:cNvPr id="4" name="Slide Number Placeholder 3"/>
          <p:cNvSpPr>
            <a:spLocks noGrp="1"/>
          </p:cNvSpPr>
          <p:nvPr>
            <p:ph type="sldNum" sz="quarter" idx="5"/>
          </p:nvPr>
        </p:nvSpPr>
        <p:spPr/>
        <p:txBody>
          <a:bodyPr/>
          <a:lstStyle/>
          <a:p>
            <a:fld id="{39E5EB50-F4A3-4542-9660-A03D8907FBE6}" type="slidenum">
              <a:rPr lang="en-US" smtClean="0"/>
              <a:t>2</a:t>
            </a:fld>
            <a:endParaRPr lang="en-US"/>
          </a:p>
        </p:txBody>
      </p:sp>
    </p:spTree>
    <p:extLst>
      <p:ext uri="{BB962C8B-B14F-4D97-AF65-F5344CB8AC3E}">
        <p14:creationId xmlns:p14="http://schemas.microsoft.com/office/powerpoint/2010/main" val="133427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portrays the main theme of my personal collected data name "My_Activity_data".</a:t>
            </a:r>
          </a:p>
          <a:p>
            <a:r>
              <a:rPr lang="en-US" dirty="0"/>
              <a:t>Read the data info:</a:t>
            </a:r>
          </a:p>
          <a:p>
            <a:r>
              <a:rPr lang="en-US" dirty="0"/>
              <a:t>I collected this data for 14 days mainly to see if I am spending more time in studying or in gaming and from there I can fix where I need to make good use of.</a:t>
            </a:r>
          </a:p>
          <a:p>
            <a:endParaRPr lang="en-US" dirty="0"/>
          </a:p>
          <a:p>
            <a:r>
              <a:rPr lang="en-US" dirty="0"/>
              <a:t>Ask a question: After I collected my data, the question I had in mind was, " Do I spend more time in playing games rather than studying?" </a:t>
            </a:r>
          </a:p>
          <a:p>
            <a:endParaRPr lang="en-US" dirty="0"/>
          </a:p>
          <a:p>
            <a:r>
              <a:rPr lang="en-US" dirty="0"/>
              <a:t>The next slide will give us my data that I collected for 14 days for each activity ; My two activities are 1. Gaming 2. Studying</a:t>
            </a:r>
          </a:p>
          <a:p>
            <a:endParaRPr lang="en-US" dirty="0"/>
          </a:p>
        </p:txBody>
      </p:sp>
      <p:sp>
        <p:nvSpPr>
          <p:cNvPr id="4" name="Slide Number Placeholder 3"/>
          <p:cNvSpPr>
            <a:spLocks noGrp="1"/>
          </p:cNvSpPr>
          <p:nvPr>
            <p:ph type="sldNum" sz="quarter" idx="5"/>
          </p:nvPr>
        </p:nvSpPr>
        <p:spPr/>
        <p:txBody>
          <a:bodyPr/>
          <a:lstStyle/>
          <a:p>
            <a:fld id="{39E5EB50-F4A3-4542-9660-A03D8907FBE6}" type="slidenum">
              <a:rPr lang="en-US" smtClean="0"/>
              <a:t>3</a:t>
            </a:fld>
            <a:endParaRPr lang="en-US"/>
          </a:p>
        </p:txBody>
      </p:sp>
    </p:spTree>
    <p:extLst>
      <p:ext uri="{BB962C8B-B14F-4D97-AF65-F5344CB8AC3E}">
        <p14:creationId xmlns:p14="http://schemas.microsoft.com/office/powerpoint/2010/main" val="79516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4:</a:t>
            </a:r>
          </a:p>
          <a:p>
            <a:r>
              <a:rPr lang="en-US" dirty="0"/>
              <a:t>Here is my data that I collected for 14 days. There is only activities I recorded namely; Gaming and Studying.</a:t>
            </a:r>
          </a:p>
          <a:p>
            <a:endParaRPr lang="en-US" dirty="0"/>
          </a:p>
          <a:p>
            <a:r>
              <a:rPr lang="en-US" dirty="0"/>
              <a:t>Each activity has 14 data points that means my sample is 14 (n=14)</a:t>
            </a:r>
          </a:p>
          <a:p>
            <a:endParaRPr lang="en-US" dirty="0"/>
          </a:p>
          <a:p>
            <a:r>
              <a:rPr lang="en-US" dirty="0"/>
              <a:t>On the right side denotes the number of hours I spend in each activity</a:t>
            </a:r>
          </a:p>
        </p:txBody>
      </p:sp>
      <p:sp>
        <p:nvSpPr>
          <p:cNvPr id="4" name="Slide Number Placeholder 3"/>
          <p:cNvSpPr>
            <a:spLocks noGrp="1"/>
          </p:cNvSpPr>
          <p:nvPr>
            <p:ph type="sldNum" sz="quarter" idx="5"/>
          </p:nvPr>
        </p:nvSpPr>
        <p:spPr/>
        <p:txBody>
          <a:bodyPr/>
          <a:lstStyle/>
          <a:p>
            <a:fld id="{39E5EB50-F4A3-4542-9660-A03D8907FBE6}" type="slidenum">
              <a:rPr lang="en-US" smtClean="0"/>
              <a:t>4</a:t>
            </a:fld>
            <a:endParaRPr lang="en-US"/>
          </a:p>
        </p:txBody>
      </p:sp>
    </p:spTree>
    <p:extLst>
      <p:ext uri="{BB962C8B-B14F-4D97-AF65-F5344CB8AC3E}">
        <p14:creationId xmlns:p14="http://schemas.microsoft.com/office/powerpoint/2010/main" val="284394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5: </a:t>
            </a:r>
          </a:p>
          <a:p>
            <a:r>
              <a:rPr lang="en-US" dirty="0"/>
              <a:t>So, I translated my personal data into R-coding. </a:t>
            </a:r>
          </a:p>
          <a:p>
            <a:endParaRPr lang="en-US" dirty="0"/>
          </a:p>
          <a:p>
            <a:r>
              <a:rPr lang="en-US" dirty="0"/>
              <a:t>I formulated my null my data: Stating that the average time for studying is always equal to the average time for gaming.</a:t>
            </a:r>
          </a:p>
          <a:p>
            <a:endParaRPr lang="en-US" dirty="0"/>
          </a:p>
          <a:p>
            <a:r>
              <a:rPr lang="en-US" dirty="0"/>
              <a:t>My alternative hypothesis: Stating that the average time I spent in studying is less than the average time I spent in studying</a:t>
            </a:r>
          </a:p>
          <a:p>
            <a:endParaRPr lang="en-US" dirty="0"/>
          </a:p>
          <a:p>
            <a:r>
              <a:rPr lang="en-US" dirty="0"/>
              <a:t>In step 2: because I am comparing two different population means, I will specify that I am going to use two-sample test especially an Independent T-test (1-sided) </a:t>
            </a:r>
          </a:p>
          <a:p>
            <a:endParaRPr lang="en-US" dirty="0"/>
          </a:p>
          <a:p>
            <a:r>
              <a:rPr lang="en-US" dirty="0"/>
              <a:t>In Step 3: I chose T-test because I am dealing with population means. My data is designed in a way that I have an independent variable on the left (gaming and studying) and Dependent variable on the right (hours spent in each activity).</a:t>
            </a:r>
          </a:p>
          <a:p>
            <a:endParaRPr lang="en-US" dirty="0"/>
          </a:p>
          <a:p>
            <a:r>
              <a:rPr lang="en-US" dirty="0"/>
              <a:t>I also chose my data name " My_Activity_data" and I put "greater" in the alternative section because gaming comes before studying. </a:t>
            </a:r>
          </a:p>
        </p:txBody>
      </p:sp>
      <p:sp>
        <p:nvSpPr>
          <p:cNvPr id="4" name="Slide Number Placeholder 3"/>
          <p:cNvSpPr>
            <a:spLocks noGrp="1"/>
          </p:cNvSpPr>
          <p:nvPr>
            <p:ph type="sldNum" sz="quarter" idx="5"/>
          </p:nvPr>
        </p:nvSpPr>
        <p:spPr/>
        <p:txBody>
          <a:bodyPr/>
          <a:lstStyle/>
          <a:p>
            <a:fld id="{39E5EB50-F4A3-4542-9660-A03D8907FBE6}" type="slidenum">
              <a:rPr lang="en-US" smtClean="0"/>
              <a:t>5</a:t>
            </a:fld>
            <a:endParaRPr lang="en-US"/>
          </a:p>
        </p:txBody>
      </p:sp>
    </p:spTree>
    <p:extLst>
      <p:ext uri="{BB962C8B-B14F-4D97-AF65-F5344CB8AC3E}">
        <p14:creationId xmlns:p14="http://schemas.microsoft.com/office/powerpoint/2010/main" val="3014160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4/17/22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3787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4/17/22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6338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4/17/22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27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4/17/22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62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4/17/22</a:t>
            </a:fld>
            <a:endParaRPr lang="en-US" dirty="0"/>
          </a:p>
        </p:txBody>
      </p:sp>
    </p:spTree>
    <p:extLst>
      <p:ext uri="{BB962C8B-B14F-4D97-AF65-F5344CB8AC3E}">
        <p14:creationId xmlns:p14="http://schemas.microsoft.com/office/powerpoint/2010/main" val="21928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4/17/22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2859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4/17/22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321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4/17/22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9210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4/17/22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6537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4/17/22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266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4/17/22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1235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4/17/22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24092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uku.it/quick-note-what-does-cloud-domination-really-mean/question-mark-shaped-cloud/"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www.maxpixel.net/Questions-Confusion-Inquiry-Icon-Question-Marks-5665642"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17BB5DD-9C34-D147-AA48-697442B67FEA}"/>
              </a:ext>
            </a:extLst>
          </p:cNvPr>
          <p:cNvSpPr>
            <a:spLocks noGrp="1"/>
          </p:cNvSpPr>
          <p:nvPr>
            <p:ph type="ctrTitle"/>
          </p:nvPr>
        </p:nvSpPr>
        <p:spPr>
          <a:xfrm>
            <a:off x="5614660" y="144462"/>
            <a:ext cx="6546625" cy="3284538"/>
          </a:xfrm>
        </p:spPr>
        <p:txBody>
          <a:bodyPr anchor="b">
            <a:normAutofit/>
          </a:bodyPr>
          <a:lstStyle/>
          <a:p>
            <a:r>
              <a:rPr lang="en-US" sz="4000" dirty="0">
                <a:latin typeface="Times New Roman" panose="02020603050405020304" pitchFamily="18" charset="0"/>
                <a:cs typeface="Times New Roman" panose="02020603050405020304" pitchFamily="18" charset="0"/>
              </a:rPr>
              <a:t>Personal Data Project</a:t>
            </a:r>
          </a:p>
        </p:txBody>
      </p:sp>
      <p:sp>
        <p:nvSpPr>
          <p:cNvPr id="3" name="Subtitle 2">
            <a:extLst>
              <a:ext uri="{FF2B5EF4-FFF2-40B4-BE49-F238E27FC236}">
                <a16:creationId xmlns:a16="http://schemas.microsoft.com/office/drawing/2014/main" id="{8E3ED4F8-1CBC-3945-9831-1AA8FA1697EE}"/>
              </a:ext>
            </a:extLst>
          </p:cNvPr>
          <p:cNvSpPr>
            <a:spLocks noGrp="1"/>
          </p:cNvSpPr>
          <p:nvPr>
            <p:ph type="subTitle" idx="1"/>
          </p:nvPr>
        </p:nvSpPr>
        <p:spPr>
          <a:xfrm>
            <a:off x="6096369" y="4630738"/>
            <a:ext cx="5617794" cy="1654652"/>
          </a:xfrm>
        </p:spPr>
        <p:txBody>
          <a:bodyPr anchor="t">
            <a:normAutofit/>
          </a:bodyPr>
          <a:lstStyle/>
          <a:p>
            <a:pPr>
              <a:lnSpc>
                <a:spcPct val="120000"/>
              </a:lnSpc>
            </a:pPr>
            <a:r>
              <a:rPr lang="en-US" sz="2200" dirty="0">
                <a:latin typeface="Times New Roman" panose="02020603050405020304" pitchFamily="18" charset="0"/>
                <a:cs typeface="Times New Roman" panose="02020603050405020304" pitchFamily="18" charset="0"/>
              </a:rPr>
              <a:t>Course: DATA211-50</a:t>
            </a:r>
          </a:p>
          <a:p>
            <a:pPr>
              <a:lnSpc>
                <a:spcPct val="120000"/>
              </a:lnSpc>
            </a:pPr>
            <a:r>
              <a:rPr lang="en-US" sz="2200" dirty="0">
                <a:latin typeface="Times New Roman" panose="02020603050405020304" pitchFamily="18" charset="0"/>
                <a:cs typeface="Times New Roman" panose="02020603050405020304" pitchFamily="18" charset="0"/>
              </a:rPr>
              <a:t>Instructor: Wei Wei</a:t>
            </a:r>
          </a:p>
          <a:p>
            <a:pPr>
              <a:lnSpc>
                <a:spcPct val="120000"/>
              </a:lnSpc>
            </a:pPr>
            <a:r>
              <a:rPr lang="en-US" sz="2200" dirty="0">
                <a:latin typeface="Times New Roman" panose="02020603050405020304" pitchFamily="18" charset="0"/>
                <a:cs typeface="Times New Roman" panose="02020603050405020304" pitchFamily="18" charset="0"/>
              </a:rPr>
              <a:t>Term: Spring 2022</a:t>
            </a:r>
          </a:p>
        </p:txBody>
      </p:sp>
      <p:sp>
        <p:nvSpPr>
          <p:cNvPr id="27" name="Freeform: Shape 26">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lit candle and a white flower">
            <a:extLst>
              <a:ext uri="{FF2B5EF4-FFF2-40B4-BE49-F238E27FC236}">
                <a16:creationId xmlns:a16="http://schemas.microsoft.com/office/drawing/2014/main" id="{0A7FE65E-F27B-49B0-536F-EDAEBF43EBA4}"/>
              </a:ext>
            </a:extLst>
          </p:cNvPr>
          <p:cNvPicPr>
            <a:picLocks noChangeAspect="1"/>
          </p:cNvPicPr>
          <p:nvPr/>
        </p:nvPicPr>
        <p:blipFill rotWithShape="1">
          <a:blip r:embed="rId3"/>
          <a:srcRect l="23318" r="27694"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31" name="Freeform: Shape 30">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9026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7474-C138-484F-B0C7-695DC2BC0361}"/>
              </a:ext>
            </a:extLst>
          </p:cNvPr>
          <p:cNvSpPr>
            <a:spLocks noGrp="1"/>
          </p:cNvSpPr>
          <p:nvPr>
            <p:ph type="title"/>
          </p:nvPr>
        </p:nvSpPr>
        <p:spPr>
          <a:xfrm>
            <a:off x="3798467" y="582263"/>
            <a:ext cx="8770571" cy="1345269"/>
          </a:xfrm>
        </p:spPr>
        <p:txBody>
          <a:bodyPr>
            <a:normAutofit/>
          </a:bodyPr>
          <a:lstStyle/>
          <a:p>
            <a:r>
              <a:rPr lang="en-US" sz="4000" dirty="0">
                <a:latin typeface="Times New Roman" panose="02020603050405020304" pitchFamily="18" charset="0"/>
                <a:cs typeface="Times New Roman" panose="02020603050405020304" pitchFamily="18" charset="0"/>
              </a:rPr>
              <a:t>Graph cont.</a:t>
            </a:r>
          </a:p>
        </p:txBody>
      </p:sp>
      <p:sp>
        <p:nvSpPr>
          <p:cNvPr id="3" name="Content Placeholder 2">
            <a:extLst>
              <a:ext uri="{FF2B5EF4-FFF2-40B4-BE49-F238E27FC236}">
                <a16:creationId xmlns:a16="http://schemas.microsoft.com/office/drawing/2014/main" id="{AC319552-C854-CF4B-A7A4-7F3FC65CB333}"/>
              </a:ext>
            </a:extLst>
          </p:cNvPr>
          <p:cNvSpPr>
            <a:spLocks noGrp="1"/>
          </p:cNvSpPr>
          <p:nvPr>
            <p:ph idx="1"/>
          </p:nvPr>
        </p:nvSpPr>
        <p:spPr>
          <a:xfrm>
            <a:off x="1920240" y="2740644"/>
            <a:ext cx="8770571" cy="3651504"/>
          </a:xfrm>
        </p:spPr>
        <p:txBody>
          <a:bodyPr>
            <a:normAutofit/>
          </a:bodyPr>
          <a:lstStyle/>
          <a:p>
            <a:pPr lvl="1"/>
            <a:endParaRPr lang="en-US" dirty="0"/>
          </a:p>
          <a:p>
            <a:pPr lvl="1"/>
            <a:r>
              <a:rPr lang="en-US" sz="2000" dirty="0">
                <a:latin typeface="Times New Roman" panose="02020603050405020304" pitchFamily="18" charset="0"/>
                <a:cs typeface="Times New Roman" panose="02020603050405020304" pitchFamily="18" charset="0"/>
              </a:rPr>
              <a:t>The graph shows the opposite of my claim which states that </a:t>
            </a:r>
            <a:r>
              <a:rPr lang="en-US" sz="2000" b="1" dirty="0">
                <a:latin typeface="Times New Roman" panose="02020603050405020304" pitchFamily="18" charset="0"/>
                <a:cs typeface="Times New Roman" panose="02020603050405020304" pitchFamily="18" charset="0"/>
              </a:rPr>
              <a:t>I spent significantly less time in studying than gaming. </a:t>
            </a:r>
          </a:p>
          <a:p>
            <a:pPr lvl="1"/>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CI from one group </a:t>
            </a:r>
            <a:r>
              <a:rPr lang="en-US" sz="2000" b="1" dirty="0">
                <a:latin typeface="Times New Roman" panose="02020603050405020304" pitchFamily="18" charset="0"/>
                <a:cs typeface="Times New Roman" panose="02020603050405020304" pitchFamily="18" charset="0"/>
              </a:rPr>
              <a:t>does NOT include</a:t>
            </a:r>
            <a:r>
              <a:rPr lang="en-US" sz="2000" dirty="0">
                <a:latin typeface="Times New Roman" panose="02020603050405020304" pitchFamily="18" charset="0"/>
                <a:cs typeface="Times New Roman" panose="02020603050405020304" pitchFamily="18" charset="0"/>
              </a:rPr>
              <a:t> the mean from the other group hence </a:t>
            </a:r>
            <a:r>
              <a:rPr lang="en-US" sz="2000" b="1" dirty="0">
                <a:latin typeface="Times New Roman" panose="02020603050405020304" pitchFamily="18" charset="0"/>
                <a:cs typeface="Times New Roman" panose="02020603050405020304" pitchFamily="18" charset="0"/>
              </a:rPr>
              <a:t>there is significant difference between the two activities (Gaming and Studying respectively).</a:t>
            </a:r>
          </a:p>
          <a:p>
            <a:pPr lvl="0"/>
            <a:endParaRPr lang="en-US" sz="2000" b="1"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020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9BA1798-17F7-4F80-A991-C449074B1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AA4342DD-7680-4127-930E-CCB5085E3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1FF0434-7F50-41AF-93EE-7466DED91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217ADE80-AC1E-4A7D-916F-75AF3D3F3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7D8DC9C7-2C47-4A29-8D99-5A642EC4A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1" name="Rectangle 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A picture containing outdoor, blue, several&#10;&#10;Description automatically generated">
            <a:extLst>
              <a:ext uri="{FF2B5EF4-FFF2-40B4-BE49-F238E27FC236}">
                <a16:creationId xmlns:a16="http://schemas.microsoft.com/office/drawing/2014/main" id="{F5F36264-AF91-444D-8B2F-42A639C5E8C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 b="31470"/>
          <a:stretch/>
        </p:blipFill>
        <p:spPr>
          <a:xfrm>
            <a:off x="6218779" y="10"/>
            <a:ext cx="5973224" cy="3406130"/>
          </a:xfrm>
          <a:custGeom>
            <a:avLst/>
            <a:gdLst/>
            <a:ahLst/>
            <a:cxnLst/>
            <a:rect l="l" t="t" r="r" b="b"/>
            <a:pathLst>
              <a:path w="6649073" h="3387852">
                <a:moveTo>
                  <a:pt x="0" y="0"/>
                </a:moveTo>
                <a:lnTo>
                  <a:pt x="5064418" y="0"/>
                </a:lnTo>
                <a:lnTo>
                  <a:pt x="6338666" y="0"/>
                </a:lnTo>
                <a:lnTo>
                  <a:pt x="6649073" y="0"/>
                </a:lnTo>
                <a:lnTo>
                  <a:pt x="6649073" y="3387852"/>
                </a:lnTo>
                <a:lnTo>
                  <a:pt x="6338666" y="3387852"/>
                </a:lnTo>
                <a:lnTo>
                  <a:pt x="5064418" y="3387852"/>
                </a:lnTo>
                <a:lnTo>
                  <a:pt x="1617516" y="3387852"/>
                </a:lnTo>
                <a:lnTo>
                  <a:pt x="1616328" y="3337395"/>
                </a:lnTo>
                <a:cubicBezTo>
                  <a:pt x="1549534" y="1928213"/>
                  <a:pt x="985089" y="708413"/>
                  <a:pt x="22123" y="14997"/>
                </a:cubicBezTo>
                <a:close/>
              </a:path>
            </a:pathLst>
          </a:custGeom>
        </p:spPr>
      </p:pic>
      <p:sp>
        <p:nvSpPr>
          <p:cNvPr id="33" name="Freeform: Shape 32">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1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8546A00D-748A-42CE-AB6E-C140DDA4E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Freeform: Shape 36">
            <a:extLst>
              <a:ext uri="{FF2B5EF4-FFF2-40B4-BE49-F238E27FC236}">
                <a16:creationId xmlns:a16="http://schemas.microsoft.com/office/drawing/2014/main" id="{513BF6FB-1F9C-480B-BE5F-4DFFB8E1C4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 y="0"/>
            <a:ext cx="12191695" cy="6858000"/>
          </a:xfrm>
          <a:custGeom>
            <a:avLst/>
            <a:gdLst>
              <a:gd name="connsiteX0" fmla="*/ 0 w 12191695"/>
              <a:gd name="connsiteY0" fmla="*/ 0 h 6858000"/>
              <a:gd name="connsiteX1" fmla="*/ 5548454 w 12191695"/>
              <a:gd name="connsiteY1" fmla="*/ 0 h 6858000"/>
              <a:gd name="connsiteX2" fmla="*/ 5563843 w 12191695"/>
              <a:gd name="connsiteY2" fmla="*/ 10445 h 6858000"/>
              <a:gd name="connsiteX3" fmla="*/ 7138082 w 12191695"/>
              <a:gd name="connsiteY3" fmla="*/ 3057689 h 6858000"/>
              <a:gd name="connsiteX4" fmla="*/ 7154546 w 12191695"/>
              <a:gd name="connsiteY4" fmla="*/ 3406140 h 6858000"/>
              <a:gd name="connsiteX5" fmla="*/ 12191695 w 12191695"/>
              <a:gd name="connsiteY5" fmla="*/ 3406140 h 6858000"/>
              <a:gd name="connsiteX6" fmla="*/ 12191695 w 12191695"/>
              <a:gd name="connsiteY6" fmla="*/ 3451860 h 6858000"/>
              <a:gd name="connsiteX7" fmla="*/ 7156706 w 12191695"/>
              <a:gd name="connsiteY7" fmla="*/ 3451860 h 6858000"/>
              <a:gd name="connsiteX8" fmla="*/ 7164741 w 12191695"/>
              <a:gd name="connsiteY8" fmla="*/ 3621913 h 6858000"/>
              <a:gd name="connsiteX9" fmla="*/ 5290392 w 12191695"/>
              <a:gd name="connsiteY9" fmla="*/ 6378742 h 6858000"/>
              <a:gd name="connsiteX10" fmla="*/ 4773743 w 12191695"/>
              <a:gd name="connsiteY10" fmla="*/ 6785068 h 6858000"/>
              <a:gd name="connsiteX11" fmla="*/ 4668580 w 12191695"/>
              <a:gd name="connsiteY11" fmla="*/ 6858000 h 6858000"/>
              <a:gd name="connsiteX12" fmla="*/ 0 w 12191695"/>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1695" h="6858000">
                <a:moveTo>
                  <a:pt x="0" y="0"/>
                </a:moveTo>
                <a:lnTo>
                  <a:pt x="5548454" y="0"/>
                </a:lnTo>
                <a:lnTo>
                  <a:pt x="5563843" y="10445"/>
                </a:lnTo>
                <a:cubicBezTo>
                  <a:pt x="6462610" y="658496"/>
                  <a:pt x="7014222" y="1765698"/>
                  <a:pt x="7138082" y="3057689"/>
                </a:cubicBezTo>
                <a:lnTo>
                  <a:pt x="7154546" y="3406140"/>
                </a:lnTo>
                <a:lnTo>
                  <a:pt x="12191695" y="3406140"/>
                </a:lnTo>
                <a:lnTo>
                  <a:pt x="12191695" y="3451860"/>
                </a:lnTo>
                <a:lnTo>
                  <a:pt x="7156706" y="3451860"/>
                </a:lnTo>
                <a:lnTo>
                  <a:pt x="7164741" y="3621913"/>
                </a:lnTo>
                <a:cubicBezTo>
                  <a:pt x="7164741" y="4971185"/>
                  <a:pt x="6236016" y="5605738"/>
                  <a:pt x="5290392" y="6378742"/>
                </a:cubicBezTo>
                <a:cubicBezTo>
                  <a:pt x="5118188" y="6519512"/>
                  <a:pt x="4947561" y="6657407"/>
                  <a:pt x="4773743" y="6785068"/>
                </a:cubicBezTo>
                <a:lnTo>
                  <a:pt x="466858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Background pattern&#10;&#10;Description automatically generated">
            <a:extLst>
              <a:ext uri="{FF2B5EF4-FFF2-40B4-BE49-F238E27FC236}">
                <a16:creationId xmlns:a16="http://schemas.microsoft.com/office/drawing/2014/main" id="{5D5742D5-39AD-E644-870C-3D11BF8EEEC4}"/>
              </a:ext>
            </a:extLst>
          </p:cNvPr>
          <p:cNvPicPr>
            <a:picLocks noGrp="1" noChangeAspect="1"/>
          </p:cNvPicPr>
          <p:nvPr>
            <p:ph idx="1"/>
          </p:nvPr>
        </p:nvPicPr>
        <p:blipFill rotWithShape="1">
          <a:blip r:embed="rId4">
            <a:extLst>
              <a:ext uri="{837473B0-CC2E-450A-ABE3-18F120FF3D39}">
                <a1611:picAttrSrcUrl xmlns:a1611="http://schemas.microsoft.com/office/drawing/2016/11/main" r:id="rId5"/>
              </a:ext>
            </a:extLst>
          </a:blip>
          <a:srcRect t="12281" r="-1" b="17646"/>
          <a:stretch/>
        </p:blipFill>
        <p:spPr>
          <a:xfrm>
            <a:off x="5428735" y="3429000"/>
            <a:ext cx="6763261" cy="3429000"/>
          </a:xfrm>
          <a:custGeom>
            <a:avLst/>
            <a:gdLst/>
            <a:ahLst/>
            <a:cxnLst/>
            <a:rect l="l" t="t" r="r" b="b"/>
            <a:pathLst>
              <a:path w="7528500" h="3387852">
                <a:moveTo>
                  <a:pt x="2499187" y="0"/>
                </a:moveTo>
                <a:lnTo>
                  <a:pt x="6611755" y="0"/>
                </a:lnTo>
                <a:lnTo>
                  <a:pt x="7218398" y="0"/>
                </a:lnTo>
                <a:lnTo>
                  <a:pt x="7528500" y="0"/>
                </a:lnTo>
                <a:lnTo>
                  <a:pt x="7528500" y="3387852"/>
                </a:lnTo>
                <a:lnTo>
                  <a:pt x="7218398" y="3387852"/>
                </a:lnTo>
                <a:lnTo>
                  <a:pt x="6611755" y="3387852"/>
                </a:lnTo>
                <a:lnTo>
                  <a:pt x="0" y="3387852"/>
                </a:lnTo>
                <a:lnTo>
                  <a:pt x="111756" y="3310451"/>
                </a:lnTo>
                <a:cubicBezTo>
                  <a:pt x="285574" y="3182960"/>
                  <a:pt x="456201" y="3045249"/>
                  <a:pt x="628405" y="2904666"/>
                </a:cubicBezTo>
                <a:cubicBezTo>
                  <a:pt x="1574029" y="2132691"/>
                  <a:pt x="2502754" y="1498983"/>
                  <a:pt x="2502754" y="151508"/>
                </a:cubicBezTo>
                <a:close/>
              </a:path>
            </a:pathLst>
          </a:custGeom>
        </p:spPr>
      </p:pic>
      <p:sp>
        <p:nvSpPr>
          <p:cNvPr id="2" name="Title 1">
            <a:extLst>
              <a:ext uri="{FF2B5EF4-FFF2-40B4-BE49-F238E27FC236}">
                <a16:creationId xmlns:a16="http://schemas.microsoft.com/office/drawing/2014/main" id="{E3492878-17FF-E145-9910-3752DFDF0B4C}"/>
              </a:ext>
            </a:extLst>
          </p:cNvPr>
          <p:cNvSpPr>
            <a:spLocks noGrp="1"/>
          </p:cNvSpPr>
          <p:nvPr>
            <p:ph type="title"/>
          </p:nvPr>
        </p:nvSpPr>
        <p:spPr>
          <a:xfrm>
            <a:off x="914400" y="1346268"/>
            <a:ext cx="5274860" cy="3066706"/>
          </a:xfrm>
        </p:spPr>
        <p:txBody>
          <a:bodyPr vert="horz" lIns="109728" tIns="109728" rIns="109728" bIns="91440" rtlCol="0" anchor="b">
            <a:normAutofit/>
          </a:bodyPr>
          <a:lstStyle/>
          <a:p>
            <a:pPr>
              <a:lnSpc>
                <a:spcPct val="120000"/>
              </a:lnSpc>
            </a:pPr>
            <a:r>
              <a:rPr lang="en-US" sz="6000" dirty="0">
                <a:solidFill>
                  <a:schemeClr val="tx1">
                    <a:lumMod val="85000"/>
                    <a:lumOff val="15000"/>
                  </a:schemeClr>
                </a:solidFill>
              </a:rPr>
              <a:t>			Question</a:t>
            </a:r>
          </a:p>
        </p:txBody>
      </p:sp>
    </p:spTree>
    <p:extLst>
      <p:ext uri="{BB962C8B-B14F-4D97-AF65-F5344CB8AC3E}">
        <p14:creationId xmlns:p14="http://schemas.microsoft.com/office/powerpoint/2010/main" val="429223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72B0-DE4D-684E-ADA8-5530A92E1D17}"/>
              </a:ext>
            </a:extLst>
          </p:cNvPr>
          <p:cNvSpPr>
            <a:spLocks noGrp="1"/>
          </p:cNvSpPr>
          <p:nvPr>
            <p:ph type="title"/>
          </p:nvPr>
        </p:nvSpPr>
        <p:spPr/>
        <p:txBody>
          <a:bodyPr/>
          <a:lstStyle/>
          <a:p>
            <a:r>
              <a:rPr lang="en-US" dirty="0"/>
              <a:t>			</a:t>
            </a:r>
            <a:r>
              <a:rPr lang="en-US" sz="2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DB44CBF-3F4B-5E4D-A7F1-8689A299A87E}"/>
              </a:ext>
            </a:extLst>
          </p:cNvPr>
          <p:cNvSpPr>
            <a:spLocks noGrp="1"/>
          </p:cNvSpPr>
          <p:nvPr>
            <p:ph idx="1"/>
          </p:nvPr>
        </p:nvSpPr>
        <p:spPr>
          <a:xfrm>
            <a:off x="980304" y="2312276"/>
            <a:ext cx="9710508" cy="4292710"/>
          </a:xfrm>
        </p:spPr>
        <p:txBody>
          <a:bodyPr>
            <a:normAutofit/>
          </a:bodyPr>
          <a:lstStyle/>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My name is Mohamedeq Abdile</a:t>
            </a:r>
          </a:p>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I have a 5-month-old daughter who is adorable and energetic</a:t>
            </a:r>
          </a:p>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I am the first-born child in my family</a:t>
            </a:r>
          </a:p>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Currently taking 12 credits this spring 2022 at Metropolitan University</a:t>
            </a:r>
          </a:p>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My major is Mathematics (B.A), and this Summer 2022 will be my graduation semester</a:t>
            </a:r>
          </a:p>
          <a:p>
            <a:pPr marL="342900" indent="-342900">
              <a:buFont typeface="Wingdings" pitchFamily="2" charset="2"/>
              <a:buChar char="ü"/>
            </a:pPr>
            <a:r>
              <a:rPr lang="en-US" sz="2000" dirty="0">
                <a:latin typeface="Times New Roman" panose="02020603050405020304" pitchFamily="18" charset="0"/>
                <a:cs typeface="Times New Roman" panose="02020603050405020304" pitchFamily="18" charset="0"/>
              </a:rPr>
              <a:t>With the programming courses I took alongside my major, I am planning to work in an IT department once I graduated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0267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9E6E-6968-2544-A12C-E549EE8EEE85}"/>
              </a:ext>
            </a:extLst>
          </p:cNvPr>
          <p:cNvSpPr>
            <a:spLocks noGrp="1"/>
          </p:cNvSpPr>
          <p:nvPr>
            <p:ph type="title"/>
          </p:nvPr>
        </p:nvSpPr>
        <p:spPr/>
        <p:txBody>
          <a:bodyPr>
            <a:normAutofit/>
          </a:bodyPr>
          <a:lstStyle/>
          <a:p>
            <a:r>
              <a:rPr lang="en-US" dirty="0"/>
              <a:t>	</a:t>
            </a:r>
            <a:r>
              <a:rPr lang="en-US" sz="2000" dirty="0"/>
              <a:t>My_Activity_data Description</a:t>
            </a:r>
          </a:p>
        </p:txBody>
      </p:sp>
      <p:sp>
        <p:nvSpPr>
          <p:cNvPr id="3" name="Content Placeholder 2">
            <a:extLst>
              <a:ext uri="{FF2B5EF4-FFF2-40B4-BE49-F238E27FC236}">
                <a16:creationId xmlns:a16="http://schemas.microsoft.com/office/drawing/2014/main" id="{780EEA76-9EE2-0443-A072-831D2EF9BDC7}"/>
              </a:ext>
            </a:extLst>
          </p:cNvPr>
          <p:cNvSpPr>
            <a:spLocks noGrp="1"/>
          </p:cNvSpPr>
          <p:nvPr>
            <p:ph idx="1"/>
          </p:nvPr>
        </p:nvSpPr>
        <p:spPr>
          <a:xfrm>
            <a:off x="222422" y="2402893"/>
            <a:ext cx="11489882" cy="4354854"/>
          </a:xfrm>
        </p:spPr>
        <p:txBody>
          <a:bodyPr>
            <a:normAutofit/>
          </a:bodyPr>
          <a:lstStyle/>
          <a:p>
            <a:r>
              <a:rPr lang="en-US" dirty="0"/>
              <a:t>I have collected 14 data points about the time I spent in two activities, such as studying and gaming, for a random sample of 14 subjects for each activity. Each subject represents one day, so each activity is collected in 14 days. Use the significance level of 0.05 to test the claim that for the last 14 days, the average time spent studying was significantly less than the average time spent in gaming.</a:t>
            </a:r>
          </a:p>
          <a:p>
            <a:r>
              <a:rPr lang="en-US" b="1" dirty="0"/>
              <a:t>Question:</a:t>
            </a:r>
            <a:r>
              <a:rPr lang="en-US" dirty="0"/>
              <a:t> Do I spend more time playing games than studying in my day-to-day activities or vice versa?</a:t>
            </a:r>
          </a:p>
          <a:p>
            <a:r>
              <a:rPr lang="en-US" dirty="0"/>
              <a:t>I will use R-Language to evaluate my findings of My_Activity_data in the upcoming slides.</a:t>
            </a:r>
          </a:p>
        </p:txBody>
      </p:sp>
    </p:spTree>
    <p:extLst>
      <p:ext uri="{BB962C8B-B14F-4D97-AF65-F5344CB8AC3E}">
        <p14:creationId xmlns:p14="http://schemas.microsoft.com/office/powerpoint/2010/main" val="267304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E82A951-6BC7-464B-9F7D-C7AB3478A01C}"/>
              </a:ext>
            </a:extLst>
          </p:cNvPr>
          <p:cNvSpPr>
            <a:spLocks noGrp="1"/>
          </p:cNvSpPr>
          <p:nvPr>
            <p:ph type="title"/>
          </p:nvPr>
        </p:nvSpPr>
        <p:spPr>
          <a:xfrm>
            <a:off x="1016992" y="1899904"/>
            <a:ext cx="4512039" cy="2934031"/>
          </a:xfrm>
        </p:spPr>
        <p:txBody>
          <a:bodyPr anchor="ctr">
            <a:normAutofit/>
          </a:bodyPr>
          <a:lstStyle/>
          <a:p>
            <a:r>
              <a:rPr lang="en-US" sz="4000" dirty="0"/>
              <a:t>My Personal Recorded Data</a:t>
            </a:r>
          </a:p>
        </p:txBody>
      </p:sp>
      <p:graphicFrame>
        <p:nvGraphicFramePr>
          <p:cNvPr id="4" name="Content Placeholder 3">
            <a:extLst>
              <a:ext uri="{FF2B5EF4-FFF2-40B4-BE49-F238E27FC236}">
                <a16:creationId xmlns:a16="http://schemas.microsoft.com/office/drawing/2014/main" id="{8756F036-1315-E048-A6BE-A0557F4894A9}"/>
              </a:ext>
            </a:extLst>
          </p:cNvPr>
          <p:cNvGraphicFramePr>
            <a:graphicFrameLocks noGrp="1"/>
          </p:cNvGraphicFramePr>
          <p:nvPr>
            <p:ph idx="1"/>
            <p:extLst>
              <p:ext uri="{D42A27DB-BD31-4B8C-83A1-F6EECF244321}">
                <p14:modId xmlns:p14="http://schemas.microsoft.com/office/powerpoint/2010/main" val="3427786361"/>
              </p:ext>
            </p:extLst>
          </p:nvPr>
        </p:nvGraphicFramePr>
        <p:xfrm>
          <a:off x="5935952" y="195309"/>
          <a:ext cx="5897982" cy="6294270"/>
        </p:xfrm>
        <a:graphic>
          <a:graphicData uri="http://schemas.openxmlformats.org/drawingml/2006/table">
            <a:tbl>
              <a:tblPr firstRow="1" firstCol="1" bandRow="1">
                <a:tableStyleId>{5C22544A-7EE6-4342-B048-85BDC9FD1C3A}</a:tableStyleId>
              </a:tblPr>
              <a:tblGrid>
                <a:gridCol w="883477">
                  <a:extLst>
                    <a:ext uri="{9D8B030D-6E8A-4147-A177-3AD203B41FA5}">
                      <a16:colId xmlns:a16="http://schemas.microsoft.com/office/drawing/2014/main" val="1221704341"/>
                    </a:ext>
                  </a:extLst>
                </a:gridCol>
                <a:gridCol w="1618335">
                  <a:extLst>
                    <a:ext uri="{9D8B030D-6E8A-4147-A177-3AD203B41FA5}">
                      <a16:colId xmlns:a16="http://schemas.microsoft.com/office/drawing/2014/main" val="4251832044"/>
                    </a:ext>
                  </a:extLst>
                </a:gridCol>
                <a:gridCol w="3396170">
                  <a:extLst>
                    <a:ext uri="{9D8B030D-6E8A-4147-A177-3AD203B41FA5}">
                      <a16:colId xmlns:a16="http://schemas.microsoft.com/office/drawing/2014/main" val="1869934157"/>
                    </a:ext>
                  </a:extLst>
                </a:gridCol>
              </a:tblGrid>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Activity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Time spent in hours for each activity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614187432"/>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02814339"/>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effectLst/>
                        </a:rPr>
                        <a:t>Gaming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741566437"/>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3237226371"/>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159774720"/>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858312396"/>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82789294"/>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99998268"/>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982521990"/>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2004723184"/>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890650849"/>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587661347"/>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3741541076"/>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634601937"/>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Gaming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090808173"/>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997756953"/>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3041563032"/>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591134273"/>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4036067009"/>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4095739436"/>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449526064"/>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3226410272"/>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4009632798"/>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3599311573"/>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345538942"/>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372015359"/>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2534583812"/>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031223910"/>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060676158"/>
                  </a:ext>
                </a:extLst>
              </a:tr>
              <a:tr h="209809">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a:effectLst/>
                        </a:rPr>
                        <a:t>Studying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266" marR="51266" marT="0" marB="0"/>
                </a:tc>
                <a:extLst>
                  <a:ext uri="{0D108BD9-81ED-4DB2-BD59-A6C34878D82A}">
                    <a16:rowId xmlns:a16="http://schemas.microsoft.com/office/drawing/2014/main" val="1458184308"/>
                  </a:ext>
                </a:extLst>
              </a:tr>
            </a:tbl>
          </a:graphicData>
        </a:graphic>
      </p:graphicFrame>
    </p:spTree>
    <p:extLst>
      <p:ext uri="{BB962C8B-B14F-4D97-AF65-F5344CB8AC3E}">
        <p14:creationId xmlns:p14="http://schemas.microsoft.com/office/powerpoint/2010/main" val="106958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2F0E-B5FC-744C-ADBA-1829CD13EA6B}"/>
              </a:ext>
            </a:extLst>
          </p:cNvPr>
          <p:cNvSpPr>
            <a:spLocks noGrp="1"/>
          </p:cNvSpPr>
          <p:nvPr>
            <p:ph type="title"/>
          </p:nvPr>
        </p:nvSpPr>
        <p:spPr>
          <a:xfrm>
            <a:off x="723029" y="401031"/>
            <a:ext cx="10569145" cy="1345269"/>
          </a:xfrm>
        </p:spPr>
        <p:txBody>
          <a:bodyPr>
            <a:normAutofit/>
          </a:bodyPr>
          <a:lstStyle/>
          <a:p>
            <a:r>
              <a:rPr lang="en-US" dirty="0"/>
              <a:t>	</a:t>
            </a:r>
            <a:r>
              <a:rPr lang="en-US" sz="4000" dirty="0">
                <a:latin typeface="Times New Roman" panose="02020603050405020304" pitchFamily="18" charset="0"/>
                <a:cs typeface="Times New Roman" panose="02020603050405020304" pitchFamily="18" charset="0"/>
              </a:rPr>
              <a:t>My_Activity_data </a:t>
            </a:r>
            <a:r>
              <a:rPr lang="en-US" sz="4000" dirty="0">
                <a:latin typeface="Times New Roman" panose="02020603050405020304" pitchFamily="18" charset="0"/>
                <a:cs typeface="Times New Roman" panose="02020603050405020304" pitchFamily="18" charset="0"/>
                <a:sym typeface="Wingdings" pitchFamily="2" charset="2"/>
              </a:rPr>
              <a:t>(</a:t>
            </a:r>
            <a:r>
              <a:rPr lang="en-US" sz="4000" dirty="0">
                <a:latin typeface="Times New Roman" panose="02020603050405020304" pitchFamily="18" charset="0"/>
                <a:cs typeface="Times New Roman" panose="02020603050405020304" pitchFamily="18" charset="0"/>
              </a:rPr>
              <a:t> R-Input)</a:t>
            </a:r>
          </a:p>
        </p:txBody>
      </p:sp>
      <p:sp>
        <p:nvSpPr>
          <p:cNvPr id="3" name="Content Placeholder 2">
            <a:extLst>
              <a:ext uri="{FF2B5EF4-FFF2-40B4-BE49-F238E27FC236}">
                <a16:creationId xmlns:a16="http://schemas.microsoft.com/office/drawing/2014/main" id="{D42452EE-3D54-654C-8ECD-489AF4D37A8E}"/>
              </a:ext>
            </a:extLst>
          </p:cNvPr>
          <p:cNvSpPr>
            <a:spLocks noGrp="1"/>
          </p:cNvSpPr>
          <p:nvPr>
            <p:ph idx="1"/>
          </p:nvPr>
        </p:nvSpPr>
        <p:spPr>
          <a:xfrm>
            <a:off x="148281" y="2174789"/>
            <a:ext cx="11203460" cy="4588476"/>
          </a:xfrm>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library(tidyverse)</a:t>
            </a:r>
          </a:p>
          <a:p>
            <a:r>
              <a:rPr lang="en-US" sz="2400" dirty="0">
                <a:latin typeface="Times New Roman" panose="02020603050405020304" pitchFamily="18" charset="0"/>
                <a:cs typeface="Times New Roman" panose="02020603050405020304" pitchFamily="18" charset="0"/>
              </a:rPr>
              <a:t>library(ggplot2)</a:t>
            </a:r>
          </a:p>
          <a:p>
            <a:r>
              <a:rPr lang="en-US" sz="2400" dirty="0">
                <a:latin typeface="Times New Roman" panose="02020603050405020304" pitchFamily="18" charset="0"/>
                <a:cs typeface="Times New Roman" panose="02020603050405020304" pitchFamily="18" charset="0"/>
              </a:rPr>
              <a:t>#Step 1: Formulate the null and alternative hypotheses</a:t>
            </a:r>
          </a:p>
          <a:p>
            <a:r>
              <a:rPr lang="en-US" sz="2400" dirty="0">
                <a:latin typeface="Times New Roman" panose="02020603050405020304" pitchFamily="18" charset="0"/>
                <a:cs typeface="Times New Roman" panose="02020603050405020304" pitchFamily="18" charset="0"/>
              </a:rPr>
              <a:t>	H0:mu_studying = mu_gaming     Ha:mu_studying &lt;  mu_gaming</a:t>
            </a:r>
          </a:p>
          <a:p>
            <a:r>
              <a:rPr lang="en-US" sz="2400" dirty="0">
                <a:latin typeface="Times New Roman" panose="02020603050405020304" pitchFamily="18" charset="0"/>
                <a:cs typeface="Times New Roman" panose="02020603050405020304" pitchFamily="18" charset="0"/>
              </a:rPr>
              <a:t>#Step 2: Two-Sample- Because I am comparing two population means</a:t>
            </a:r>
          </a:p>
          <a:p>
            <a:r>
              <a:rPr lang="en-US" sz="2400" dirty="0">
                <a:latin typeface="Times New Roman" panose="02020603050405020304" pitchFamily="18" charset="0"/>
                <a:cs typeface="Times New Roman" panose="02020603050405020304" pitchFamily="18" charset="0"/>
              </a:rPr>
              <a:t>	Independent T-test (1-sided)-Compare two totally different populations (studying to gaming)</a:t>
            </a:r>
          </a:p>
          <a:p>
            <a:r>
              <a:rPr lang="en-US" sz="2400" dirty="0">
                <a:latin typeface="Times New Roman" panose="02020603050405020304" pitchFamily="18" charset="0"/>
                <a:cs typeface="Times New Roman" panose="02020603050405020304" pitchFamily="18" charset="0"/>
              </a:rPr>
              <a:t>#Step 3: Find the t- statistic and p-value</a:t>
            </a:r>
          </a:p>
          <a:p>
            <a:r>
              <a:rPr lang="en-US" sz="2400" dirty="0">
                <a:latin typeface="Times New Roman" panose="02020603050405020304" pitchFamily="18" charset="0"/>
                <a:cs typeface="Times New Roman" panose="02020603050405020304" pitchFamily="18" charset="0"/>
              </a:rPr>
              <a:t>	t.test(Time_Spent_hours~Activity, data=My_Activity_data, alterantive="greater")</a:t>
            </a:r>
          </a:p>
          <a:p>
            <a:endParaRPr lang="en-US" dirty="0"/>
          </a:p>
        </p:txBody>
      </p:sp>
    </p:spTree>
    <p:extLst>
      <p:ext uri="{BB962C8B-B14F-4D97-AF65-F5344CB8AC3E}">
        <p14:creationId xmlns:p14="http://schemas.microsoft.com/office/powerpoint/2010/main" val="6740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9"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60"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3"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78982FE6-7A76-E448-BA3B-ACE549AA3F33}"/>
              </a:ext>
            </a:extLst>
          </p:cNvPr>
          <p:cNvSpPr>
            <a:spLocks noGrp="1"/>
          </p:cNvSpPr>
          <p:nvPr>
            <p:ph type="title"/>
          </p:nvPr>
        </p:nvSpPr>
        <p:spPr>
          <a:xfrm>
            <a:off x="0" y="-156178"/>
            <a:ext cx="11363942" cy="1697664"/>
          </a:xfrm>
        </p:spPr>
        <p:txBody>
          <a:bodyPr anchor="b">
            <a:noAutofit/>
          </a:bodyPr>
          <a:lstStyle/>
          <a:p>
            <a:pPr>
              <a:lnSpc>
                <a:spcPct val="120000"/>
              </a:lnSpc>
            </a:pPr>
            <a:r>
              <a:rPr lang="en-US" sz="4000" dirty="0"/>
              <a:t>My_Activity_data </a:t>
            </a:r>
            <a:r>
              <a:rPr lang="en-US" sz="4000" dirty="0">
                <a:sym typeface="Wingdings" pitchFamily="2" charset="2"/>
              </a:rPr>
              <a:t>(</a:t>
            </a:r>
            <a:r>
              <a:rPr lang="en-US" sz="4000" dirty="0"/>
              <a:t> R-Input) Graphing</a:t>
            </a:r>
          </a:p>
        </p:txBody>
      </p:sp>
      <p:sp>
        <p:nvSpPr>
          <p:cNvPr id="64" name="Content Placeholder 2">
            <a:extLst>
              <a:ext uri="{FF2B5EF4-FFF2-40B4-BE49-F238E27FC236}">
                <a16:creationId xmlns:a16="http://schemas.microsoft.com/office/drawing/2014/main" id="{4301D6E3-11EA-394B-AEC0-63DE0E6BF48E}"/>
              </a:ext>
            </a:extLst>
          </p:cNvPr>
          <p:cNvSpPr>
            <a:spLocks noGrp="1"/>
          </p:cNvSpPr>
          <p:nvPr>
            <p:ph idx="1"/>
          </p:nvPr>
        </p:nvSpPr>
        <p:spPr>
          <a:xfrm>
            <a:off x="238897" y="1701614"/>
            <a:ext cx="11125045" cy="4410862"/>
          </a:xfrm>
        </p:spPr>
        <p:txBody>
          <a:bodyPr>
            <a:normAutofit/>
          </a:bodyPr>
          <a:lstStyle/>
          <a:p>
            <a:pPr>
              <a:lnSpc>
                <a:spcPct val="130000"/>
              </a:lnSpc>
            </a:pPr>
            <a:r>
              <a:rPr lang="en-US" sz="2000" dirty="0">
                <a:latin typeface="Times New Roman" panose="02020603050405020304" pitchFamily="18" charset="0"/>
                <a:cs typeface="Times New Roman" panose="02020603050405020304" pitchFamily="18" charset="0"/>
              </a:rPr>
              <a:t>Step 4: Means with error bar graph</a:t>
            </a:r>
          </a:p>
          <a:p>
            <a:pPr>
              <a:lnSpc>
                <a:spcPct val="130000"/>
              </a:lnSpc>
            </a:pPr>
            <a:r>
              <a:rPr lang="en-US" sz="2000" dirty="0">
                <a:latin typeface="Times New Roman" panose="02020603050405020304" pitchFamily="18" charset="0"/>
                <a:cs typeface="Times New Roman" panose="02020603050405020304" pitchFamily="18" charset="0"/>
              </a:rPr>
              <a:t>My_Activity_data%&gt;%</a:t>
            </a:r>
          </a:p>
          <a:p>
            <a:pPr>
              <a:lnSpc>
                <a:spcPct val="130000"/>
              </a:lnSpc>
            </a:pPr>
            <a:r>
              <a:rPr lang="en-US" sz="2000" dirty="0">
                <a:latin typeface="Times New Roman" panose="02020603050405020304" pitchFamily="18" charset="0"/>
                <a:cs typeface="Times New Roman" panose="02020603050405020304" pitchFamily="18" charset="0"/>
              </a:rPr>
              <a:t>group_by(Activity)%&gt;%</a:t>
            </a:r>
          </a:p>
          <a:p>
            <a:pPr>
              <a:lnSpc>
                <a:spcPct val="130000"/>
              </a:lnSpc>
            </a:pPr>
            <a:r>
              <a:rPr lang="en-US" sz="2000" dirty="0">
                <a:latin typeface="Times New Roman" panose="02020603050405020304" pitchFamily="18" charset="0"/>
                <a:cs typeface="Times New Roman" panose="02020603050405020304" pitchFamily="18" charset="0"/>
              </a:rPr>
              <a:t>summarize(Average_Time=mean(Time_Spent_hours),seTime=sd(Time_Spent_hours)/sqrt(length(Time_Spent_hours)), tstar=qt(1-0.05/2,length(Time_Spent_hours)-1))%&gt;%</a:t>
            </a:r>
          </a:p>
          <a:p>
            <a:pPr>
              <a:lnSpc>
                <a:spcPct val="130000"/>
              </a:lnSpc>
            </a:pPr>
            <a:r>
              <a:rPr lang="en-US" sz="2000" dirty="0">
                <a:latin typeface="Times New Roman" panose="02020603050405020304" pitchFamily="18" charset="0"/>
                <a:cs typeface="Times New Roman" panose="02020603050405020304" pitchFamily="18" charset="0"/>
              </a:rPr>
              <a:t>ggplot(aes(x=Activity,y=Average_Time))+geom_point(color="brown")+geom_errorbar(aes(ymin=Average_Time-seTime*tstar,ymax=Average_Time+seTime*tstar), color="blue")+labs(title = "Average time spent on sleeping and studying")</a:t>
            </a:r>
          </a:p>
        </p:txBody>
      </p:sp>
    </p:spTree>
    <p:extLst>
      <p:ext uri="{BB962C8B-B14F-4D97-AF65-F5344CB8AC3E}">
        <p14:creationId xmlns:p14="http://schemas.microsoft.com/office/powerpoint/2010/main" val="382267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7" name="Rectangle 2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ADA8377-8683-974D-B12A-D9C2A0A9A62B}"/>
              </a:ext>
            </a:extLst>
          </p:cNvPr>
          <p:cNvSpPr>
            <a:spLocks noGrp="1"/>
          </p:cNvSpPr>
          <p:nvPr>
            <p:ph type="title"/>
          </p:nvPr>
        </p:nvSpPr>
        <p:spPr>
          <a:xfrm>
            <a:off x="-799072" y="167398"/>
            <a:ext cx="10149015" cy="1396053"/>
          </a:xfrm>
        </p:spPr>
        <p:txBody>
          <a:bodyPr vert="horz" lIns="109728" tIns="109728" rIns="109728" bIns="91440" rtlCol="0" anchor="b">
            <a:normAutofit/>
          </a:bodyPr>
          <a:lstStyle/>
          <a:p>
            <a:pPr algn="ctr">
              <a:lnSpc>
                <a:spcPct val="120000"/>
              </a:lnSpc>
            </a:pPr>
            <a:r>
              <a:rPr lang="en-US" sz="5400" dirty="0">
                <a:solidFill>
                  <a:schemeClr val="tx1">
                    <a:lumMod val="85000"/>
                    <a:lumOff val="15000"/>
                  </a:schemeClr>
                </a:solidFill>
              </a:rPr>
              <a:t>			</a:t>
            </a:r>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Output in R</a:t>
            </a:r>
          </a:p>
        </p:txBody>
      </p:sp>
      <p:pic>
        <p:nvPicPr>
          <p:cNvPr id="6" name="Content Placeholder 5" descr="Text, letter&#10;&#10;Description automatically generated">
            <a:extLst>
              <a:ext uri="{FF2B5EF4-FFF2-40B4-BE49-F238E27FC236}">
                <a16:creationId xmlns:a16="http://schemas.microsoft.com/office/drawing/2014/main" id="{9E21D6C6-0CE2-634B-A6D9-6D878F125A4B}"/>
              </a:ext>
            </a:extLst>
          </p:cNvPr>
          <p:cNvPicPr>
            <a:picLocks noGrp="1" noChangeAspect="1"/>
          </p:cNvPicPr>
          <p:nvPr>
            <p:ph idx="1"/>
          </p:nvPr>
        </p:nvPicPr>
        <p:blipFill>
          <a:blip r:embed="rId2"/>
          <a:stretch>
            <a:fillRect/>
          </a:stretch>
        </p:blipFill>
        <p:spPr>
          <a:xfrm>
            <a:off x="527222" y="1484804"/>
            <a:ext cx="10149015" cy="4817142"/>
          </a:xfrm>
          <a:prstGeom prst="rect">
            <a:avLst/>
          </a:prstGeom>
        </p:spPr>
      </p:pic>
    </p:spTree>
    <p:extLst>
      <p:ext uri="{BB962C8B-B14F-4D97-AF65-F5344CB8AC3E}">
        <p14:creationId xmlns:p14="http://schemas.microsoft.com/office/powerpoint/2010/main" val="145327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8572-F65E-714F-BACE-7D03B4D04940}"/>
              </a:ext>
            </a:extLst>
          </p:cNvPr>
          <p:cNvSpPr>
            <a:spLocks noGrp="1"/>
          </p:cNvSpPr>
          <p:nvPr>
            <p:ph type="title"/>
          </p:nvPr>
        </p:nvSpPr>
        <p:spPr/>
        <p:txBody>
          <a:bodyPr/>
          <a:lstStyle/>
          <a:p>
            <a:r>
              <a:rPr lang="en-US" dirty="0"/>
              <a:t>			</a:t>
            </a:r>
            <a:r>
              <a:rPr lang="en-US" sz="4000" dirty="0">
                <a:latin typeface="Times New Roman" panose="02020603050405020304" pitchFamily="18" charset="0"/>
                <a:cs typeface="Times New Roman" panose="02020603050405020304" pitchFamily="18" charset="0"/>
              </a:rPr>
              <a:t>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D0C815-C4D5-5C49-9A2B-50F91EF0D421}"/>
                  </a:ext>
                </a:extLst>
              </p:cNvPr>
              <p:cNvSpPr>
                <a:spLocks noGrp="1"/>
              </p:cNvSpPr>
              <p:nvPr>
                <p:ph idx="1"/>
              </p:nvPr>
            </p:nvSpPr>
            <p:spPr>
              <a:xfrm>
                <a:off x="247135" y="2320512"/>
                <a:ext cx="11590638" cy="4450991"/>
              </a:xfrm>
            </p:spPr>
            <p:txBody>
              <a:bodyPr>
                <a:normAutofit fontScale="55000" lnSpcReduction="20000"/>
              </a:bodyPr>
              <a:lstStyle/>
              <a:p>
                <a:r>
                  <a:rPr lang="en-US" sz="3600" dirty="0">
                    <a:latin typeface="Times New Roman" panose="02020603050405020304" pitchFamily="18" charset="0"/>
                    <a:cs typeface="Times New Roman" panose="02020603050405020304" pitchFamily="18" charset="0"/>
                  </a:rPr>
                  <a:t>Step 5: Decision </a:t>
                </a:r>
              </a:p>
              <a:p>
                <a:r>
                  <a:rPr lang="en-US" sz="3600" dirty="0">
                    <a:latin typeface="Times New Roman" panose="02020603050405020304" pitchFamily="18" charset="0"/>
                    <a:cs typeface="Times New Roman" panose="02020603050405020304" pitchFamily="18" charset="0"/>
                  </a:rPr>
                  <a:t>p-value = 0.4518</a:t>
                </a:r>
              </a:p>
              <a:p>
                <a:r>
                  <a:rPr lang="en-US" sz="3600" dirty="0">
                    <a:latin typeface="Times New Roman" panose="02020603050405020304" pitchFamily="18" charset="0"/>
                    <a:cs typeface="Times New Roman" panose="02020603050405020304" pitchFamily="18" charset="0"/>
                  </a:rPr>
                  <a:t>Significance level </a:t>
                </a:r>
                <a14:m>
                  <m:oMath xmlns:m="http://schemas.openxmlformats.org/officeDocument/2006/math">
                    <m:r>
                      <a:rPr lang="en-US" sz="3600" b="0" i="1" smtClean="0">
                        <a:latin typeface="Cambria Math" panose="02040503050406030204" pitchFamily="18" charset="0"/>
                        <a:cs typeface="Times New Roman" panose="02020603050405020304" pitchFamily="18" charset="0"/>
                      </a:rPr>
                      <m:t>𝛼</m:t>
                    </m:r>
                    <m:r>
                      <a:rPr lang="en-US" sz="3600" b="0" i="1" smtClean="0">
                        <a:latin typeface="Cambria Math" panose="02040503050406030204" pitchFamily="18" charset="0"/>
                        <a:cs typeface="Times New Roman" panose="02020603050405020304" pitchFamily="18" charset="0"/>
                      </a:rPr>
                      <m:t>=0.05</m:t>
                    </m:r>
                  </m:oMath>
                </a14:m>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Mean in Gaming: 3.714286</a:t>
                </a:r>
              </a:p>
              <a:p>
                <a:r>
                  <a:rPr lang="en-US" sz="3600" dirty="0">
                    <a:latin typeface="Times New Roman" panose="02020603050405020304" pitchFamily="18" charset="0"/>
                    <a:cs typeface="Times New Roman" panose="02020603050405020304" pitchFamily="18" charset="0"/>
                  </a:rPr>
                  <a:t>Mean in Studying: 4.071429 </a:t>
                </a:r>
              </a:p>
              <a:p>
                <a:r>
                  <a:rPr lang="en-US" sz="3600" dirty="0">
                    <a:latin typeface="Times New Roman" panose="02020603050405020304" pitchFamily="18" charset="0"/>
                    <a:cs typeface="Times New Roman" panose="02020603050405020304" pitchFamily="18" charset="0"/>
                  </a:rPr>
                  <a:t>t = -0.76386</a:t>
                </a:r>
              </a:p>
              <a:p>
                <a:r>
                  <a:rPr lang="en-US" sz="3600" dirty="0">
                    <a:latin typeface="Times New Roman" panose="02020603050405020304" pitchFamily="18" charset="0"/>
                    <a:cs typeface="Times New Roman" panose="02020603050405020304" pitchFamily="18" charset="0"/>
                  </a:rPr>
                  <a:t>Since p &gt; </a:t>
                </a:r>
                <a14:m>
                  <m:oMath xmlns:m="http://schemas.openxmlformats.org/officeDocument/2006/math">
                    <m:r>
                      <a:rPr lang="en-US" sz="3600" i="1">
                        <a:latin typeface="Cambria Math" panose="02040503050406030204" pitchFamily="18" charset="0"/>
                        <a:cs typeface="Times New Roman" panose="02020603050405020304" pitchFamily="18" charset="0"/>
                      </a:rPr>
                      <m:t>𝛼</m:t>
                    </m:r>
                  </m:oMath>
                </a14:m>
                <a:r>
                  <a:rPr lang="en-US" sz="3600" dirty="0">
                    <a:latin typeface="Times New Roman" panose="02020603050405020304" pitchFamily="18" charset="0"/>
                    <a:cs typeface="Times New Roman" panose="02020603050405020304" pitchFamily="18" charset="0"/>
                  </a:rPr>
                  <a:t>; fail to reject H0: There is insufficient evidence to support the claim that for the last 14 days, the average time spent in studying significantly less than the average time spent in gaming.</a:t>
                </a:r>
              </a:p>
              <a:p>
                <a:endParaRPr lang="en-US" dirty="0"/>
              </a:p>
            </p:txBody>
          </p:sp>
        </mc:Choice>
        <mc:Fallback>
          <p:sp>
            <p:nvSpPr>
              <p:cNvPr id="3" name="Content Placeholder 2">
                <a:extLst>
                  <a:ext uri="{FF2B5EF4-FFF2-40B4-BE49-F238E27FC236}">
                    <a16:creationId xmlns:a16="http://schemas.microsoft.com/office/drawing/2014/main" id="{CBD0C815-C4D5-5C49-9A2B-50F91EF0D421}"/>
                  </a:ext>
                </a:extLst>
              </p:cNvPr>
              <p:cNvSpPr>
                <a:spLocks noGrp="1" noRot="1" noChangeAspect="1" noMove="1" noResize="1" noEditPoints="1" noAdjustHandles="1" noChangeArrowheads="1" noChangeShapeType="1" noTextEdit="1"/>
              </p:cNvSpPr>
              <p:nvPr>
                <p:ph idx="1"/>
              </p:nvPr>
            </p:nvSpPr>
            <p:spPr>
              <a:xfrm>
                <a:off x="247135" y="2320512"/>
                <a:ext cx="11590638" cy="4450991"/>
              </a:xfrm>
              <a:blipFill>
                <a:blip r:embed="rId2"/>
                <a:stretch>
                  <a:fillRect l="-438"/>
                </a:stretch>
              </a:blipFill>
            </p:spPr>
            <p:txBody>
              <a:bodyPr/>
              <a:lstStyle/>
              <a:p>
                <a:r>
                  <a:rPr lang="en-US">
                    <a:noFill/>
                  </a:rPr>
                  <a:t> </a:t>
                </a:r>
              </a:p>
            </p:txBody>
          </p:sp>
        </mc:Fallback>
      </mc:AlternateContent>
    </p:spTree>
    <p:extLst>
      <p:ext uri="{BB962C8B-B14F-4D97-AF65-F5344CB8AC3E}">
        <p14:creationId xmlns:p14="http://schemas.microsoft.com/office/powerpoint/2010/main" val="376052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73">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6" name="Freeform: Shape 77">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7" name="Freeform: Shape 79">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4CBE443-EF54-BE46-917E-BEC7F96265D3}"/>
              </a:ext>
            </a:extLst>
          </p:cNvPr>
          <p:cNvSpPr>
            <a:spLocks noGrp="1"/>
          </p:cNvSpPr>
          <p:nvPr>
            <p:ph type="title"/>
          </p:nvPr>
        </p:nvSpPr>
        <p:spPr>
          <a:xfrm>
            <a:off x="7587615" y="1045596"/>
            <a:ext cx="4148511" cy="1944371"/>
          </a:xfrm>
        </p:spPr>
        <p:txBody>
          <a:bodyPr vert="horz" lIns="109728" tIns="109728" rIns="109728" bIns="91440" rtlCol="0" anchor="b">
            <a:normAutofit/>
          </a:bodyPr>
          <a:lstStyle/>
          <a:p>
            <a:r>
              <a:rPr lang="en-US">
                <a:latin typeface="Times New Roman" panose="02020603050405020304" pitchFamily="18" charset="0"/>
                <a:cs typeface="Times New Roman" panose="02020603050405020304" pitchFamily="18" charset="0"/>
              </a:rPr>
              <a:t>Means with error 	bar graph</a:t>
            </a:r>
          </a:p>
        </p:txBody>
      </p:sp>
      <p:pic>
        <p:nvPicPr>
          <p:cNvPr id="6" name="Picture 5" descr="A picture containing timeline&#10;&#10;Description automatically generated">
            <a:extLst>
              <a:ext uri="{FF2B5EF4-FFF2-40B4-BE49-F238E27FC236}">
                <a16:creationId xmlns:a16="http://schemas.microsoft.com/office/drawing/2014/main" id="{84AEDB96-DFEF-4F43-94A6-CB0C79EBCE4B}"/>
              </a:ext>
            </a:extLst>
          </p:cNvPr>
          <p:cNvPicPr>
            <a:picLocks noChangeAspect="1"/>
          </p:cNvPicPr>
          <p:nvPr/>
        </p:nvPicPr>
        <p:blipFill>
          <a:blip r:embed="rId2"/>
          <a:stretch>
            <a:fillRect/>
          </a:stretch>
        </p:blipFill>
        <p:spPr>
          <a:xfrm>
            <a:off x="378941" y="1260389"/>
            <a:ext cx="5681720" cy="4473146"/>
          </a:xfrm>
          <a:prstGeom prst="rect">
            <a:avLst/>
          </a:prstGeom>
        </p:spPr>
      </p:pic>
      <p:graphicFrame>
        <p:nvGraphicFramePr>
          <p:cNvPr id="133" name="Content Placeholder 38">
            <a:extLst>
              <a:ext uri="{FF2B5EF4-FFF2-40B4-BE49-F238E27FC236}">
                <a16:creationId xmlns:a16="http://schemas.microsoft.com/office/drawing/2014/main" id="{0AC4D28D-45E1-D5A0-BFC9-90BF87B4B520}"/>
              </a:ext>
            </a:extLst>
          </p:cNvPr>
          <p:cNvGraphicFramePr>
            <a:graphicFrameLocks noGrp="1"/>
          </p:cNvGraphicFramePr>
          <p:nvPr>
            <p:ph idx="1"/>
            <p:extLst>
              <p:ext uri="{D42A27DB-BD31-4B8C-83A1-F6EECF244321}">
                <p14:modId xmlns:p14="http://schemas.microsoft.com/office/powerpoint/2010/main" val="3323303318"/>
              </p:ext>
            </p:extLst>
          </p:nvPr>
        </p:nvGraphicFramePr>
        <p:xfrm>
          <a:off x="7657106" y="3220279"/>
          <a:ext cx="4023361" cy="238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7783576"/>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1248</Words>
  <Application>Microsoft Macintosh PowerPoint</Application>
  <PresentationFormat>Widescreen</PresentationFormat>
  <Paragraphs>175</Paragraphs>
  <Slides>11</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20" baseType="lpstr">
      <vt:lpstr>Meiryo</vt:lpstr>
      <vt:lpstr>Arial</vt:lpstr>
      <vt:lpstr>Calibri</vt:lpstr>
      <vt:lpstr>Cambria Math</vt:lpstr>
      <vt:lpstr>Corbel</vt:lpstr>
      <vt:lpstr>Times New Roman</vt:lpstr>
      <vt:lpstr>Wingdings</vt:lpstr>
      <vt:lpstr>SketchLinesVTI</vt:lpstr>
      <vt:lpstr>Personal Data Project</vt:lpstr>
      <vt:lpstr>   INTRODUCTION</vt:lpstr>
      <vt:lpstr> My_Activity_data Description</vt:lpstr>
      <vt:lpstr>My Personal Recorded Data</vt:lpstr>
      <vt:lpstr> My_Activity_data ( R-Input)</vt:lpstr>
      <vt:lpstr>My_Activity_data ( R-Input) Graphing</vt:lpstr>
      <vt:lpstr>   Output in R</vt:lpstr>
      <vt:lpstr>   DECISION</vt:lpstr>
      <vt:lpstr>Means with error  bar graph</vt:lpstr>
      <vt:lpstr>Graph cont.</vt:lpstr>
      <vt:lpstr>   Question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Project</dc:title>
  <dc:creator>Mohamedeq Abdile</dc:creator>
  <cp:lastModifiedBy>Mohamedeq Abdile</cp:lastModifiedBy>
  <cp:revision>5</cp:revision>
  <dcterms:created xsi:type="dcterms:W3CDTF">2022-04-17T14:37:51Z</dcterms:created>
  <dcterms:modified xsi:type="dcterms:W3CDTF">2022-04-19T00:40:13Z</dcterms:modified>
</cp:coreProperties>
</file>