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14"/>
  </p:notesMasterIdLst>
  <p:sldIdLst>
    <p:sldId id="262" r:id="rId2"/>
    <p:sldId id="292" r:id="rId3"/>
    <p:sldId id="296" r:id="rId4"/>
    <p:sldId id="294" r:id="rId5"/>
    <p:sldId id="295" r:id="rId6"/>
    <p:sldId id="297" r:id="rId7"/>
    <p:sldId id="298" r:id="rId8"/>
    <p:sldId id="299" r:id="rId9"/>
    <p:sldId id="300" r:id="rId10"/>
    <p:sldId id="301" r:id="rId11"/>
    <p:sldId id="302" r:id="rId12"/>
    <p:sldId id="277" r:id="rId13"/>
  </p:sldIdLst>
  <p:sldSz cx="9144000" cy="5143500" type="screen16x9"/>
  <p:notesSz cx="6858000" cy="9144000"/>
  <p:embeddedFontLst>
    <p:embeddedFont>
      <p:font typeface="Corbel" panose="020B0503020204020204" pitchFamily="34" charset="0"/>
      <p:regular r:id="rId15"/>
      <p:bold r:id="rId16"/>
      <p:italic r:id="rId17"/>
      <p:boldItalic r:id="rId18"/>
    </p:embeddedFont>
    <p:embeddedFont>
      <p:font typeface="Libre Franklin" pitchFamily="2" charset="77"/>
      <p:regular r:id="rId19"/>
      <p:bold r:id="rId20"/>
      <p:italic r:id="rId21"/>
      <p:boldItalic r:id="rId22"/>
    </p:embeddedFont>
    <p:embeddedFont>
      <p:font typeface="Mukta" panose="020B0000000000000000" pitchFamily="34" charset="77"/>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3" roundtripDataSignature="AMtx7mhF3O56zPV1e6wNO5/oCTC/yCTM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4EA65C-08E2-47AC-9177-5451085C48DC}">
  <a:tblStyle styleId="{004EA65C-08E2-47AC-9177-5451085C48D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9"/>
    <p:restoredTop sz="96023" autoAdjust="0"/>
  </p:normalViewPr>
  <p:slideViewPr>
    <p:cSldViewPr snapToGrid="0">
      <p:cViewPr varScale="1">
        <p:scale>
          <a:sx n="113" d="100"/>
          <a:sy n="113" d="100"/>
        </p:scale>
        <p:origin x="20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63"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6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6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17909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542940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2598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745270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25991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2673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1981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1778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03103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r" rtl="1"/>
            <a:r>
              <a:rPr lang="ar-EG" dirty="0"/>
              <a:t>في سنة 1936، مجلة "</a:t>
            </a:r>
            <a:r>
              <a:rPr lang="en-US" dirty="0"/>
              <a:t>Literary Digest" </a:t>
            </a:r>
            <a:r>
              <a:rPr lang="ar-EG" dirty="0"/>
              <a:t>عملت استطلاع رأي عشان تتنبأ بنتيجة الانتخابات الرئاسية الأمريكية بين فرانكلين روزفلت وألف </a:t>
            </a:r>
            <a:r>
              <a:rPr lang="ar-EG" dirty="0" err="1"/>
              <a:t>لاندون</a:t>
            </a:r>
            <a:r>
              <a:rPr lang="ar-EG" dirty="0"/>
              <a:t>. </a:t>
            </a:r>
            <a:r>
              <a:rPr lang="ar-EG" dirty="0" err="1"/>
              <a:t>بعتوا</a:t>
            </a:r>
            <a:r>
              <a:rPr lang="ar-EG" dirty="0"/>
              <a:t> 10 مليون استبيان، ورجع لهم حوالي 2.4 مليون رد. المجلة توقعت فوز ساحق </a:t>
            </a:r>
            <a:r>
              <a:rPr lang="ar-EG" dirty="0" err="1"/>
              <a:t>للاندون</a:t>
            </a:r>
            <a:r>
              <a:rPr lang="ar-EG" dirty="0"/>
              <a:t>. لكن النتيجة الفعلية كانت فوز ساحق لروزفلت.</a:t>
            </a:r>
          </a:p>
          <a:p>
            <a:pPr algn="r" rtl="1"/>
            <a:r>
              <a:rPr lang="ar-EG" dirty="0"/>
              <a:t>التنبؤ كان غلط بسبب عدة تحيزات:</a:t>
            </a:r>
          </a:p>
          <a:p>
            <a:pPr algn="r" rtl="1"/>
            <a:r>
              <a:rPr lang="ar-EG" b="1" dirty="0"/>
              <a:t>تحيز في العينة</a:t>
            </a:r>
            <a:r>
              <a:rPr lang="ar-EG" dirty="0"/>
              <a:t>: المجلة جمعت العناوين من دليل الهاتف وتسجيلات السيارات. خلال فترة الكساد الكبير، الناس الأغنى هما اللي كانوا </a:t>
            </a:r>
            <a:r>
              <a:rPr lang="ar-EG" dirty="0" err="1"/>
              <a:t>بيملكوا</a:t>
            </a:r>
            <a:r>
              <a:rPr lang="ar-EG" dirty="0"/>
              <a:t> تليفونات وسيارات، فالعينة ما </a:t>
            </a:r>
            <a:r>
              <a:rPr lang="ar-EG" dirty="0" err="1"/>
              <a:t>كانتش</a:t>
            </a:r>
            <a:r>
              <a:rPr lang="ar-EG" dirty="0"/>
              <a:t> بتمثل السكان بشكل عام.</a:t>
            </a:r>
          </a:p>
          <a:p>
            <a:pPr algn="r" rtl="1"/>
            <a:r>
              <a:rPr lang="ar-EG" b="1" dirty="0"/>
              <a:t>تحيز عدم الاستجابة</a:t>
            </a:r>
            <a:r>
              <a:rPr lang="ar-EG" dirty="0"/>
              <a:t>: جزء صغير بس من اللي استلموا الاستبيان ردوا، واللي ردوا دول كانوا غالبًا ناس مهتمة بالسياسة وعندهم آراء محددة، فمش </a:t>
            </a:r>
            <a:r>
              <a:rPr lang="ar-EG" dirty="0" err="1"/>
              <a:t>بيمثلوا</a:t>
            </a:r>
            <a:r>
              <a:rPr lang="ar-EG" dirty="0"/>
              <a:t> قاعدة الناخبين بشكل عام.</a:t>
            </a:r>
          </a:p>
          <a:p>
            <a:pPr marL="0" lvl="0" indent="0" algn="r" rtl="1">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41532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722375" y="1437100"/>
            <a:ext cx="4366200" cy="75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4" name="Google Shape;34;p16"/>
          <p:cNvSpPr txBox="1">
            <a:spLocks noGrp="1"/>
          </p:cNvSpPr>
          <p:nvPr>
            <p:ph type="subTitle" idx="1"/>
          </p:nvPr>
        </p:nvSpPr>
        <p:spPr>
          <a:xfrm>
            <a:off x="722375" y="2065118"/>
            <a:ext cx="4366200" cy="16413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5" name="Google Shape;35;p16"/>
          <p:cNvSpPr/>
          <p:nvPr/>
        </p:nvSpPr>
        <p:spPr>
          <a:xfrm>
            <a:off x="5000225" y="4909388"/>
            <a:ext cx="165300" cy="165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 name="Google Shape;36;p16"/>
          <p:cNvCxnSpPr/>
          <p:nvPr/>
        </p:nvCxnSpPr>
        <p:spPr>
          <a:xfrm>
            <a:off x="-9900" y="4812425"/>
            <a:ext cx="9163800" cy="0"/>
          </a:xfrm>
          <a:prstGeom prst="straightConnector1">
            <a:avLst/>
          </a:prstGeom>
          <a:noFill/>
          <a:ln w="9525" cap="flat" cmpd="sng">
            <a:solidFill>
              <a:schemeClr val="dk1"/>
            </a:solidFill>
            <a:prstDash val="solid"/>
            <a:round/>
            <a:headEnd type="none" w="sm" len="sm"/>
            <a:tailEnd type="none" w="sm" len="sm"/>
          </a:ln>
        </p:spPr>
      </p:cxnSp>
      <p:sp>
        <p:nvSpPr>
          <p:cNvPr id="37" name="Google Shape;37;p16"/>
          <p:cNvSpPr/>
          <p:nvPr/>
        </p:nvSpPr>
        <p:spPr>
          <a:xfrm>
            <a:off x="0" y="0"/>
            <a:ext cx="9163800" cy="331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 name="Google Shape;38;p16"/>
          <p:cNvCxnSpPr/>
          <p:nvPr/>
        </p:nvCxnSpPr>
        <p:spPr>
          <a:xfrm>
            <a:off x="-9900" y="331200"/>
            <a:ext cx="9163800" cy="0"/>
          </a:xfrm>
          <a:prstGeom prst="straightConnector1">
            <a:avLst/>
          </a:prstGeom>
          <a:noFill/>
          <a:ln w="9525" cap="flat" cmpd="sng">
            <a:solidFill>
              <a:schemeClr val="dk1"/>
            </a:solidFill>
            <a:prstDash val="solid"/>
            <a:round/>
            <a:headEnd type="none" w="sm" len="sm"/>
            <a:tailEnd type="none" w="sm" len="sm"/>
          </a:ln>
        </p:spPr>
      </p:cxnSp>
      <p:cxnSp>
        <p:nvCxnSpPr>
          <p:cNvPr id="39" name="Google Shape;39;p16"/>
          <p:cNvCxnSpPr/>
          <p:nvPr/>
        </p:nvCxnSpPr>
        <p:spPr>
          <a:xfrm>
            <a:off x="436925" y="331200"/>
            <a:ext cx="0" cy="4481400"/>
          </a:xfrm>
          <a:prstGeom prst="straightConnector1">
            <a:avLst/>
          </a:prstGeom>
          <a:noFill/>
          <a:ln w="9525" cap="flat" cmpd="sng">
            <a:solidFill>
              <a:schemeClr val="dk1"/>
            </a:solidFill>
            <a:prstDash val="solid"/>
            <a:round/>
            <a:headEnd type="none" w="sm" len="sm"/>
            <a:tailEnd type="none" w="sm" len="sm"/>
          </a:ln>
        </p:spPr>
      </p:cxnSp>
      <p:cxnSp>
        <p:nvCxnSpPr>
          <p:cNvPr id="40" name="Google Shape;40;p16"/>
          <p:cNvCxnSpPr/>
          <p:nvPr/>
        </p:nvCxnSpPr>
        <p:spPr>
          <a:xfrm>
            <a:off x="8707075" y="331200"/>
            <a:ext cx="0" cy="44814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3549625" y="2489297"/>
            <a:ext cx="4872000" cy="617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3" name="Google Shape;43;p17"/>
          <p:cNvSpPr txBox="1">
            <a:spLocks noGrp="1"/>
          </p:cNvSpPr>
          <p:nvPr>
            <p:ph type="subTitle" idx="1"/>
          </p:nvPr>
        </p:nvSpPr>
        <p:spPr>
          <a:xfrm>
            <a:off x="3549600" y="2986749"/>
            <a:ext cx="4872000" cy="444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4" name="Google Shape;44;p17"/>
          <p:cNvSpPr txBox="1">
            <a:spLocks noGrp="1"/>
          </p:cNvSpPr>
          <p:nvPr>
            <p:ph type="title" idx="2"/>
          </p:nvPr>
        </p:nvSpPr>
        <p:spPr>
          <a:xfrm>
            <a:off x="3549600" y="1712153"/>
            <a:ext cx="1156200" cy="841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0"/>
              <a:buNone/>
              <a:defRPr sz="48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cxnSp>
        <p:nvCxnSpPr>
          <p:cNvPr id="45" name="Google Shape;45;p17"/>
          <p:cNvCxnSpPr/>
          <p:nvPr/>
        </p:nvCxnSpPr>
        <p:spPr>
          <a:xfrm>
            <a:off x="-9900" y="331200"/>
            <a:ext cx="9163800" cy="0"/>
          </a:xfrm>
          <a:prstGeom prst="straightConnector1">
            <a:avLst/>
          </a:prstGeom>
          <a:noFill/>
          <a:ln w="9525" cap="flat" cmpd="sng">
            <a:solidFill>
              <a:schemeClr val="dk1"/>
            </a:solidFill>
            <a:prstDash val="solid"/>
            <a:round/>
            <a:headEnd type="none" w="sm" len="sm"/>
            <a:tailEnd type="none" w="sm" len="sm"/>
          </a:ln>
        </p:spPr>
      </p:cxnSp>
      <p:cxnSp>
        <p:nvCxnSpPr>
          <p:cNvPr id="46" name="Google Shape;46;p17"/>
          <p:cNvCxnSpPr/>
          <p:nvPr/>
        </p:nvCxnSpPr>
        <p:spPr>
          <a:xfrm>
            <a:off x="436925" y="331200"/>
            <a:ext cx="0" cy="4481400"/>
          </a:xfrm>
          <a:prstGeom prst="straightConnector1">
            <a:avLst/>
          </a:prstGeom>
          <a:noFill/>
          <a:ln w="9525" cap="flat" cmpd="sng">
            <a:solidFill>
              <a:schemeClr val="dk1"/>
            </a:solidFill>
            <a:prstDash val="solid"/>
            <a:round/>
            <a:headEnd type="none" w="sm" len="sm"/>
            <a:tailEnd type="none" w="sm" len="sm"/>
          </a:ln>
        </p:spPr>
      </p:cxnSp>
      <p:cxnSp>
        <p:nvCxnSpPr>
          <p:cNvPr id="47" name="Google Shape;47;p17"/>
          <p:cNvCxnSpPr/>
          <p:nvPr/>
        </p:nvCxnSpPr>
        <p:spPr>
          <a:xfrm>
            <a:off x="-9900" y="4812425"/>
            <a:ext cx="9163800" cy="0"/>
          </a:xfrm>
          <a:prstGeom prst="straightConnector1">
            <a:avLst/>
          </a:prstGeom>
          <a:noFill/>
          <a:ln w="9525" cap="flat" cmpd="sng">
            <a:solidFill>
              <a:schemeClr val="dk1"/>
            </a:solidFill>
            <a:prstDash val="solid"/>
            <a:round/>
            <a:headEnd type="none" w="sm" len="sm"/>
            <a:tailEnd type="none" w="sm" len="sm"/>
          </a:ln>
        </p:spPr>
      </p:cxnSp>
      <p:sp>
        <p:nvSpPr>
          <p:cNvPr id="48" name="Google Shape;48;p17"/>
          <p:cNvSpPr/>
          <p:nvPr/>
        </p:nvSpPr>
        <p:spPr>
          <a:xfrm>
            <a:off x="0" y="4812425"/>
            <a:ext cx="9163800" cy="331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9" name="Google Shape;49;p17"/>
          <p:cNvCxnSpPr/>
          <p:nvPr/>
        </p:nvCxnSpPr>
        <p:spPr>
          <a:xfrm>
            <a:off x="8707075" y="331200"/>
            <a:ext cx="0" cy="44814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20"/>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20"/>
          <p:cNvSpPr txBox="1">
            <a:spLocks noGrp="1"/>
          </p:cNvSpPr>
          <p:nvPr>
            <p:ph type="body" idx="1"/>
          </p:nvPr>
        </p:nvSpPr>
        <p:spPr>
          <a:xfrm>
            <a:off x="722375" y="1187600"/>
            <a:ext cx="7699200" cy="13791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cxnSp>
        <p:nvCxnSpPr>
          <p:cNvPr id="53" name="Google Shape;53;p20"/>
          <p:cNvCxnSpPr/>
          <p:nvPr/>
        </p:nvCxnSpPr>
        <p:spPr>
          <a:xfrm>
            <a:off x="-9900" y="331200"/>
            <a:ext cx="9163800" cy="0"/>
          </a:xfrm>
          <a:prstGeom prst="straightConnector1">
            <a:avLst/>
          </a:prstGeom>
          <a:noFill/>
          <a:ln w="9525" cap="flat" cmpd="sng">
            <a:solidFill>
              <a:schemeClr val="dk1"/>
            </a:solidFill>
            <a:prstDash val="solid"/>
            <a:round/>
            <a:headEnd type="none" w="sm" len="sm"/>
            <a:tailEnd type="none" w="sm" len="sm"/>
          </a:ln>
        </p:spPr>
      </p:cxnSp>
      <p:cxnSp>
        <p:nvCxnSpPr>
          <p:cNvPr id="54" name="Google Shape;54;p20"/>
          <p:cNvCxnSpPr/>
          <p:nvPr/>
        </p:nvCxnSpPr>
        <p:spPr>
          <a:xfrm>
            <a:off x="436925" y="331200"/>
            <a:ext cx="0" cy="4481400"/>
          </a:xfrm>
          <a:prstGeom prst="straightConnector1">
            <a:avLst/>
          </a:prstGeom>
          <a:noFill/>
          <a:ln w="9525" cap="flat" cmpd="sng">
            <a:solidFill>
              <a:schemeClr val="dk1"/>
            </a:solidFill>
            <a:prstDash val="solid"/>
            <a:round/>
            <a:headEnd type="none" w="sm" len="sm"/>
            <a:tailEnd type="none" w="sm" len="sm"/>
          </a:ln>
        </p:spPr>
      </p:cxnSp>
      <p:cxnSp>
        <p:nvCxnSpPr>
          <p:cNvPr id="55" name="Google Shape;55;p20"/>
          <p:cNvCxnSpPr/>
          <p:nvPr/>
        </p:nvCxnSpPr>
        <p:spPr>
          <a:xfrm>
            <a:off x="8707075" y="331200"/>
            <a:ext cx="0" cy="4481400"/>
          </a:xfrm>
          <a:prstGeom prst="straightConnector1">
            <a:avLst/>
          </a:prstGeom>
          <a:noFill/>
          <a:ln w="9525" cap="flat" cmpd="sng">
            <a:solidFill>
              <a:schemeClr val="dk1"/>
            </a:solidFill>
            <a:prstDash val="solid"/>
            <a:round/>
            <a:headEnd type="none" w="sm" len="sm"/>
            <a:tailEnd type="none" w="sm" len="sm"/>
          </a:ln>
        </p:spPr>
      </p:cxnSp>
      <p:sp>
        <p:nvSpPr>
          <p:cNvPr id="56" name="Google Shape;56;p20"/>
          <p:cNvSpPr/>
          <p:nvPr/>
        </p:nvSpPr>
        <p:spPr>
          <a:xfrm>
            <a:off x="8844775" y="1285525"/>
            <a:ext cx="165300" cy="165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0"/>
          <p:cNvSpPr/>
          <p:nvPr/>
        </p:nvSpPr>
        <p:spPr>
          <a:xfrm>
            <a:off x="5004550" y="248700"/>
            <a:ext cx="165300" cy="16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8" name="Google Shape;58;p20"/>
          <p:cNvCxnSpPr/>
          <p:nvPr/>
        </p:nvCxnSpPr>
        <p:spPr>
          <a:xfrm>
            <a:off x="-9900" y="4812425"/>
            <a:ext cx="9163800" cy="0"/>
          </a:xfrm>
          <a:prstGeom prst="straightConnector1">
            <a:avLst/>
          </a:prstGeom>
          <a:noFill/>
          <a:ln w="9525" cap="flat" cmpd="sng">
            <a:solidFill>
              <a:schemeClr val="dk1"/>
            </a:solidFill>
            <a:prstDash val="solid"/>
            <a:round/>
            <a:headEnd type="none" w="sm" len="sm"/>
            <a:tailEnd type="none" w="sm" len="sm"/>
          </a:ln>
        </p:spPr>
      </p:cxnSp>
      <p:sp>
        <p:nvSpPr>
          <p:cNvPr id="59" name="Google Shape;59;p20"/>
          <p:cNvSpPr/>
          <p:nvPr/>
        </p:nvSpPr>
        <p:spPr>
          <a:xfrm>
            <a:off x="-9900" y="4812200"/>
            <a:ext cx="9163800" cy="331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6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62"/>
        <p:cNvGrpSpPr/>
        <p:nvPr/>
      </p:nvGrpSpPr>
      <p:grpSpPr>
        <a:xfrm>
          <a:off x="0" y="0"/>
          <a:ext cx="0" cy="0"/>
          <a:chOff x="0" y="0"/>
          <a:chExt cx="0" cy="0"/>
        </a:xfrm>
      </p:grpSpPr>
      <p:cxnSp>
        <p:nvCxnSpPr>
          <p:cNvPr id="63" name="Google Shape;63;p23"/>
          <p:cNvCxnSpPr/>
          <p:nvPr/>
        </p:nvCxnSpPr>
        <p:spPr>
          <a:xfrm>
            <a:off x="-9900" y="4812425"/>
            <a:ext cx="9163800" cy="0"/>
          </a:xfrm>
          <a:prstGeom prst="straightConnector1">
            <a:avLst/>
          </a:prstGeom>
          <a:noFill/>
          <a:ln w="9525" cap="flat" cmpd="sng">
            <a:solidFill>
              <a:schemeClr val="dk1"/>
            </a:solidFill>
            <a:prstDash val="solid"/>
            <a:round/>
            <a:headEnd type="none" w="sm" len="sm"/>
            <a:tailEnd type="none" w="sm" len="sm"/>
          </a:ln>
        </p:spPr>
      </p:cxnSp>
      <p:sp>
        <p:nvSpPr>
          <p:cNvPr id="64" name="Google Shape;64;p23"/>
          <p:cNvSpPr/>
          <p:nvPr/>
        </p:nvSpPr>
        <p:spPr>
          <a:xfrm>
            <a:off x="0" y="0"/>
            <a:ext cx="9163800" cy="331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5" name="Google Shape;65;p23"/>
          <p:cNvCxnSpPr/>
          <p:nvPr/>
        </p:nvCxnSpPr>
        <p:spPr>
          <a:xfrm>
            <a:off x="-9900" y="331200"/>
            <a:ext cx="9163800" cy="0"/>
          </a:xfrm>
          <a:prstGeom prst="straightConnector1">
            <a:avLst/>
          </a:prstGeom>
          <a:noFill/>
          <a:ln w="9525" cap="flat" cmpd="sng">
            <a:solidFill>
              <a:schemeClr val="dk1"/>
            </a:solidFill>
            <a:prstDash val="solid"/>
            <a:round/>
            <a:headEnd type="none" w="sm" len="sm"/>
            <a:tailEnd type="none" w="sm" len="sm"/>
          </a:ln>
        </p:spPr>
      </p:cxnSp>
      <p:cxnSp>
        <p:nvCxnSpPr>
          <p:cNvPr id="66" name="Google Shape;66;p23"/>
          <p:cNvCxnSpPr/>
          <p:nvPr/>
        </p:nvCxnSpPr>
        <p:spPr>
          <a:xfrm>
            <a:off x="8707075" y="331200"/>
            <a:ext cx="0" cy="4481400"/>
          </a:xfrm>
          <a:prstGeom prst="straightConnector1">
            <a:avLst/>
          </a:prstGeom>
          <a:noFill/>
          <a:ln w="9525" cap="flat" cmpd="sng">
            <a:solidFill>
              <a:schemeClr val="dk1"/>
            </a:solidFill>
            <a:prstDash val="solid"/>
            <a:round/>
            <a:headEnd type="none" w="sm" len="sm"/>
            <a:tailEnd type="none" w="sm" len="sm"/>
          </a:ln>
        </p:spPr>
      </p:cxnSp>
      <p:cxnSp>
        <p:nvCxnSpPr>
          <p:cNvPr id="67" name="Google Shape;67;p23"/>
          <p:cNvCxnSpPr/>
          <p:nvPr/>
        </p:nvCxnSpPr>
        <p:spPr>
          <a:xfrm>
            <a:off x="436925" y="331200"/>
            <a:ext cx="0" cy="44814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68"/>
        <p:cNvGrpSpPr/>
        <p:nvPr/>
      </p:nvGrpSpPr>
      <p:grpSpPr>
        <a:xfrm>
          <a:off x="0" y="0"/>
          <a:ext cx="0" cy="0"/>
          <a:chOff x="0" y="0"/>
          <a:chExt cx="0" cy="0"/>
        </a:xfrm>
      </p:grpSpPr>
      <p:cxnSp>
        <p:nvCxnSpPr>
          <p:cNvPr id="69" name="Google Shape;69;p24"/>
          <p:cNvCxnSpPr/>
          <p:nvPr/>
        </p:nvCxnSpPr>
        <p:spPr>
          <a:xfrm>
            <a:off x="-9900" y="4812425"/>
            <a:ext cx="9163800" cy="0"/>
          </a:xfrm>
          <a:prstGeom prst="straightConnector1">
            <a:avLst/>
          </a:prstGeom>
          <a:noFill/>
          <a:ln w="9525" cap="flat" cmpd="sng">
            <a:solidFill>
              <a:schemeClr val="dk1"/>
            </a:solidFill>
            <a:prstDash val="solid"/>
            <a:round/>
            <a:headEnd type="none" w="sm" len="sm"/>
            <a:tailEnd type="none" w="sm" len="sm"/>
          </a:ln>
        </p:spPr>
      </p:cxnSp>
      <p:sp>
        <p:nvSpPr>
          <p:cNvPr id="70" name="Google Shape;70;p24"/>
          <p:cNvSpPr/>
          <p:nvPr/>
        </p:nvSpPr>
        <p:spPr>
          <a:xfrm>
            <a:off x="0" y="4812425"/>
            <a:ext cx="9163800" cy="331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71" name="Google Shape;71;p24"/>
          <p:cNvCxnSpPr/>
          <p:nvPr/>
        </p:nvCxnSpPr>
        <p:spPr>
          <a:xfrm>
            <a:off x="8707075" y="331200"/>
            <a:ext cx="0" cy="4481400"/>
          </a:xfrm>
          <a:prstGeom prst="straightConnector1">
            <a:avLst/>
          </a:prstGeom>
          <a:noFill/>
          <a:ln w="9525" cap="flat" cmpd="sng">
            <a:solidFill>
              <a:schemeClr val="dk1"/>
            </a:solidFill>
            <a:prstDash val="solid"/>
            <a:round/>
            <a:headEnd type="none" w="sm" len="sm"/>
            <a:tailEnd type="none" w="sm" len="sm"/>
          </a:ln>
        </p:spPr>
      </p:cxnSp>
      <p:cxnSp>
        <p:nvCxnSpPr>
          <p:cNvPr id="72" name="Google Shape;72;p24"/>
          <p:cNvCxnSpPr/>
          <p:nvPr/>
        </p:nvCxnSpPr>
        <p:spPr>
          <a:xfrm>
            <a:off x="436925" y="331200"/>
            <a:ext cx="0" cy="4481400"/>
          </a:xfrm>
          <a:prstGeom prst="straightConnector1">
            <a:avLst/>
          </a:prstGeom>
          <a:noFill/>
          <a:ln w="9525" cap="flat" cmpd="sng">
            <a:solidFill>
              <a:schemeClr val="dk1"/>
            </a:solidFill>
            <a:prstDash val="solid"/>
            <a:round/>
            <a:headEnd type="none" w="sm" len="sm"/>
            <a:tailEnd type="none" w="sm" len="sm"/>
          </a:ln>
        </p:spPr>
      </p:cxnSp>
      <p:cxnSp>
        <p:nvCxnSpPr>
          <p:cNvPr id="73" name="Google Shape;73;p24"/>
          <p:cNvCxnSpPr/>
          <p:nvPr/>
        </p:nvCxnSpPr>
        <p:spPr>
          <a:xfrm>
            <a:off x="-9900" y="331200"/>
            <a:ext cx="9163800" cy="0"/>
          </a:xfrm>
          <a:prstGeom prst="straightConnector1">
            <a:avLst/>
          </a:prstGeom>
          <a:noFill/>
          <a:ln w="9525" cap="flat" cmpd="sng">
            <a:solidFill>
              <a:schemeClr val="dk1"/>
            </a:solidFill>
            <a:prstDash val="solid"/>
            <a:round/>
            <a:headEnd type="none" w="sm" len="sm"/>
            <a:tailEnd type="none" w="sm" len="sm"/>
          </a:ln>
        </p:spPr>
      </p:cxnSp>
      <p:grpSp>
        <p:nvGrpSpPr>
          <p:cNvPr id="74" name="Google Shape;74;p24"/>
          <p:cNvGrpSpPr/>
          <p:nvPr/>
        </p:nvGrpSpPr>
        <p:grpSpPr>
          <a:xfrm>
            <a:off x="53638" y="684911"/>
            <a:ext cx="766568" cy="894489"/>
            <a:chOff x="-400100" y="1168286"/>
            <a:chExt cx="766568" cy="894489"/>
          </a:xfrm>
        </p:grpSpPr>
        <p:sp>
          <p:nvSpPr>
            <p:cNvPr id="75" name="Google Shape;75;p24"/>
            <p:cNvSpPr/>
            <p:nvPr/>
          </p:nvSpPr>
          <p:spPr>
            <a:xfrm>
              <a:off x="-400100" y="1306175"/>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4"/>
            <p:cNvSpPr/>
            <p:nvPr/>
          </p:nvSpPr>
          <p:spPr>
            <a:xfrm>
              <a:off x="35268" y="1168286"/>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 name="Google Shape;77;p24"/>
          <p:cNvGrpSpPr/>
          <p:nvPr/>
        </p:nvGrpSpPr>
        <p:grpSpPr>
          <a:xfrm>
            <a:off x="8228263" y="3309625"/>
            <a:ext cx="957600" cy="1126675"/>
            <a:chOff x="8521338" y="2718800"/>
            <a:chExt cx="957600" cy="1126675"/>
          </a:xfrm>
        </p:grpSpPr>
        <p:sp>
          <p:nvSpPr>
            <p:cNvPr id="78" name="Google Shape;78;p24"/>
            <p:cNvSpPr/>
            <p:nvPr/>
          </p:nvSpPr>
          <p:spPr>
            <a:xfrm>
              <a:off x="8521338" y="2887875"/>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4"/>
            <p:cNvSpPr/>
            <p:nvPr/>
          </p:nvSpPr>
          <p:spPr>
            <a:xfrm>
              <a:off x="8767888" y="2718800"/>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 name="Google Shape;80;p24"/>
          <p:cNvSpPr/>
          <p:nvPr/>
        </p:nvSpPr>
        <p:spPr>
          <a:xfrm>
            <a:off x="1115925" y="4200250"/>
            <a:ext cx="165300" cy="165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4"/>
          <p:cNvSpPr/>
          <p:nvPr/>
        </p:nvSpPr>
        <p:spPr>
          <a:xfrm>
            <a:off x="6001900" y="248700"/>
            <a:ext cx="165300" cy="16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1pPr>
            <a:lvl2pPr marR="0" lvl="1"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2pPr>
            <a:lvl3pPr marR="0" lvl="2"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3pPr>
            <a:lvl4pPr marR="0" lvl="3"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4pPr>
            <a:lvl5pPr marR="0" lvl="4"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5pPr>
            <a:lvl6pPr marR="0" lvl="5"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6pPr>
            <a:lvl7pPr marR="0" lvl="6"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7pPr>
            <a:lvl8pPr marR="0" lvl="7"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8pPr>
            <a:lvl9pPr marR="0" lvl="8" algn="l" rtl="0">
              <a:lnSpc>
                <a:spcPct val="100000"/>
              </a:lnSpc>
              <a:spcBef>
                <a:spcPts val="0"/>
              </a:spcBef>
              <a:spcAft>
                <a:spcPts val="0"/>
              </a:spcAft>
              <a:buClr>
                <a:schemeClr val="dk1"/>
              </a:buClr>
              <a:buSzPts val="2800"/>
              <a:buFont typeface="Mukta"/>
              <a:buNone/>
              <a:defRPr sz="2800" b="1" i="0" u="none" strike="noStrike" cap="none">
                <a:solidFill>
                  <a:schemeClr val="dk1"/>
                </a:solidFill>
                <a:latin typeface="Mukta"/>
                <a:ea typeface="Mukta"/>
                <a:cs typeface="Mukta"/>
                <a:sym typeface="Mukta"/>
              </a:defRPr>
            </a:lvl9pPr>
          </a:lstStyle>
          <a:p>
            <a:endParaRPr/>
          </a:p>
        </p:txBody>
      </p:sp>
      <p:sp>
        <p:nvSpPr>
          <p:cNvPr id="7" name="Google Shape;7;p13"/>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1pPr>
            <a:lvl2pPr marL="914400" marR="0" lvl="1"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2pPr>
            <a:lvl3pPr marL="1371600" marR="0" lvl="2"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3pPr>
            <a:lvl4pPr marL="1828800" marR="0" lvl="3"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4pPr>
            <a:lvl5pPr marL="2286000" marR="0" lvl="4"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5pPr>
            <a:lvl6pPr marL="2743200" marR="0" lvl="5"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6pPr>
            <a:lvl7pPr marL="3200400" marR="0" lvl="6"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7pPr>
            <a:lvl8pPr marL="3657600" marR="0" lvl="7"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8pPr>
            <a:lvl9pPr marL="4114800" marR="0" lvl="8" indent="-317500" algn="l" rtl="0">
              <a:lnSpc>
                <a:spcPct val="115000"/>
              </a:lnSpc>
              <a:spcBef>
                <a:spcPts val="0"/>
              </a:spcBef>
              <a:spcAft>
                <a:spcPts val="0"/>
              </a:spcAft>
              <a:buClr>
                <a:schemeClr val="dk1"/>
              </a:buClr>
              <a:buSzPts val="1400"/>
              <a:buFont typeface="Libre Franklin"/>
              <a:buChar char="■"/>
              <a:defRPr sz="1400" b="0" i="0" u="none" strike="noStrike" cap="none">
                <a:solidFill>
                  <a:schemeClr val="dk1"/>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5" r:id="rId4"/>
    <p:sldLayoutId id="2147483656"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3549600" y="2553953"/>
            <a:ext cx="4982484" cy="617100"/>
          </a:xfrm>
          <a:prstGeom prst="rect">
            <a:avLst/>
          </a:prstGeom>
          <a:noFill/>
          <a:ln>
            <a:noFill/>
          </a:ln>
        </p:spPr>
        <p:txBody>
          <a:bodyPr spcFirstLastPara="1" wrap="square" lIns="91425" tIns="91425" rIns="91425" bIns="91425" anchor="b" anchorCtr="0">
            <a:noAutofit/>
          </a:bodyPr>
          <a:lstStyle/>
          <a:p>
            <a:r>
              <a:rPr lang="en-US" sz="2400" dirty="0"/>
              <a:t>Data Base</a:t>
            </a:r>
          </a:p>
        </p:txBody>
      </p:sp>
      <p:sp>
        <p:nvSpPr>
          <p:cNvPr id="169" name="Google Shape;169;p5"/>
          <p:cNvSpPr txBox="1">
            <a:spLocks noGrp="1"/>
          </p:cNvSpPr>
          <p:nvPr>
            <p:ph type="subTitle" idx="1"/>
          </p:nvPr>
        </p:nvSpPr>
        <p:spPr>
          <a:xfrm>
            <a:off x="3549600" y="2986749"/>
            <a:ext cx="4872000" cy="44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a:solidFill>
                  <a:schemeClr val="lt2"/>
                </a:solidFill>
              </a:rPr>
              <a:t>Definition and Terms</a:t>
            </a:r>
            <a:endParaRPr/>
          </a:p>
        </p:txBody>
      </p:sp>
      <p:grpSp>
        <p:nvGrpSpPr>
          <p:cNvPr id="171" name="Google Shape;171;p5"/>
          <p:cNvGrpSpPr/>
          <p:nvPr/>
        </p:nvGrpSpPr>
        <p:grpSpPr>
          <a:xfrm>
            <a:off x="616750" y="91225"/>
            <a:ext cx="869900" cy="855675"/>
            <a:chOff x="616750" y="91225"/>
            <a:chExt cx="869900" cy="855675"/>
          </a:xfrm>
        </p:grpSpPr>
        <p:sp>
          <p:nvSpPr>
            <p:cNvPr id="172" name="Google Shape;172;p5"/>
            <p:cNvSpPr/>
            <p:nvPr/>
          </p:nvSpPr>
          <p:spPr>
            <a:xfrm>
              <a:off x="616750" y="91225"/>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5"/>
            <p:cNvSpPr/>
            <p:nvPr/>
          </p:nvSpPr>
          <p:spPr>
            <a:xfrm>
              <a:off x="1155450" y="615700"/>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5"/>
          <p:cNvGrpSpPr/>
          <p:nvPr/>
        </p:nvGrpSpPr>
        <p:grpSpPr>
          <a:xfrm>
            <a:off x="7880475" y="867338"/>
            <a:ext cx="957600" cy="1086575"/>
            <a:chOff x="7880475" y="867338"/>
            <a:chExt cx="957600" cy="1086575"/>
          </a:xfrm>
        </p:grpSpPr>
        <p:sp>
          <p:nvSpPr>
            <p:cNvPr id="175" name="Google Shape;175;p5"/>
            <p:cNvSpPr/>
            <p:nvPr/>
          </p:nvSpPr>
          <p:spPr>
            <a:xfrm>
              <a:off x="7880475" y="996313"/>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5"/>
            <p:cNvSpPr/>
            <p:nvPr/>
          </p:nvSpPr>
          <p:spPr>
            <a:xfrm>
              <a:off x="7974900" y="8673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7" name="Google Shape;177;p5"/>
          <p:cNvSpPr/>
          <p:nvPr/>
        </p:nvSpPr>
        <p:spPr>
          <a:xfrm>
            <a:off x="3893225" y="4254025"/>
            <a:ext cx="165300" cy="165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5"/>
          <p:cNvSpPr/>
          <p:nvPr/>
        </p:nvSpPr>
        <p:spPr>
          <a:xfrm>
            <a:off x="5349350" y="672750"/>
            <a:ext cx="165300" cy="16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5"/>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80" name="Google Shape;180;p5"/>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181" name="Google Shape;181;p5"/>
          <p:cNvSpPr/>
          <p:nvPr/>
        </p:nvSpPr>
        <p:spPr>
          <a:xfrm>
            <a:off x="7338331" y="4858246"/>
            <a:ext cx="1499744"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182" name="Google Shape;182;p5"/>
          <p:cNvSpPr/>
          <p:nvPr/>
        </p:nvSpPr>
        <p:spPr>
          <a:xfrm>
            <a:off x="398434" y="4843143"/>
            <a:ext cx="2885397"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pic>
        <p:nvPicPr>
          <p:cNvPr id="183" name="Google Shape;183;p5"/>
          <p:cNvPicPr preferRelativeResize="0"/>
          <p:nvPr/>
        </p:nvPicPr>
        <p:blipFill rotWithShape="1">
          <a:blip r:embed="rId4">
            <a:alphaModFix/>
          </a:blip>
          <a:srcRect/>
          <a:stretch/>
        </p:blipFill>
        <p:spPr>
          <a:xfrm>
            <a:off x="508798" y="1348871"/>
            <a:ext cx="3467077" cy="231138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Table</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552795" y="1010549"/>
            <a:ext cx="9020183" cy="1379100"/>
          </a:xfrm>
          <a:prstGeom prst="rect">
            <a:avLst/>
          </a:prstGeom>
          <a:noFill/>
          <a:ln>
            <a:noFill/>
          </a:ln>
        </p:spPr>
        <p:txBody>
          <a:bodyPr spcFirstLastPara="1" wrap="square" lIns="91425" tIns="91425" rIns="91425" bIns="91425" anchor="t" anchorCtr="0">
            <a:noAutofit/>
          </a:bodyPr>
          <a:lstStyle/>
          <a:p>
            <a:pPr marL="139700" indent="0">
              <a:buNone/>
            </a:pPr>
            <a:r>
              <a:rPr lang="en-US" b="1" dirty="0"/>
              <a:t>7. Date (DATE)</a:t>
            </a:r>
          </a:p>
          <a:p>
            <a:pPr marL="139700" indent="0">
              <a:buNone/>
            </a:pPr>
            <a:r>
              <a:rPr lang="en-US" b="1" dirty="0"/>
              <a:t>Meaning:</a:t>
            </a:r>
            <a:r>
              <a:rPr lang="en-US" dirty="0"/>
              <a:t> Stores date values in the format YYYY-MM-DD.</a:t>
            </a:r>
          </a:p>
          <a:p>
            <a:pPr marL="139700" indent="0">
              <a:buNone/>
            </a:pPr>
            <a:r>
              <a:rPr lang="en-US" b="1" dirty="0"/>
              <a:t>Usage:</a:t>
            </a:r>
            <a:r>
              <a:rPr lang="en-US" dirty="0"/>
              <a:t> Used for storing dates like birthdays, order dates, or any other date-related information.</a:t>
            </a:r>
          </a:p>
          <a:p>
            <a:pPr marL="139700" indent="0">
              <a:buNone/>
            </a:pPr>
            <a:r>
              <a:rPr lang="en-US" b="1" dirty="0"/>
              <a:t>8. Time (TIME)</a:t>
            </a:r>
          </a:p>
          <a:p>
            <a:pPr marL="139700" indent="0">
              <a:buNone/>
            </a:pPr>
            <a:r>
              <a:rPr lang="en-US" b="1" dirty="0"/>
              <a:t>Meaning:</a:t>
            </a:r>
            <a:r>
              <a:rPr lang="en-US" dirty="0"/>
              <a:t> Stores time values in the format HH:MM.</a:t>
            </a:r>
          </a:p>
          <a:p>
            <a:pPr marL="139700" indent="0">
              <a:buNone/>
            </a:pPr>
            <a:r>
              <a:rPr lang="en-US" b="1" dirty="0"/>
              <a:t>Usage:</a:t>
            </a:r>
            <a:r>
              <a:rPr lang="en-US" dirty="0"/>
              <a:t> Used for storing times of day, such as appointment times or event start times.</a:t>
            </a:r>
          </a:p>
          <a:p>
            <a:pPr marL="139700" indent="0">
              <a:buNone/>
            </a:pPr>
            <a:r>
              <a:rPr lang="en-US" b="1" dirty="0"/>
              <a:t>9. </a:t>
            </a:r>
            <a:r>
              <a:rPr lang="en-US" b="1" dirty="0" err="1"/>
              <a:t>DateTime</a:t>
            </a:r>
            <a:r>
              <a:rPr lang="en-US" b="1" dirty="0"/>
              <a:t> (DATETIME)</a:t>
            </a:r>
          </a:p>
          <a:p>
            <a:pPr marL="139700" indent="0">
              <a:buNone/>
            </a:pPr>
            <a:r>
              <a:rPr lang="en-US" b="1" dirty="0"/>
              <a:t>Meaning:</a:t>
            </a:r>
            <a:r>
              <a:rPr lang="en-US" dirty="0"/>
              <a:t> Stores both date and time values in the format YYYY-MM-DD HH:MM.</a:t>
            </a:r>
          </a:p>
          <a:p>
            <a:pPr marL="139700" indent="0">
              <a:buNone/>
            </a:pPr>
            <a:r>
              <a:rPr lang="en-US" b="1" dirty="0"/>
              <a:t>Usage:</a:t>
            </a:r>
            <a:r>
              <a:rPr lang="en-US" dirty="0"/>
              <a:t> Suitable for recording timestamps of events, transactions, or logs.</a:t>
            </a:r>
          </a:p>
          <a:p>
            <a:pPr marL="139700" indent="0">
              <a:buNone/>
            </a:pPr>
            <a:r>
              <a:rPr lang="en-US" b="1" dirty="0"/>
              <a:t>10. Boolean (BOOL)</a:t>
            </a:r>
          </a:p>
          <a:p>
            <a:pPr marL="139700" indent="0">
              <a:buNone/>
            </a:pPr>
            <a:r>
              <a:rPr lang="en-US" b="1" dirty="0"/>
              <a:t>Meaning:</a:t>
            </a:r>
            <a:r>
              <a:rPr lang="en-US" dirty="0"/>
              <a:t> Stores binary values, typically TRUE or FALSE.</a:t>
            </a:r>
          </a:p>
          <a:p>
            <a:pPr marL="139700" indent="0">
              <a:buNone/>
            </a:pPr>
            <a:r>
              <a:rPr lang="en-US" b="1" dirty="0"/>
              <a:t>Usage:</a:t>
            </a:r>
            <a:r>
              <a:rPr lang="en-US" dirty="0"/>
              <a:t> Used for flags or binary conditions, such as whether a user is active or not.</a:t>
            </a:r>
          </a:p>
        </p:txBody>
      </p:sp>
    </p:spTree>
    <p:extLst>
      <p:ext uri="{BB962C8B-B14F-4D97-AF65-F5344CB8AC3E}">
        <p14:creationId xmlns:p14="http://schemas.microsoft.com/office/powerpoint/2010/main" val="4080150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Table</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398434" y="1173761"/>
            <a:ext cx="7857579" cy="1379100"/>
          </a:xfrm>
          <a:prstGeom prst="rect">
            <a:avLst/>
          </a:prstGeom>
          <a:noFill/>
          <a:ln>
            <a:noFill/>
          </a:ln>
        </p:spPr>
        <p:txBody>
          <a:bodyPr spcFirstLastPara="1" wrap="square" lIns="91425" tIns="91425" rIns="91425" bIns="91425" anchor="t" anchorCtr="0">
            <a:noAutofit/>
          </a:bodyPr>
          <a:lstStyle/>
          <a:p>
            <a:pPr marL="139700" indent="0">
              <a:buNone/>
            </a:pPr>
            <a:r>
              <a:rPr lang="en-US" b="1" dirty="0"/>
              <a:t>11. Binary (BINARY, VARBINARY)</a:t>
            </a:r>
          </a:p>
          <a:p>
            <a:pPr marL="139700" indent="0">
              <a:buNone/>
            </a:pPr>
            <a:r>
              <a:rPr lang="en-US" b="1" dirty="0"/>
              <a:t>Meaning:</a:t>
            </a:r>
            <a:r>
              <a:rPr lang="en-US" dirty="0"/>
              <a:t> Stores binary data, such as images or files, in a raw format.</a:t>
            </a:r>
          </a:p>
          <a:p>
            <a:pPr marL="139700" indent="0">
              <a:buNone/>
            </a:pPr>
            <a:r>
              <a:rPr lang="en-US" b="1" dirty="0"/>
              <a:t>Usage:</a:t>
            </a:r>
            <a:r>
              <a:rPr lang="en-US" dirty="0"/>
              <a:t> Suitable for storing non-textual data like file contents or encrypted data.</a:t>
            </a:r>
          </a:p>
          <a:p>
            <a:pPr marL="139700" indent="0">
              <a:buNone/>
            </a:pPr>
            <a:r>
              <a:rPr lang="en-US" b="1" dirty="0"/>
              <a:t>12. JSON (JSON)</a:t>
            </a:r>
          </a:p>
          <a:p>
            <a:pPr marL="139700" indent="0">
              <a:buNone/>
            </a:pPr>
            <a:r>
              <a:rPr lang="en-US" b="1" dirty="0"/>
              <a:t>Meaning:</a:t>
            </a:r>
            <a:r>
              <a:rPr lang="en-US" dirty="0"/>
              <a:t> Stores data in JSON (JavaScript Object Notation) format, allowing for structured and nested data.</a:t>
            </a:r>
          </a:p>
          <a:p>
            <a:pPr marL="139700" indent="0">
              <a:buNone/>
            </a:pPr>
            <a:r>
              <a:rPr lang="en-US" b="1" dirty="0"/>
              <a:t>Usage:</a:t>
            </a:r>
            <a:r>
              <a:rPr lang="en-US" dirty="0"/>
              <a:t> Ideal for storing complex or hierarchical data, such as configurations or user settings.</a:t>
            </a:r>
          </a:p>
        </p:txBody>
      </p:sp>
    </p:spTree>
    <p:extLst>
      <p:ext uri="{BB962C8B-B14F-4D97-AF65-F5344CB8AC3E}">
        <p14:creationId xmlns:p14="http://schemas.microsoft.com/office/powerpoint/2010/main" val="220616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12"/>
          <p:cNvSpPr txBox="1">
            <a:spLocks noGrp="1"/>
          </p:cNvSpPr>
          <p:nvPr>
            <p:ph type="title"/>
          </p:nvPr>
        </p:nvSpPr>
        <p:spPr>
          <a:xfrm>
            <a:off x="1054764" y="2404375"/>
            <a:ext cx="4366200" cy="753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US"/>
              <a:t>Thank you!</a:t>
            </a:r>
            <a:endParaRPr/>
          </a:p>
        </p:txBody>
      </p:sp>
      <p:sp>
        <p:nvSpPr>
          <p:cNvPr id="443" name="Google Shape;443;p12"/>
          <p:cNvSpPr/>
          <p:nvPr/>
        </p:nvSpPr>
        <p:spPr>
          <a:xfrm>
            <a:off x="557075" y="834725"/>
            <a:ext cx="165300" cy="165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4" name="Google Shape;444;p12"/>
          <p:cNvGrpSpPr/>
          <p:nvPr/>
        </p:nvGrpSpPr>
        <p:grpSpPr>
          <a:xfrm>
            <a:off x="1064250" y="4225700"/>
            <a:ext cx="845975" cy="756600"/>
            <a:chOff x="1064250" y="4225700"/>
            <a:chExt cx="845975" cy="756600"/>
          </a:xfrm>
        </p:grpSpPr>
        <p:sp>
          <p:nvSpPr>
            <p:cNvPr id="445" name="Google Shape;445;p12"/>
            <p:cNvSpPr/>
            <p:nvPr/>
          </p:nvSpPr>
          <p:spPr>
            <a:xfrm>
              <a:off x="1064250" y="422570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2"/>
            <p:cNvSpPr/>
            <p:nvPr/>
          </p:nvSpPr>
          <p:spPr>
            <a:xfrm>
              <a:off x="1579025" y="4225700"/>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7" name="Google Shape;447;p12"/>
          <p:cNvSpPr/>
          <p:nvPr/>
        </p:nvSpPr>
        <p:spPr>
          <a:xfrm>
            <a:off x="0" y="-8469"/>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48" name="Google Shape;448;p12"/>
          <p:cNvPicPr preferRelativeResize="0"/>
          <p:nvPr/>
        </p:nvPicPr>
        <p:blipFill rotWithShape="1">
          <a:blip r:embed="rId3">
            <a:alphaModFix/>
          </a:blip>
          <a:srcRect/>
          <a:stretch/>
        </p:blipFill>
        <p:spPr>
          <a:xfrm>
            <a:off x="7325724" y="4152236"/>
            <a:ext cx="1144376" cy="5070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In-Memory Data Structure</a:t>
            </a:r>
            <a:r>
              <a:rPr lang="en-US" sz="1600" b="0" dirty="0"/>
              <a:t>(Temporary)</a:t>
            </a:r>
            <a:endParaRPr lang="en-US" b="0" dirty="0"/>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722374" y="1340188"/>
            <a:ext cx="7387479" cy="1379100"/>
          </a:xfrm>
          <a:prstGeom prst="rect">
            <a:avLst/>
          </a:prstGeom>
          <a:noFill/>
          <a:ln>
            <a:noFill/>
          </a:ln>
        </p:spPr>
        <p:txBody>
          <a:bodyPr spcFirstLastPara="1" wrap="square" lIns="91425" tIns="91425" rIns="91425" bIns="91425" anchor="t" anchorCtr="0">
            <a:noAutofit/>
          </a:bodyPr>
          <a:lstStyle/>
          <a:p>
            <a:r>
              <a:rPr lang="en-US" dirty="0"/>
              <a:t>In-memory data refers to data that resides in the system's RAM, providing fast access for processing. The structure of in-memory data is often optimized for performance and efficiency.</a:t>
            </a:r>
          </a:p>
          <a:p>
            <a:r>
              <a:rPr lang="en-US" b="1" dirty="0"/>
              <a:t>Data Types and Structures:</a:t>
            </a:r>
            <a:endParaRPr lang="en-US" dirty="0"/>
          </a:p>
          <a:p>
            <a:pPr lvl="1"/>
            <a:r>
              <a:rPr lang="en-US" b="1" dirty="0"/>
              <a:t>Primitive Types:</a:t>
            </a:r>
            <a:r>
              <a:rPr lang="en-US" dirty="0"/>
              <a:t> Use basic types like integers, floats, and strings for small, simple data.</a:t>
            </a:r>
          </a:p>
          <a:p>
            <a:pPr lvl="1"/>
            <a:r>
              <a:rPr lang="en-US" b="1" dirty="0"/>
              <a:t>Collections:</a:t>
            </a:r>
            <a:r>
              <a:rPr lang="en-US" dirty="0"/>
              <a:t> Use data structures like arrays, lists, sets, dictionaries (hash maps), and tuples to organize related data.</a:t>
            </a:r>
          </a:p>
          <a:p>
            <a:pPr lvl="1"/>
            <a:r>
              <a:rPr lang="en-US" b="1" dirty="0"/>
              <a:t>Custom Objects:</a:t>
            </a:r>
            <a:r>
              <a:rPr lang="en-US" dirty="0"/>
              <a:t> Define classes and objects to represent complex data structures with attributes and methods.</a:t>
            </a:r>
          </a:p>
          <a:p>
            <a:pPr lvl="1"/>
            <a:r>
              <a:rPr lang="en-US" b="1" dirty="0"/>
              <a:t>Cache:</a:t>
            </a:r>
            <a:r>
              <a:rPr lang="en-US" dirty="0"/>
              <a:t> Implement caching strategies (e.g., LRU cache) to store frequently accessed data for quick retrieval.</a:t>
            </a:r>
          </a:p>
        </p:txBody>
      </p:sp>
    </p:spTree>
    <p:extLst>
      <p:ext uri="{BB962C8B-B14F-4D97-AF65-F5344CB8AC3E}">
        <p14:creationId xmlns:p14="http://schemas.microsoft.com/office/powerpoint/2010/main" val="64501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Durable storage</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722374" y="1340188"/>
            <a:ext cx="7387479" cy="1379100"/>
          </a:xfrm>
          <a:prstGeom prst="rect">
            <a:avLst/>
          </a:prstGeom>
          <a:noFill/>
          <a:ln>
            <a:noFill/>
          </a:ln>
        </p:spPr>
        <p:txBody>
          <a:bodyPr spcFirstLastPara="1" wrap="square" lIns="91425" tIns="91425" rIns="91425" bIns="91425" anchor="t" anchorCtr="0">
            <a:noAutofit/>
          </a:bodyPr>
          <a:lstStyle/>
          <a:p>
            <a:pPr marL="139700" indent="0">
              <a:buNone/>
            </a:pPr>
            <a:r>
              <a:rPr lang="en-US" dirty="0"/>
              <a:t>refers to a type of storage where data is retained reliably over time, even in the event of hardware failures, power outages, or system crashes. The primary goal of durable storage is to ensure that data is not lost once it has been written and acknowledged as saved.</a:t>
            </a:r>
          </a:p>
          <a:p>
            <a:r>
              <a:rPr lang="en-US" dirty="0"/>
              <a:t>Flat Files on the disk</a:t>
            </a:r>
          </a:p>
          <a:p>
            <a:pPr lvl="1"/>
            <a:r>
              <a:rPr lang="en-US" dirty="0"/>
              <a:t>Text</a:t>
            </a:r>
          </a:p>
          <a:p>
            <a:pPr lvl="1"/>
            <a:r>
              <a:rPr lang="en-US" dirty="0"/>
              <a:t>Xml</a:t>
            </a:r>
          </a:p>
          <a:p>
            <a:pPr lvl="1"/>
            <a:r>
              <a:rPr lang="en-US" dirty="0" err="1"/>
              <a:t>json</a:t>
            </a:r>
            <a:endParaRPr lang="en-US" dirty="0"/>
          </a:p>
        </p:txBody>
      </p:sp>
    </p:spTree>
    <p:extLst>
      <p:ext uri="{BB962C8B-B14F-4D97-AF65-F5344CB8AC3E}">
        <p14:creationId xmlns:p14="http://schemas.microsoft.com/office/powerpoint/2010/main" val="417868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Database Data Structure</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722374" y="1340188"/>
            <a:ext cx="7387479" cy="1379100"/>
          </a:xfrm>
          <a:prstGeom prst="rect">
            <a:avLst/>
          </a:prstGeom>
          <a:noFill/>
          <a:ln>
            <a:noFill/>
          </a:ln>
        </p:spPr>
        <p:txBody>
          <a:bodyPr spcFirstLastPara="1" wrap="square" lIns="91425" tIns="91425" rIns="91425" bIns="91425" anchor="t" anchorCtr="0">
            <a:noAutofit/>
          </a:bodyPr>
          <a:lstStyle/>
          <a:p>
            <a:r>
              <a:rPr lang="en-US" dirty="0"/>
              <a:t>In databases, data is structured to optimize storage, retrieval, and maintainability, often with persistence in mind.</a:t>
            </a:r>
          </a:p>
          <a:p>
            <a:r>
              <a:rPr lang="en-US" b="1" dirty="0"/>
              <a:t>Relational Databases (e.g., SQL):</a:t>
            </a:r>
            <a:endParaRPr lang="en-US" dirty="0"/>
          </a:p>
          <a:p>
            <a:pPr lvl="1"/>
            <a:r>
              <a:rPr lang="en-US" b="1" dirty="0"/>
              <a:t>Tables:</a:t>
            </a:r>
            <a:r>
              <a:rPr lang="en-US" dirty="0"/>
              <a:t> Organize data into tables with rows and columns. Each table represents an entity (e.g., Users, Orders).</a:t>
            </a:r>
          </a:p>
          <a:p>
            <a:pPr lvl="1"/>
            <a:r>
              <a:rPr lang="en-US" b="1" dirty="0"/>
              <a:t>Schemas:</a:t>
            </a:r>
            <a:r>
              <a:rPr lang="en-US" dirty="0"/>
              <a:t> Define schemas to enforce data types and relationships between tables.</a:t>
            </a:r>
          </a:p>
          <a:p>
            <a:pPr lvl="1"/>
            <a:r>
              <a:rPr lang="en-US" b="1" dirty="0"/>
              <a:t>Indexes:</a:t>
            </a:r>
            <a:r>
              <a:rPr lang="en-US" dirty="0"/>
              <a:t> Use indexes to speed up query performance, especially on frequently searched columns.</a:t>
            </a:r>
          </a:p>
        </p:txBody>
      </p:sp>
    </p:spTree>
    <p:extLst>
      <p:ext uri="{BB962C8B-B14F-4D97-AF65-F5344CB8AC3E}">
        <p14:creationId xmlns:p14="http://schemas.microsoft.com/office/powerpoint/2010/main" val="1899508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Database Data Structure</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722374" y="1340188"/>
            <a:ext cx="7387479" cy="1379100"/>
          </a:xfrm>
          <a:prstGeom prst="rect">
            <a:avLst/>
          </a:prstGeom>
          <a:noFill/>
          <a:ln>
            <a:noFill/>
          </a:ln>
        </p:spPr>
        <p:txBody>
          <a:bodyPr spcFirstLastPara="1" wrap="square" lIns="91425" tIns="91425" rIns="91425" bIns="91425" anchor="t" anchorCtr="0">
            <a:noAutofit/>
          </a:bodyPr>
          <a:lstStyle/>
          <a:p>
            <a:pPr marL="139700" indent="0">
              <a:buNone/>
            </a:pPr>
            <a:r>
              <a:rPr lang="en-US" b="1" dirty="0"/>
              <a:t>NoSQL Databases (e.g., MongoDB, Cassandra):</a:t>
            </a:r>
            <a:endParaRPr lang="en-US" dirty="0"/>
          </a:p>
          <a:p>
            <a:r>
              <a:rPr lang="en-US" b="1" dirty="0"/>
              <a:t>Collections/Document Stores:</a:t>
            </a:r>
            <a:r>
              <a:rPr lang="en-US" dirty="0"/>
              <a:t> Store data in collections where each document is a JSON-like structure, suitable for flexible, hierarchical data.</a:t>
            </a:r>
          </a:p>
          <a:p>
            <a:r>
              <a:rPr lang="en-US" b="1" dirty="0"/>
              <a:t>Key-Value Stores:</a:t>
            </a:r>
            <a:r>
              <a:rPr lang="en-US" dirty="0"/>
              <a:t> Use key-value pairs for simple, fast retrieval, where each key maps to a value (useful for caching or session management).</a:t>
            </a:r>
          </a:p>
        </p:txBody>
      </p:sp>
    </p:spTree>
    <p:extLst>
      <p:ext uri="{BB962C8B-B14F-4D97-AF65-F5344CB8AC3E}">
        <p14:creationId xmlns:p14="http://schemas.microsoft.com/office/powerpoint/2010/main" val="443963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Database vs Flat File</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722374" y="1340188"/>
            <a:ext cx="7533639" cy="1379100"/>
          </a:xfrm>
          <a:prstGeom prst="rect">
            <a:avLst/>
          </a:prstGeom>
          <a:noFill/>
          <a:ln>
            <a:noFill/>
          </a:ln>
        </p:spPr>
        <p:txBody>
          <a:bodyPr spcFirstLastPara="1" wrap="square" lIns="91425" tIns="91425" rIns="91425" bIns="91425" anchor="t" anchorCtr="0">
            <a:noAutofit/>
          </a:bodyPr>
          <a:lstStyle/>
          <a:p>
            <a:pPr marL="139700" indent="0">
              <a:buNone/>
            </a:pPr>
            <a:r>
              <a:rPr lang="en-US" dirty="0"/>
              <a:t>Databases offer significant advantages over flat files in managing data. They handle concurrent access efficiently, preventing data corruption from simultaneous writes, unlike flat files which can crash or mix data when multiple users write at once. Databases ensure data integrity with built-in constraints and rules, whereas flat files require manual enforcement of data validity. They provide optimized querying and searching through indexing, whereas flat files can become slow and cumbersome as they grow. Databases manage complex data relationships, scalability, and security more effectively, with built-in mechanisms for backup and recovery. Overall, databases provide a robust, efficient, and secure way to handle and maintain large and complex datasets.</a:t>
            </a:r>
          </a:p>
        </p:txBody>
      </p:sp>
    </p:spTree>
    <p:extLst>
      <p:ext uri="{BB962C8B-B14F-4D97-AF65-F5344CB8AC3E}">
        <p14:creationId xmlns:p14="http://schemas.microsoft.com/office/powerpoint/2010/main" val="187279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Table</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552795" y="1010549"/>
            <a:ext cx="7533639" cy="1379100"/>
          </a:xfrm>
          <a:prstGeom prst="rect">
            <a:avLst/>
          </a:prstGeom>
          <a:noFill/>
          <a:ln>
            <a:noFill/>
          </a:ln>
        </p:spPr>
        <p:txBody>
          <a:bodyPr spcFirstLastPara="1" wrap="square" lIns="91425" tIns="91425" rIns="91425" bIns="91425" anchor="t" anchorCtr="0">
            <a:noAutofit/>
          </a:bodyPr>
          <a:lstStyle/>
          <a:p>
            <a:pPr marL="139700" indent="0">
              <a:buNone/>
            </a:pPr>
            <a:r>
              <a:rPr lang="en-US" dirty="0"/>
              <a:t>In the context of a database table, a </a:t>
            </a:r>
            <a:r>
              <a:rPr lang="en-US" b="1" dirty="0"/>
              <a:t>row</a:t>
            </a:r>
            <a:r>
              <a:rPr lang="en-US" dirty="0"/>
              <a:t> represents a single record or instance of data. Each row in a table contains a set of values corresponding to the table's columns. Here’s a breakdown of what a row means in a table:</a:t>
            </a:r>
          </a:p>
          <a:p>
            <a:r>
              <a:rPr lang="en-US" b="1" dirty="0"/>
              <a:t>Single Record:</a:t>
            </a:r>
            <a:r>
              <a:rPr lang="en-US" dirty="0"/>
              <a:t> Each row in a table represents a unique entry or record. For example, in a Customers table, each row might represent a different customer, with individual details like name, address, and phone number.</a:t>
            </a:r>
          </a:p>
          <a:p>
            <a:r>
              <a:rPr lang="en-US" b="1" dirty="0"/>
              <a:t>Data Fields:</a:t>
            </a:r>
            <a:r>
              <a:rPr lang="en-US" dirty="0"/>
              <a:t> Each row consists of multiple fields or attributes, which are the values of the columns for that particular record. For instance, if the table has columns </a:t>
            </a:r>
            <a:r>
              <a:rPr lang="en-US" dirty="0" err="1"/>
              <a:t>CustomerID</a:t>
            </a:r>
            <a:r>
              <a:rPr lang="en-US" dirty="0"/>
              <a:t>, Name, and Email, a single row would contain a specific </a:t>
            </a:r>
            <a:r>
              <a:rPr lang="en-US" dirty="0" err="1"/>
              <a:t>CustomerID</a:t>
            </a:r>
            <a:r>
              <a:rPr lang="en-US" dirty="0"/>
              <a:t>, a Name, and an Email address for one customer.</a:t>
            </a:r>
          </a:p>
          <a:p>
            <a:r>
              <a:rPr lang="en-US" b="1" dirty="0"/>
              <a:t>Uniqueness:</a:t>
            </a:r>
            <a:r>
              <a:rPr lang="en-US" dirty="0"/>
              <a:t> Rows are often uniquely identified by a primary key, which is a specific column or set of columns that ensures each row can be distinguished from others. For example, the </a:t>
            </a:r>
            <a:r>
              <a:rPr lang="en-US" dirty="0" err="1"/>
              <a:t>CustomerID</a:t>
            </a:r>
            <a:r>
              <a:rPr lang="en-US" dirty="0"/>
              <a:t> column might serve as a primary key, ensuring that each row (or customer record) is unique.</a:t>
            </a:r>
          </a:p>
        </p:txBody>
      </p:sp>
    </p:spTree>
    <p:extLst>
      <p:ext uri="{BB962C8B-B14F-4D97-AF65-F5344CB8AC3E}">
        <p14:creationId xmlns:p14="http://schemas.microsoft.com/office/powerpoint/2010/main" val="308487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Table</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552795" y="1010549"/>
            <a:ext cx="7533639" cy="1379100"/>
          </a:xfrm>
          <a:prstGeom prst="rect">
            <a:avLst/>
          </a:prstGeom>
          <a:noFill/>
          <a:ln>
            <a:noFill/>
          </a:ln>
        </p:spPr>
        <p:txBody>
          <a:bodyPr spcFirstLastPara="1" wrap="square" lIns="91425" tIns="91425" rIns="91425" bIns="91425" anchor="t" anchorCtr="0">
            <a:noAutofit/>
          </a:bodyPr>
          <a:lstStyle/>
          <a:p>
            <a:pPr marL="139700" indent="0">
              <a:buNone/>
            </a:pPr>
            <a:r>
              <a:rPr lang="en-US" b="1" dirty="0"/>
              <a:t>1.Integer (INT)</a:t>
            </a:r>
          </a:p>
          <a:p>
            <a:pPr marL="139700" indent="0">
              <a:buNone/>
            </a:pPr>
            <a:r>
              <a:rPr lang="en-US" b="1" dirty="0"/>
              <a:t>Meaning:</a:t>
            </a:r>
            <a:r>
              <a:rPr lang="en-US" dirty="0"/>
              <a:t> Used to store whole numbers without decimal points.</a:t>
            </a:r>
          </a:p>
          <a:p>
            <a:pPr marL="139700" indent="0">
              <a:buNone/>
            </a:pPr>
            <a:r>
              <a:rPr lang="en-US" b="1" dirty="0"/>
              <a:t>Usage:</a:t>
            </a:r>
            <a:r>
              <a:rPr lang="en-US" dirty="0"/>
              <a:t> Ideal for primary keys, counts, and any numeric values that do not require fractional precision.</a:t>
            </a:r>
          </a:p>
          <a:p>
            <a:pPr marL="139700" indent="0">
              <a:buNone/>
            </a:pPr>
            <a:r>
              <a:rPr lang="en-US" b="1" dirty="0"/>
              <a:t>2. Floating Point (FLOAT, DOUBLE)</a:t>
            </a:r>
          </a:p>
          <a:p>
            <a:pPr marL="139700" indent="0">
              <a:buNone/>
            </a:pPr>
            <a:r>
              <a:rPr lang="en-US" b="1" dirty="0"/>
              <a:t>Meaning:</a:t>
            </a:r>
            <a:r>
              <a:rPr lang="en-US" dirty="0"/>
              <a:t> Used to store numbers with decimal points, allowing for fractional values.</a:t>
            </a:r>
          </a:p>
          <a:p>
            <a:pPr marL="139700" indent="0">
              <a:buNone/>
            </a:pPr>
            <a:r>
              <a:rPr lang="en-US" b="1" dirty="0"/>
              <a:t>Usage:</a:t>
            </a:r>
            <a:r>
              <a:rPr lang="en-US" dirty="0"/>
              <a:t> Suitable for measurements, calculations, and any numeric values requiring precision beyond whole numbers.</a:t>
            </a:r>
          </a:p>
          <a:p>
            <a:pPr marL="139700" indent="0">
              <a:buNone/>
            </a:pPr>
            <a:r>
              <a:rPr lang="en-US" b="1" dirty="0"/>
              <a:t>3. Decimal (DECIMAL, NUMERIC)</a:t>
            </a:r>
          </a:p>
          <a:p>
            <a:pPr marL="139700" indent="0">
              <a:buNone/>
            </a:pPr>
            <a:r>
              <a:rPr lang="en-US" b="1" dirty="0"/>
              <a:t>Meaning:</a:t>
            </a:r>
            <a:r>
              <a:rPr lang="en-US" dirty="0"/>
              <a:t> Similar to FLOAT but with fixed precision and scale, ensuring exact representation of decimal numbers.</a:t>
            </a:r>
          </a:p>
          <a:p>
            <a:pPr marL="139700" indent="0">
              <a:buNone/>
            </a:pPr>
            <a:r>
              <a:rPr lang="en-US" b="1" dirty="0"/>
              <a:t>Usage:</a:t>
            </a:r>
            <a:r>
              <a:rPr lang="en-US" dirty="0"/>
              <a:t> Ideal for financial calculations and other situations where precision is crucial.</a:t>
            </a:r>
          </a:p>
        </p:txBody>
      </p:sp>
    </p:spTree>
    <p:extLst>
      <p:ext uri="{BB962C8B-B14F-4D97-AF65-F5344CB8AC3E}">
        <p14:creationId xmlns:p14="http://schemas.microsoft.com/office/powerpoint/2010/main" val="386745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529375" y="546640"/>
            <a:ext cx="8155115" cy="572700"/>
          </a:xfrm>
          <a:prstGeom prst="rect">
            <a:avLst/>
          </a:prstGeom>
          <a:noFill/>
          <a:ln>
            <a:noFill/>
          </a:ln>
        </p:spPr>
        <p:txBody>
          <a:bodyPr spcFirstLastPara="1" wrap="square" lIns="91425" tIns="91425" rIns="91425" bIns="91425" anchor="t" anchorCtr="0">
            <a:noAutofit/>
          </a:bodyPr>
          <a:lstStyle/>
          <a:p>
            <a:r>
              <a:rPr lang="en-US" dirty="0"/>
              <a:t>Table</a:t>
            </a:r>
          </a:p>
        </p:txBody>
      </p:sp>
      <p:grpSp>
        <p:nvGrpSpPr>
          <p:cNvPr id="208" name="Google Shape;208;p28"/>
          <p:cNvGrpSpPr/>
          <p:nvPr/>
        </p:nvGrpSpPr>
        <p:grpSpPr>
          <a:xfrm>
            <a:off x="-227225" y="1887063"/>
            <a:ext cx="756600" cy="940387"/>
            <a:chOff x="-227225" y="1887063"/>
            <a:chExt cx="756600" cy="940387"/>
          </a:xfrm>
        </p:grpSpPr>
        <p:sp>
          <p:nvSpPr>
            <p:cNvPr id="209" name="Google Shape;209;p28"/>
            <p:cNvSpPr/>
            <p:nvPr/>
          </p:nvSpPr>
          <p:spPr>
            <a:xfrm>
              <a:off x="-227225" y="2070850"/>
              <a:ext cx="756600" cy="7566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8"/>
            <p:cNvSpPr/>
            <p:nvPr/>
          </p:nvSpPr>
          <p:spPr>
            <a:xfrm>
              <a:off x="52016" y="1887063"/>
              <a:ext cx="331200" cy="331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1" name="Google Shape;211;p28"/>
          <p:cNvGrpSpPr/>
          <p:nvPr/>
        </p:nvGrpSpPr>
        <p:grpSpPr>
          <a:xfrm>
            <a:off x="8052475" y="2029738"/>
            <a:ext cx="957600" cy="1101500"/>
            <a:chOff x="8052475" y="2029738"/>
            <a:chExt cx="957600" cy="1101500"/>
          </a:xfrm>
        </p:grpSpPr>
        <p:sp>
          <p:nvSpPr>
            <p:cNvPr id="212" name="Google Shape;212;p28"/>
            <p:cNvSpPr/>
            <p:nvPr/>
          </p:nvSpPr>
          <p:spPr>
            <a:xfrm>
              <a:off x="8052475" y="2173638"/>
              <a:ext cx="957600" cy="957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8256013" y="2029738"/>
              <a:ext cx="331200" cy="331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4" name="Google Shape;214;p28"/>
          <p:cNvSpPr/>
          <p:nvPr/>
        </p:nvSpPr>
        <p:spPr>
          <a:xfrm>
            <a:off x="0" y="4803825"/>
            <a:ext cx="9164022" cy="339675"/>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15" name="Google Shape;215;p28"/>
          <p:cNvPicPr preferRelativeResize="0"/>
          <p:nvPr/>
        </p:nvPicPr>
        <p:blipFill rotWithShape="1">
          <a:blip r:embed="rId3">
            <a:alphaModFix/>
          </a:blip>
          <a:srcRect/>
          <a:stretch/>
        </p:blipFill>
        <p:spPr>
          <a:xfrm>
            <a:off x="7325724" y="4152236"/>
            <a:ext cx="1144376" cy="507002"/>
          </a:xfrm>
          <a:prstGeom prst="rect">
            <a:avLst/>
          </a:prstGeom>
          <a:noFill/>
          <a:ln>
            <a:noFill/>
          </a:ln>
        </p:spPr>
      </p:pic>
      <p:sp>
        <p:nvSpPr>
          <p:cNvPr id="216" name="Google Shape;216;p28"/>
          <p:cNvSpPr/>
          <p:nvPr/>
        </p:nvSpPr>
        <p:spPr>
          <a:xfrm>
            <a:off x="7094943" y="4858246"/>
            <a:ext cx="1405886"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accent1"/>
                </a:solidFill>
                <a:latin typeface="Arial"/>
                <a:ea typeface="Arial"/>
                <a:cs typeface="Arial"/>
                <a:sym typeface="Arial"/>
              </a:rPr>
              <a:t>MOHAMED ESSAM</a:t>
            </a:r>
            <a:endParaRPr sz="1400" b="0" i="0" u="none" strike="noStrike" cap="none">
              <a:solidFill>
                <a:srgbClr val="000000"/>
              </a:solidFill>
              <a:latin typeface="Arial"/>
              <a:ea typeface="Arial"/>
              <a:cs typeface="Arial"/>
              <a:sym typeface="Arial"/>
            </a:endParaRPr>
          </a:p>
        </p:txBody>
      </p:sp>
      <p:sp>
        <p:nvSpPr>
          <p:cNvPr id="217" name="Google Shape;217;p28"/>
          <p:cNvSpPr/>
          <p:nvPr/>
        </p:nvSpPr>
        <p:spPr>
          <a:xfrm>
            <a:off x="398434" y="4843143"/>
            <a:ext cx="2383970" cy="25391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accent1"/>
                </a:solidFill>
                <a:latin typeface="Corbel"/>
                <a:ea typeface="Corbel"/>
                <a:cs typeface="Corbel"/>
                <a:sym typeface="Corbel"/>
              </a:rPr>
              <a:t>One Hour here is seven years on Earth</a:t>
            </a:r>
            <a:endParaRPr sz="1400" b="0" i="0" u="none" strike="noStrike" cap="none">
              <a:solidFill>
                <a:srgbClr val="000000"/>
              </a:solidFill>
              <a:latin typeface="Arial"/>
              <a:ea typeface="Arial"/>
              <a:cs typeface="Arial"/>
              <a:sym typeface="Arial"/>
            </a:endParaRPr>
          </a:p>
        </p:txBody>
      </p:sp>
      <p:sp>
        <p:nvSpPr>
          <p:cNvPr id="23" name="Google Shape;207;p28">
            <a:extLst>
              <a:ext uri="{FF2B5EF4-FFF2-40B4-BE49-F238E27FC236}">
                <a16:creationId xmlns:a16="http://schemas.microsoft.com/office/drawing/2014/main" id="{C8DF535A-057A-4F79-B537-A8EB5EB073B0}"/>
              </a:ext>
            </a:extLst>
          </p:cNvPr>
          <p:cNvSpPr txBox="1">
            <a:spLocks noGrp="1"/>
          </p:cNvSpPr>
          <p:nvPr>
            <p:ph type="body" idx="1"/>
          </p:nvPr>
        </p:nvSpPr>
        <p:spPr>
          <a:xfrm>
            <a:off x="552795" y="1010549"/>
            <a:ext cx="7533639" cy="1379100"/>
          </a:xfrm>
          <a:prstGeom prst="rect">
            <a:avLst/>
          </a:prstGeom>
          <a:noFill/>
          <a:ln>
            <a:noFill/>
          </a:ln>
        </p:spPr>
        <p:txBody>
          <a:bodyPr spcFirstLastPara="1" wrap="square" lIns="91425" tIns="91425" rIns="91425" bIns="91425" anchor="t" anchorCtr="0">
            <a:noAutofit/>
          </a:bodyPr>
          <a:lstStyle/>
          <a:p>
            <a:pPr marL="139700" indent="0">
              <a:buNone/>
            </a:pPr>
            <a:r>
              <a:rPr lang="en-US" b="1" dirty="0"/>
              <a:t>4. Character Varying (VARCHAR)</a:t>
            </a:r>
          </a:p>
          <a:p>
            <a:pPr marL="139700" indent="0">
              <a:buNone/>
            </a:pPr>
            <a:r>
              <a:rPr lang="en-US" b="1" dirty="0"/>
              <a:t>Meaning:</a:t>
            </a:r>
            <a:r>
              <a:rPr lang="en-US" dirty="0"/>
              <a:t> Stores variable-length strings of text. You specify a maximum length.</a:t>
            </a:r>
          </a:p>
          <a:p>
            <a:pPr marL="139700" indent="0">
              <a:buNone/>
            </a:pPr>
            <a:r>
              <a:rPr lang="en-US" b="1" dirty="0"/>
              <a:t>Usage:</a:t>
            </a:r>
            <a:r>
              <a:rPr lang="en-US" dirty="0"/>
              <a:t> Used for fields like names, email addresses, or any text data that varies in length.</a:t>
            </a:r>
          </a:p>
          <a:p>
            <a:pPr marL="139700" indent="0">
              <a:buNone/>
            </a:pPr>
            <a:r>
              <a:rPr lang="en-US" b="1" dirty="0"/>
              <a:t>5. Character Fixed (CHAR)</a:t>
            </a:r>
          </a:p>
          <a:p>
            <a:pPr marL="139700" indent="0">
              <a:buNone/>
            </a:pPr>
            <a:r>
              <a:rPr lang="en-US" b="1" dirty="0"/>
              <a:t>Meaning:</a:t>
            </a:r>
            <a:r>
              <a:rPr lang="en-US" dirty="0"/>
              <a:t> Stores fixed-length strings of text. Padding is used if the input is shorter than the specified length.</a:t>
            </a:r>
          </a:p>
          <a:p>
            <a:pPr marL="139700" indent="0">
              <a:buNone/>
            </a:pPr>
            <a:r>
              <a:rPr lang="en-US" b="1" dirty="0"/>
              <a:t>Usage:</a:t>
            </a:r>
            <a:r>
              <a:rPr lang="en-US" dirty="0"/>
              <a:t> Used when all entries are of the same length, such as state codes or fixed-length identifiers.</a:t>
            </a:r>
          </a:p>
          <a:p>
            <a:pPr marL="139700" indent="0">
              <a:buNone/>
            </a:pPr>
            <a:r>
              <a:rPr lang="en-US" b="1" dirty="0"/>
              <a:t>6. Text (TEXT)</a:t>
            </a:r>
          </a:p>
          <a:p>
            <a:pPr marL="139700" indent="0">
              <a:buNone/>
            </a:pPr>
            <a:r>
              <a:rPr lang="en-US" b="1" dirty="0"/>
              <a:t>Meaning:</a:t>
            </a:r>
            <a:r>
              <a:rPr lang="en-US" dirty="0"/>
              <a:t> Used to store large amounts of text data without a specific length limit.</a:t>
            </a:r>
          </a:p>
          <a:p>
            <a:pPr marL="139700" indent="0">
              <a:buNone/>
            </a:pPr>
            <a:r>
              <a:rPr lang="en-US" b="1" dirty="0"/>
              <a:t>Usage:</a:t>
            </a:r>
            <a:r>
              <a:rPr lang="en-US" dirty="0"/>
              <a:t> Suitable for storing long text such as descriptions, comments, or detailed notes.</a:t>
            </a:r>
          </a:p>
        </p:txBody>
      </p:sp>
    </p:spTree>
    <p:extLst>
      <p:ext uri="{BB962C8B-B14F-4D97-AF65-F5344CB8AC3E}">
        <p14:creationId xmlns:p14="http://schemas.microsoft.com/office/powerpoint/2010/main" val="3657763221"/>
      </p:ext>
    </p:extLst>
  </p:cSld>
  <p:clrMapOvr>
    <a:masterClrMapping/>
  </p:clrMapOvr>
</p:sld>
</file>

<file path=ppt/theme/theme1.xml><?xml version="1.0" encoding="utf-8"?>
<a:theme xmlns:a="http://schemas.openxmlformats.org/drawingml/2006/main" name="Health and Wellness - Bachelor of Science in Health Science by Slidesgo">
  <a:themeElements>
    <a:clrScheme name="Simple Light">
      <a:dk1>
        <a:srgbClr val="293C51"/>
      </a:dk1>
      <a:lt1>
        <a:srgbClr val="F8F8F8"/>
      </a:lt1>
      <a:dk2>
        <a:srgbClr val="E4BEAC"/>
      </a:dk2>
      <a:lt2>
        <a:srgbClr val="539294"/>
      </a:lt2>
      <a:accent1>
        <a:srgbClr val="FFFFFF"/>
      </a:accent1>
      <a:accent2>
        <a:srgbClr val="FFFFFF"/>
      </a:accent2>
      <a:accent3>
        <a:srgbClr val="FFFFFF"/>
      </a:accent3>
      <a:accent4>
        <a:srgbClr val="FFFFFF"/>
      </a:accent4>
      <a:accent5>
        <a:srgbClr val="FFFFFF"/>
      </a:accent5>
      <a:accent6>
        <a:srgbClr val="FFFFFF"/>
      </a:accent6>
      <a:hlink>
        <a:srgbClr val="293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2506</Words>
  <Application>Microsoft Macintosh PowerPoint</Application>
  <PresentationFormat>On-screen Show (16:9)</PresentationFormat>
  <Paragraphs>135</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Libre Franklin</vt:lpstr>
      <vt:lpstr>Corbel</vt:lpstr>
      <vt:lpstr>Arial</vt:lpstr>
      <vt:lpstr>Mukta</vt:lpstr>
      <vt:lpstr>Health and Wellness - Bachelor of Science in Health Science by Slidesgo</vt:lpstr>
      <vt:lpstr>Data Base</vt:lpstr>
      <vt:lpstr>In-Memory Data Structure(Temporary)</vt:lpstr>
      <vt:lpstr>Durable storage</vt:lpstr>
      <vt:lpstr>Database Data Structure</vt:lpstr>
      <vt:lpstr>Database Data Structure</vt:lpstr>
      <vt:lpstr>Database vs Flat File</vt:lpstr>
      <vt:lpstr>Table</vt:lpstr>
      <vt:lpstr>Table</vt:lpstr>
      <vt:lpstr>Table</vt:lpstr>
      <vt:lpstr>Table</vt:lpstr>
      <vt:lpstr>Table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 On Miller Getting started</dc:title>
  <dc:creator>mohamed.essam</dc:creator>
  <cp:lastModifiedBy>محمد عصام عمر محمد الحسيني نصار</cp:lastModifiedBy>
  <cp:revision>30</cp:revision>
  <dcterms:modified xsi:type="dcterms:W3CDTF">2024-08-30T14:08:32Z</dcterms:modified>
</cp:coreProperties>
</file>