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4"/>
  </p:notesMasterIdLst>
  <p:sldIdLst>
    <p:sldId id="262" r:id="rId2"/>
    <p:sldId id="292" r:id="rId3"/>
    <p:sldId id="293" r:id="rId4"/>
    <p:sldId id="294" r:id="rId5"/>
    <p:sldId id="295" r:id="rId6"/>
    <p:sldId id="296" r:id="rId7"/>
    <p:sldId id="297" r:id="rId8"/>
    <p:sldId id="298" r:id="rId9"/>
    <p:sldId id="299" r:id="rId10"/>
    <p:sldId id="300" r:id="rId11"/>
    <p:sldId id="301" r:id="rId12"/>
    <p:sldId id="277" r:id="rId13"/>
  </p:sldIdLst>
  <p:sldSz cx="9144000" cy="5143500" type="screen16x9"/>
  <p:notesSz cx="6858000" cy="9144000"/>
  <p:embeddedFontLst>
    <p:embeddedFont>
      <p:font typeface="Corbel" panose="020B0503020204020204" pitchFamily="34" charset="0"/>
      <p:regular r:id="rId15"/>
      <p:bold r:id="rId16"/>
      <p:italic r:id="rId17"/>
      <p:boldItalic r:id="rId18"/>
    </p:embeddedFont>
    <p:embeddedFont>
      <p:font typeface="Libre Franklin" pitchFamily="2" charset="77"/>
      <p:regular r:id="rId19"/>
      <p:bold r:id="rId20"/>
      <p:italic r:id="rId21"/>
      <p:boldItalic r:id="rId22"/>
    </p:embeddedFont>
    <p:embeddedFont>
      <p:font typeface="Mukta" panose="020B0000000000000000" pitchFamily="34" charset="77"/>
      <p:regular r:id="rId23"/>
      <p:bold r:id="rId24"/>
    </p:embeddedFont>
    <p:embeddedFont>
      <p:font typeface="Trebuchet MS" panose="020B070302020209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hF3O56zPV1e6wNO5/oCTC/yCTM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EA65C-08E2-47AC-9177-5451085C48DC}">
  <a:tblStyle styleId="{004EA65C-08E2-47AC-9177-5451085C48D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6023" autoAdjust="0"/>
  </p:normalViewPr>
  <p:slideViewPr>
    <p:cSldViewPr snapToGrid="0">
      <p:cViewPr varScale="1">
        <p:scale>
          <a:sx n="113" d="100"/>
          <a:sy n="113"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64"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74307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4480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2598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0752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2423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6063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2273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6445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075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42543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722375" y="1437100"/>
            <a:ext cx="4366200" cy="75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16"/>
          <p:cNvSpPr txBox="1">
            <a:spLocks noGrp="1"/>
          </p:cNvSpPr>
          <p:nvPr>
            <p:ph type="subTitle" idx="1"/>
          </p:nvPr>
        </p:nvSpPr>
        <p:spPr>
          <a:xfrm>
            <a:off x="722375" y="2065118"/>
            <a:ext cx="4366200" cy="1641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5" name="Google Shape;35;p16"/>
          <p:cNvSpPr/>
          <p:nvPr/>
        </p:nvSpPr>
        <p:spPr>
          <a:xfrm>
            <a:off x="5000225" y="4909388"/>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 name="Google Shape;36;p16"/>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37" name="Google Shape;37;p16"/>
          <p:cNvSpPr/>
          <p:nvPr/>
        </p:nvSpPr>
        <p:spPr>
          <a:xfrm>
            <a:off x="0" y="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16"/>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39" name="Google Shape;39;p16"/>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40" name="Google Shape;40;p16"/>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3549625" y="2489297"/>
            <a:ext cx="4872000" cy="61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17"/>
          <p:cNvSpPr txBox="1">
            <a:spLocks noGrp="1"/>
          </p:cNvSpPr>
          <p:nvPr>
            <p:ph type="subTitle" idx="1"/>
          </p:nvPr>
        </p:nvSpPr>
        <p:spPr>
          <a:xfrm>
            <a:off x="3549600" y="2986749"/>
            <a:ext cx="4872000" cy="44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 name="Google Shape;44;p17"/>
          <p:cNvSpPr txBox="1">
            <a:spLocks noGrp="1"/>
          </p:cNvSpPr>
          <p:nvPr>
            <p:ph type="title" idx="2"/>
          </p:nvPr>
        </p:nvSpPr>
        <p:spPr>
          <a:xfrm>
            <a:off x="3549600" y="1712153"/>
            <a:ext cx="1156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0"/>
              <a:buNone/>
              <a:defRPr sz="4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cxnSp>
        <p:nvCxnSpPr>
          <p:cNvPr id="45" name="Google Shape;45;p17"/>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46" name="Google Shape;46;p17"/>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17"/>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48" name="Google Shape;48;p17"/>
          <p:cNvSpPr/>
          <p:nvPr/>
        </p:nvSpPr>
        <p:spPr>
          <a:xfrm>
            <a:off x="0" y="4812425"/>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17"/>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20"/>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0"/>
          <p:cNvSpPr txBox="1">
            <a:spLocks noGrp="1"/>
          </p:cNvSpPr>
          <p:nvPr>
            <p:ph type="body" idx="1"/>
          </p:nvPr>
        </p:nvSpPr>
        <p:spPr>
          <a:xfrm>
            <a:off x="722375" y="1187600"/>
            <a:ext cx="7699200" cy="1379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cxnSp>
        <p:nvCxnSpPr>
          <p:cNvPr id="53" name="Google Shape;53;p20"/>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54" name="Google Shape;54;p20"/>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55" name="Google Shape;55;p20"/>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
        <p:nvSpPr>
          <p:cNvPr id="56" name="Google Shape;56;p20"/>
          <p:cNvSpPr/>
          <p:nvPr/>
        </p:nvSpPr>
        <p:spPr>
          <a:xfrm>
            <a:off x="8844775" y="1285525"/>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0"/>
          <p:cNvSpPr/>
          <p:nvPr/>
        </p:nvSpPr>
        <p:spPr>
          <a:xfrm>
            <a:off x="5004550" y="24870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8" name="Google Shape;58;p20"/>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59" name="Google Shape;59;p20"/>
          <p:cNvSpPr/>
          <p:nvPr/>
        </p:nvSpPr>
        <p:spPr>
          <a:xfrm>
            <a:off x="-9900" y="481220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2"/>
        <p:cNvGrpSpPr/>
        <p:nvPr/>
      </p:nvGrpSpPr>
      <p:grpSpPr>
        <a:xfrm>
          <a:off x="0" y="0"/>
          <a:ext cx="0" cy="0"/>
          <a:chOff x="0" y="0"/>
          <a:chExt cx="0" cy="0"/>
        </a:xfrm>
      </p:grpSpPr>
      <p:cxnSp>
        <p:nvCxnSpPr>
          <p:cNvPr id="63" name="Google Shape;63;p23"/>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64" name="Google Shape;64;p23"/>
          <p:cNvSpPr/>
          <p:nvPr/>
        </p:nvSpPr>
        <p:spPr>
          <a:xfrm>
            <a:off x="0" y="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5" name="Google Shape;65;p23"/>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66" name="Google Shape;66;p23"/>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67" name="Google Shape;67;p23"/>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68"/>
        <p:cNvGrpSpPr/>
        <p:nvPr/>
      </p:nvGrpSpPr>
      <p:grpSpPr>
        <a:xfrm>
          <a:off x="0" y="0"/>
          <a:ext cx="0" cy="0"/>
          <a:chOff x="0" y="0"/>
          <a:chExt cx="0" cy="0"/>
        </a:xfrm>
      </p:grpSpPr>
      <p:cxnSp>
        <p:nvCxnSpPr>
          <p:cNvPr id="69" name="Google Shape;69;p24"/>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70" name="Google Shape;70;p24"/>
          <p:cNvSpPr/>
          <p:nvPr/>
        </p:nvSpPr>
        <p:spPr>
          <a:xfrm>
            <a:off x="0" y="4812425"/>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1" name="Google Shape;71;p24"/>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72" name="Google Shape;72;p24"/>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24"/>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grpSp>
        <p:nvGrpSpPr>
          <p:cNvPr id="74" name="Google Shape;74;p24"/>
          <p:cNvGrpSpPr/>
          <p:nvPr/>
        </p:nvGrpSpPr>
        <p:grpSpPr>
          <a:xfrm>
            <a:off x="53638" y="684911"/>
            <a:ext cx="766568" cy="894489"/>
            <a:chOff x="-400100" y="1168286"/>
            <a:chExt cx="766568" cy="894489"/>
          </a:xfrm>
        </p:grpSpPr>
        <p:sp>
          <p:nvSpPr>
            <p:cNvPr id="75" name="Google Shape;75;p24"/>
            <p:cNvSpPr/>
            <p:nvPr/>
          </p:nvSpPr>
          <p:spPr>
            <a:xfrm>
              <a:off x="-400100" y="1306175"/>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4"/>
            <p:cNvSpPr/>
            <p:nvPr/>
          </p:nvSpPr>
          <p:spPr>
            <a:xfrm>
              <a:off x="35268" y="1168286"/>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24"/>
          <p:cNvGrpSpPr/>
          <p:nvPr/>
        </p:nvGrpSpPr>
        <p:grpSpPr>
          <a:xfrm>
            <a:off x="8228263" y="3309625"/>
            <a:ext cx="957600" cy="1126675"/>
            <a:chOff x="8521338" y="2718800"/>
            <a:chExt cx="957600" cy="1126675"/>
          </a:xfrm>
        </p:grpSpPr>
        <p:sp>
          <p:nvSpPr>
            <p:cNvPr id="78" name="Google Shape;78;p24"/>
            <p:cNvSpPr/>
            <p:nvPr/>
          </p:nvSpPr>
          <p:spPr>
            <a:xfrm>
              <a:off x="8521338" y="2887875"/>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4"/>
            <p:cNvSpPr/>
            <p:nvPr/>
          </p:nvSpPr>
          <p:spPr>
            <a:xfrm>
              <a:off x="8767888" y="2718800"/>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24"/>
          <p:cNvSpPr/>
          <p:nvPr/>
        </p:nvSpPr>
        <p:spPr>
          <a:xfrm>
            <a:off x="1115925" y="4200250"/>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4"/>
          <p:cNvSpPr/>
          <p:nvPr/>
        </p:nvSpPr>
        <p:spPr>
          <a:xfrm>
            <a:off x="6001900" y="24870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9pPr>
          </a:lstStyle>
          <a:p>
            <a:endParaRPr/>
          </a:p>
        </p:txBody>
      </p:sp>
      <p:sp>
        <p:nvSpPr>
          <p:cNvPr id="7" name="Google Shape;7;p13"/>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3549600" y="2553953"/>
            <a:ext cx="4982484" cy="617100"/>
          </a:xfrm>
          <a:prstGeom prst="rect">
            <a:avLst/>
          </a:prstGeom>
          <a:noFill/>
          <a:ln>
            <a:noFill/>
          </a:ln>
        </p:spPr>
        <p:txBody>
          <a:bodyPr spcFirstLastPara="1" wrap="square" lIns="91425" tIns="91425" rIns="91425" bIns="91425" anchor="b" anchorCtr="0">
            <a:noAutofit/>
          </a:bodyPr>
          <a:lstStyle/>
          <a:p>
            <a:r>
              <a:rPr lang="en-US" sz="2400" dirty="0"/>
              <a:t>Feature Selection and Feature Engineering</a:t>
            </a:r>
          </a:p>
        </p:txBody>
      </p:sp>
      <p:sp>
        <p:nvSpPr>
          <p:cNvPr id="169" name="Google Shape;169;p5"/>
          <p:cNvSpPr txBox="1">
            <a:spLocks noGrp="1"/>
          </p:cNvSpPr>
          <p:nvPr>
            <p:ph type="subTitle" idx="1"/>
          </p:nvPr>
        </p:nvSpPr>
        <p:spPr>
          <a:xfrm>
            <a:off x="3549600" y="2986749"/>
            <a:ext cx="4872000" cy="44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chemeClr val="lt2"/>
                </a:solidFill>
              </a:rPr>
              <a:t>Definition and Terms</a:t>
            </a:r>
            <a:endParaRPr/>
          </a:p>
        </p:txBody>
      </p:sp>
      <p:grpSp>
        <p:nvGrpSpPr>
          <p:cNvPr id="171" name="Google Shape;171;p5"/>
          <p:cNvGrpSpPr/>
          <p:nvPr/>
        </p:nvGrpSpPr>
        <p:grpSpPr>
          <a:xfrm>
            <a:off x="616750" y="91225"/>
            <a:ext cx="869900" cy="855675"/>
            <a:chOff x="616750" y="91225"/>
            <a:chExt cx="869900" cy="855675"/>
          </a:xfrm>
        </p:grpSpPr>
        <p:sp>
          <p:nvSpPr>
            <p:cNvPr id="172" name="Google Shape;172;p5"/>
            <p:cNvSpPr/>
            <p:nvPr/>
          </p:nvSpPr>
          <p:spPr>
            <a:xfrm>
              <a:off x="616750" y="91225"/>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1155450" y="615700"/>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5"/>
          <p:cNvGrpSpPr/>
          <p:nvPr/>
        </p:nvGrpSpPr>
        <p:grpSpPr>
          <a:xfrm>
            <a:off x="7880475" y="867338"/>
            <a:ext cx="957600" cy="1086575"/>
            <a:chOff x="7880475" y="867338"/>
            <a:chExt cx="957600" cy="1086575"/>
          </a:xfrm>
        </p:grpSpPr>
        <p:sp>
          <p:nvSpPr>
            <p:cNvPr id="175" name="Google Shape;175;p5"/>
            <p:cNvSpPr/>
            <p:nvPr/>
          </p:nvSpPr>
          <p:spPr>
            <a:xfrm>
              <a:off x="7880475" y="996313"/>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7974900" y="8673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5"/>
          <p:cNvSpPr/>
          <p:nvPr/>
        </p:nvSpPr>
        <p:spPr>
          <a:xfrm>
            <a:off x="3893225" y="4254025"/>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5349350" y="67275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0" name="Google Shape;180;p5"/>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181" name="Google Shape;181;p5"/>
          <p:cNvSpPr/>
          <p:nvPr/>
        </p:nvSpPr>
        <p:spPr>
          <a:xfrm>
            <a:off x="7338331" y="4858246"/>
            <a:ext cx="149974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398434" y="4843143"/>
            <a:ext cx="2885397"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pic>
        <p:nvPicPr>
          <p:cNvPr id="183" name="Google Shape;183;p5"/>
          <p:cNvPicPr preferRelativeResize="0"/>
          <p:nvPr/>
        </p:nvPicPr>
        <p:blipFill rotWithShape="1">
          <a:blip r:embed="rId4">
            <a:alphaModFix/>
          </a:blip>
          <a:srcRect/>
          <a:stretch/>
        </p:blipFill>
        <p:spPr>
          <a:xfrm>
            <a:off x="508798" y="1348871"/>
            <a:ext cx="3467077" cy="23113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selection and filtering</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t>An unnormalized dataset with many features contains information proportional to the independence of all features and their variance. Let's consider a small dataset with three features, generated with random Gaussian distributions:</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EFF21A8C-423E-4740-9F89-EC159661C064}"/>
              </a:ext>
            </a:extLst>
          </p:cNvPr>
          <p:cNvPicPr>
            <a:picLocks noChangeAspect="1"/>
          </p:cNvPicPr>
          <p:nvPr/>
        </p:nvPicPr>
        <p:blipFill rotWithShape="1">
          <a:blip r:embed="rId4"/>
          <a:srcRect l="5527" t="2520" r="3192" b="7624"/>
          <a:stretch/>
        </p:blipFill>
        <p:spPr>
          <a:xfrm>
            <a:off x="3022601" y="2330033"/>
            <a:ext cx="2971799" cy="2007692"/>
          </a:xfrm>
          <a:prstGeom prst="rect">
            <a:avLst/>
          </a:prstGeom>
        </p:spPr>
      </p:pic>
    </p:spTree>
    <p:extLst>
      <p:ext uri="{BB962C8B-B14F-4D97-AF65-F5344CB8AC3E}">
        <p14:creationId xmlns:p14="http://schemas.microsoft.com/office/powerpoint/2010/main" val="262411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selection</a:t>
            </a:r>
            <a:br>
              <a:rPr lang="en-US" dirty="0"/>
            </a:br>
            <a:r>
              <a:rPr lang="en-US" dirty="0"/>
              <a:t>Principal component analysis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t>In many cases, the dimensionality of the input dataset X is high and so is the complexity of every related machine learning algorithm. Moreover, the information is seldom spread uniformly across all the features and, as discussed in the previous chapter, there will be high entropy features together with low entropy ones, which, of course, don't contribute dramatically to the final outcome. In general, if we consider a Euclidean space, we have:</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140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2"/>
          <p:cNvSpPr txBox="1">
            <a:spLocks noGrp="1"/>
          </p:cNvSpPr>
          <p:nvPr>
            <p:ph type="title"/>
          </p:nvPr>
        </p:nvSpPr>
        <p:spPr>
          <a:xfrm>
            <a:off x="1054764" y="2404375"/>
            <a:ext cx="4366200" cy="75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a:t>Thank you!</a:t>
            </a:r>
            <a:endParaRPr/>
          </a:p>
        </p:txBody>
      </p:sp>
      <p:sp>
        <p:nvSpPr>
          <p:cNvPr id="443" name="Google Shape;443;p12"/>
          <p:cNvSpPr/>
          <p:nvPr/>
        </p:nvSpPr>
        <p:spPr>
          <a:xfrm>
            <a:off x="557075" y="834725"/>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4" name="Google Shape;444;p12"/>
          <p:cNvGrpSpPr/>
          <p:nvPr/>
        </p:nvGrpSpPr>
        <p:grpSpPr>
          <a:xfrm>
            <a:off x="1064250" y="4225700"/>
            <a:ext cx="845975" cy="756600"/>
            <a:chOff x="1064250" y="4225700"/>
            <a:chExt cx="845975" cy="756600"/>
          </a:xfrm>
        </p:grpSpPr>
        <p:sp>
          <p:nvSpPr>
            <p:cNvPr id="445" name="Google Shape;445;p12"/>
            <p:cNvSpPr/>
            <p:nvPr/>
          </p:nvSpPr>
          <p:spPr>
            <a:xfrm>
              <a:off x="1064250" y="422570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a:off x="1579025" y="4225700"/>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7" name="Google Shape;447;p12"/>
          <p:cNvSpPr/>
          <p:nvPr/>
        </p:nvSpPr>
        <p:spPr>
          <a:xfrm>
            <a:off x="0" y="-8469"/>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48" name="Google Shape;448;p12"/>
          <p:cNvPicPr preferRelativeResize="0"/>
          <p:nvPr/>
        </p:nvPicPr>
        <p:blipFill rotWithShape="1">
          <a:blip r:embed="rId3">
            <a:alphaModFix/>
          </a:blip>
          <a:srcRect/>
          <a:stretch/>
        </p:blipFill>
        <p:spPr>
          <a:xfrm>
            <a:off x="7325724" y="4152236"/>
            <a:ext cx="1144376" cy="507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dirty="0"/>
              <a:t>Feature engineering is the first step in a machine learning pipeline and involves all the techniques adopted to clean existing datasets, increase their signal-noise ratio, and reduce their dimensionality. Most algorithms have strong assumptions about the input data, and their performances can be negatively affected when raw datasets are used. Moreover, the data is seldom isotropic; there are often features that determine the general behavior of a sample, while others that are correlated don't provide any additional pieces of information. So, it's important to have a clear view of a dataset and know the most common algorithms used to reduce the number of features or select only the best ones</a:t>
            </a:r>
            <a:endParaRPr lang="en-US" sz="1600" dirty="0">
              <a:latin typeface="Assistant "/>
              <a:cs typeface="Trebuchet MS"/>
            </a:endParaRPr>
          </a:p>
        </p:txBody>
      </p:sp>
    </p:spTree>
    <p:extLst>
      <p:ext uri="{BB962C8B-B14F-4D97-AF65-F5344CB8AC3E}">
        <p14:creationId xmlns:p14="http://schemas.microsoft.com/office/powerpoint/2010/main" val="64501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err="1"/>
              <a:t>scikit</a:t>
            </a:r>
            <a:r>
              <a:rPr lang="en-US" dirty="0"/>
              <a:t>-learn toy datasets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solidFill>
                  <a:schemeClr val="bg1">
                    <a:lumMod val="50000"/>
                  </a:schemeClr>
                </a:solidFill>
                <a:latin typeface="Courier New" panose="02070309020205020404" pitchFamily="49" charset="0"/>
                <a:cs typeface="Courier New" panose="02070309020205020404" pitchFamily="49" charset="0"/>
              </a:rPr>
              <a:t>from </a:t>
            </a:r>
            <a:r>
              <a:rPr lang="en-US" sz="1200" dirty="0" err="1">
                <a:solidFill>
                  <a:schemeClr val="bg1">
                    <a:lumMod val="50000"/>
                  </a:schemeClr>
                </a:solidFill>
                <a:latin typeface="Courier New" panose="02070309020205020404" pitchFamily="49" charset="0"/>
                <a:cs typeface="Courier New" panose="02070309020205020404" pitchFamily="49" charset="0"/>
              </a:rPr>
              <a:t>sklearn.datasets</a:t>
            </a:r>
            <a:r>
              <a:rPr lang="en-US" sz="1200" dirty="0">
                <a:solidFill>
                  <a:schemeClr val="bg1">
                    <a:lumMod val="50000"/>
                  </a:schemeClr>
                </a:solidFill>
                <a:latin typeface="Courier New" panose="02070309020205020404" pitchFamily="49" charset="0"/>
                <a:cs typeface="Courier New" panose="02070309020205020404" pitchFamily="49" charset="0"/>
              </a:rPr>
              <a:t> import </a:t>
            </a:r>
            <a:r>
              <a:rPr lang="en-US" sz="1200" dirty="0" err="1">
                <a:solidFill>
                  <a:schemeClr val="bg1">
                    <a:lumMod val="50000"/>
                  </a:schemeClr>
                </a:solidFill>
                <a:latin typeface="Courier New" panose="02070309020205020404" pitchFamily="49" charset="0"/>
                <a:cs typeface="Courier New" panose="02070309020205020404" pitchFamily="49" charset="0"/>
              </a:rPr>
              <a:t>load_boston</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boston</a:t>
            </a:r>
            <a:r>
              <a:rPr lang="en-US" sz="1200" dirty="0">
                <a:solidFill>
                  <a:schemeClr val="bg1">
                    <a:lumMod val="50000"/>
                  </a:schemeClr>
                </a:solidFill>
                <a:latin typeface="Courier New" panose="02070309020205020404" pitchFamily="49" charset="0"/>
                <a:cs typeface="Courier New" panose="02070309020205020404" pitchFamily="49" charset="0"/>
              </a:rPr>
              <a:t> = </a:t>
            </a:r>
            <a:r>
              <a:rPr lang="en-US" sz="1200" dirty="0" err="1">
                <a:solidFill>
                  <a:schemeClr val="bg1">
                    <a:lumMod val="50000"/>
                  </a:schemeClr>
                </a:solidFill>
                <a:latin typeface="Courier New" panose="02070309020205020404" pitchFamily="49" charset="0"/>
                <a:cs typeface="Courier New" panose="02070309020205020404" pitchFamily="49" charset="0"/>
              </a:rPr>
              <a:t>load_boston</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a:solidFill>
                  <a:schemeClr val="bg1">
                    <a:lumMod val="50000"/>
                  </a:schemeClr>
                </a:solidFill>
                <a:latin typeface="Courier New" panose="02070309020205020404" pitchFamily="49" charset="0"/>
                <a:cs typeface="Courier New" panose="02070309020205020404" pitchFamily="49" charset="0"/>
              </a:rPr>
              <a:t>X = </a:t>
            </a:r>
            <a:r>
              <a:rPr lang="en-US" sz="1200" dirty="0" err="1">
                <a:solidFill>
                  <a:schemeClr val="bg1">
                    <a:lumMod val="50000"/>
                  </a:schemeClr>
                </a:solidFill>
                <a:latin typeface="Courier New" panose="02070309020205020404" pitchFamily="49" charset="0"/>
                <a:cs typeface="Courier New" panose="02070309020205020404" pitchFamily="49" charset="0"/>
              </a:rPr>
              <a:t>boston.data</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a:solidFill>
                  <a:schemeClr val="bg1">
                    <a:lumMod val="50000"/>
                  </a:schemeClr>
                </a:solidFill>
                <a:latin typeface="Courier New" panose="02070309020205020404" pitchFamily="49" charset="0"/>
                <a:cs typeface="Courier New" panose="02070309020205020404" pitchFamily="49" charset="0"/>
              </a:rPr>
              <a:t>Y = </a:t>
            </a:r>
            <a:r>
              <a:rPr lang="en-US" sz="1200" dirty="0" err="1">
                <a:solidFill>
                  <a:schemeClr val="bg1">
                    <a:lumMod val="50000"/>
                  </a:schemeClr>
                </a:solidFill>
                <a:latin typeface="Courier New" panose="02070309020205020404" pitchFamily="49" charset="0"/>
                <a:cs typeface="Courier New" panose="02070309020205020404" pitchFamily="49" charset="0"/>
              </a:rPr>
              <a:t>boston.target</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X.shape</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Y.Shape</a:t>
            </a:r>
            <a:endParaRPr lang="en-US" sz="1200" dirty="0">
              <a:solidFill>
                <a:schemeClr val="bg1">
                  <a:lumMod val="50000"/>
                </a:schemeClr>
              </a:solidFill>
              <a:latin typeface="Courier New" panose="02070309020205020404" pitchFamily="49" charset="0"/>
              <a:cs typeface="Courier New" panose="02070309020205020404" pitchFamily="49" charset="0"/>
            </a:endParaRPr>
          </a:p>
          <a:p>
            <a:pPr marL="0" indent="0">
              <a:spcBef>
                <a:spcPts val="1211"/>
              </a:spcBef>
              <a:buNone/>
            </a:pPr>
            <a:r>
              <a:rPr lang="en-US" dirty="0"/>
              <a:t>In this case, we have 506 samples with 13 features and a single target value</a:t>
            </a:r>
          </a:p>
        </p:txBody>
      </p:sp>
    </p:spTree>
    <p:extLst>
      <p:ext uri="{BB962C8B-B14F-4D97-AF65-F5344CB8AC3E}">
        <p14:creationId xmlns:p14="http://schemas.microsoft.com/office/powerpoint/2010/main" val="357522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err="1"/>
              <a:t>scikit</a:t>
            </a:r>
            <a:r>
              <a:rPr lang="en-US" dirty="0"/>
              <a:t>-learn toy datasets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dirty="0"/>
              <a:t>There are two main rules in performing such an operation: Both datasets must reflect the original distribution The original dataset must be randomly shuffled before the split phase in order to avoid a correlation between consequent elements With </a:t>
            </a:r>
            <a:r>
              <a:rPr lang="en-US" dirty="0" err="1"/>
              <a:t>scikit</a:t>
            </a:r>
            <a:r>
              <a:rPr lang="en-US" dirty="0"/>
              <a:t>-learn, this can be achieved using the </a:t>
            </a:r>
            <a:r>
              <a:rPr lang="en-US" dirty="0" err="1"/>
              <a:t>train_test_split</a:t>
            </a:r>
            <a:r>
              <a:rPr lang="en-US" dirty="0"/>
              <a:t>() function: </a:t>
            </a:r>
          </a:p>
          <a:p>
            <a:pPr marL="0" indent="0">
              <a:spcBef>
                <a:spcPts val="1211"/>
              </a:spcBef>
              <a:buNone/>
            </a:pPr>
            <a:r>
              <a:rPr lang="en-US" sz="1200" dirty="0">
                <a:solidFill>
                  <a:schemeClr val="bg1">
                    <a:lumMod val="50000"/>
                  </a:schemeClr>
                </a:solidFill>
                <a:latin typeface="Courier New" panose="02070309020205020404" pitchFamily="49" charset="0"/>
                <a:cs typeface="Courier New" panose="02070309020205020404" pitchFamily="49" charset="0"/>
              </a:rPr>
              <a:t>from </a:t>
            </a:r>
            <a:r>
              <a:rPr lang="en-US" sz="1200" dirty="0" err="1">
                <a:solidFill>
                  <a:schemeClr val="bg1">
                    <a:lumMod val="50000"/>
                  </a:schemeClr>
                </a:solidFill>
                <a:latin typeface="Courier New" panose="02070309020205020404" pitchFamily="49" charset="0"/>
                <a:cs typeface="Courier New" panose="02070309020205020404" pitchFamily="49" charset="0"/>
              </a:rPr>
              <a:t>sklearn.model_selection</a:t>
            </a:r>
            <a:r>
              <a:rPr lang="en-US" sz="1200" dirty="0">
                <a:solidFill>
                  <a:schemeClr val="bg1">
                    <a:lumMod val="50000"/>
                  </a:schemeClr>
                </a:solidFill>
                <a:latin typeface="Courier New" panose="02070309020205020404" pitchFamily="49" charset="0"/>
                <a:cs typeface="Courier New" panose="02070309020205020404" pitchFamily="49" charset="0"/>
              </a:rPr>
              <a:t> import </a:t>
            </a:r>
            <a:r>
              <a:rPr lang="en-US" sz="1200" dirty="0" err="1">
                <a:solidFill>
                  <a:schemeClr val="bg1">
                    <a:lumMod val="50000"/>
                  </a:schemeClr>
                </a:solidFill>
                <a:latin typeface="Courier New" panose="02070309020205020404" pitchFamily="49" charset="0"/>
                <a:cs typeface="Courier New" panose="02070309020205020404" pitchFamily="49" charset="0"/>
              </a:rPr>
              <a:t>train_test_split</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X_train</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X_test</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Y_train</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Y_test</a:t>
            </a:r>
            <a:r>
              <a:rPr lang="en-US" sz="1200" dirty="0">
                <a:solidFill>
                  <a:schemeClr val="bg1">
                    <a:lumMod val="50000"/>
                  </a:schemeClr>
                </a:solidFill>
                <a:latin typeface="Courier New" panose="02070309020205020404" pitchFamily="49" charset="0"/>
                <a:cs typeface="Courier New" panose="02070309020205020404" pitchFamily="49" charset="0"/>
              </a:rPr>
              <a:t> = </a:t>
            </a:r>
            <a:r>
              <a:rPr lang="en-US" sz="1200" dirty="0" err="1">
                <a:solidFill>
                  <a:schemeClr val="bg1">
                    <a:lumMod val="50000"/>
                  </a:schemeClr>
                </a:solidFill>
                <a:latin typeface="Courier New" panose="02070309020205020404" pitchFamily="49" charset="0"/>
                <a:cs typeface="Courier New" panose="02070309020205020404" pitchFamily="49" charset="0"/>
              </a:rPr>
              <a:t>train_test_split</a:t>
            </a:r>
            <a:r>
              <a:rPr lang="en-US" sz="1200" dirty="0">
                <a:solidFill>
                  <a:schemeClr val="bg1">
                    <a:lumMod val="50000"/>
                  </a:schemeClr>
                </a:solidFill>
                <a:latin typeface="Courier New" panose="02070309020205020404" pitchFamily="49" charset="0"/>
                <a:cs typeface="Courier New" panose="02070309020205020404" pitchFamily="49" charset="0"/>
              </a:rPr>
              <a:t>(X, Y, </a:t>
            </a:r>
            <a:r>
              <a:rPr lang="en-US" sz="1200" dirty="0" err="1">
                <a:solidFill>
                  <a:schemeClr val="bg1">
                    <a:lumMod val="50000"/>
                  </a:schemeClr>
                </a:solidFill>
                <a:latin typeface="Courier New" panose="02070309020205020404" pitchFamily="49" charset="0"/>
                <a:cs typeface="Courier New" panose="02070309020205020404" pitchFamily="49" charset="0"/>
              </a:rPr>
              <a:t>test_size</a:t>
            </a:r>
            <a:r>
              <a:rPr lang="en-US" sz="1200" dirty="0">
                <a:solidFill>
                  <a:schemeClr val="bg1">
                    <a:lumMod val="50000"/>
                  </a:schemeClr>
                </a:solidFill>
                <a:latin typeface="Courier New" panose="02070309020205020404" pitchFamily="49" charset="0"/>
                <a:cs typeface="Courier New" panose="02070309020205020404" pitchFamily="49" charset="0"/>
              </a:rPr>
              <a:t>=0.25, </a:t>
            </a:r>
            <a:r>
              <a:rPr lang="en-US" sz="1200" dirty="0" err="1">
                <a:solidFill>
                  <a:schemeClr val="bg1">
                    <a:lumMod val="50000"/>
                  </a:schemeClr>
                </a:solidFill>
                <a:latin typeface="Courier New" panose="02070309020205020404" pitchFamily="49" charset="0"/>
                <a:cs typeface="Courier New" panose="02070309020205020404" pitchFamily="49" charset="0"/>
              </a:rPr>
              <a:t>random_state</a:t>
            </a:r>
            <a:r>
              <a:rPr lang="en-US" sz="1200" dirty="0">
                <a:solidFill>
                  <a:schemeClr val="bg1">
                    <a:lumMod val="50000"/>
                  </a:schemeClr>
                </a:solidFill>
                <a:latin typeface="Courier New" panose="02070309020205020404" pitchFamily="49" charset="0"/>
                <a:cs typeface="Courier New" panose="02070309020205020404" pitchFamily="49" charset="0"/>
              </a:rPr>
              <a:t>=1000) </a:t>
            </a:r>
          </a:p>
        </p:txBody>
      </p:sp>
    </p:spTree>
    <p:extLst>
      <p:ext uri="{BB962C8B-B14F-4D97-AF65-F5344CB8AC3E}">
        <p14:creationId xmlns:p14="http://schemas.microsoft.com/office/powerpoint/2010/main" val="118151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err="1"/>
              <a:t>scikit</a:t>
            </a:r>
            <a:r>
              <a:rPr lang="en-US" dirty="0"/>
              <a:t>-learn toy datasets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197513"/>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dirty="0"/>
              <a:t>The parameter </a:t>
            </a:r>
            <a:r>
              <a:rPr lang="en-US" dirty="0" err="1"/>
              <a:t>test_size</a:t>
            </a:r>
            <a:r>
              <a:rPr lang="en-US" dirty="0"/>
              <a:t> (as well as </a:t>
            </a:r>
            <a:r>
              <a:rPr lang="en-US" dirty="0" err="1"/>
              <a:t>training_size</a:t>
            </a:r>
            <a:r>
              <a:rPr lang="en-US" dirty="0"/>
              <a:t>) allows specifying the percentage of elements to put into the test/training set. In this case, the ratio is 75 percent for training and 25 percent for the test phase. Another important parameter is </a:t>
            </a:r>
            <a:r>
              <a:rPr lang="en-US" dirty="0" err="1"/>
              <a:t>random_state</a:t>
            </a:r>
            <a:r>
              <a:rPr lang="en-US" dirty="0"/>
              <a:t> which can accept a NumPy </a:t>
            </a:r>
            <a:r>
              <a:rPr lang="en-US" dirty="0" err="1"/>
              <a:t>RandomState</a:t>
            </a:r>
            <a:r>
              <a:rPr lang="en-US" dirty="0"/>
              <a:t> generator or an integer seed. In many cases, it's important to provide reproducibility for the experiments, so it's also necessary to avoid using different seeds and, consequently, different random splits:</a:t>
            </a:r>
          </a:p>
        </p:txBody>
      </p:sp>
    </p:spTree>
    <p:extLst>
      <p:ext uri="{BB962C8B-B14F-4D97-AF65-F5344CB8AC3E}">
        <p14:creationId xmlns:p14="http://schemas.microsoft.com/office/powerpoint/2010/main" val="8082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err="1"/>
              <a:t>scikit</a:t>
            </a:r>
            <a:r>
              <a:rPr lang="en-US" dirty="0"/>
              <a:t>-learn toy datasets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solidFill>
                  <a:schemeClr val="bg1">
                    <a:lumMod val="50000"/>
                  </a:schemeClr>
                </a:solidFill>
                <a:latin typeface="Courier New" panose="02070309020205020404" pitchFamily="49" charset="0"/>
                <a:cs typeface="Courier New" panose="02070309020205020404" pitchFamily="49" charset="0"/>
              </a:rPr>
              <a:t>from </a:t>
            </a:r>
            <a:r>
              <a:rPr lang="en-US" sz="1200" dirty="0" err="1">
                <a:solidFill>
                  <a:schemeClr val="bg1">
                    <a:lumMod val="50000"/>
                  </a:schemeClr>
                </a:solidFill>
                <a:latin typeface="Courier New" panose="02070309020205020404" pitchFamily="49" charset="0"/>
                <a:cs typeface="Courier New" panose="02070309020205020404" pitchFamily="49" charset="0"/>
              </a:rPr>
              <a:t>sklearn.utils</a:t>
            </a:r>
            <a:r>
              <a:rPr lang="en-US" sz="1200" dirty="0">
                <a:solidFill>
                  <a:schemeClr val="bg1">
                    <a:lumMod val="50000"/>
                  </a:schemeClr>
                </a:solidFill>
                <a:latin typeface="Courier New" panose="02070309020205020404" pitchFamily="49" charset="0"/>
                <a:cs typeface="Courier New" panose="02070309020205020404" pitchFamily="49" charset="0"/>
              </a:rPr>
              <a:t> import </a:t>
            </a:r>
            <a:r>
              <a:rPr lang="en-US" sz="1200" dirty="0" err="1">
                <a:solidFill>
                  <a:schemeClr val="bg1">
                    <a:lumMod val="50000"/>
                  </a:schemeClr>
                </a:solidFill>
                <a:latin typeface="Courier New" panose="02070309020205020404" pitchFamily="49" charset="0"/>
                <a:cs typeface="Courier New" panose="02070309020205020404" pitchFamily="49" charset="0"/>
              </a:rPr>
              <a:t>check_random_state</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rs</a:t>
            </a:r>
            <a:r>
              <a:rPr lang="en-US" sz="1200" dirty="0">
                <a:solidFill>
                  <a:schemeClr val="bg1">
                    <a:lumMod val="50000"/>
                  </a:schemeClr>
                </a:solidFill>
                <a:latin typeface="Courier New" panose="02070309020205020404" pitchFamily="49" charset="0"/>
                <a:cs typeface="Courier New" panose="02070309020205020404" pitchFamily="49" charset="0"/>
              </a:rPr>
              <a:t> = </a:t>
            </a:r>
            <a:r>
              <a:rPr lang="en-US" sz="1200" dirty="0" err="1">
                <a:solidFill>
                  <a:schemeClr val="bg1">
                    <a:lumMod val="50000"/>
                  </a:schemeClr>
                </a:solidFill>
                <a:latin typeface="Courier New" panose="02070309020205020404" pitchFamily="49" charset="0"/>
                <a:cs typeface="Courier New" panose="02070309020205020404" pitchFamily="49" charset="0"/>
              </a:rPr>
              <a:t>check_random_state</a:t>
            </a:r>
            <a:r>
              <a:rPr lang="en-US" sz="1200" dirty="0">
                <a:solidFill>
                  <a:schemeClr val="bg1">
                    <a:lumMod val="50000"/>
                  </a:schemeClr>
                </a:solidFill>
                <a:latin typeface="Courier New" panose="02070309020205020404" pitchFamily="49" charset="0"/>
                <a:cs typeface="Courier New" panose="02070309020205020404" pitchFamily="49" charset="0"/>
              </a:rPr>
              <a:t>(1000)</a:t>
            </a:r>
          </a:p>
          <a:p>
            <a:pPr marL="0" indent="0">
              <a:spcBef>
                <a:spcPts val="1211"/>
              </a:spcBef>
              <a:buNone/>
            </a:pPr>
            <a:r>
              <a:rPr lang="en-US" sz="1200" dirty="0" err="1">
                <a:solidFill>
                  <a:schemeClr val="bg1">
                    <a:lumMod val="50000"/>
                  </a:schemeClr>
                </a:solidFill>
                <a:latin typeface="Courier New" panose="02070309020205020404" pitchFamily="49" charset="0"/>
                <a:cs typeface="Courier New" panose="02070309020205020404" pitchFamily="49" charset="0"/>
              </a:rPr>
              <a:t>X_train</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X_test</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Y_train</a:t>
            </a:r>
            <a:r>
              <a:rPr lang="en-US" sz="1200" dirty="0">
                <a:solidFill>
                  <a:schemeClr val="bg1">
                    <a:lumMod val="50000"/>
                  </a:schemeClr>
                </a:solidFill>
                <a:latin typeface="Courier New" panose="02070309020205020404" pitchFamily="49" charset="0"/>
                <a:cs typeface="Courier New" panose="02070309020205020404" pitchFamily="49" charset="0"/>
              </a:rPr>
              <a:t>, </a:t>
            </a:r>
            <a:r>
              <a:rPr lang="en-US" sz="1200" dirty="0" err="1">
                <a:solidFill>
                  <a:schemeClr val="bg1">
                    <a:lumMod val="50000"/>
                  </a:schemeClr>
                </a:solidFill>
                <a:latin typeface="Courier New" panose="02070309020205020404" pitchFamily="49" charset="0"/>
                <a:cs typeface="Courier New" panose="02070309020205020404" pitchFamily="49" charset="0"/>
              </a:rPr>
              <a:t>Y_test</a:t>
            </a:r>
            <a:r>
              <a:rPr lang="en-US" sz="1200" dirty="0">
                <a:solidFill>
                  <a:schemeClr val="bg1">
                    <a:lumMod val="50000"/>
                  </a:schemeClr>
                </a:solidFill>
                <a:latin typeface="Courier New" panose="02070309020205020404" pitchFamily="49" charset="0"/>
                <a:cs typeface="Courier New" panose="02070309020205020404" pitchFamily="49" charset="0"/>
              </a:rPr>
              <a:t> = </a:t>
            </a:r>
            <a:r>
              <a:rPr lang="en-US" sz="1200" dirty="0" err="1">
                <a:solidFill>
                  <a:schemeClr val="bg1">
                    <a:lumMod val="50000"/>
                  </a:schemeClr>
                </a:solidFill>
                <a:latin typeface="Courier New" panose="02070309020205020404" pitchFamily="49" charset="0"/>
                <a:cs typeface="Courier New" panose="02070309020205020404" pitchFamily="49" charset="0"/>
              </a:rPr>
              <a:t>train_test_split</a:t>
            </a:r>
            <a:r>
              <a:rPr lang="en-US" sz="1200" dirty="0">
                <a:solidFill>
                  <a:schemeClr val="bg1">
                    <a:lumMod val="50000"/>
                  </a:schemeClr>
                </a:solidFill>
                <a:latin typeface="Courier New" panose="02070309020205020404" pitchFamily="49" charset="0"/>
                <a:cs typeface="Courier New" panose="02070309020205020404" pitchFamily="49" charset="0"/>
              </a:rPr>
              <a:t>(X, Y, </a:t>
            </a:r>
            <a:r>
              <a:rPr lang="en-US" sz="1200" dirty="0" err="1">
                <a:solidFill>
                  <a:schemeClr val="bg1">
                    <a:lumMod val="50000"/>
                  </a:schemeClr>
                </a:solidFill>
                <a:latin typeface="Courier New" panose="02070309020205020404" pitchFamily="49" charset="0"/>
                <a:cs typeface="Courier New" panose="02070309020205020404" pitchFamily="49" charset="0"/>
              </a:rPr>
              <a:t>test_size</a:t>
            </a:r>
            <a:r>
              <a:rPr lang="en-US" sz="1200" dirty="0">
                <a:solidFill>
                  <a:schemeClr val="bg1">
                    <a:lumMod val="50000"/>
                  </a:schemeClr>
                </a:solidFill>
                <a:latin typeface="Courier New" panose="02070309020205020404" pitchFamily="49" charset="0"/>
                <a:cs typeface="Courier New" panose="02070309020205020404" pitchFamily="49" charset="0"/>
              </a:rPr>
              <a:t>=0.25, </a:t>
            </a:r>
            <a:r>
              <a:rPr lang="en-US" sz="1200" dirty="0" err="1">
                <a:solidFill>
                  <a:schemeClr val="bg1">
                    <a:lumMod val="50000"/>
                  </a:schemeClr>
                </a:solidFill>
                <a:latin typeface="Courier New" panose="02070309020205020404" pitchFamily="49" charset="0"/>
                <a:cs typeface="Courier New" panose="02070309020205020404" pitchFamily="49" charset="0"/>
              </a:rPr>
              <a:t>random_state</a:t>
            </a:r>
            <a:r>
              <a:rPr lang="en-US" sz="1200" dirty="0">
                <a:solidFill>
                  <a:schemeClr val="bg1">
                    <a:lumMod val="50000"/>
                  </a:schemeClr>
                </a:solidFill>
                <a:latin typeface="Courier New" panose="02070309020205020404" pitchFamily="49" charset="0"/>
                <a:cs typeface="Courier New" panose="02070309020205020404" pitchFamily="49" charset="0"/>
              </a:rPr>
              <a:t>=</a:t>
            </a:r>
            <a:r>
              <a:rPr lang="en-US" sz="1200" dirty="0" err="1">
                <a:solidFill>
                  <a:schemeClr val="bg1">
                    <a:lumMod val="50000"/>
                  </a:schemeClr>
                </a:solidFill>
                <a:latin typeface="Courier New" panose="02070309020205020404" pitchFamily="49" charset="0"/>
                <a:cs typeface="Courier New" panose="02070309020205020404" pitchFamily="49" charset="0"/>
              </a:rPr>
              <a:t>rs</a:t>
            </a:r>
            <a:r>
              <a:rPr lang="en-US" sz="1200" dirty="0">
                <a:solidFill>
                  <a:schemeClr val="bg1">
                    <a:lumMod val="50000"/>
                  </a:schemeClr>
                </a:solidFill>
                <a:latin typeface="Courier New" panose="02070309020205020404" pitchFamily="49" charset="0"/>
                <a:cs typeface="Courier New" panose="02070309020205020404" pitchFamily="49" charset="0"/>
              </a:rPr>
              <a:t>) </a:t>
            </a:r>
          </a:p>
          <a:p>
            <a:pPr marL="0" indent="0">
              <a:spcBef>
                <a:spcPts val="1211"/>
              </a:spcBef>
              <a:buNone/>
            </a:pPr>
            <a:r>
              <a:rPr lang="en-US" dirty="0"/>
              <a:t>In this way, if the seed is kept equal, all experiments have to lead to the same results and can be easily reproduced in different environments by other scientists. </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155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a:t>Managing categorical data</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t>In many classification problems, the target dataset is made up of categorical labels which cannot immediately be processed by any algorithm. An encoding is needed and </a:t>
            </a:r>
            <a:r>
              <a:rPr lang="en-US" sz="1200" dirty="0" err="1"/>
              <a:t>scikit</a:t>
            </a:r>
            <a:r>
              <a:rPr lang="en-US" sz="1200" dirty="0"/>
              <a:t>-learn offers at least two valid options. Let's consider a very small dataset made of 10 categorical samples with two features each:</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978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a:t>Managing missing features</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t>Sometimes a dataset can contain missing features, so there are a few options that can be taken into account: Removing the whole line Creating sub-model to predict those features Using an automatic strategy to input them according to the other known values </a:t>
            </a:r>
          </a:p>
          <a:p>
            <a:pPr marL="0" indent="0">
              <a:spcBef>
                <a:spcPts val="1211"/>
              </a:spcBef>
              <a:buNone/>
            </a:pPr>
            <a:r>
              <a:rPr lang="en-US" sz="1200" dirty="0"/>
              <a:t>The first option is the most drastic one and should be considered only when the dataset is quite large, the number of missing features is high, and any prediction could be risky. </a:t>
            </a:r>
          </a:p>
          <a:p>
            <a:pPr marL="0" indent="0">
              <a:spcBef>
                <a:spcPts val="1211"/>
              </a:spcBef>
              <a:buNone/>
            </a:pPr>
            <a:r>
              <a:rPr lang="en-US" sz="1200" dirty="0"/>
              <a:t>The second option is much more difficult because it's necessary to determine a supervised strategy to train a model for each feature and, finally, to predict their value. Considering all pros and cons,</a:t>
            </a:r>
          </a:p>
          <a:p>
            <a:pPr marL="0" indent="0">
              <a:spcBef>
                <a:spcPts val="1211"/>
              </a:spcBef>
              <a:buNone/>
            </a:pPr>
            <a:r>
              <a:rPr lang="en-US" sz="1200" dirty="0"/>
              <a:t> The third option is likely to be the best choice. </a:t>
            </a:r>
            <a:r>
              <a:rPr lang="en-US" sz="1200" dirty="0" err="1"/>
              <a:t>scikit</a:t>
            </a:r>
            <a:r>
              <a:rPr lang="en-US" sz="1200" dirty="0"/>
              <a:t>-learn offers the class Imputer, which is responsible for filling the holes using a strategy based on the mean (default choice), median, or frequency (the most frequent entry will be used for all the missing ones). </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2345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Feature engineering </a:t>
            </a:r>
            <a:br>
              <a:rPr lang="en-US" dirty="0"/>
            </a:br>
            <a:r>
              <a:rPr lang="en-US" dirty="0"/>
              <a:t>Data scaling and normalization</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5" y="1286038"/>
            <a:ext cx="7387479" cy="1379100"/>
          </a:xfrm>
          <a:prstGeom prst="rect">
            <a:avLst/>
          </a:prstGeom>
          <a:noFill/>
          <a:ln>
            <a:noFill/>
          </a:ln>
        </p:spPr>
        <p:txBody>
          <a:bodyPr spcFirstLastPara="1" wrap="square" lIns="91425" tIns="91425" rIns="91425" bIns="91425" anchor="t" anchorCtr="0">
            <a:noAutofit/>
          </a:bodyPr>
          <a:lstStyle/>
          <a:p>
            <a:pPr marL="0" indent="0">
              <a:spcBef>
                <a:spcPts val="1211"/>
              </a:spcBef>
              <a:buNone/>
            </a:pPr>
            <a:r>
              <a:rPr lang="en-US" sz="1200" dirty="0"/>
              <a:t>A generic dataset (we assume here that it is always numerical) is made up of different values which can be drawn from different distributions, having different scales and, sometimes, there are also outliers. A machine learning algorithm isn't naturally able to distinguish among these various situations, and therefore, it's always preferable to standardize datasets before processing them. A very common problem derives from having a non-zero mean and a variance greater than one. In the following figure, there's a comparison between a raw dataset and the same dataset scaled and centered: </a:t>
            </a:r>
            <a:endParaRPr lang="en-US" dirty="0">
              <a:solidFill>
                <a:schemeClr val="bg1">
                  <a:lumMod val="50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1ECE1440-B1DC-4193-86A9-8CB18180FEAF}"/>
              </a:ext>
            </a:extLst>
          </p:cNvPr>
          <p:cNvPicPr>
            <a:picLocks noChangeAspect="1"/>
          </p:cNvPicPr>
          <p:nvPr/>
        </p:nvPicPr>
        <p:blipFill rotWithShape="1">
          <a:blip r:embed="rId4"/>
          <a:srcRect l="3497" t="4442" r="7317" b="916"/>
          <a:stretch/>
        </p:blipFill>
        <p:spPr>
          <a:xfrm>
            <a:off x="2434914" y="2934029"/>
            <a:ext cx="3962400" cy="1662831"/>
          </a:xfrm>
          <a:prstGeom prst="rect">
            <a:avLst/>
          </a:prstGeom>
        </p:spPr>
      </p:pic>
    </p:spTree>
    <p:extLst>
      <p:ext uri="{BB962C8B-B14F-4D97-AF65-F5344CB8AC3E}">
        <p14:creationId xmlns:p14="http://schemas.microsoft.com/office/powerpoint/2010/main" val="3995947044"/>
      </p:ext>
    </p:extLst>
  </p:cSld>
  <p:clrMapOvr>
    <a:masterClrMapping/>
  </p:clrMapOvr>
</p:sld>
</file>

<file path=ppt/theme/theme1.xml><?xml version="1.0" encoding="utf-8"?>
<a:theme xmlns:a="http://schemas.openxmlformats.org/drawingml/2006/main" name="Health and Wellness - Bachelor of Science in Health Science by Slidesgo">
  <a:themeElements>
    <a:clrScheme name="Simple Light">
      <a:dk1>
        <a:srgbClr val="293C51"/>
      </a:dk1>
      <a:lt1>
        <a:srgbClr val="F8F8F8"/>
      </a:lt1>
      <a:dk2>
        <a:srgbClr val="E4BEAC"/>
      </a:dk2>
      <a:lt2>
        <a:srgbClr val="539294"/>
      </a:lt2>
      <a:accent1>
        <a:srgbClr val="FFFFFF"/>
      </a:accent1>
      <a:accent2>
        <a:srgbClr val="FFFFFF"/>
      </a:accent2>
      <a:accent3>
        <a:srgbClr val="FFFFFF"/>
      </a:accent3>
      <a:accent4>
        <a:srgbClr val="FFFFFF"/>
      </a:accent4>
      <a:accent5>
        <a:srgbClr val="FFFFFF"/>
      </a:accent5>
      <a:accent6>
        <a:srgbClr val="FFFFFF"/>
      </a:accent6>
      <a:hlink>
        <a:srgbClr val="293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2283</Words>
  <Application>Microsoft Macintosh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Trebuchet MS</vt:lpstr>
      <vt:lpstr>Libre Franklin</vt:lpstr>
      <vt:lpstr>Corbel</vt:lpstr>
      <vt:lpstr>Arial</vt:lpstr>
      <vt:lpstr>Assistant </vt:lpstr>
      <vt:lpstr>Mukta</vt:lpstr>
      <vt:lpstr>Courier New</vt:lpstr>
      <vt:lpstr>Health and Wellness - Bachelor of Science in Health Science by Slidesgo</vt:lpstr>
      <vt:lpstr>Feature Selection and Feature Engineering</vt:lpstr>
      <vt:lpstr>Feature engineering </vt:lpstr>
      <vt:lpstr>Feature engineering  scikit-learn toy datasets</vt:lpstr>
      <vt:lpstr>Feature engineering  scikit-learn toy datasets</vt:lpstr>
      <vt:lpstr>Feature engineering  scikit-learn toy datasets</vt:lpstr>
      <vt:lpstr>Feature engineering  scikit-learn toy datasets</vt:lpstr>
      <vt:lpstr>Feature engineering  Managing categorical data</vt:lpstr>
      <vt:lpstr>Feature engineering  Managing missing features</vt:lpstr>
      <vt:lpstr>Feature engineering  Data scaling and normalization</vt:lpstr>
      <vt:lpstr>Feature selection and filtering</vt:lpstr>
      <vt:lpstr>Feature selection Principal component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On Miller Getting started</dc:title>
  <dc:creator>mohamed.essam</dc:creator>
  <cp:lastModifiedBy>محمد عصام عمر محمد الحسيني نصار</cp:lastModifiedBy>
  <cp:revision>24</cp:revision>
  <dcterms:modified xsi:type="dcterms:W3CDTF">2024-08-30T11:18:08Z</dcterms:modified>
</cp:coreProperties>
</file>