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1YduYctmJ4O8Awt5/5uHLjeLU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1C1996-D387-4D5A-82B8-82F5471BBB49}">
  <a:tblStyle styleId="{B01C1996-D387-4D5A-82B8-82F5471BBB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fill>
          <a:solidFill>
            <a:srgbClr val="F8D6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D6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c3c4620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0c3c4620e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Mmaram.wael@giu-uni.de" TargetMode="External"/><Relationship Id="rId5" Type="http://schemas.openxmlformats.org/officeDocument/2006/relationships/hyperlink" Target="mailto:mostafa.hisham@giu-uni.de" TargetMode="External"/><Relationship Id="rId6" Type="http://schemas.openxmlformats.org/officeDocument/2006/relationships/hyperlink" Target="mailto:radwa.ahmed@giu-uni.d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2"/>
            <a:ext cx="9144000" cy="3396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-US" sz="4000"/>
            </a:br>
            <a:r>
              <a:rPr b="1" lang="en-US" sz="3100"/>
              <a:t>Signal and Image Processing (ENMR 602) Lab 1</a:t>
            </a:r>
            <a:br>
              <a:rPr b="1" lang="en-US" sz="4000"/>
            </a:br>
            <a:r>
              <a:rPr lang="en-US"/>
              <a:t>OpenCV Libraries</a:t>
            </a:r>
            <a:br>
              <a:rPr b="1" lang="en-US"/>
            </a:br>
            <a:br>
              <a:rPr b="1" lang="en-US"/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Moheb Mekhail 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moheb.mekhail@giu-uni.de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Office S1.404: by appointment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15463" y="4519246"/>
            <a:ext cx="10972800" cy="186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		</a:t>
            </a:r>
            <a:r>
              <a:rPr baseline="30000" lang="en-US"/>
              <a:t>	</a:t>
            </a:r>
            <a:endParaRPr sz="180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29273"/>
            <a:ext cx="2242185" cy="5930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"/>
          <p:cNvGraphicFramePr/>
          <p:nvPr/>
        </p:nvGraphicFramePr>
        <p:xfrm>
          <a:off x="1524000" y="5022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{B01C1996-D387-4D5A-82B8-82F5471BBB49}</a:tableStyleId>
              </a:tblPr>
              <a:tblGrid>
                <a:gridCol w="1271950"/>
                <a:gridCol w="2233250"/>
                <a:gridCol w="3270750"/>
                <a:gridCol w="236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TAs: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Gehad Alkady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highlight>
                            <a:srgbClr val="0000FF"/>
                          </a:highlight>
                        </a:rPr>
                        <a:t>Mostafa Hisham</a:t>
                      </a:r>
                      <a:endParaRPr sz="1600" u="none" cap="none" strike="noStrike"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highlight>
                            <a:srgbClr val="0000FF"/>
                          </a:highlight>
                        </a:rPr>
                        <a:t>Rawan Ahmad</a:t>
                      </a:r>
                      <a:endParaRPr sz="1400" u="none" cap="none" strike="noStrike"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Email: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gehad.ismail@giu-uni.de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mostafa.hisham@giu-uni.de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rawan.kadry@giu-uni.de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Office hours: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S1.213 Wed 4</a:t>
                      </a:r>
                      <a:r>
                        <a:rPr baseline="30000" lang="en-US" sz="1600" u="none" cap="none" strike="noStrike"/>
                        <a:t>th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S1.211 Thurs 3</a:t>
                      </a:r>
                      <a:r>
                        <a:rPr baseline="30000" lang="en-US" sz="1600" u="none" cap="none" strike="noStrike"/>
                        <a:t>rd</a:t>
                      </a:r>
                      <a:r>
                        <a:rPr lang="en-US" sz="1600" u="none" cap="none" strike="noStrike"/>
                        <a:t> 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S1.212 Tues 3</a:t>
                      </a:r>
                      <a:r>
                        <a:rPr baseline="30000" lang="en-US" sz="1600" u="none" cap="none" strike="noStrike"/>
                        <a:t>rd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Color planes</a:t>
            </a:r>
            <a:endParaRPr b="1"/>
          </a:p>
        </p:txBody>
      </p:sp>
      <p:sp>
        <p:nvSpPr>
          <p:cNvPr id="171" name="Google Shape;171;p11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609000" y="1825625"/>
            <a:ext cx="105372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color planes order: RGB 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OpenCV color planes order: BGR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Splitting the images into its planes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(B, G, R) = cv2.split(img)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 splits the image into Blue, Green and Red planes 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Alternatively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= img[:,:,2]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#extract the plane from the image matrix 0 for blue, 1 for green and 2 for red 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cv2_imshow(red)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Merging the planes into the image</a:t>
            </a:r>
            <a:endParaRPr/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merged = cv2.merge([B, G, R])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#to merge the three panels again</a:t>
            </a:r>
            <a:endParaRPr b="1" i="0" sz="2200" u="sng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&#10;&#10;Description automatically generated"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4241" y="454066"/>
            <a:ext cx="4291943" cy="286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Image Cropping</a:t>
            </a:r>
            <a:endParaRPr b="1"/>
          </a:p>
        </p:txBody>
      </p:sp>
      <p:sp>
        <p:nvSpPr>
          <p:cNvPr id="181" name="Google Shape;181;p12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1389183" y="1597175"/>
            <a:ext cx="105372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8001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img2 = img[50:100,50:100]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 creates a new image with a specific part from the old image by specifying the range of the selected pixels in height and width</a:t>
            </a:r>
            <a:endParaRPr/>
          </a:p>
          <a:p>
            <a:pPr indent="-342900" lvl="0" marL="8001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cv2_imshow(img2)</a:t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Wrap-up:</a:t>
            </a:r>
            <a:endParaRPr b="1"/>
          </a:p>
        </p:txBody>
      </p:sp>
      <p:sp>
        <p:nvSpPr>
          <p:cNvPr id="98" name="Google Shape;98;p2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592850" y="1825750"/>
            <a:ext cx="10500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Image Processing?</a:t>
            </a:r>
            <a:endParaRPr/>
          </a:p>
          <a:p>
            <a:pPr indent="-355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Signals?</a:t>
            </a:r>
            <a:endParaRPr/>
          </a:p>
          <a:p>
            <a:pPr indent="-355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vs. Computer Vision </a:t>
            </a:r>
            <a:endParaRPr/>
          </a:p>
          <a:p>
            <a:pPr indent="-355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Applications</a:t>
            </a:r>
            <a:endParaRPr b="1" i="0" sz="200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OpenCV Libraries?</a:t>
            </a:r>
            <a:endParaRPr b="1"/>
          </a:p>
        </p:txBody>
      </p:sp>
      <p:sp>
        <p:nvSpPr>
          <p:cNvPr id="107" name="Google Shape;107;p5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609000" y="1825625"/>
            <a:ext cx="105372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OpenCV (Open Source Computer Vision Library) is an open source computer vision and machine learning software library.</a:t>
            </a:r>
            <a:endParaRPr/>
          </a:p>
          <a:p>
            <a:pPr indent="-228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https://docs.opencv.org/4.5.5/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Google colab: Jupyter Notebook</a:t>
            </a:r>
            <a:endParaRPr b="1"/>
          </a:p>
        </p:txBody>
      </p:sp>
      <p:sp>
        <p:nvSpPr>
          <p:cNvPr id="116" name="Google Shape;116;p6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609000" y="1825625"/>
            <a:ext cx="105372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683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709"/>
              <a:buFont typeface="Courier New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technically, Colab is a host for Jupyter notebook service that requires no setup to use, while providing free access to computing resources including GPUs. </a:t>
            </a:r>
            <a:endParaRPr/>
          </a:p>
          <a:p>
            <a:pPr indent="-3683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709"/>
              <a:buFont typeface="Courier New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Jupyter Notebook App is a server-client application that allows editing and running notebook documents via a web browser. The Jupyter Notebook App can be executed on a local desktop requiring no internet access (as described in this document) or can be installed on a remote server and accessed through the internet. </a:t>
            </a:r>
            <a:endParaRPr/>
          </a:p>
          <a:p>
            <a:pPr indent="-3683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709"/>
              <a:buFont typeface="Courier New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google colab (Sign in with gmail account) → New notebook.</a:t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1609001" y="365125"/>
            <a:ext cx="10398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image</a:t>
            </a:r>
            <a:endParaRPr b="1"/>
          </a:p>
        </p:txBody>
      </p:sp>
      <p:sp>
        <p:nvSpPr>
          <p:cNvPr id="125" name="Google Shape;125;p7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1472390" y="1575738"/>
            <a:ext cx="10803716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highlight>
                  <a:srgbClr val="FFFFFE"/>
                </a:highlight>
              </a:rPr>
              <a:t>Main Libraries:</a:t>
            </a:r>
            <a:endParaRPr sz="2000" u="sng"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numpy </a:t>
            </a: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as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np </a:t>
            </a:r>
            <a:r>
              <a:rPr lang="en-US" sz="2000">
                <a:solidFill>
                  <a:srgbClr val="008000"/>
                </a:solidFill>
                <a:highlight>
                  <a:srgbClr val="FFFFFE"/>
                </a:highlight>
              </a:rPr>
              <a:t>#import numerical operations in python to be used as np.funcName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cv2 </a:t>
            </a:r>
            <a:r>
              <a:rPr lang="en-US" sz="2000">
                <a:solidFill>
                  <a:srgbClr val="008000"/>
                </a:solidFill>
                <a:highlight>
                  <a:srgbClr val="FFFFFE"/>
                </a:highlight>
              </a:rPr>
              <a:t># imports OpenCV2 libraries</a:t>
            </a:r>
            <a:endParaRPr sz="200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google.colab.patches </a:t>
            </a: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cv2_imshow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highlight>
                  <a:srgbClr val="FFFFFE"/>
                </a:highlight>
              </a:rPr>
              <a:t>Libraries:</a:t>
            </a:r>
            <a:endParaRPr sz="2000" u="sng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sys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from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matplotlib </a:t>
            </a: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pyplot </a:t>
            </a: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as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plt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AF00DB"/>
                </a:solidFill>
                <a:highlight>
                  <a:srgbClr val="FFFFFE"/>
                </a:highlight>
              </a:rPr>
              <a:t>import</a:t>
            </a:r>
            <a:r>
              <a:rPr lang="en-US" sz="2000">
                <a:solidFill>
                  <a:schemeClr val="dk1"/>
                </a:solidFill>
                <a:highlight>
                  <a:srgbClr val="FFFFFE"/>
                </a:highlight>
              </a:rPr>
              <a:t> imageio</a:t>
            </a:r>
            <a:endParaRPr sz="2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18"/>
              <a:buFont typeface="Courier New"/>
              <a:buNone/>
            </a:pPr>
            <a:r>
              <a:t/>
            </a:r>
            <a:endParaRPr i="0" sz="2000" u="none" cap="none" strike="noStrike">
              <a:solidFill>
                <a:schemeClr val="accent6"/>
              </a:solidFill>
            </a:endParaRPr>
          </a:p>
          <a:p>
            <a:pPr indent="0" lvl="0" marL="952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1" i="0" sz="21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c3c4620ef_0_0"/>
          <p:cNvSpPr txBox="1"/>
          <p:nvPr>
            <p:ph type="title"/>
          </p:nvPr>
        </p:nvSpPr>
        <p:spPr>
          <a:xfrm>
            <a:off x="1609001" y="365125"/>
            <a:ext cx="10398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image (cont..)</a:t>
            </a:r>
            <a:endParaRPr b="1"/>
          </a:p>
        </p:txBody>
      </p:sp>
      <p:sp>
        <p:nvSpPr>
          <p:cNvPr id="134" name="Google Shape;134;g20c3c4620ef_0_0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0c3c4620ef_0_0"/>
          <p:cNvSpPr txBox="1"/>
          <p:nvPr/>
        </p:nvSpPr>
        <p:spPr>
          <a:xfrm>
            <a:off x="1472390" y="1575738"/>
            <a:ext cx="10803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98318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318"/>
              <a:buFont typeface="Courier New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 = cv2.imread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“image”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 reads an image </a:t>
            </a:r>
            <a:endParaRPr/>
          </a:p>
          <a:p>
            <a:pPr indent="0" lvl="0" marL="952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- image: A string representing the path of the image to be read or the name of the image Written in “” </a:t>
            </a:r>
            <a:endParaRPr/>
          </a:p>
          <a:p>
            <a:pPr indent="0" lvl="0" marL="952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- flag: Default ‘1’ → Colored OR IMREAD_COLOR</a:t>
            </a:r>
            <a:endParaRPr/>
          </a:p>
          <a:p>
            <a:pPr indent="0" lvl="0" marL="952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             ‘0’ →  grey of image OR  IMREAD_GRAYSCALE</a:t>
            </a:r>
            <a:endParaRPr/>
          </a:p>
          <a:p>
            <a:pPr indent="-228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318"/>
              <a:buFont typeface="Courier New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8318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ourier New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cv2_imshow(img) </a:t>
            </a:r>
            <a:r>
              <a:rPr b="0" i="0" lang="en-US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 displays the image "img”</a:t>
            </a:r>
            <a:endParaRPr/>
          </a:p>
          <a:p>
            <a:pPr indent="0" lvl="0" marL="952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typically cv.imshow(img) → incompatible with jupyter so we must import   cv2_imshow first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9318"/>
              <a:buFont typeface="Courier New"/>
              <a:buNone/>
            </a:pPr>
            <a:r>
              <a:t/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5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1" i="0" sz="21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g20c3c4620e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0c3c4620e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Digital Image</a:t>
            </a:r>
            <a:endParaRPr b="1"/>
          </a:p>
        </p:txBody>
      </p:sp>
      <p:sp>
        <p:nvSpPr>
          <p:cNvPr id="143" name="Google Shape;143;p8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1609000" y="1825625"/>
            <a:ext cx="105372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print(img[50:100,50:100])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 prints the values of all the pixels in the image</a:t>
            </a:r>
            <a:r>
              <a:rPr b="1" i="0" lang="en-US" sz="22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22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ble&#10;&#10;Description automatically generated with medium confidence"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2980" y="1825500"/>
            <a:ext cx="10689020" cy="336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Show image size</a:t>
            </a:r>
            <a:endParaRPr b="1"/>
          </a:p>
        </p:txBody>
      </p:sp>
      <p:sp>
        <p:nvSpPr>
          <p:cNvPr id="153" name="Google Shape;153;p9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1609000" y="1825625"/>
            <a:ext cx="105372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8001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print(img.shape) </a:t>
            </a: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 print the n dimensional image size: pixels in height, pixels in width and number of channels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Alternatively</a:t>
            </a:r>
            <a:endParaRPr/>
          </a:p>
          <a:p>
            <a:pPr indent="-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(height, width,channels) = img.shape </a:t>
            </a:r>
            <a:endParaRPr/>
          </a:p>
          <a:p>
            <a:pPr indent="-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(height,width,channels)</a:t>
            </a:r>
            <a:endParaRPr b="1" i="0" sz="22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1608992" y="365125"/>
            <a:ext cx="974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Converting image into grayscale</a:t>
            </a:r>
            <a:endParaRPr b="1"/>
          </a:p>
        </p:txBody>
      </p:sp>
      <p:sp>
        <p:nvSpPr>
          <p:cNvPr id="162" name="Google Shape;162;p10"/>
          <p:cNvSpPr/>
          <p:nvPr/>
        </p:nvSpPr>
        <p:spPr>
          <a:xfrm>
            <a:off x="0" y="0"/>
            <a:ext cx="1406700" cy="68580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1609000" y="1825625"/>
            <a:ext cx="105372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8001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img_grey = cv2.imread("download.png",0) </a:t>
            </a:r>
            <a:r>
              <a:rPr b="0" i="0" lang="en-US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#by using the flag argument to be zero as mentioned previously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Alternatively</a:t>
            </a:r>
            <a:endParaRPr/>
          </a:p>
          <a:p>
            <a:pPr indent="-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img_grey = cv2.cvtColor(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 path → image file 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- code: cv2.COLOR_BGR2GRAY ,   cv2.COLOR_BGR2RGB </a:t>
            </a:r>
            <a:endParaRPr/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- See documentation for other usable codes</a:t>
            </a:r>
            <a:endParaRPr/>
          </a:p>
          <a:p>
            <a:pPr indent="-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print(img_grey.shape) </a:t>
            </a:r>
            <a:r>
              <a:rPr b="0" i="0" lang="en-US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#both lines should be written after taking any step of editing your image</a:t>
            </a:r>
            <a:endParaRPr/>
          </a:p>
          <a:p>
            <a:pPr indent="-45720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cv2_imshow(img_grey) </a:t>
            </a:r>
            <a:endParaRPr b="0" i="0" sz="4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887" lvl="0" marL="9144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" y="101991"/>
            <a:ext cx="1371599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