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12/16/2023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DE6118-2437-4B30-8E3C-4D2BE6020583}" type="datetimeFigureOut">
              <a:rPr lang="en-US" dirty="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12/16/2023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DE6118-2437-4B30-8E3C-4D2BE6020583}" type="datetimeFigureOut">
              <a:rPr lang="en-US" dirty="0"/>
              <a:t>12/16/2023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DE6118-2437-4B30-8E3C-4D2BE6020583}" type="datetimeFigureOut">
              <a:rPr lang="en-US" dirty="0"/>
              <a:t>12/16/2023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7DE6118-2437-4B30-8E3C-4D2BE6020583}" type="datetimeFigureOut">
              <a:rPr lang="en-US" dirty="0"/>
              <a:t>12/16/2023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12/16/2023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12/16/2023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12/16/2023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578E-83E6-3D73-10FE-90C5166C5A70}"/>
              </a:ext>
            </a:extLst>
          </p:cNvPr>
          <p:cNvSpPr>
            <a:spLocks noGrp="1"/>
          </p:cNvSpPr>
          <p:nvPr>
            <p:ph type="ctrTitle"/>
          </p:nvPr>
        </p:nvSpPr>
        <p:spPr>
          <a:xfrm>
            <a:off x="1915128" y="1395046"/>
            <a:ext cx="8361229" cy="2033954"/>
          </a:xfrm>
        </p:spPr>
        <p:txBody>
          <a:bodyPr/>
          <a:lstStyle/>
          <a:p>
            <a:r>
              <a:rPr lang="en-US" sz="4400">
                <a:latin typeface="Times New Roman" panose="02020603050405020304" pitchFamily="18" charset="0"/>
                <a:cs typeface="Times New Roman" panose="02020603050405020304" pitchFamily="18" charset="0"/>
              </a:rPr>
              <a:t>K RAMAKRISHNAN COLLEGE OF TECHNOLOGY</a:t>
            </a:r>
            <a:endParaRPr lang="en-IN" sz="440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E75CF62-6EAC-489C-3331-ACD5492FBCB0}"/>
              </a:ext>
            </a:extLst>
          </p:cNvPr>
          <p:cNvSpPr>
            <a:spLocks noGrp="1"/>
          </p:cNvSpPr>
          <p:nvPr>
            <p:ph type="subTitle" idx="1"/>
          </p:nvPr>
        </p:nvSpPr>
        <p:spPr/>
        <p:txBody>
          <a:bodyPr>
            <a:normAutofit/>
          </a:bodyPr>
          <a:lstStyle/>
          <a:p>
            <a:r>
              <a:rPr lang="en-US" sz="2800" dirty="0">
                <a:latin typeface="Times New Roman" panose="02020603050405020304"/>
              </a:rPr>
              <a:t>TRAFFIC PREDICTION MANAGEMENT USING MACHINE LEARNING </a:t>
            </a:r>
            <a:endParaRPr lang="en-IN" sz="2800" dirty="0">
              <a:latin typeface="Times New Roman" panose="02020603050405020304"/>
            </a:endParaRPr>
          </a:p>
        </p:txBody>
      </p:sp>
    </p:spTree>
    <p:extLst>
      <p:ext uri="{BB962C8B-B14F-4D97-AF65-F5344CB8AC3E}">
        <p14:creationId xmlns:p14="http://schemas.microsoft.com/office/powerpoint/2010/main" val="3761153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58A47-1847-B0E7-DE22-8B8BA8B7C475}"/>
              </a:ext>
            </a:extLst>
          </p:cNvPr>
          <p:cNvSpPr>
            <a:spLocks noGrp="1"/>
          </p:cNvSpPr>
          <p:nvPr>
            <p:ph type="title"/>
          </p:nvPr>
        </p:nvSpPr>
        <p:spPr>
          <a:xfrm>
            <a:off x="1371600" y="422032"/>
            <a:ext cx="9601200" cy="832337"/>
          </a:xfrm>
        </p:spPr>
        <p:txBody>
          <a:bodyPr>
            <a:normAutofit/>
          </a:bodyPr>
          <a:lstStyle/>
          <a:p>
            <a:r>
              <a:rPr lang="en-IN" u="sng">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2D479041-1A0D-C7BB-D93B-A1E63FE1AF9F}"/>
              </a:ext>
            </a:extLst>
          </p:cNvPr>
          <p:cNvSpPr>
            <a:spLocks noGrp="1"/>
          </p:cNvSpPr>
          <p:nvPr>
            <p:ph idx="1"/>
          </p:nvPr>
        </p:nvSpPr>
        <p:spPr>
          <a:xfrm>
            <a:off x="1371599" y="1336431"/>
            <a:ext cx="10374923" cy="5099537"/>
          </a:xfrm>
        </p:spPr>
        <p:txBody>
          <a:bodyPr>
            <a:normAutofit fontScale="92500" lnSpcReduction="10000"/>
          </a:bodyPr>
          <a:lstStyle/>
          <a:p>
            <a:pPr marL="0" indent="0">
              <a:buNone/>
            </a:pPr>
            <a:r>
              <a:rPr lang="en-US" sz="2200" i="0">
                <a:effectLst/>
                <a:latin typeface="Times New Roman" panose="02020603050405020304" pitchFamily="18" charset="0"/>
                <a:cs typeface="Times New Roman" panose="02020603050405020304" pitchFamily="18" charset="0"/>
              </a:rPr>
              <a:t>1.</a:t>
            </a:r>
            <a:r>
              <a:rPr lang="en-US" sz="2200" i="0" u="sng">
                <a:effectLst/>
                <a:latin typeface="Times New Roman" panose="02020603050405020304" pitchFamily="18" charset="0"/>
                <a:cs typeface="Times New Roman" panose="02020603050405020304" pitchFamily="18" charset="0"/>
              </a:rPr>
              <a:t>Smart Traffic Lights</a:t>
            </a:r>
            <a:r>
              <a:rPr lang="en-US" sz="2200" i="0">
                <a:effectLst/>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200" b="0" i="0">
                <a:effectLst/>
                <a:latin typeface="Times New Roman" panose="02020603050405020304" pitchFamily="18" charset="0"/>
                <a:cs typeface="Times New Roman" panose="02020603050405020304" pitchFamily="18" charset="0"/>
              </a:rPr>
              <a:t>Implement adaptive traffic signal control systems that adjust signal timings based on real-time traffic conditions.</a:t>
            </a:r>
          </a:p>
          <a:p>
            <a:pPr algn="just">
              <a:buFont typeface="Wingdings" panose="05000000000000000000" pitchFamily="2" charset="2"/>
              <a:buChar char="Ø"/>
            </a:pPr>
            <a:r>
              <a:rPr lang="en-US" sz="2200" b="0" i="0">
                <a:effectLst/>
                <a:latin typeface="Times New Roman" panose="02020603050405020304" pitchFamily="18" charset="0"/>
                <a:cs typeface="Times New Roman" panose="02020603050405020304" pitchFamily="18" charset="0"/>
              </a:rPr>
              <a:t>Integrate sensors to detect the presence of vehicles, pedestrians, and cyclists at intersections</a:t>
            </a:r>
          </a:p>
          <a:p>
            <a:pPr marL="0" indent="0">
              <a:buNone/>
            </a:pPr>
            <a:r>
              <a:rPr lang="en-US" sz="2200" i="0">
                <a:effectLst/>
                <a:latin typeface="Times New Roman" panose="02020603050405020304" pitchFamily="18" charset="0"/>
                <a:cs typeface="Times New Roman" panose="02020603050405020304" pitchFamily="18" charset="0"/>
              </a:rPr>
              <a:t>2.</a:t>
            </a:r>
            <a:r>
              <a:rPr lang="en-US" sz="2200" i="0" u="sng">
                <a:effectLst/>
                <a:latin typeface="Times New Roman" panose="02020603050405020304" pitchFamily="18" charset="0"/>
                <a:cs typeface="Times New Roman" panose="02020603050405020304" pitchFamily="18" charset="0"/>
              </a:rPr>
              <a:t>Predictive Analytics</a:t>
            </a:r>
            <a:r>
              <a:rPr lang="en-US" sz="2200" i="0">
                <a:effectLst/>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200" b="0" i="0">
                <a:effectLst/>
                <a:latin typeface="Times New Roman" panose="02020603050405020304" pitchFamily="18" charset="0"/>
                <a:cs typeface="Times New Roman" panose="02020603050405020304" pitchFamily="18" charset="0"/>
              </a:rPr>
              <a:t>Use machine learning algorithms to predict traffic patterns and congestion based on historical data, current conditions, and external factors (weather, events, etc.).</a:t>
            </a:r>
          </a:p>
          <a:p>
            <a:pPr algn="just">
              <a:buFont typeface="Wingdings" panose="05000000000000000000" pitchFamily="2" charset="2"/>
              <a:buChar char="Ø"/>
            </a:pPr>
            <a:r>
              <a:rPr lang="en-US" sz="2200" b="0" i="0">
                <a:effectLst/>
                <a:latin typeface="Times New Roman" panose="02020603050405020304" pitchFamily="18" charset="0"/>
                <a:cs typeface="Times New Roman" panose="02020603050405020304" pitchFamily="18" charset="0"/>
              </a:rPr>
              <a:t>Provide real-time updates and predictions to drivers through mobile apps, electronic signage, and other communication channels</a:t>
            </a:r>
          </a:p>
          <a:p>
            <a:pPr marL="0" indent="0">
              <a:buNone/>
            </a:pPr>
            <a:r>
              <a:rPr lang="en-US" sz="2200">
                <a:latin typeface="Times New Roman" panose="02020603050405020304" pitchFamily="18" charset="0"/>
                <a:cs typeface="Times New Roman" panose="02020603050405020304" pitchFamily="18" charset="0"/>
              </a:rPr>
              <a:t>3.</a:t>
            </a:r>
            <a:r>
              <a:rPr lang="en-US" sz="2200" i="0" u="sng">
                <a:effectLst/>
                <a:latin typeface="Times New Roman" panose="02020603050405020304" pitchFamily="18" charset="0"/>
                <a:cs typeface="Times New Roman" panose="02020603050405020304" pitchFamily="18" charset="0"/>
              </a:rPr>
              <a:t>Public Transportation Integration</a:t>
            </a:r>
            <a:r>
              <a:rPr lang="en-US" sz="2200" b="1" i="0">
                <a:effectLst/>
                <a:latin typeface="Söhne"/>
              </a:rPr>
              <a:t>:</a:t>
            </a:r>
          </a:p>
          <a:p>
            <a:pPr algn="just">
              <a:buFont typeface="Wingdings" panose="05000000000000000000" pitchFamily="2" charset="2"/>
              <a:buChar char="Ø"/>
            </a:pPr>
            <a:r>
              <a:rPr lang="en-US" sz="2200" b="0" i="0">
                <a:effectLst/>
                <a:latin typeface="Times New Roman" panose="02020603050405020304" pitchFamily="18" charset="0"/>
                <a:cs typeface="Times New Roman" panose="02020603050405020304" pitchFamily="18" charset="0"/>
              </a:rPr>
              <a:t>Integrate public transportation data into the traffic management system to coordinate schedules, optimize routes, and enhance the efficiency of public transit.</a:t>
            </a:r>
          </a:p>
          <a:p>
            <a:pPr marL="0" indent="0">
              <a:buNone/>
            </a:pPr>
            <a:br>
              <a:rPr lang="en-US" sz="2000" b="0" i="0">
                <a:effectLst/>
                <a:latin typeface="Times New Roman" panose="02020603050405020304" pitchFamily="18" charset="0"/>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456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BE38A1-0EC9-7847-9DB9-748E911F5639}"/>
              </a:ext>
            </a:extLst>
          </p:cNvPr>
          <p:cNvSpPr>
            <a:spLocks noGrp="1"/>
          </p:cNvSpPr>
          <p:nvPr>
            <p:ph idx="1"/>
          </p:nvPr>
        </p:nvSpPr>
        <p:spPr>
          <a:xfrm>
            <a:off x="1371600" y="562708"/>
            <a:ext cx="10316308" cy="5568461"/>
          </a:xfrm>
        </p:spPr>
        <p:txBody>
          <a:bodyPr>
            <a:normAutofit fontScale="25000" lnSpcReduction="20000"/>
          </a:bodyPr>
          <a:lstStyle/>
          <a:p>
            <a:pPr marL="0" indent="0">
              <a:buNone/>
            </a:pPr>
            <a:r>
              <a:rPr lang="en-US" sz="7400">
                <a:latin typeface="Times New Roman" panose="02020603050405020304" pitchFamily="18" charset="0"/>
                <a:cs typeface="Times New Roman" panose="02020603050405020304" pitchFamily="18" charset="0"/>
              </a:rPr>
              <a:t>4</a:t>
            </a:r>
            <a:r>
              <a:rPr lang="en-US" sz="7400" i="0">
                <a:effectLst/>
                <a:latin typeface="Times New Roman" panose="02020603050405020304" pitchFamily="18" charset="0"/>
                <a:cs typeface="Times New Roman" panose="02020603050405020304" pitchFamily="18" charset="0"/>
              </a:rPr>
              <a:t>.</a:t>
            </a:r>
            <a:r>
              <a:rPr lang="en-US" sz="7400" i="0" u="sng">
                <a:effectLst/>
                <a:latin typeface="Times New Roman" panose="02020603050405020304" pitchFamily="18" charset="0"/>
                <a:cs typeface="Times New Roman" panose="02020603050405020304" pitchFamily="18" charset="0"/>
              </a:rPr>
              <a:t>Intelligent Transportation Systems (ITS):</a:t>
            </a:r>
          </a:p>
          <a:p>
            <a:pPr algn="just">
              <a:buFont typeface="Wingdings" panose="05000000000000000000" pitchFamily="2" charset="2"/>
              <a:buChar char="Ø"/>
            </a:pPr>
            <a:r>
              <a:rPr lang="en-US" sz="7400" b="0" i="0">
                <a:effectLst/>
                <a:latin typeface="Times New Roman" panose="02020603050405020304" pitchFamily="18" charset="0"/>
                <a:cs typeface="Times New Roman" panose="02020603050405020304" pitchFamily="18" charset="0"/>
              </a:rPr>
              <a:t>Deploy a network of connected devices, such as cameras, sensors, and communication infrastructure, to monitor and manage traffic.</a:t>
            </a:r>
          </a:p>
          <a:p>
            <a:pPr algn="just">
              <a:buFont typeface="Wingdings" panose="05000000000000000000" pitchFamily="2" charset="2"/>
              <a:buChar char="Ø"/>
            </a:pPr>
            <a:r>
              <a:rPr lang="en-US" sz="7400" b="0" i="0">
                <a:effectLst/>
                <a:latin typeface="Times New Roman" panose="02020603050405020304" pitchFamily="18" charset="0"/>
                <a:cs typeface="Times New Roman" panose="02020603050405020304" pitchFamily="18" charset="0"/>
              </a:rPr>
              <a:t>Utilize Vehicle-to-Everything (V2X) communication to enable vehicles to communicate with each other and with infrastructure.</a:t>
            </a:r>
          </a:p>
          <a:p>
            <a:pPr marL="0" indent="0">
              <a:buNone/>
            </a:pPr>
            <a:r>
              <a:rPr lang="en-US" sz="7400">
                <a:solidFill>
                  <a:schemeClr val="tx1">
                    <a:lumMod val="95000"/>
                    <a:lumOff val="5000"/>
                  </a:schemeClr>
                </a:solidFill>
                <a:latin typeface="Times New Roman" panose="02020603050405020304" pitchFamily="18" charset="0"/>
                <a:cs typeface="Times New Roman" panose="02020603050405020304" pitchFamily="18" charset="0"/>
              </a:rPr>
              <a:t>5</a:t>
            </a:r>
            <a:r>
              <a:rPr lang="en-US" sz="7400" i="0">
                <a:solidFill>
                  <a:schemeClr val="tx1">
                    <a:lumMod val="95000"/>
                    <a:lumOff val="5000"/>
                  </a:schemeClr>
                </a:solidFill>
                <a:effectLst/>
                <a:latin typeface="Times New Roman" panose="02020603050405020304" pitchFamily="18" charset="0"/>
                <a:cs typeface="Times New Roman" panose="02020603050405020304" pitchFamily="18" charset="0"/>
              </a:rPr>
              <a:t>.</a:t>
            </a:r>
            <a:r>
              <a:rPr lang="en-US" sz="7400" i="0" u="sng">
                <a:solidFill>
                  <a:schemeClr val="tx1">
                    <a:lumMod val="95000"/>
                    <a:lumOff val="5000"/>
                  </a:schemeClr>
                </a:solidFill>
                <a:effectLst/>
                <a:latin typeface="Times New Roman" panose="02020603050405020304" pitchFamily="18" charset="0"/>
                <a:cs typeface="Times New Roman" panose="02020603050405020304" pitchFamily="18" charset="0"/>
              </a:rPr>
              <a:t>Dynamic Route Guidance</a:t>
            </a:r>
            <a:r>
              <a:rPr lang="en-US" sz="7400" i="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7400" b="0" i="0">
                <a:solidFill>
                  <a:schemeClr val="tx1">
                    <a:lumMod val="95000"/>
                    <a:lumOff val="5000"/>
                  </a:schemeClr>
                </a:solidFill>
                <a:effectLst/>
                <a:latin typeface="Times New Roman" panose="02020603050405020304" pitchFamily="18" charset="0"/>
                <a:cs typeface="Times New Roman" panose="02020603050405020304" pitchFamily="18" charset="0"/>
              </a:rPr>
              <a:t>Offer real-time route recommendations to drivers based on current and predicted traffic conditions.</a:t>
            </a:r>
          </a:p>
          <a:p>
            <a:pPr algn="just">
              <a:buFont typeface="Wingdings" panose="05000000000000000000" pitchFamily="2" charset="2"/>
              <a:buChar char="Ø"/>
            </a:pPr>
            <a:r>
              <a:rPr lang="en-US" sz="7400" b="0" i="0">
                <a:solidFill>
                  <a:schemeClr val="tx1">
                    <a:lumMod val="95000"/>
                    <a:lumOff val="5000"/>
                  </a:schemeClr>
                </a:solidFill>
                <a:effectLst/>
                <a:latin typeface="Times New Roman" panose="02020603050405020304" pitchFamily="18" charset="0"/>
                <a:cs typeface="Times New Roman" panose="02020603050405020304" pitchFamily="18" charset="0"/>
              </a:rPr>
              <a:t>Consider alternative routes and modes of transportation to optimize the overall traffic network</a:t>
            </a:r>
          </a:p>
          <a:p>
            <a:pPr marL="0" indent="0">
              <a:buNone/>
            </a:pPr>
            <a:r>
              <a:rPr lang="en-US" sz="7400" i="0">
                <a:effectLst/>
                <a:latin typeface="Times New Roman" panose="02020603050405020304" pitchFamily="18" charset="0"/>
                <a:cs typeface="Times New Roman" panose="02020603050405020304" pitchFamily="18" charset="0"/>
              </a:rPr>
              <a:t>6.</a:t>
            </a:r>
            <a:r>
              <a:rPr lang="en-US" sz="7400" i="0" u="sng">
                <a:effectLst/>
                <a:latin typeface="Times New Roman" panose="02020603050405020304" pitchFamily="18" charset="0"/>
                <a:cs typeface="Times New Roman" panose="02020603050405020304" pitchFamily="18" charset="0"/>
              </a:rPr>
              <a:t>Crowdsourced Data:</a:t>
            </a:r>
          </a:p>
          <a:p>
            <a:pPr algn="just">
              <a:buFont typeface="Wingdings" panose="05000000000000000000" pitchFamily="2" charset="2"/>
              <a:buChar char="Ø"/>
            </a:pPr>
            <a:r>
              <a:rPr lang="en-US" sz="7400" b="0" i="0">
                <a:effectLst/>
                <a:latin typeface="Times New Roman" panose="02020603050405020304" pitchFamily="18" charset="0"/>
                <a:cs typeface="Times New Roman" panose="02020603050405020304" pitchFamily="18" charset="0"/>
              </a:rPr>
              <a:t>Incorporate data from crowdsourced navigation apps to enhance real-time information about traffic conditions.</a:t>
            </a:r>
          </a:p>
          <a:p>
            <a:pPr algn="just">
              <a:buFont typeface="Wingdings" panose="05000000000000000000" pitchFamily="2" charset="2"/>
              <a:buChar char="Ø"/>
            </a:pPr>
            <a:r>
              <a:rPr lang="en-US" sz="7400" b="0" i="0">
                <a:effectLst/>
                <a:latin typeface="Times New Roman" panose="02020603050405020304" pitchFamily="18" charset="0"/>
                <a:cs typeface="Times New Roman" panose="02020603050405020304" pitchFamily="18" charset="0"/>
              </a:rPr>
              <a:t>Encourage user participation to report incidents, road hazards, and other relevant information.</a:t>
            </a:r>
          </a:p>
          <a:p>
            <a:pPr marL="0" indent="0">
              <a:buNone/>
            </a:pPr>
            <a:r>
              <a:rPr lang="en-US" sz="7400" i="0">
                <a:effectLst/>
                <a:latin typeface="Times New Roman" panose="02020603050405020304" pitchFamily="18" charset="0"/>
                <a:cs typeface="Times New Roman" panose="02020603050405020304" pitchFamily="18" charset="0"/>
              </a:rPr>
              <a:t>7.</a:t>
            </a:r>
            <a:r>
              <a:rPr lang="en-US" sz="7400" i="0" u="sng">
                <a:effectLst/>
                <a:latin typeface="Times New Roman" panose="02020603050405020304" pitchFamily="18" charset="0"/>
                <a:cs typeface="Times New Roman" panose="02020603050405020304" pitchFamily="18" charset="0"/>
              </a:rPr>
              <a:t>Incident Detection and Management</a:t>
            </a:r>
            <a:r>
              <a:rPr lang="en-US" sz="7400" i="0">
                <a:effectLst/>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7400" b="0" i="0">
                <a:effectLst/>
                <a:latin typeface="Times New Roman" panose="02020603050405020304" pitchFamily="18" charset="0"/>
                <a:cs typeface="Times New Roman" panose="02020603050405020304" pitchFamily="18" charset="0"/>
              </a:rPr>
              <a:t>Implement algorithms to detect and respond to incidents such as accidents, road closures, or construction.</a:t>
            </a:r>
          </a:p>
          <a:p>
            <a:pPr algn="just">
              <a:buFont typeface="Wingdings" panose="05000000000000000000" pitchFamily="2" charset="2"/>
              <a:buChar char="Ø"/>
            </a:pPr>
            <a:r>
              <a:rPr lang="en-US" sz="7400" b="0" i="0">
                <a:effectLst/>
                <a:latin typeface="Times New Roman" panose="02020603050405020304" pitchFamily="18" charset="0"/>
                <a:cs typeface="Times New Roman" panose="02020603050405020304" pitchFamily="18" charset="0"/>
              </a:rPr>
              <a:t>Provide automated alerts to authorities and drivers, offering alternative routes and information about the incident.</a:t>
            </a:r>
          </a:p>
          <a:p>
            <a:pPr>
              <a:buFont typeface="Wingdings" panose="05000000000000000000" pitchFamily="2" charset="2"/>
              <a:buChar char="Ø"/>
            </a:pPr>
            <a:endParaRPr lang="en-US" sz="7400" i="0">
              <a:effectLst/>
              <a:latin typeface="Times New Roman" panose="02020603050405020304" pitchFamily="18" charset="0"/>
              <a:cs typeface="Times New Roman" panose="02020603050405020304" pitchFamily="18" charset="0"/>
            </a:endParaRPr>
          </a:p>
          <a:p>
            <a:pPr marL="0" indent="0">
              <a:buNone/>
            </a:pPr>
            <a:endParaRPr lang="en-US" sz="2000" b="0" i="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i="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indent="0">
              <a:buNone/>
            </a:pPr>
            <a:br>
              <a:rPr lang="en-US" sz="2000" i="0">
                <a:effectLst/>
                <a:latin typeface="Times New Roman" panose="02020603050405020304" pitchFamily="18" charset="0"/>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737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6C8B-5512-3402-DD57-2A8F8E2EC9AC}"/>
              </a:ext>
            </a:extLst>
          </p:cNvPr>
          <p:cNvSpPr>
            <a:spLocks noGrp="1"/>
          </p:cNvSpPr>
          <p:nvPr>
            <p:ph type="title"/>
          </p:nvPr>
        </p:nvSpPr>
        <p:spPr>
          <a:xfrm>
            <a:off x="1371600" y="386863"/>
            <a:ext cx="9601200" cy="808892"/>
          </a:xfrm>
        </p:spPr>
        <p:txBody>
          <a:bodyPr/>
          <a:lstStyle/>
          <a:p>
            <a:r>
              <a:rPr lang="en-US" sz="4400" u="sng">
                <a:latin typeface="Times New Roman" panose="02020603050405020304" pitchFamily="18" charset="0"/>
                <a:cs typeface="Times New Roman" panose="02020603050405020304" pitchFamily="18" charset="0"/>
              </a:rPr>
              <a:t>ARCHITECTURE DIAGRAM</a:t>
            </a:r>
            <a:endParaRPr lang="en-IN" u="sng">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FF8A4375-8393-040E-F0A4-E872282ECC8D}"/>
              </a:ext>
            </a:extLst>
          </p:cNvPr>
          <p:cNvPicPr>
            <a:picLocks noGrp="1" noChangeAspect="1"/>
          </p:cNvPicPr>
          <p:nvPr>
            <p:ph idx="1"/>
          </p:nvPr>
        </p:nvPicPr>
        <p:blipFill>
          <a:blip r:embed="rId2"/>
          <a:stretch>
            <a:fillRect/>
          </a:stretch>
        </p:blipFill>
        <p:spPr>
          <a:xfrm>
            <a:off x="1371599" y="1414463"/>
            <a:ext cx="10158413" cy="4943475"/>
          </a:xfrm>
          <a:prstGeom prst="rect">
            <a:avLst/>
          </a:prstGeom>
        </p:spPr>
      </p:pic>
    </p:spTree>
    <p:extLst>
      <p:ext uri="{BB962C8B-B14F-4D97-AF65-F5344CB8AC3E}">
        <p14:creationId xmlns:p14="http://schemas.microsoft.com/office/powerpoint/2010/main" val="40271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5B4F9-2E9C-9011-0B4E-1110BA31D957}"/>
              </a:ext>
            </a:extLst>
          </p:cNvPr>
          <p:cNvSpPr>
            <a:spLocks noGrp="1"/>
          </p:cNvSpPr>
          <p:nvPr>
            <p:ph type="title"/>
          </p:nvPr>
        </p:nvSpPr>
        <p:spPr>
          <a:xfrm>
            <a:off x="3880338" y="2285999"/>
            <a:ext cx="7092462" cy="1770185"/>
          </a:xfrm>
        </p:spPr>
        <p:txBody>
          <a:bodyPr>
            <a:normAutofit/>
          </a:bodyPr>
          <a:lstStyle/>
          <a:p>
            <a:r>
              <a:rPr lang="en-IN" sz="660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70320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AAD58C-8538-6485-DB4E-80BDC379C3B2}"/>
              </a:ext>
            </a:extLst>
          </p:cNvPr>
          <p:cNvSpPr>
            <a:spLocks noGrp="1"/>
          </p:cNvSpPr>
          <p:nvPr>
            <p:ph idx="1"/>
          </p:nvPr>
        </p:nvSpPr>
        <p:spPr>
          <a:xfrm>
            <a:off x="1371600" y="386862"/>
            <a:ext cx="9601200" cy="5480538"/>
          </a:xfrm>
        </p:spPr>
        <p:txBody>
          <a:bodyPr/>
          <a:lstStyle/>
          <a:p>
            <a:pPr marL="0" indent="0">
              <a:buNone/>
            </a:pPr>
            <a:r>
              <a:rPr lang="en-IN" sz="3600">
                <a:latin typeface="Times New Roman" panose="02020603050405020304" pitchFamily="18" charset="0"/>
                <a:cs typeface="Times New Roman" panose="02020603050405020304" pitchFamily="18" charset="0"/>
              </a:rPr>
              <a:t>GUIDE NAME : P.JASMINE JOSE , ME</a:t>
            </a:r>
          </a:p>
          <a:p>
            <a:pPr marL="0" indent="0">
              <a:buNone/>
            </a:pPr>
            <a:endParaRPr lang="en-IN" sz="2800"/>
          </a:p>
          <a:p>
            <a:pPr marL="0" indent="0">
              <a:buNone/>
            </a:pPr>
            <a:r>
              <a:rPr lang="en-IN" sz="3600">
                <a:latin typeface="Times New Roman" panose="02020603050405020304" pitchFamily="18" charset="0"/>
                <a:cs typeface="Times New Roman" panose="02020603050405020304" pitchFamily="18" charset="0"/>
              </a:rPr>
              <a:t>TEAM MEMBERS:</a:t>
            </a:r>
          </a:p>
          <a:p>
            <a:pPr marL="0" indent="0">
              <a:buNone/>
            </a:pPr>
            <a:r>
              <a:rPr lang="en-IN" sz="2400">
                <a:latin typeface="Times New Roman" panose="02020603050405020304" pitchFamily="18" charset="0"/>
                <a:cs typeface="Times New Roman" panose="02020603050405020304" pitchFamily="18" charset="0"/>
              </a:rPr>
              <a:t>                            NAME                                   REGISTER NUMBER</a:t>
            </a:r>
          </a:p>
          <a:p>
            <a:pPr marL="0" indent="0">
              <a:buNone/>
            </a:pPr>
            <a:r>
              <a:rPr lang="en-IN" sz="2400">
                <a:latin typeface="Times New Roman" panose="02020603050405020304" pitchFamily="18" charset="0"/>
                <a:cs typeface="Times New Roman" panose="02020603050405020304" pitchFamily="18" charset="0"/>
              </a:rPr>
              <a:t>                1.KABILESHWARAN K                        811721243022</a:t>
            </a:r>
          </a:p>
          <a:p>
            <a:pPr marL="0" indent="0">
              <a:buNone/>
            </a:pPr>
            <a:r>
              <a:rPr lang="en-IN" sz="2400">
                <a:latin typeface="Times New Roman" panose="02020603050405020304" pitchFamily="18" charset="0"/>
                <a:cs typeface="Times New Roman" panose="02020603050405020304" pitchFamily="18" charset="0"/>
              </a:rPr>
              <a:t>                2.MELWIN A.B                                    811721243027</a:t>
            </a:r>
          </a:p>
          <a:p>
            <a:pPr marL="0" indent="0">
              <a:buNone/>
            </a:pPr>
            <a:r>
              <a:rPr lang="en-IN" sz="2400">
                <a:latin typeface="Times New Roman" panose="02020603050405020304" pitchFamily="18" charset="0"/>
                <a:cs typeface="Times New Roman" panose="02020603050405020304" pitchFamily="18" charset="0"/>
              </a:rPr>
              <a:t>                3.MOHAMED FAIZUL S                       811721243030</a:t>
            </a:r>
          </a:p>
          <a:p>
            <a:pPr marL="0" indent="0">
              <a:buNone/>
            </a:pPr>
            <a:r>
              <a:rPr lang="en-IN" sz="2400">
                <a:latin typeface="Times New Roman" panose="02020603050405020304" pitchFamily="18" charset="0"/>
                <a:cs typeface="Times New Roman" panose="02020603050405020304" pitchFamily="18" charset="0"/>
              </a:rPr>
              <a:t>                4.RAVIDHARSHEN M.K                       811721243043</a:t>
            </a:r>
          </a:p>
        </p:txBody>
      </p:sp>
    </p:spTree>
    <p:extLst>
      <p:ext uri="{BB962C8B-B14F-4D97-AF65-F5344CB8AC3E}">
        <p14:creationId xmlns:p14="http://schemas.microsoft.com/office/powerpoint/2010/main" val="4046217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E151C-5043-7FBF-6802-8EBAFA2E673E}"/>
              </a:ext>
            </a:extLst>
          </p:cNvPr>
          <p:cNvSpPr>
            <a:spLocks noGrp="1"/>
          </p:cNvSpPr>
          <p:nvPr>
            <p:ph type="title"/>
          </p:nvPr>
        </p:nvSpPr>
        <p:spPr>
          <a:xfrm>
            <a:off x="1371600" y="685800"/>
            <a:ext cx="9601200" cy="779586"/>
          </a:xfrm>
        </p:spPr>
        <p:txBody>
          <a:bodyPr/>
          <a:lstStyle/>
          <a:p>
            <a:r>
              <a:rPr lang="en-US" sz="4400" b="0" i="0" u="sng" kern="1200" cap="all">
                <a:solidFill>
                  <a:schemeClr val="tx1"/>
                </a:solidFill>
                <a:effectLst/>
                <a:latin typeface="Times New Roman" panose="02020603050405020304" pitchFamily="18" charset="0"/>
                <a:cs typeface="Times New Roman" panose="02020603050405020304" pitchFamily="18" charset="0"/>
              </a:rPr>
              <a:t>ABSTRACT</a:t>
            </a:r>
            <a:endParaRPr lang="en-IN" u="sng">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F9CE65-0D5A-9ECE-4F86-91A0ADF6D2D2}"/>
              </a:ext>
            </a:extLst>
          </p:cNvPr>
          <p:cNvSpPr>
            <a:spLocks noGrp="1"/>
          </p:cNvSpPr>
          <p:nvPr>
            <p:ph idx="1"/>
          </p:nvPr>
        </p:nvSpPr>
        <p:spPr>
          <a:xfrm>
            <a:off x="1371599" y="1863968"/>
            <a:ext cx="9917723" cy="3938953"/>
          </a:xfrm>
        </p:spPr>
        <p:txBody>
          <a:bodyPr/>
          <a:lstStyle/>
          <a:p>
            <a:pPr algn="just">
              <a:buFont typeface="Wingdings" panose="05000000000000000000" pitchFamily="2" charset="2"/>
              <a:buChar char="Ø"/>
            </a:pPr>
            <a:r>
              <a:rPr lang="en-US" sz="2400" spc="-85">
                <a:latin typeface="Times New Roman" panose="02020603050405020304" pitchFamily="18" charset="0"/>
                <a:cs typeface="Times New Roman" panose="02020603050405020304" pitchFamily="18" charset="0"/>
              </a:rPr>
              <a:t>This</a:t>
            </a:r>
            <a:r>
              <a:rPr lang="en-US" sz="2400" spc="-315">
                <a:latin typeface="Times New Roman" panose="02020603050405020304" pitchFamily="18" charset="0"/>
                <a:cs typeface="Times New Roman" panose="02020603050405020304" pitchFamily="18" charset="0"/>
              </a:rPr>
              <a:t> </a:t>
            </a:r>
            <a:r>
              <a:rPr lang="en-US" sz="2400" spc="-25">
                <a:latin typeface="Times New Roman" panose="02020603050405020304" pitchFamily="18" charset="0"/>
                <a:cs typeface="Times New Roman" panose="02020603050405020304" pitchFamily="18" charset="0"/>
              </a:rPr>
              <a:t>project</a:t>
            </a:r>
            <a:r>
              <a:rPr lang="en-US" sz="2400" spc="-310">
                <a:latin typeface="Times New Roman" panose="02020603050405020304" pitchFamily="18" charset="0"/>
                <a:cs typeface="Times New Roman" panose="02020603050405020304" pitchFamily="18" charset="0"/>
              </a:rPr>
              <a:t> </a:t>
            </a:r>
            <a:r>
              <a:rPr lang="en-US" sz="2400" spc="-130">
                <a:latin typeface="Times New Roman" panose="02020603050405020304" pitchFamily="18" charset="0"/>
                <a:cs typeface="Times New Roman" panose="02020603050405020304" pitchFamily="18" charset="0"/>
              </a:rPr>
              <a:t>aims</a:t>
            </a:r>
            <a:r>
              <a:rPr lang="en-US" sz="2400" spc="-31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to</a:t>
            </a:r>
            <a:r>
              <a:rPr lang="en-US" sz="2400" spc="-310">
                <a:latin typeface="Times New Roman" panose="02020603050405020304" pitchFamily="18" charset="0"/>
                <a:cs typeface="Times New Roman" panose="02020603050405020304" pitchFamily="18" charset="0"/>
              </a:rPr>
              <a:t> </a:t>
            </a:r>
            <a:r>
              <a:rPr lang="en-US" sz="2400" spc="-50">
                <a:latin typeface="Times New Roman" panose="02020603050405020304" pitchFamily="18" charset="0"/>
                <a:cs typeface="Times New Roman" panose="02020603050405020304" pitchFamily="18" charset="0"/>
              </a:rPr>
              <a:t>revolutionize</a:t>
            </a:r>
            <a:r>
              <a:rPr lang="en-US" sz="2400" spc="-310">
                <a:latin typeface="Times New Roman" panose="02020603050405020304" pitchFamily="18" charset="0"/>
                <a:cs typeface="Times New Roman" panose="02020603050405020304" pitchFamily="18" charset="0"/>
              </a:rPr>
              <a:t> </a:t>
            </a:r>
            <a:r>
              <a:rPr lang="en-US" sz="2400" spc="-70">
                <a:latin typeface="Times New Roman" panose="02020603050405020304" pitchFamily="18" charset="0"/>
                <a:cs typeface="Times New Roman" panose="02020603050405020304" pitchFamily="18" charset="0"/>
              </a:rPr>
              <a:t>urban</a:t>
            </a:r>
            <a:r>
              <a:rPr lang="en-US" sz="2400" spc="-31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traffic</a:t>
            </a:r>
            <a:r>
              <a:rPr lang="en-US" sz="2400" spc="-315">
                <a:latin typeface="Times New Roman" panose="02020603050405020304" pitchFamily="18" charset="0"/>
                <a:cs typeface="Times New Roman" panose="02020603050405020304" pitchFamily="18" charset="0"/>
              </a:rPr>
              <a:t> </a:t>
            </a:r>
            <a:r>
              <a:rPr lang="en-US" sz="2400" spc="-135">
                <a:latin typeface="Times New Roman" panose="02020603050405020304" pitchFamily="18" charset="0"/>
                <a:cs typeface="Times New Roman" panose="02020603050405020304" pitchFamily="18" charset="0"/>
              </a:rPr>
              <a:t>management</a:t>
            </a:r>
            <a:r>
              <a:rPr lang="en-US" sz="2400" spc="-310">
                <a:latin typeface="Times New Roman" panose="02020603050405020304" pitchFamily="18" charset="0"/>
                <a:cs typeface="Times New Roman" panose="02020603050405020304" pitchFamily="18" charset="0"/>
              </a:rPr>
              <a:t> </a:t>
            </a:r>
            <a:r>
              <a:rPr lang="en-US" sz="2400" spc="-75">
                <a:latin typeface="Times New Roman" panose="02020603050405020304" pitchFamily="18" charset="0"/>
                <a:cs typeface="Times New Roman" panose="02020603050405020304" pitchFamily="18" charset="0"/>
              </a:rPr>
              <a:t>through</a:t>
            </a:r>
            <a:r>
              <a:rPr lang="en-US" sz="2400" spc="-310">
                <a:latin typeface="Times New Roman" panose="02020603050405020304" pitchFamily="18" charset="0"/>
                <a:cs typeface="Times New Roman" panose="02020603050405020304" pitchFamily="18" charset="0"/>
              </a:rPr>
              <a:t> </a:t>
            </a:r>
            <a:r>
              <a:rPr lang="en-US" sz="2400" spc="-25">
                <a:latin typeface="Times New Roman" panose="02020603050405020304" pitchFamily="18" charset="0"/>
                <a:cs typeface="Times New Roman" panose="02020603050405020304" pitchFamily="18" charset="0"/>
              </a:rPr>
              <a:t>an </a:t>
            </a:r>
            <a:r>
              <a:rPr lang="en-US" sz="2400" spc="-50">
                <a:latin typeface="Times New Roman" panose="02020603050405020304" pitchFamily="18" charset="0"/>
                <a:cs typeface="Times New Roman" panose="02020603050405020304" pitchFamily="18" charset="0"/>
              </a:rPr>
              <a:t>advanced</a:t>
            </a:r>
            <a:r>
              <a:rPr lang="en-US" sz="2400" spc="-340">
                <a:latin typeface="Times New Roman" panose="02020603050405020304" pitchFamily="18" charset="0"/>
                <a:cs typeface="Times New Roman" panose="02020603050405020304" pitchFamily="18" charset="0"/>
              </a:rPr>
              <a:t> </a:t>
            </a:r>
            <a:r>
              <a:rPr lang="en-US" sz="2400" spc="-10">
                <a:latin typeface="Times New Roman" panose="02020603050405020304" pitchFamily="18" charset="0"/>
                <a:cs typeface="Times New Roman" panose="02020603050405020304" pitchFamily="18" charset="0"/>
              </a:rPr>
              <a:t>predictive</a:t>
            </a:r>
            <a:r>
              <a:rPr lang="en-US" sz="2400" spc="-335">
                <a:latin typeface="Times New Roman" panose="02020603050405020304" pitchFamily="18" charset="0"/>
                <a:cs typeface="Times New Roman" panose="02020603050405020304" pitchFamily="18" charset="0"/>
              </a:rPr>
              <a:t> </a:t>
            </a:r>
            <a:r>
              <a:rPr lang="en-US" sz="2400" spc="-10">
                <a:latin typeface="Times New Roman" panose="02020603050405020304" pitchFamily="18" charset="0"/>
                <a:cs typeface="Times New Roman" panose="02020603050405020304" pitchFamily="18" charset="0"/>
              </a:rPr>
              <a:t>system.</a:t>
            </a:r>
          </a:p>
          <a:p>
            <a:pPr algn="just">
              <a:buFont typeface="Wingdings" panose="05000000000000000000" pitchFamily="2" charset="2"/>
              <a:buChar char="Ø"/>
            </a:pPr>
            <a:r>
              <a:rPr lang="en-US" sz="2400" spc="-65">
                <a:latin typeface="Times New Roman" panose="02020603050405020304" pitchFamily="18" charset="0"/>
                <a:cs typeface="Times New Roman" panose="02020603050405020304" pitchFamily="18" charset="0"/>
              </a:rPr>
              <a:t>Utilizing</a:t>
            </a:r>
            <a:r>
              <a:rPr lang="en-US" sz="2400" spc="-330">
                <a:latin typeface="Times New Roman" panose="02020603050405020304" pitchFamily="18" charset="0"/>
                <a:cs typeface="Times New Roman" panose="02020603050405020304" pitchFamily="18" charset="0"/>
              </a:rPr>
              <a:t> </a:t>
            </a:r>
            <a:r>
              <a:rPr lang="en-US" sz="2400" spc="-25">
                <a:latin typeface="Times New Roman" panose="02020603050405020304" pitchFamily="18" charset="0"/>
                <a:cs typeface="Times New Roman" panose="02020603050405020304" pitchFamily="18" charset="0"/>
              </a:rPr>
              <a:t>robust</a:t>
            </a:r>
            <a:r>
              <a:rPr lang="en-US" sz="2400" spc="-325">
                <a:latin typeface="Times New Roman" panose="02020603050405020304" pitchFamily="18" charset="0"/>
                <a:cs typeface="Times New Roman" panose="02020603050405020304" pitchFamily="18" charset="0"/>
              </a:rPr>
              <a:t> </a:t>
            </a:r>
            <a:r>
              <a:rPr lang="en-US" sz="2400" spc="-65">
                <a:latin typeface="Times New Roman" panose="02020603050405020304" pitchFamily="18" charset="0"/>
                <a:cs typeface="Times New Roman" panose="02020603050405020304" pitchFamily="18" charset="0"/>
              </a:rPr>
              <a:t>data</a:t>
            </a:r>
            <a:r>
              <a:rPr lang="en-US" sz="2400" spc="-330">
                <a:latin typeface="Times New Roman" panose="02020603050405020304" pitchFamily="18" charset="0"/>
                <a:cs typeface="Times New Roman" panose="02020603050405020304" pitchFamily="18" charset="0"/>
              </a:rPr>
              <a:t> </a:t>
            </a:r>
            <a:r>
              <a:rPr lang="en-US" sz="2400" spc="-90">
                <a:latin typeface="Times New Roman" panose="02020603050405020304" pitchFamily="18" charset="0"/>
                <a:cs typeface="Times New Roman" panose="02020603050405020304" pitchFamily="18" charset="0"/>
              </a:rPr>
              <a:t>analysis</a:t>
            </a:r>
            <a:r>
              <a:rPr lang="en-US" sz="2400" spc="-325">
                <a:latin typeface="Times New Roman" panose="02020603050405020304" pitchFamily="18" charset="0"/>
                <a:cs typeface="Times New Roman" panose="02020603050405020304" pitchFamily="18" charset="0"/>
              </a:rPr>
              <a:t> </a:t>
            </a:r>
            <a:r>
              <a:rPr lang="en-US" sz="2400" spc="-65">
                <a:latin typeface="Times New Roman" panose="02020603050405020304" pitchFamily="18" charset="0"/>
                <a:cs typeface="Times New Roman" panose="02020603050405020304" pitchFamily="18" charset="0"/>
              </a:rPr>
              <a:t>and</a:t>
            </a:r>
            <a:r>
              <a:rPr lang="en-US" sz="2400" spc="-325">
                <a:latin typeface="Times New Roman" panose="02020603050405020304" pitchFamily="18" charset="0"/>
                <a:cs typeface="Times New Roman" panose="02020603050405020304" pitchFamily="18" charset="0"/>
              </a:rPr>
              <a:t> </a:t>
            </a:r>
            <a:r>
              <a:rPr lang="en-US" sz="2400" spc="-80">
                <a:latin typeface="Times New Roman" panose="02020603050405020304" pitchFamily="18" charset="0"/>
                <a:cs typeface="Times New Roman" panose="02020603050405020304" pitchFamily="18" charset="0"/>
              </a:rPr>
              <a:t>machine</a:t>
            </a:r>
            <a:r>
              <a:rPr lang="en-US" sz="2400" spc="-330">
                <a:latin typeface="Times New Roman" panose="02020603050405020304" pitchFamily="18" charset="0"/>
                <a:cs typeface="Times New Roman" panose="02020603050405020304" pitchFamily="18" charset="0"/>
              </a:rPr>
              <a:t> </a:t>
            </a:r>
            <a:r>
              <a:rPr lang="en-US" sz="2400" spc="-90">
                <a:latin typeface="Times New Roman" panose="02020603050405020304" pitchFamily="18" charset="0"/>
                <a:cs typeface="Times New Roman" panose="02020603050405020304" pitchFamily="18" charset="0"/>
              </a:rPr>
              <a:t>learning</a:t>
            </a:r>
            <a:r>
              <a:rPr lang="en-US" sz="2400" spc="-325">
                <a:latin typeface="Times New Roman" panose="02020603050405020304" pitchFamily="18" charset="0"/>
                <a:cs typeface="Times New Roman" panose="02020603050405020304" pitchFamily="18" charset="0"/>
              </a:rPr>
              <a:t> </a:t>
            </a:r>
            <a:r>
              <a:rPr lang="en-US" sz="2400" spc="-350">
                <a:latin typeface="Times New Roman" panose="02020603050405020304" pitchFamily="18" charset="0"/>
                <a:cs typeface="Times New Roman" panose="02020603050405020304" pitchFamily="18" charset="0"/>
              </a:rPr>
              <a:t>,</a:t>
            </a:r>
            <a:r>
              <a:rPr lang="en-US" sz="2400" spc="-330">
                <a:latin typeface="Times New Roman" panose="02020603050405020304" pitchFamily="18" charset="0"/>
                <a:cs typeface="Times New Roman" panose="02020603050405020304" pitchFamily="18" charset="0"/>
              </a:rPr>
              <a:t> </a:t>
            </a:r>
            <a:r>
              <a:rPr lang="en-US" sz="2400" spc="-45">
                <a:latin typeface="Times New Roman" panose="02020603050405020304" pitchFamily="18" charset="0"/>
                <a:cs typeface="Times New Roman" panose="02020603050405020304" pitchFamily="18" charset="0"/>
              </a:rPr>
              <a:t>our</a:t>
            </a:r>
            <a:r>
              <a:rPr lang="en-US" sz="2400" spc="-325">
                <a:latin typeface="Times New Roman" panose="02020603050405020304" pitchFamily="18" charset="0"/>
                <a:cs typeface="Times New Roman" panose="02020603050405020304" pitchFamily="18" charset="0"/>
              </a:rPr>
              <a:t> </a:t>
            </a:r>
            <a:r>
              <a:rPr lang="en-US" sz="2400" spc="-10">
                <a:latin typeface="Times New Roman" panose="02020603050405020304" pitchFamily="18" charset="0"/>
                <a:cs typeface="Times New Roman" panose="02020603050405020304" pitchFamily="18" charset="0"/>
              </a:rPr>
              <a:t>model </a:t>
            </a:r>
            <a:r>
              <a:rPr lang="en-US" sz="2400" spc="-40">
                <a:latin typeface="Times New Roman" panose="02020603050405020304" pitchFamily="18" charset="0"/>
                <a:cs typeface="Times New Roman" panose="02020603050405020304" pitchFamily="18" charset="0"/>
              </a:rPr>
              <a:t>anticipates</a:t>
            </a:r>
            <a:r>
              <a:rPr lang="en-US" sz="2400" spc="-30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traffic</a:t>
            </a:r>
            <a:r>
              <a:rPr lang="en-US" sz="2400" spc="-295">
                <a:latin typeface="Times New Roman" panose="02020603050405020304" pitchFamily="18" charset="0"/>
                <a:cs typeface="Times New Roman" panose="02020603050405020304" pitchFamily="18" charset="0"/>
              </a:rPr>
              <a:t> </a:t>
            </a:r>
            <a:r>
              <a:rPr lang="en-US" sz="2400" spc="-45">
                <a:latin typeface="Times New Roman" panose="02020603050405020304" pitchFamily="18" charset="0"/>
                <a:cs typeface="Times New Roman" panose="02020603050405020304" pitchFamily="18" charset="0"/>
              </a:rPr>
              <a:t>patterns</a:t>
            </a:r>
            <a:r>
              <a:rPr lang="en-US" sz="2400" spc="-295">
                <a:latin typeface="Times New Roman" panose="02020603050405020304" pitchFamily="18" charset="0"/>
                <a:cs typeface="Times New Roman" panose="02020603050405020304" pitchFamily="18" charset="0"/>
              </a:rPr>
              <a:t> </a:t>
            </a:r>
            <a:r>
              <a:rPr lang="en-US" sz="2400" spc="-350">
                <a:latin typeface="Times New Roman" panose="02020603050405020304" pitchFamily="18" charset="0"/>
                <a:cs typeface="Times New Roman" panose="02020603050405020304" pitchFamily="18" charset="0"/>
              </a:rPr>
              <a:t>,</a:t>
            </a:r>
            <a:r>
              <a:rPr lang="en-US" sz="2400" spc="-295">
                <a:latin typeface="Times New Roman" panose="02020603050405020304" pitchFamily="18" charset="0"/>
                <a:cs typeface="Times New Roman" panose="02020603050405020304" pitchFamily="18" charset="0"/>
              </a:rPr>
              <a:t> </a:t>
            </a:r>
            <a:r>
              <a:rPr lang="en-US" sz="2400" spc="-80">
                <a:latin typeface="Times New Roman" panose="02020603050405020304" pitchFamily="18" charset="0"/>
                <a:cs typeface="Times New Roman" panose="02020603050405020304" pitchFamily="18" charset="0"/>
              </a:rPr>
              <a:t>enabling</a:t>
            </a:r>
            <a:r>
              <a:rPr lang="en-US" sz="2400" spc="-295">
                <a:latin typeface="Times New Roman" panose="02020603050405020304" pitchFamily="18" charset="0"/>
                <a:cs typeface="Times New Roman" panose="02020603050405020304" pitchFamily="18" charset="0"/>
              </a:rPr>
              <a:t> </a:t>
            </a:r>
            <a:r>
              <a:rPr lang="en-US" sz="2400" spc="-30">
                <a:latin typeface="Times New Roman" panose="02020603050405020304" pitchFamily="18" charset="0"/>
                <a:cs typeface="Times New Roman" panose="02020603050405020304" pitchFamily="18" charset="0"/>
              </a:rPr>
              <a:t>proactive</a:t>
            </a:r>
            <a:r>
              <a:rPr lang="en-US" sz="2400" spc="-295">
                <a:latin typeface="Times New Roman" panose="02020603050405020304" pitchFamily="18" charset="0"/>
                <a:cs typeface="Times New Roman" panose="02020603050405020304" pitchFamily="18" charset="0"/>
              </a:rPr>
              <a:t> </a:t>
            </a:r>
            <a:r>
              <a:rPr lang="en-US" sz="2400" spc="-85">
                <a:latin typeface="Times New Roman" panose="02020603050405020304" pitchFamily="18" charset="0"/>
                <a:cs typeface="Times New Roman" panose="02020603050405020304" pitchFamily="18" charset="0"/>
              </a:rPr>
              <a:t>strategies</a:t>
            </a:r>
            <a:r>
              <a:rPr lang="en-US" sz="2400" spc="-300">
                <a:latin typeface="Times New Roman" panose="02020603050405020304" pitchFamily="18" charset="0"/>
                <a:cs typeface="Times New Roman" panose="02020603050405020304" pitchFamily="18" charset="0"/>
              </a:rPr>
              <a:t> </a:t>
            </a:r>
            <a:r>
              <a:rPr lang="en-US" sz="2400" spc="-25">
                <a:latin typeface="Times New Roman" panose="02020603050405020304" pitchFamily="18" charset="0"/>
                <a:cs typeface="Times New Roman" panose="02020603050405020304" pitchFamily="18" charset="0"/>
              </a:rPr>
              <a:t>for </a:t>
            </a:r>
            <a:r>
              <a:rPr lang="en-US" sz="2400" spc="-50">
                <a:latin typeface="Times New Roman" panose="02020603050405020304" pitchFamily="18" charset="0"/>
                <a:cs typeface="Times New Roman" panose="02020603050405020304" pitchFamily="18" charset="0"/>
              </a:rPr>
              <a:t>congestion</a:t>
            </a:r>
            <a:r>
              <a:rPr lang="en-US" sz="2400" spc="-315">
                <a:latin typeface="Times New Roman" panose="02020603050405020304" pitchFamily="18" charset="0"/>
                <a:cs typeface="Times New Roman" panose="02020603050405020304" pitchFamily="18" charset="0"/>
              </a:rPr>
              <a:t> </a:t>
            </a:r>
            <a:r>
              <a:rPr lang="en-US" sz="2400" spc="-75">
                <a:latin typeface="Times New Roman" panose="02020603050405020304" pitchFamily="18" charset="0"/>
                <a:cs typeface="Times New Roman" panose="02020603050405020304" pitchFamily="18" charset="0"/>
              </a:rPr>
              <a:t>mitigation</a:t>
            </a:r>
            <a:r>
              <a:rPr lang="en-US" sz="2400" spc="-310">
                <a:latin typeface="Times New Roman" panose="02020603050405020304" pitchFamily="18" charset="0"/>
                <a:cs typeface="Times New Roman" panose="02020603050405020304" pitchFamily="18" charset="0"/>
              </a:rPr>
              <a:t> </a:t>
            </a:r>
            <a:r>
              <a:rPr lang="en-US" sz="2400" spc="-65">
                <a:latin typeface="Times New Roman" panose="02020603050405020304" pitchFamily="18" charset="0"/>
                <a:cs typeface="Times New Roman" panose="02020603050405020304" pitchFamily="18" charset="0"/>
              </a:rPr>
              <a:t>and</a:t>
            </a:r>
            <a:r>
              <a:rPr lang="en-US" sz="2400" spc="-315">
                <a:latin typeface="Times New Roman" panose="02020603050405020304" pitchFamily="18" charset="0"/>
                <a:cs typeface="Times New Roman" panose="02020603050405020304" pitchFamily="18" charset="0"/>
              </a:rPr>
              <a:t> </a:t>
            </a:r>
            <a:r>
              <a:rPr lang="en-US" sz="2400" spc="-45">
                <a:latin typeface="Times New Roman" panose="02020603050405020304" pitchFamily="18" charset="0"/>
                <a:cs typeface="Times New Roman" panose="02020603050405020304" pitchFamily="18" charset="0"/>
              </a:rPr>
              <a:t>improved</a:t>
            </a:r>
            <a:r>
              <a:rPr lang="en-US" sz="2400" spc="-310">
                <a:latin typeface="Times New Roman" panose="02020603050405020304" pitchFamily="18" charset="0"/>
                <a:cs typeface="Times New Roman" panose="02020603050405020304" pitchFamily="18" charset="0"/>
              </a:rPr>
              <a:t> </a:t>
            </a:r>
            <a:r>
              <a:rPr lang="en-US" sz="2400" spc="-70">
                <a:latin typeface="Times New Roman" panose="02020603050405020304" pitchFamily="18" charset="0"/>
                <a:cs typeface="Times New Roman" panose="02020603050405020304" pitchFamily="18" charset="0"/>
              </a:rPr>
              <a:t>urban</a:t>
            </a:r>
            <a:r>
              <a:rPr lang="en-US" sz="2400" spc="-310">
                <a:latin typeface="Times New Roman" panose="02020603050405020304" pitchFamily="18" charset="0"/>
                <a:cs typeface="Times New Roman" panose="02020603050405020304" pitchFamily="18" charset="0"/>
              </a:rPr>
              <a:t> </a:t>
            </a:r>
            <a:r>
              <a:rPr lang="en-US" sz="2400" spc="-10">
                <a:latin typeface="Times New Roman" panose="02020603050405020304" pitchFamily="18" charset="0"/>
                <a:cs typeface="Times New Roman" panose="02020603050405020304" pitchFamily="18" charset="0"/>
              </a:rPr>
              <a:t>mobility.</a:t>
            </a:r>
          </a:p>
          <a:p>
            <a:pPr algn="just">
              <a:buFont typeface="Wingdings" panose="05000000000000000000" pitchFamily="2" charset="2"/>
              <a:buChar char="Ø"/>
            </a:pPr>
            <a:r>
              <a:rPr lang="en-US" sz="2400" spc="-85">
                <a:latin typeface="Times New Roman" panose="02020603050405020304" pitchFamily="18" charset="0"/>
                <a:cs typeface="Times New Roman" panose="02020603050405020304" pitchFamily="18" charset="0"/>
              </a:rPr>
              <a:t>Exploring</a:t>
            </a:r>
            <a:r>
              <a:rPr lang="en-US" sz="2400" spc="-305">
                <a:latin typeface="Times New Roman" panose="02020603050405020304" pitchFamily="18" charset="0"/>
                <a:cs typeface="Times New Roman" panose="02020603050405020304" pitchFamily="18" charset="0"/>
              </a:rPr>
              <a:t> </a:t>
            </a:r>
            <a:r>
              <a:rPr lang="en-US" sz="2400" spc="-40">
                <a:latin typeface="Times New Roman" panose="02020603050405020304" pitchFamily="18" charset="0"/>
                <a:cs typeface="Times New Roman" panose="02020603050405020304" pitchFamily="18" charset="0"/>
              </a:rPr>
              <a:t>the</a:t>
            </a:r>
            <a:r>
              <a:rPr lang="en-US" sz="2400" spc="-305">
                <a:latin typeface="Times New Roman" panose="02020603050405020304" pitchFamily="18" charset="0"/>
                <a:cs typeface="Times New Roman" panose="02020603050405020304" pitchFamily="18" charset="0"/>
              </a:rPr>
              <a:t> </a:t>
            </a:r>
            <a:r>
              <a:rPr lang="en-US" sz="2400" spc="-65">
                <a:latin typeface="Times New Roman" panose="02020603050405020304" pitchFamily="18" charset="0"/>
                <a:cs typeface="Times New Roman" panose="02020603050405020304" pitchFamily="18" charset="0"/>
              </a:rPr>
              <a:t>integration</a:t>
            </a:r>
            <a:r>
              <a:rPr lang="en-US" sz="2400" spc="-305">
                <a:latin typeface="Times New Roman" panose="02020603050405020304" pitchFamily="18" charset="0"/>
                <a:cs typeface="Times New Roman" panose="02020603050405020304" pitchFamily="18" charset="0"/>
              </a:rPr>
              <a:t> </a:t>
            </a:r>
            <a:r>
              <a:rPr lang="en-US" sz="2400" spc="60">
                <a:latin typeface="Times New Roman" panose="02020603050405020304" pitchFamily="18" charset="0"/>
                <a:cs typeface="Times New Roman" panose="02020603050405020304" pitchFamily="18" charset="0"/>
              </a:rPr>
              <a:t>of</a:t>
            </a:r>
            <a:r>
              <a:rPr lang="en-US" sz="2400" spc="-305">
                <a:latin typeface="Times New Roman" panose="02020603050405020304" pitchFamily="18" charset="0"/>
                <a:cs typeface="Times New Roman" panose="02020603050405020304" pitchFamily="18" charset="0"/>
              </a:rPr>
              <a:t> </a:t>
            </a:r>
            <a:r>
              <a:rPr lang="en-US" sz="2400" spc="-45">
                <a:latin typeface="Times New Roman" panose="02020603050405020304" pitchFamily="18" charset="0"/>
                <a:cs typeface="Times New Roman" panose="02020603050405020304" pitchFamily="18" charset="0"/>
              </a:rPr>
              <a:t>intelligent</a:t>
            </a:r>
            <a:r>
              <a:rPr lang="en-US" sz="2400" spc="-305">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traffic</a:t>
            </a:r>
            <a:r>
              <a:rPr lang="en-US" sz="2400" spc="-305">
                <a:latin typeface="Times New Roman" panose="02020603050405020304" pitchFamily="18" charset="0"/>
                <a:cs typeface="Times New Roman" panose="02020603050405020304" pitchFamily="18" charset="0"/>
              </a:rPr>
              <a:t> </a:t>
            </a:r>
            <a:r>
              <a:rPr lang="en-US" sz="2400" spc="-135">
                <a:latin typeface="Times New Roman" panose="02020603050405020304" pitchFamily="18" charset="0"/>
                <a:cs typeface="Times New Roman" panose="02020603050405020304" pitchFamily="18" charset="0"/>
              </a:rPr>
              <a:t>management</a:t>
            </a:r>
            <a:r>
              <a:rPr lang="en-US" sz="2400" spc="-305">
                <a:latin typeface="Times New Roman" panose="02020603050405020304" pitchFamily="18" charset="0"/>
                <a:cs typeface="Times New Roman" panose="02020603050405020304" pitchFamily="18" charset="0"/>
              </a:rPr>
              <a:t> </a:t>
            </a:r>
            <a:r>
              <a:rPr lang="en-US" sz="2400" spc="-95">
                <a:latin typeface="Times New Roman" panose="02020603050405020304" pitchFamily="18" charset="0"/>
                <a:cs typeface="Times New Roman" panose="02020603050405020304" pitchFamily="18" charset="0"/>
              </a:rPr>
              <a:t>systems</a:t>
            </a:r>
            <a:r>
              <a:rPr lang="en-US" sz="2400" spc="-305">
                <a:latin typeface="Times New Roman" panose="02020603050405020304" pitchFamily="18" charset="0"/>
                <a:cs typeface="Times New Roman" panose="02020603050405020304" pitchFamily="18" charset="0"/>
              </a:rPr>
              <a:t> </a:t>
            </a:r>
            <a:r>
              <a:rPr lang="en-US" sz="2400" spc="-20">
                <a:latin typeface="Times New Roman" panose="02020603050405020304" pitchFamily="18" charset="0"/>
                <a:cs typeface="Times New Roman" panose="02020603050405020304" pitchFamily="18" charset="0"/>
              </a:rPr>
              <a:t>with</a:t>
            </a:r>
            <a:r>
              <a:rPr lang="en-US" sz="2400" spc="85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city</a:t>
            </a:r>
            <a:r>
              <a:rPr lang="en-US" sz="2400" spc="-315">
                <a:latin typeface="Times New Roman" panose="02020603050405020304" pitchFamily="18" charset="0"/>
                <a:cs typeface="Times New Roman" panose="02020603050405020304" pitchFamily="18" charset="0"/>
              </a:rPr>
              <a:t> </a:t>
            </a:r>
            <a:r>
              <a:rPr lang="en-US" sz="2400" spc="-60">
                <a:latin typeface="Times New Roman" panose="02020603050405020304" pitchFamily="18" charset="0"/>
                <a:cs typeface="Times New Roman" panose="02020603050405020304" pitchFamily="18" charset="0"/>
              </a:rPr>
              <a:t>infrastructure,</a:t>
            </a:r>
            <a:r>
              <a:rPr lang="en-US" sz="2400" spc="-310">
                <a:latin typeface="Times New Roman" panose="02020603050405020304" pitchFamily="18" charset="0"/>
                <a:cs typeface="Times New Roman" panose="02020603050405020304" pitchFamily="18" charset="0"/>
              </a:rPr>
              <a:t> </a:t>
            </a:r>
            <a:r>
              <a:rPr lang="en-US" sz="2400" spc="-110">
                <a:latin typeface="Times New Roman" panose="02020603050405020304" pitchFamily="18" charset="0"/>
                <a:cs typeface="Times New Roman" panose="02020603050405020304" pitchFamily="18" charset="0"/>
              </a:rPr>
              <a:t>leveraging</a:t>
            </a:r>
            <a:r>
              <a:rPr lang="en-US" sz="2400" spc="-310">
                <a:latin typeface="Times New Roman" panose="02020603050405020304" pitchFamily="18" charset="0"/>
                <a:cs typeface="Times New Roman" panose="02020603050405020304" pitchFamily="18" charset="0"/>
              </a:rPr>
              <a:t> </a:t>
            </a:r>
            <a:r>
              <a:rPr lang="en-US" sz="2400" spc="-110">
                <a:latin typeface="Times New Roman" panose="02020603050405020304" pitchFamily="18" charset="0"/>
                <a:cs typeface="Times New Roman" panose="02020603050405020304" pitchFamily="18" charset="0"/>
              </a:rPr>
              <a:t>sensors,</a:t>
            </a:r>
            <a:r>
              <a:rPr lang="en-US" sz="2400" spc="-310">
                <a:latin typeface="Times New Roman" panose="02020603050405020304" pitchFamily="18" charset="0"/>
                <a:cs typeface="Times New Roman" panose="02020603050405020304" pitchFamily="18" charset="0"/>
              </a:rPr>
              <a:t> </a:t>
            </a:r>
            <a:r>
              <a:rPr lang="en-US" sz="2400" spc="-135">
                <a:latin typeface="Times New Roman" panose="02020603050405020304" pitchFamily="18" charset="0"/>
                <a:cs typeface="Times New Roman" panose="02020603050405020304" pitchFamily="18" charset="0"/>
              </a:rPr>
              <a:t>cameras,</a:t>
            </a:r>
            <a:r>
              <a:rPr lang="en-US" sz="2400" spc="-310">
                <a:latin typeface="Times New Roman" panose="02020603050405020304" pitchFamily="18" charset="0"/>
                <a:cs typeface="Times New Roman" panose="02020603050405020304" pitchFamily="18" charset="0"/>
              </a:rPr>
              <a:t> </a:t>
            </a:r>
            <a:r>
              <a:rPr lang="en-US" sz="2400" spc="-65">
                <a:latin typeface="Times New Roman" panose="02020603050405020304" pitchFamily="18" charset="0"/>
                <a:cs typeface="Times New Roman" panose="02020603050405020304" pitchFamily="18" charset="0"/>
              </a:rPr>
              <a:t>and</a:t>
            </a:r>
            <a:r>
              <a:rPr lang="en-US" sz="2400" spc="-310">
                <a:latin typeface="Times New Roman" panose="02020603050405020304" pitchFamily="18" charset="0"/>
                <a:cs typeface="Times New Roman" panose="02020603050405020304" pitchFamily="18" charset="0"/>
              </a:rPr>
              <a:t> </a:t>
            </a:r>
            <a:r>
              <a:rPr lang="en-US" sz="2400" spc="-185">
                <a:latin typeface="Times New Roman" panose="02020603050405020304" pitchFamily="18" charset="0"/>
                <a:cs typeface="Times New Roman" panose="02020603050405020304" pitchFamily="18" charset="0"/>
              </a:rPr>
              <a:t>IoT</a:t>
            </a:r>
            <a:r>
              <a:rPr lang="en-US" sz="2400" spc="-310">
                <a:latin typeface="Times New Roman" panose="02020603050405020304" pitchFamily="18" charset="0"/>
                <a:cs typeface="Times New Roman" panose="02020603050405020304" pitchFamily="18" charset="0"/>
              </a:rPr>
              <a:t> </a:t>
            </a:r>
            <a:r>
              <a:rPr lang="en-US" sz="2400" spc="-40">
                <a:latin typeface="Times New Roman" panose="02020603050405020304" pitchFamily="18" charset="0"/>
                <a:cs typeface="Times New Roman" panose="02020603050405020304" pitchFamily="18" charset="0"/>
              </a:rPr>
              <a:t>devices</a:t>
            </a:r>
            <a:r>
              <a:rPr lang="en-US" sz="2400" spc="-31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to</a:t>
            </a:r>
            <a:r>
              <a:rPr lang="en-US" sz="2400" spc="-310">
                <a:latin typeface="Times New Roman" panose="02020603050405020304" pitchFamily="18" charset="0"/>
                <a:cs typeface="Times New Roman" panose="02020603050405020304" pitchFamily="18" charset="0"/>
              </a:rPr>
              <a:t> </a:t>
            </a:r>
            <a:r>
              <a:rPr lang="en-US" sz="2400" spc="-10">
                <a:latin typeface="Times New Roman" panose="02020603050405020304" pitchFamily="18" charset="0"/>
                <a:cs typeface="Times New Roman" panose="02020603050405020304" pitchFamily="18" charset="0"/>
              </a:rPr>
              <a:t>enhance </a:t>
            </a:r>
            <a:r>
              <a:rPr lang="en-US" sz="2400" spc="-110">
                <a:latin typeface="Times New Roman" panose="02020603050405020304" pitchFamily="18" charset="0"/>
                <a:cs typeface="Times New Roman" panose="02020603050405020304" pitchFamily="18" charset="0"/>
              </a:rPr>
              <a:t>real-</a:t>
            </a:r>
            <a:r>
              <a:rPr lang="en-US" sz="2400" spc="-75">
                <a:latin typeface="Times New Roman" panose="02020603050405020304" pitchFamily="18" charset="0"/>
                <a:cs typeface="Times New Roman" panose="02020603050405020304" pitchFamily="18" charset="0"/>
              </a:rPr>
              <a:t>time</a:t>
            </a:r>
            <a:r>
              <a:rPr lang="en-US" sz="2400" spc="-285">
                <a:latin typeface="Times New Roman" panose="02020603050405020304" pitchFamily="18" charset="0"/>
                <a:cs typeface="Times New Roman" panose="02020603050405020304" pitchFamily="18" charset="0"/>
              </a:rPr>
              <a:t> </a:t>
            </a:r>
            <a:r>
              <a:rPr lang="en-US" sz="2400" spc="-70">
                <a:latin typeface="Times New Roman" panose="02020603050405020304" pitchFamily="18" charset="0"/>
                <a:cs typeface="Times New Roman" panose="02020603050405020304" pitchFamily="18" charset="0"/>
              </a:rPr>
              <a:t>monitoring</a:t>
            </a:r>
            <a:r>
              <a:rPr lang="en-US" sz="2400" spc="-285">
                <a:latin typeface="Times New Roman" panose="02020603050405020304" pitchFamily="18" charset="0"/>
                <a:cs typeface="Times New Roman" panose="02020603050405020304" pitchFamily="18" charset="0"/>
              </a:rPr>
              <a:t> </a:t>
            </a:r>
            <a:r>
              <a:rPr lang="en-US" sz="2400" spc="-65">
                <a:latin typeface="Times New Roman" panose="02020603050405020304" pitchFamily="18" charset="0"/>
                <a:cs typeface="Times New Roman" panose="02020603050405020304" pitchFamily="18" charset="0"/>
              </a:rPr>
              <a:t>and</a:t>
            </a:r>
            <a:r>
              <a:rPr lang="en-US" sz="2400" spc="-285">
                <a:latin typeface="Times New Roman" panose="02020603050405020304" pitchFamily="18" charset="0"/>
                <a:cs typeface="Times New Roman" panose="02020603050405020304" pitchFamily="18" charset="0"/>
              </a:rPr>
              <a:t> </a:t>
            </a:r>
            <a:r>
              <a:rPr lang="en-US" sz="2400" spc="-20">
                <a:latin typeface="Times New Roman" panose="02020603050405020304" pitchFamily="18" charset="0"/>
                <a:cs typeface="Times New Roman" panose="02020603050405020304" pitchFamily="18" charset="0"/>
              </a:rPr>
              <a:t>facilitate</a:t>
            </a:r>
            <a:r>
              <a:rPr lang="en-US" sz="2400" spc="-285">
                <a:latin typeface="Times New Roman" panose="02020603050405020304" pitchFamily="18" charset="0"/>
                <a:cs typeface="Times New Roman" panose="02020603050405020304" pitchFamily="18" charset="0"/>
              </a:rPr>
              <a:t> </a:t>
            </a:r>
            <a:r>
              <a:rPr lang="en-US" sz="2400" spc="-55">
                <a:latin typeface="Times New Roman" panose="02020603050405020304" pitchFamily="18" charset="0"/>
                <a:cs typeface="Times New Roman" panose="02020603050405020304" pitchFamily="18" charset="0"/>
              </a:rPr>
              <a:t>adaptive</a:t>
            </a:r>
            <a:r>
              <a:rPr lang="en-US" sz="2400" spc="-285">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traffic</a:t>
            </a:r>
            <a:r>
              <a:rPr lang="en-US" sz="2400" spc="-285">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control</a:t>
            </a:r>
            <a:r>
              <a:rPr lang="en-US" sz="2400" spc="-285">
                <a:latin typeface="Times New Roman" panose="02020603050405020304" pitchFamily="18" charset="0"/>
                <a:cs typeface="Times New Roman" panose="02020603050405020304" pitchFamily="18" charset="0"/>
              </a:rPr>
              <a:t> </a:t>
            </a:r>
            <a:r>
              <a:rPr lang="en-US" sz="2400" spc="-10">
                <a:latin typeface="Times New Roman" panose="02020603050405020304" pitchFamily="18" charset="0"/>
                <a:cs typeface="Times New Roman" panose="02020603050405020304" pitchFamily="18" charset="0"/>
              </a:rPr>
              <a:t>strategies</a:t>
            </a:r>
            <a:endParaRPr lang="en-US" sz="2400">
              <a:latin typeface="Times New Roman" panose="02020603050405020304" pitchFamily="18" charset="0"/>
              <a:cs typeface="Times New Roman" panose="02020603050405020304" pitchFamily="18" charset="0"/>
            </a:endParaRPr>
          </a:p>
          <a:p>
            <a:pPr marL="0" indent="0">
              <a:buNone/>
            </a:pPr>
            <a:endParaRPr lang="en-US">
              <a:latin typeface="Times New Roman" panose="02020603050405020304" pitchFamily="18" charset="0"/>
              <a:cs typeface="Times New Roman" panose="02020603050405020304" pitchFamily="18" charset="0"/>
            </a:endParaRPr>
          </a:p>
          <a:p>
            <a:pPr marL="0" indent="0">
              <a:buNone/>
            </a:pPr>
            <a:endParaRPr lang="en-IN"/>
          </a:p>
        </p:txBody>
      </p:sp>
    </p:spTree>
    <p:extLst>
      <p:ext uri="{BB962C8B-B14F-4D97-AF65-F5344CB8AC3E}">
        <p14:creationId xmlns:p14="http://schemas.microsoft.com/office/powerpoint/2010/main" val="880215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48757-9010-7455-727E-5F6AA6CB5A8B}"/>
              </a:ext>
            </a:extLst>
          </p:cNvPr>
          <p:cNvSpPr>
            <a:spLocks noGrp="1"/>
          </p:cNvSpPr>
          <p:nvPr>
            <p:ph type="title"/>
          </p:nvPr>
        </p:nvSpPr>
        <p:spPr/>
        <p:txBody>
          <a:bodyPr/>
          <a:lstStyle/>
          <a:p>
            <a:r>
              <a:rPr lang="en-US" u="sng">
                <a:latin typeface="Times New Roman" panose="02020603050405020304" pitchFamily="18" charset="0"/>
                <a:cs typeface="Times New Roman" panose="02020603050405020304" pitchFamily="18" charset="0"/>
              </a:rPr>
              <a:t>INTRODUCTION</a:t>
            </a:r>
            <a:endParaRPr lang="en-IN" u="sng">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928A4F-4BB3-E15D-9270-68D06749F233}"/>
              </a:ext>
            </a:extLst>
          </p:cNvPr>
          <p:cNvSpPr>
            <a:spLocks noGrp="1"/>
          </p:cNvSpPr>
          <p:nvPr>
            <p:ph idx="1"/>
          </p:nvPr>
        </p:nvSpPr>
        <p:spPr>
          <a:xfrm>
            <a:off x="1371600" y="1746739"/>
            <a:ext cx="9601200" cy="4642338"/>
          </a:xfrm>
        </p:spPr>
        <p:txBody>
          <a:bodyPr/>
          <a:lstStyle/>
          <a:p>
            <a:pPr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In the era of data-driven insights, Machine Learning emerges as a transformative force, empowering systems to learn from experience and improve performance autonomously.</a:t>
            </a:r>
          </a:p>
          <a:p>
            <a:pPr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This introduction delves into the dynamic world of Machine Learning, where algorithms evolve with data, enabling computers to discern patterns, make predictions, and adapt to changing scenarios.</a:t>
            </a:r>
          </a:p>
          <a:p>
            <a:pPr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As we navigate through the intricacies of this field, the goal is to unravel the potential applications, challenges, and the profound impact that Machine Learning continues to exert on diverse industries, from healthcare to finance and beyond.</a:t>
            </a:r>
          </a:p>
          <a:p>
            <a:pPr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In urban landscapes, the escalating challenges posed by traffic congestion demand innovative solutions.</a:t>
            </a:r>
          </a:p>
          <a:p>
            <a:pPr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This project delves into the realm of Traffic Prediction Management, seeking to revolutionize urban mobility through the seamless fusion of data analytics and intelligent systems.</a:t>
            </a:r>
          </a:p>
          <a:p>
            <a:pPr>
              <a:buFont typeface="Wingdings" panose="05000000000000000000" pitchFamily="2" charset="2"/>
              <a:buChar char="Ø"/>
            </a:pPr>
            <a:endParaRPr lang="en-US">
              <a:latin typeface="Times New Roman" panose="02020603050405020304" pitchFamily="18" charset="0"/>
              <a:cs typeface="Times New Roman" panose="02020603050405020304" pitchFamily="18" charset="0"/>
            </a:endParaRPr>
          </a:p>
          <a:p>
            <a:pPr marL="0" indent="0">
              <a:buNone/>
            </a:pPr>
            <a:endParaRPr lang="en-IN"/>
          </a:p>
        </p:txBody>
      </p:sp>
    </p:spTree>
    <p:extLst>
      <p:ext uri="{BB962C8B-B14F-4D97-AF65-F5344CB8AC3E}">
        <p14:creationId xmlns:p14="http://schemas.microsoft.com/office/powerpoint/2010/main" val="1001516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44A3-200A-E2A2-CEC6-BF6283566B87}"/>
              </a:ext>
            </a:extLst>
          </p:cNvPr>
          <p:cNvSpPr>
            <a:spLocks noGrp="1"/>
          </p:cNvSpPr>
          <p:nvPr>
            <p:ph type="title"/>
          </p:nvPr>
        </p:nvSpPr>
        <p:spPr>
          <a:xfrm>
            <a:off x="1371600" y="351692"/>
            <a:ext cx="9601200" cy="855785"/>
          </a:xfrm>
        </p:spPr>
        <p:txBody>
          <a:bodyPr>
            <a:normAutofit/>
          </a:bodyPr>
          <a:lstStyle/>
          <a:p>
            <a:r>
              <a:rPr lang="en-US" u="sng">
                <a:latin typeface="Times New Roman" panose="02020603050405020304" pitchFamily="18" charset="0"/>
                <a:cs typeface="Times New Roman" panose="02020603050405020304" pitchFamily="18" charset="0"/>
              </a:rPr>
              <a:t>LITERATURE SURVEY</a:t>
            </a:r>
            <a:endParaRPr lang="en-IN" u="sng">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59A99242-71F3-E142-690C-EF1BD530B900}"/>
              </a:ext>
            </a:extLst>
          </p:cNvPr>
          <p:cNvGraphicFramePr>
            <a:graphicFrameLocks noGrp="1"/>
          </p:cNvGraphicFramePr>
          <p:nvPr>
            <p:ph idx="1"/>
            <p:extLst>
              <p:ext uri="{D42A27DB-BD31-4B8C-83A1-F6EECF244321}">
                <p14:modId xmlns:p14="http://schemas.microsoft.com/office/powerpoint/2010/main" val="4004959948"/>
              </p:ext>
            </p:extLst>
          </p:nvPr>
        </p:nvGraphicFramePr>
        <p:xfrm>
          <a:off x="1371600" y="1312986"/>
          <a:ext cx="10504429" cy="5441641"/>
        </p:xfrm>
        <a:graphic>
          <a:graphicData uri="http://schemas.openxmlformats.org/drawingml/2006/table">
            <a:tbl>
              <a:tblPr firstRow="1" bandRow="1">
                <a:tableStyleId>{5C22544A-7EE6-4342-B048-85BDC9FD1C3A}</a:tableStyleId>
              </a:tblPr>
              <a:tblGrid>
                <a:gridCol w="736661">
                  <a:extLst>
                    <a:ext uri="{9D8B030D-6E8A-4147-A177-3AD203B41FA5}">
                      <a16:colId xmlns:a16="http://schemas.microsoft.com/office/drawing/2014/main" val="3933140428"/>
                    </a:ext>
                  </a:extLst>
                </a:gridCol>
                <a:gridCol w="1641491">
                  <a:extLst>
                    <a:ext uri="{9D8B030D-6E8A-4147-A177-3AD203B41FA5}">
                      <a16:colId xmlns:a16="http://schemas.microsoft.com/office/drawing/2014/main" val="3661170509"/>
                    </a:ext>
                  </a:extLst>
                </a:gridCol>
                <a:gridCol w="1641025">
                  <a:extLst>
                    <a:ext uri="{9D8B030D-6E8A-4147-A177-3AD203B41FA5}">
                      <a16:colId xmlns:a16="http://schemas.microsoft.com/office/drawing/2014/main" val="435078528"/>
                    </a:ext>
                  </a:extLst>
                </a:gridCol>
                <a:gridCol w="916238">
                  <a:extLst>
                    <a:ext uri="{9D8B030D-6E8A-4147-A177-3AD203B41FA5}">
                      <a16:colId xmlns:a16="http://schemas.microsoft.com/office/drawing/2014/main" val="1127539195"/>
                    </a:ext>
                  </a:extLst>
                </a:gridCol>
                <a:gridCol w="2044668">
                  <a:extLst>
                    <a:ext uri="{9D8B030D-6E8A-4147-A177-3AD203B41FA5}">
                      <a16:colId xmlns:a16="http://schemas.microsoft.com/office/drawing/2014/main" val="3003601149"/>
                    </a:ext>
                  </a:extLst>
                </a:gridCol>
                <a:gridCol w="1745021">
                  <a:extLst>
                    <a:ext uri="{9D8B030D-6E8A-4147-A177-3AD203B41FA5}">
                      <a16:colId xmlns:a16="http://schemas.microsoft.com/office/drawing/2014/main" val="1138368504"/>
                    </a:ext>
                  </a:extLst>
                </a:gridCol>
                <a:gridCol w="1779325">
                  <a:extLst>
                    <a:ext uri="{9D8B030D-6E8A-4147-A177-3AD203B41FA5}">
                      <a16:colId xmlns:a16="http://schemas.microsoft.com/office/drawing/2014/main" val="3897068487"/>
                    </a:ext>
                  </a:extLst>
                </a:gridCol>
              </a:tblGrid>
              <a:tr h="921585">
                <a:tc>
                  <a:txBody>
                    <a:bodyPr/>
                    <a:lstStyle/>
                    <a:p>
                      <a:r>
                        <a:rPr lang="en-IN">
                          <a:solidFill>
                            <a:schemeClr val="tx1"/>
                          </a:solidFill>
                          <a:latin typeface="Times New Roman" panose="02020603050405020304" pitchFamily="18" charset="0"/>
                          <a:cs typeface="Times New Roman" panose="02020603050405020304" pitchFamily="18" charset="0"/>
                        </a:rPr>
                        <a:t>S.NO</a:t>
                      </a: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TITLE</a:t>
                      </a: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AUTHOR</a:t>
                      </a:r>
                    </a:p>
                  </a:txBody>
                  <a:tcPr>
                    <a:noFill/>
                  </a:tcPr>
                </a:tc>
                <a:tc>
                  <a:txBody>
                    <a:bodyPr/>
                    <a:lstStyle/>
                    <a:p>
                      <a:r>
                        <a:rPr lang="en-IN" sz="1800" b="1" kern="1200">
                          <a:solidFill>
                            <a:schemeClr val="tx1"/>
                          </a:solidFill>
                          <a:effectLst/>
                          <a:latin typeface="Times New Roman" panose="02020603050405020304" pitchFamily="18" charset="0"/>
                          <a:ea typeface="+mn-ea"/>
                          <a:cs typeface="Times New Roman" panose="02020603050405020304" pitchFamily="18" charset="0"/>
                        </a:rPr>
                        <a:t>YEAR</a:t>
                      </a:r>
                      <a:endParaRPr lang="en-IN">
                        <a:solidFill>
                          <a:schemeClr val="tx1"/>
                        </a:solidFill>
                        <a:latin typeface="Times New Roman" panose="02020603050405020304" pitchFamily="18" charset="0"/>
                        <a:cs typeface="Times New Roman" panose="02020603050405020304" pitchFamily="18" charset="0"/>
                      </a:endParaRP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TECHNIQUES USED</a:t>
                      </a: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ADVANTAGE</a:t>
                      </a: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LIMITATIONS</a:t>
                      </a:r>
                    </a:p>
                  </a:txBody>
                  <a:tcPr>
                    <a:noFill/>
                  </a:tcPr>
                </a:tc>
                <a:extLst>
                  <a:ext uri="{0D108BD9-81ED-4DB2-BD59-A6C34878D82A}">
                    <a16:rowId xmlns:a16="http://schemas.microsoft.com/office/drawing/2014/main" val="1685462224"/>
                  </a:ext>
                </a:extLst>
              </a:tr>
              <a:tr h="2447416">
                <a:tc>
                  <a:txBody>
                    <a:bodyPr/>
                    <a:lstStyle/>
                    <a:p>
                      <a:r>
                        <a:rPr lang="en-IN" sz="1800" kern="1200">
                          <a:solidFill>
                            <a:schemeClr val="dk1"/>
                          </a:solidFill>
                          <a:effectLst/>
                          <a:latin typeface="Times New Roman" panose="02020603050405020304" pitchFamily="18" charset="0"/>
                          <a:ea typeface="+mn-ea"/>
                          <a:cs typeface="Times New Roman" panose="02020603050405020304" pitchFamily="18" charset="0"/>
                        </a:rPr>
                        <a:t>1.</a:t>
                      </a:r>
                    </a:p>
                  </a:txBody>
                  <a:tcPr>
                    <a:noFill/>
                  </a:tcPr>
                </a:tc>
                <a:tc>
                  <a:txBody>
                    <a:bodyPr/>
                    <a:lstStyle/>
                    <a:p>
                      <a:r>
                        <a:rPr lang="en-IN" sz="1000" kern="1200">
                          <a:solidFill>
                            <a:schemeClr val="dk1"/>
                          </a:solidFill>
                          <a:effectLst/>
                          <a:latin typeface="Times New Roman" panose="02020603050405020304" pitchFamily="18" charset="0"/>
                          <a:ea typeface="+mn-ea"/>
                          <a:cs typeface="Times New Roman" panose="02020603050405020304" pitchFamily="18" charset="0"/>
                        </a:rPr>
                        <a:t>Predicting Traffic for </a:t>
                      </a:r>
                    </a:p>
                    <a:p>
                      <a:r>
                        <a:rPr lang="en-IN" sz="1000" kern="1200">
                          <a:solidFill>
                            <a:schemeClr val="dk1"/>
                          </a:solidFill>
                          <a:effectLst/>
                          <a:latin typeface="Times New Roman" panose="02020603050405020304" pitchFamily="18" charset="0"/>
                          <a:ea typeface="+mn-ea"/>
                          <a:cs typeface="Times New Roman" panose="02020603050405020304" pitchFamily="18" charset="0"/>
                        </a:rPr>
                        <a:t>Intelligent Transport </a:t>
                      </a:r>
                    </a:p>
                    <a:p>
                      <a:r>
                        <a:rPr lang="en-IN" sz="1000" kern="1200">
                          <a:solidFill>
                            <a:schemeClr val="dk1"/>
                          </a:solidFill>
                          <a:effectLst/>
                          <a:latin typeface="Times New Roman" panose="02020603050405020304" pitchFamily="18" charset="0"/>
                          <a:ea typeface="+mn-ea"/>
                          <a:cs typeface="Times New Roman" panose="02020603050405020304" pitchFamily="18" charset="0"/>
                        </a:rPr>
                        <a:t>System Using Machine </a:t>
                      </a:r>
                    </a:p>
                    <a:p>
                      <a:r>
                        <a:rPr lang="en-IN" sz="1000" kern="1200">
                          <a:solidFill>
                            <a:schemeClr val="dk1"/>
                          </a:solidFill>
                          <a:effectLst/>
                          <a:latin typeface="Times New Roman" panose="02020603050405020304" pitchFamily="18" charset="0"/>
                          <a:ea typeface="+mn-ea"/>
                          <a:cs typeface="Times New Roman" panose="02020603050405020304" pitchFamily="18" charset="0"/>
                        </a:rPr>
                        <a:t>Learning Algorithms</a:t>
                      </a:r>
                      <a:endParaRPr lang="en-IN" sz="1000">
                        <a:latin typeface="Times New Roman" panose="02020603050405020304" pitchFamily="18" charset="0"/>
                        <a:cs typeface="Times New Roman" panose="02020603050405020304" pitchFamily="18" charset="0"/>
                      </a:endParaRPr>
                    </a:p>
                  </a:txBody>
                  <a:tcPr>
                    <a:noFill/>
                  </a:tcPr>
                </a:tc>
                <a:tc>
                  <a:txBody>
                    <a:bodyPr/>
                    <a:lstStyle/>
                    <a:p>
                      <a:r>
                        <a:rPr lang="en-IN" sz="1000" kern="1200">
                          <a:solidFill>
                            <a:schemeClr val="dk1"/>
                          </a:solidFill>
                          <a:effectLst/>
                          <a:latin typeface="Times New Roman" panose="02020603050405020304" pitchFamily="18" charset="0"/>
                          <a:ea typeface="+mn-ea"/>
                          <a:cs typeface="Times New Roman" panose="02020603050405020304" pitchFamily="18" charset="0"/>
                        </a:rPr>
                        <a:t>Sai Akshita </a:t>
                      </a:r>
                    </a:p>
                    <a:p>
                      <a:r>
                        <a:rPr lang="en-IN" sz="1000" kern="1200" err="1">
                          <a:solidFill>
                            <a:schemeClr val="dk1"/>
                          </a:solidFill>
                          <a:effectLst/>
                          <a:latin typeface="Times New Roman" panose="02020603050405020304" pitchFamily="18" charset="0"/>
                          <a:ea typeface="+mn-ea"/>
                          <a:cs typeface="Times New Roman" panose="02020603050405020304" pitchFamily="18" charset="0"/>
                        </a:rPr>
                        <a:t>Kanaparthy</a:t>
                      </a:r>
                      <a:r>
                        <a:rPr lang="en-IN" sz="1000" kern="1200">
                          <a:solidFill>
                            <a:schemeClr val="dk1"/>
                          </a:solidFill>
                          <a:effectLst/>
                          <a:latin typeface="Times New Roman" panose="02020603050405020304" pitchFamily="18" charset="0"/>
                          <a:ea typeface="+mn-ea"/>
                          <a:cs typeface="Times New Roman" panose="02020603050405020304" pitchFamily="18" charset="0"/>
                        </a:rPr>
                        <a:t>, Raveena </a:t>
                      </a:r>
                    </a:p>
                    <a:p>
                      <a:r>
                        <a:rPr lang="en-IN" sz="1000" kern="1200">
                          <a:solidFill>
                            <a:schemeClr val="dk1"/>
                          </a:solidFill>
                          <a:effectLst/>
                          <a:latin typeface="Times New Roman" panose="02020603050405020304" pitchFamily="18" charset="0"/>
                          <a:ea typeface="+mn-ea"/>
                          <a:cs typeface="Times New Roman" panose="02020603050405020304" pitchFamily="18" charset="0"/>
                        </a:rPr>
                        <a:t>Reddy Vemula, Sai </a:t>
                      </a:r>
                    </a:p>
                    <a:p>
                      <a:r>
                        <a:rPr lang="en-IN" sz="1000" kern="1200" err="1">
                          <a:solidFill>
                            <a:schemeClr val="dk1"/>
                          </a:solidFill>
                          <a:effectLst/>
                          <a:latin typeface="Times New Roman" panose="02020603050405020304" pitchFamily="18" charset="0"/>
                          <a:ea typeface="+mn-ea"/>
                          <a:cs typeface="Times New Roman" panose="02020603050405020304" pitchFamily="18" charset="0"/>
                        </a:rPr>
                        <a:t>Niyathi</a:t>
                      </a:r>
                      <a:r>
                        <a:rPr lang="en-IN" sz="1000" kern="1200">
                          <a:solidFill>
                            <a:schemeClr val="dk1"/>
                          </a:solidFill>
                          <a:effectLst/>
                          <a:latin typeface="Times New Roman" panose="02020603050405020304" pitchFamily="18" charset="0"/>
                          <a:ea typeface="+mn-ea"/>
                          <a:cs typeface="Times New Roman" panose="02020603050405020304" pitchFamily="18" charset="0"/>
                        </a:rPr>
                        <a:t> </a:t>
                      </a:r>
                      <a:r>
                        <a:rPr lang="en-IN" sz="1000" kern="1200" err="1">
                          <a:solidFill>
                            <a:schemeClr val="dk1"/>
                          </a:solidFill>
                          <a:effectLst/>
                          <a:latin typeface="Times New Roman" panose="02020603050405020304" pitchFamily="18" charset="0"/>
                          <a:ea typeface="+mn-ea"/>
                          <a:cs typeface="Times New Roman" panose="02020603050405020304" pitchFamily="18" charset="0"/>
                        </a:rPr>
                        <a:t>Padakant</a:t>
                      </a:r>
                      <a:r>
                        <a:rPr lang="en-IN" sz="1000" kern="1200">
                          <a:solidFill>
                            <a:schemeClr val="dk1"/>
                          </a:solidFill>
                          <a:effectLst/>
                          <a:latin typeface="Times New Roman" panose="02020603050405020304" pitchFamily="18" charset="0"/>
                          <a:ea typeface="+mn-ea"/>
                          <a:cs typeface="Times New Roman" panose="02020603050405020304" pitchFamily="18" charset="0"/>
                        </a:rPr>
                        <a:t> </a:t>
                      </a:r>
                      <a:endParaRPr lang="en-IN" sz="1000">
                        <a:latin typeface="Times New Roman" panose="02020603050405020304" pitchFamily="18" charset="0"/>
                        <a:cs typeface="Times New Roman" panose="02020603050405020304" pitchFamily="18" charset="0"/>
                      </a:endParaRPr>
                    </a:p>
                  </a:txBody>
                  <a:tcPr>
                    <a:noFill/>
                  </a:tcPr>
                </a:tc>
                <a:tc>
                  <a:txBody>
                    <a:bodyPr/>
                    <a:lstStyle/>
                    <a:p>
                      <a:r>
                        <a:rPr lang="en-IN" sz="1000">
                          <a:latin typeface="Times New Roman" panose="02020603050405020304" pitchFamily="18" charset="0"/>
                          <a:cs typeface="Times New Roman" panose="02020603050405020304" pitchFamily="18" charset="0"/>
                        </a:rPr>
                        <a:t>2022</a:t>
                      </a:r>
                    </a:p>
                  </a:txBody>
                  <a:tcPr>
                    <a:noFill/>
                  </a:tcPr>
                </a:tc>
                <a:tc>
                  <a:txBody>
                    <a:bodyPr/>
                    <a:lstStyle/>
                    <a:p>
                      <a:r>
                        <a:rPr lang="en-IN" sz="1000" kern="1200">
                          <a:solidFill>
                            <a:schemeClr val="dk1"/>
                          </a:solidFill>
                          <a:effectLst/>
                          <a:latin typeface="Times New Roman" panose="02020603050405020304" pitchFamily="18" charset="0"/>
                          <a:ea typeface="+mn-ea"/>
                          <a:cs typeface="Times New Roman" panose="02020603050405020304" pitchFamily="18" charset="0"/>
                        </a:rPr>
                        <a:t>In this paper, different machine algorithms are employed for achieving higher efficiency and accurate results. To identify classification and regression, Decision Tree Algorithm (DT)is used. Based on the parameters supplied, it's a graphical depiction of all possible solutions to a problem/decision. </a:t>
                      </a:r>
                      <a:endParaRPr lang="en-IN" sz="1000">
                        <a:latin typeface="Times New Roman" panose="02020603050405020304" pitchFamily="18" charset="0"/>
                        <a:cs typeface="Times New Roman" panose="02020603050405020304" pitchFamily="18" charset="0"/>
                      </a:endParaRPr>
                    </a:p>
                  </a:txBody>
                  <a:tcPr>
                    <a:noFill/>
                  </a:tcPr>
                </a:tc>
                <a:tc>
                  <a:txBody>
                    <a:bodyPr/>
                    <a:lstStyle/>
                    <a:p>
                      <a:r>
                        <a:rPr lang="en-US" sz="1000" b="0" i="0" kern="1200">
                          <a:solidFill>
                            <a:schemeClr val="dk1"/>
                          </a:solidFill>
                          <a:effectLst/>
                          <a:latin typeface="Times New Roman" panose="02020603050405020304" pitchFamily="18" charset="0"/>
                          <a:ea typeface="+mn-ea"/>
                          <a:cs typeface="Times New Roman" panose="02020603050405020304" pitchFamily="18" charset="0"/>
                        </a:rPr>
                        <a:t>Machine learning algorithms can analyze historical and real-time traffic data to predict congestion, enabling better traffic management and optimization of traffic flow</a:t>
                      </a:r>
                      <a:r>
                        <a:rPr lang="en-US" sz="1800" b="0" i="0" kern="1200">
                          <a:solidFill>
                            <a:schemeClr val="dk1"/>
                          </a:solidFill>
                          <a:effectLst/>
                          <a:latin typeface="+mn-lt"/>
                          <a:ea typeface="+mn-ea"/>
                          <a:cs typeface="+mn-cs"/>
                        </a:rPr>
                        <a:t>.</a:t>
                      </a:r>
                      <a:endParaRPr lang="en-IN"/>
                    </a:p>
                  </a:txBody>
                  <a:tcPr>
                    <a:noFill/>
                  </a:tcPr>
                </a:tc>
                <a:tc>
                  <a:txBody>
                    <a:bodyPr/>
                    <a:lstStyle/>
                    <a:p>
                      <a:r>
                        <a:rPr lang="en-IN" sz="1000" kern="1200">
                          <a:solidFill>
                            <a:schemeClr val="dk1"/>
                          </a:solidFill>
                          <a:effectLst/>
                          <a:latin typeface="Times New Roman" panose="02020603050405020304" pitchFamily="18" charset="0"/>
                          <a:ea typeface="+mn-ea"/>
                          <a:cs typeface="Times New Roman" panose="02020603050405020304" pitchFamily="18" charset="0"/>
                        </a:rPr>
                        <a:t>Decision trees can be difficult to interpret and explain, particularly as the complexity of the model increases. This can make it challenging to communicate the results of the model to stakeholders, which is essential in traffic prediction for effective decision-making. </a:t>
                      </a:r>
                      <a:endParaRPr lang="en-IN" sz="1000">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527970314"/>
                  </a:ext>
                </a:extLst>
              </a:tr>
              <a:tr h="1957397">
                <a:tc>
                  <a:txBody>
                    <a:bodyPr/>
                    <a:lstStyle/>
                    <a:p>
                      <a:r>
                        <a:rPr lang="en-IN">
                          <a:latin typeface="Times New Roman" panose="02020603050405020304" pitchFamily="18" charset="0"/>
                          <a:cs typeface="Times New Roman" panose="02020603050405020304" pitchFamily="18" charset="0"/>
                        </a:rPr>
                        <a:t>2</a:t>
                      </a:r>
                      <a:r>
                        <a:rPr lang="en-IN"/>
                        <a:t>.</a:t>
                      </a:r>
                    </a:p>
                  </a:txBody>
                  <a:tcPr>
                    <a:noFill/>
                  </a:tcPr>
                </a:tc>
                <a:tc>
                  <a:txBody>
                    <a:bodyPr/>
                    <a:lstStyle/>
                    <a:p>
                      <a:r>
                        <a:rPr lang="en-IN" sz="1000" kern="1200">
                          <a:solidFill>
                            <a:schemeClr val="dk1"/>
                          </a:solidFill>
                          <a:effectLst/>
                          <a:latin typeface="Times New Roman" panose="02020603050405020304" pitchFamily="18" charset="0"/>
                          <a:ea typeface="+mn-ea"/>
                          <a:cs typeface="Times New Roman" panose="02020603050405020304" pitchFamily="18" charset="0"/>
                        </a:rPr>
                        <a:t>Prediction of HDD </a:t>
                      </a:r>
                    </a:p>
                    <a:p>
                      <a:r>
                        <a:rPr lang="en-IN" sz="1000" kern="1200">
                          <a:solidFill>
                            <a:schemeClr val="dk1"/>
                          </a:solidFill>
                          <a:effectLst/>
                          <a:latin typeface="Times New Roman" panose="02020603050405020304" pitchFamily="18" charset="0"/>
                          <a:ea typeface="+mn-ea"/>
                          <a:cs typeface="Times New Roman" panose="02020603050405020304" pitchFamily="18" charset="0"/>
                        </a:rPr>
                        <a:t>Failures by Ensemble </a:t>
                      </a:r>
                    </a:p>
                    <a:p>
                      <a:r>
                        <a:rPr lang="en-IN" sz="1000" kern="1200">
                          <a:solidFill>
                            <a:schemeClr val="dk1"/>
                          </a:solidFill>
                          <a:effectLst/>
                          <a:latin typeface="Times New Roman" panose="02020603050405020304" pitchFamily="18" charset="0"/>
                          <a:ea typeface="+mn-ea"/>
                          <a:cs typeface="Times New Roman" panose="02020603050405020304" pitchFamily="18" charset="0"/>
                        </a:rPr>
                        <a:t>Learning </a:t>
                      </a:r>
                    </a:p>
                    <a:p>
                      <a:endParaRPr lang="en-IN"/>
                    </a:p>
                  </a:txBody>
                  <a:tcPr>
                    <a:noFill/>
                  </a:tcPr>
                </a:tc>
                <a:tc>
                  <a:txBody>
                    <a:bodyPr/>
                    <a:lstStyle/>
                    <a:p>
                      <a:r>
                        <a:rPr lang="en-IN" sz="1000" kern="1200">
                          <a:solidFill>
                            <a:schemeClr val="dk1"/>
                          </a:solidFill>
                          <a:effectLst/>
                          <a:latin typeface="Times New Roman" panose="02020603050405020304" pitchFamily="18" charset="0"/>
                          <a:ea typeface="+mn-ea"/>
                          <a:cs typeface="Times New Roman" panose="02020603050405020304" pitchFamily="18" charset="0"/>
                        </a:rPr>
                        <a:t>Narendran, </a:t>
                      </a:r>
                      <a:r>
                        <a:rPr lang="en-IN" sz="1000" kern="1200" err="1">
                          <a:solidFill>
                            <a:schemeClr val="dk1"/>
                          </a:solidFill>
                          <a:effectLst/>
                          <a:latin typeface="Times New Roman" panose="02020603050405020304" pitchFamily="18" charset="0"/>
                          <a:ea typeface="+mn-ea"/>
                          <a:cs typeface="Times New Roman" panose="02020603050405020304" pitchFamily="18" charset="0"/>
                        </a:rPr>
                        <a:t>Monishraj</a:t>
                      </a:r>
                      <a:r>
                        <a:rPr lang="en-IN" sz="1000" kern="1200">
                          <a:solidFill>
                            <a:schemeClr val="dk1"/>
                          </a:solidFill>
                          <a:effectLst/>
                          <a:latin typeface="Times New Roman" panose="02020603050405020304" pitchFamily="18" charset="0"/>
                          <a:ea typeface="+mn-ea"/>
                          <a:cs typeface="Times New Roman" panose="02020603050405020304" pitchFamily="18" charset="0"/>
                        </a:rPr>
                        <a:t>, </a:t>
                      </a:r>
                    </a:p>
                    <a:p>
                      <a:r>
                        <a:rPr lang="en-IN" sz="1000" kern="1200" err="1">
                          <a:solidFill>
                            <a:schemeClr val="dk1"/>
                          </a:solidFill>
                          <a:effectLst/>
                          <a:latin typeface="Times New Roman" panose="02020603050405020304" pitchFamily="18" charset="0"/>
                          <a:ea typeface="+mn-ea"/>
                          <a:cs typeface="Times New Roman" panose="02020603050405020304" pitchFamily="18" charset="0"/>
                        </a:rPr>
                        <a:t>Dr.</a:t>
                      </a:r>
                      <a:r>
                        <a:rPr lang="en-IN" sz="1000" kern="1200">
                          <a:solidFill>
                            <a:schemeClr val="dk1"/>
                          </a:solidFill>
                          <a:effectLst/>
                          <a:latin typeface="Times New Roman" panose="02020603050405020304" pitchFamily="18" charset="0"/>
                          <a:ea typeface="+mn-ea"/>
                          <a:cs typeface="Times New Roman" panose="02020603050405020304" pitchFamily="18" charset="0"/>
                        </a:rPr>
                        <a:t> Sathya </a:t>
                      </a:r>
                      <a:r>
                        <a:rPr lang="en-IN" sz="1000" kern="1200" err="1">
                          <a:solidFill>
                            <a:schemeClr val="dk1"/>
                          </a:solidFill>
                          <a:effectLst/>
                          <a:latin typeface="Times New Roman" panose="02020603050405020304" pitchFamily="18" charset="0"/>
                          <a:ea typeface="+mn-ea"/>
                          <a:cs typeface="Times New Roman" panose="02020603050405020304" pitchFamily="18" charset="0"/>
                        </a:rPr>
                        <a:t>Srivinas</a:t>
                      </a:r>
                      <a:r>
                        <a:rPr lang="en-IN" sz="1000" kern="1200">
                          <a:solidFill>
                            <a:schemeClr val="dk1"/>
                          </a:solidFill>
                          <a:effectLst/>
                          <a:latin typeface="Times New Roman" panose="02020603050405020304" pitchFamily="18" charset="0"/>
                          <a:ea typeface="+mn-ea"/>
                          <a:cs typeface="Times New Roman" panose="02020603050405020304" pitchFamily="18" charset="0"/>
                        </a:rPr>
                        <a:t> </a:t>
                      </a:r>
                      <a:endParaRPr lang="en-IN" sz="1000">
                        <a:latin typeface="Times New Roman" panose="02020603050405020304" pitchFamily="18" charset="0"/>
                        <a:cs typeface="Times New Roman" panose="02020603050405020304" pitchFamily="18" charset="0"/>
                      </a:endParaRPr>
                    </a:p>
                  </a:txBody>
                  <a:tcPr>
                    <a:noFill/>
                  </a:tcPr>
                </a:tc>
                <a:tc>
                  <a:txBody>
                    <a:bodyPr/>
                    <a:lstStyle/>
                    <a:p>
                      <a:r>
                        <a:rPr lang="en-IN" sz="1000">
                          <a:latin typeface="Times New Roman" panose="02020603050405020304" pitchFamily="18" charset="0"/>
                          <a:cs typeface="Times New Roman" panose="02020603050405020304" pitchFamily="18" charset="0"/>
                        </a:rPr>
                        <a:t>2022</a:t>
                      </a:r>
                    </a:p>
                  </a:txBody>
                  <a:tcPr>
                    <a:noFill/>
                  </a:tcPr>
                </a:tc>
                <a:tc>
                  <a:txBody>
                    <a:bodyPr/>
                    <a:lstStyle/>
                    <a:p>
                      <a:r>
                        <a:rPr lang="en-IN" sz="1000" kern="1200">
                          <a:solidFill>
                            <a:schemeClr val="dk1"/>
                          </a:solidFill>
                          <a:effectLst/>
                          <a:latin typeface="Times New Roman" panose="02020603050405020304" pitchFamily="18" charset="0"/>
                          <a:ea typeface="+mn-ea"/>
                          <a:cs typeface="Times New Roman" panose="02020603050405020304" pitchFamily="18" charset="0"/>
                        </a:rPr>
                        <a:t>In traffic prediction, ensemble learning can be applied in several ways. For example, different models can be trained on different subsets of data, and their predictions can be combined to produce an overall prediction</a:t>
                      </a:r>
                      <a:endParaRPr lang="en-IN" sz="1000">
                        <a:latin typeface="Times New Roman" panose="02020603050405020304" pitchFamily="18" charset="0"/>
                        <a:cs typeface="Times New Roman" panose="02020603050405020304" pitchFamily="18" charset="0"/>
                      </a:endParaRPr>
                    </a:p>
                  </a:txBody>
                  <a:tcPr>
                    <a:noFill/>
                  </a:tcPr>
                </a:tc>
                <a:tc>
                  <a:txBody>
                    <a:bodyPr/>
                    <a:lstStyle/>
                    <a:p>
                      <a:r>
                        <a:rPr lang="en-US" sz="1000" b="0" i="0" kern="1200">
                          <a:solidFill>
                            <a:schemeClr val="dk1"/>
                          </a:solidFill>
                          <a:effectLst/>
                          <a:latin typeface="Times New Roman" panose="02020603050405020304" pitchFamily="18" charset="0"/>
                          <a:ea typeface="+mn-ea"/>
                          <a:cs typeface="Times New Roman" panose="02020603050405020304" pitchFamily="18" charset="0"/>
                        </a:rPr>
                        <a:t>Ensemble learning techniques can effectively combine multiple predictive models, enhancing the ability to detect subtle patterns indicative of impending hard disk drive (HDD) failures. This allows for early identification and intervention, reducing the risk of data loss and downtime.</a:t>
                      </a:r>
                      <a:endParaRPr lang="en-IN" sz="1000">
                        <a:latin typeface="Times New Roman" panose="02020603050405020304" pitchFamily="18" charset="0"/>
                        <a:cs typeface="Times New Roman" panose="02020603050405020304" pitchFamily="18" charset="0"/>
                      </a:endParaRPr>
                    </a:p>
                  </a:txBody>
                  <a:tcPr>
                    <a:noFill/>
                  </a:tcPr>
                </a:tc>
                <a:tc>
                  <a:txBody>
                    <a:bodyPr/>
                    <a:lstStyle/>
                    <a:p>
                      <a:r>
                        <a:rPr lang="en-IN" sz="1000" kern="1200">
                          <a:solidFill>
                            <a:schemeClr val="dk1"/>
                          </a:solidFill>
                          <a:effectLst/>
                          <a:latin typeface="Times New Roman" panose="02020603050405020304" pitchFamily="18" charset="0"/>
                          <a:ea typeface="+mn-ea"/>
                          <a:cs typeface="Times New Roman" panose="02020603050405020304" pitchFamily="18" charset="0"/>
                        </a:rPr>
                        <a:t>Ensemble learning in traffic prediction can have some disadvantages, such as increased computational complexity due to the need to train multiple models. Additionally, ensemble methods may be more challenging to interpret than individual models, making it more difficult to understand how the predictions were made. </a:t>
                      </a:r>
                      <a:endParaRPr lang="en-IN" sz="1000">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2467029896"/>
                  </a:ext>
                </a:extLst>
              </a:tr>
            </a:tbl>
          </a:graphicData>
        </a:graphic>
      </p:graphicFrame>
    </p:spTree>
    <p:extLst>
      <p:ext uri="{BB962C8B-B14F-4D97-AF65-F5344CB8AC3E}">
        <p14:creationId xmlns:p14="http://schemas.microsoft.com/office/powerpoint/2010/main" val="2260063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BF61A2A-2D07-38D4-3E06-1AA58DE2B69C}"/>
              </a:ext>
            </a:extLst>
          </p:cNvPr>
          <p:cNvGraphicFramePr>
            <a:graphicFrameLocks noGrp="1"/>
          </p:cNvGraphicFramePr>
          <p:nvPr>
            <p:ph idx="1"/>
            <p:extLst>
              <p:ext uri="{D42A27DB-BD31-4B8C-83A1-F6EECF244321}">
                <p14:modId xmlns:p14="http://schemas.microsoft.com/office/powerpoint/2010/main" val="369909495"/>
              </p:ext>
            </p:extLst>
          </p:nvPr>
        </p:nvGraphicFramePr>
        <p:xfrm>
          <a:off x="973015" y="562707"/>
          <a:ext cx="11000221" cy="5806825"/>
        </p:xfrm>
        <a:graphic>
          <a:graphicData uri="http://schemas.openxmlformats.org/drawingml/2006/table">
            <a:tbl>
              <a:tblPr firstRow="1" bandRow="1">
                <a:tableStyleId>{5C22544A-7EE6-4342-B048-85BDC9FD1C3A}</a:tableStyleId>
              </a:tblPr>
              <a:tblGrid>
                <a:gridCol w="767080">
                  <a:extLst>
                    <a:ext uri="{9D8B030D-6E8A-4147-A177-3AD203B41FA5}">
                      <a16:colId xmlns:a16="http://schemas.microsoft.com/office/drawing/2014/main" val="1659491380"/>
                    </a:ext>
                  </a:extLst>
                </a:gridCol>
                <a:gridCol w="2003541">
                  <a:extLst>
                    <a:ext uri="{9D8B030D-6E8A-4147-A177-3AD203B41FA5}">
                      <a16:colId xmlns:a16="http://schemas.microsoft.com/office/drawing/2014/main" val="87374178"/>
                    </a:ext>
                  </a:extLst>
                </a:gridCol>
                <a:gridCol w="1688124">
                  <a:extLst>
                    <a:ext uri="{9D8B030D-6E8A-4147-A177-3AD203B41FA5}">
                      <a16:colId xmlns:a16="http://schemas.microsoft.com/office/drawing/2014/main" val="2627338568"/>
                    </a:ext>
                  </a:extLst>
                </a:gridCol>
                <a:gridCol w="1031630">
                  <a:extLst>
                    <a:ext uri="{9D8B030D-6E8A-4147-A177-3AD203B41FA5}">
                      <a16:colId xmlns:a16="http://schemas.microsoft.com/office/drawing/2014/main" val="2337189651"/>
                    </a:ext>
                  </a:extLst>
                </a:gridCol>
                <a:gridCol w="1899139">
                  <a:extLst>
                    <a:ext uri="{9D8B030D-6E8A-4147-A177-3AD203B41FA5}">
                      <a16:colId xmlns:a16="http://schemas.microsoft.com/office/drawing/2014/main" val="4080554258"/>
                    </a:ext>
                  </a:extLst>
                </a:gridCol>
                <a:gridCol w="1781907">
                  <a:extLst>
                    <a:ext uri="{9D8B030D-6E8A-4147-A177-3AD203B41FA5}">
                      <a16:colId xmlns:a16="http://schemas.microsoft.com/office/drawing/2014/main" val="3056693361"/>
                    </a:ext>
                  </a:extLst>
                </a:gridCol>
                <a:gridCol w="1828800">
                  <a:extLst>
                    <a:ext uri="{9D8B030D-6E8A-4147-A177-3AD203B41FA5}">
                      <a16:colId xmlns:a16="http://schemas.microsoft.com/office/drawing/2014/main" val="4196082424"/>
                    </a:ext>
                  </a:extLst>
                </a:gridCol>
              </a:tblGrid>
              <a:tr h="921939">
                <a:tc>
                  <a:txBody>
                    <a:bodyPr/>
                    <a:lstStyle/>
                    <a:p>
                      <a:r>
                        <a:rPr lang="en-IN" sz="1800" b="1">
                          <a:solidFill>
                            <a:schemeClr val="tx1"/>
                          </a:solidFill>
                          <a:latin typeface="Times New Roman" panose="02020603050405020304" pitchFamily="18" charset="0"/>
                          <a:cs typeface="Times New Roman" panose="02020603050405020304" pitchFamily="18" charset="0"/>
                        </a:rPr>
                        <a:t>S.NO</a:t>
                      </a:r>
                    </a:p>
                  </a:txBody>
                  <a:tcPr>
                    <a:noFill/>
                  </a:tcPr>
                </a:tc>
                <a:tc>
                  <a:txBody>
                    <a:bodyPr/>
                    <a:lstStyle/>
                    <a:p>
                      <a:r>
                        <a:rPr lang="en-IN" b="1">
                          <a:solidFill>
                            <a:schemeClr val="tx1"/>
                          </a:solidFill>
                          <a:latin typeface="Times New Roman" panose="02020603050405020304" pitchFamily="18" charset="0"/>
                          <a:cs typeface="Times New Roman" panose="02020603050405020304" pitchFamily="18" charset="0"/>
                        </a:rPr>
                        <a:t>TITLE</a:t>
                      </a: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AUTHOR</a:t>
                      </a: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YEAR</a:t>
                      </a: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TECHNIQUES USED</a:t>
                      </a:r>
                    </a:p>
                  </a:txBody>
                  <a:tcPr>
                    <a:lnR w="12700" cmpd="sng">
                      <a:noFill/>
                    </a:lnR>
                    <a:noFill/>
                  </a:tcPr>
                </a:tc>
                <a:tc>
                  <a:txBody>
                    <a:bodyPr/>
                    <a:lstStyle/>
                    <a:p>
                      <a:r>
                        <a:rPr lang="en-IN">
                          <a:solidFill>
                            <a:schemeClr val="tx1"/>
                          </a:solidFill>
                          <a:latin typeface="Times New Roman" panose="02020603050405020304" pitchFamily="18" charset="0"/>
                          <a:cs typeface="Times New Roman" panose="02020603050405020304" pitchFamily="18" charset="0"/>
                        </a:rPr>
                        <a:t>ADVANTAGE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IN">
                          <a:solidFill>
                            <a:schemeClr val="tx1"/>
                          </a:solidFill>
                          <a:latin typeface="Times New Roman" panose="02020603050405020304" pitchFamily="18" charset="0"/>
                          <a:cs typeface="Times New Roman" panose="02020603050405020304" pitchFamily="18" charset="0"/>
                        </a:rPr>
                        <a:t>LIMITATIONS</a:t>
                      </a:r>
                    </a:p>
                  </a:txBody>
                  <a:tcPr>
                    <a:lnL w="12700" cmpd="sng">
                      <a:noFill/>
                    </a:lnL>
                    <a:noFill/>
                  </a:tcPr>
                </a:tc>
                <a:extLst>
                  <a:ext uri="{0D108BD9-81ED-4DB2-BD59-A6C34878D82A}">
                    <a16:rowId xmlns:a16="http://schemas.microsoft.com/office/drawing/2014/main" val="2040380304"/>
                  </a:ext>
                </a:extLst>
              </a:tr>
              <a:tr h="2466031">
                <a:tc>
                  <a:txBody>
                    <a:bodyPr/>
                    <a:lstStyle/>
                    <a:p>
                      <a:r>
                        <a:rPr lang="en-IN">
                          <a:latin typeface="Times New Roman" panose="02020603050405020304" pitchFamily="18" charset="0"/>
                          <a:cs typeface="Times New Roman" panose="02020603050405020304" pitchFamily="18" charset="0"/>
                        </a:rPr>
                        <a:t>3</a:t>
                      </a:r>
                      <a:r>
                        <a:rPr lang="en-IN"/>
                        <a:t>.</a:t>
                      </a:r>
                    </a:p>
                  </a:txBody>
                  <a:tcPr>
                    <a:noFill/>
                  </a:tcPr>
                </a:tc>
                <a:tc>
                  <a:txBody>
                    <a:bodyPr/>
                    <a:lstStyle/>
                    <a:p>
                      <a:r>
                        <a:rPr lang="en-IN" sz="1000" kern="1200">
                          <a:solidFill>
                            <a:schemeClr val="dk1"/>
                          </a:solidFill>
                          <a:effectLst/>
                          <a:latin typeface="Times New Roman" panose="02020603050405020304" pitchFamily="18" charset="0"/>
                          <a:ea typeface="+mn-ea"/>
                          <a:cs typeface="Times New Roman" panose="02020603050405020304" pitchFamily="18" charset="0"/>
                        </a:rPr>
                        <a:t>Traffic Data prediction in </a:t>
                      </a:r>
                    </a:p>
                    <a:p>
                      <a:r>
                        <a:rPr lang="en-IN" sz="1000" kern="1200">
                          <a:solidFill>
                            <a:schemeClr val="dk1"/>
                          </a:solidFill>
                          <a:effectLst/>
                          <a:latin typeface="Times New Roman" panose="02020603050405020304" pitchFamily="18" charset="0"/>
                          <a:ea typeface="+mn-ea"/>
                          <a:cs typeface="Times New Roman" panose="02020603050405020304" pitchFamily="18" charset="0"/>
                        </a:rPr>
                        <a:t>Intelligent Transportation System using m-KNN algorithm and </a:t>
                      </a:r>
                    </a:p>
                    <a:p>
                      <a:r>
                        <a:rPr lang="en-IN" sz="1000" kern="1200">
                          <a:solidFill>
                            <a:schemeClr val="dk1"/>
                          </a:solidFill>
                          <a:effectLst/>
                          <a:latin typeface="Times New Roman" panose="02020603050405020304" pitchFamily="18" charset="0"/>
                          <a:ea typeface="+mn-ea"/>
                          <a:cs typeface="Times New Roman" panose="02020603050405020304" pitchFamily="18" charset="0"/>
                        </a:rPr>
                        <a:t>Principle Component </a:t>
                      </a:r>
                    </a:p>
                    <a:p>
                      <a:r>
                        <a:rPr lang="en-IN" sz="1000" kern="1200">
                          <a:solidFill>
                            <a:schemeClr val="dk1"/>
                          </a:solidFill>
                          <a:effectLst/>
                          <a:latin typeface="Times New Roman" panose="02020603050405020304" pitchFamily="18" charset="0"/>
                          <a:ea typeface="+mn-ea"/>
                          <a:cs typeface="Times New Roman" panose="02020603050405020304" pitchFamily="18" charset="0"/>
                        </a:rPr>
                        <a:t>Analysis.</a:t>
                      </a:r>
                      <a:endParaRPr lang="en-IN" sz="1000">
                        <a:latin typeface="Times New Roman" panose="02020603050405020304" pitchFamily="18" charset="0"/>
                        <a:cs typeface="Times New Roman" panose="02020603050405020304" pitchFamily="18" charset="0"/>
                      </a:endParaRPr>
                    </a:p>
                  </a:txBody>
                  <a:tcPr>
                    <a:noFill/>
                  </a:tcPr>
                </a:tc>
                <a:tc>
                  <a:txBody>
                    <a:bodyPr/>
                    <a:lstStyle/>
                    <a:p>
                      <a:r>
                        <a:rPr lang="en-IN" sz="1000" kern="1200" err="1">
                          <a:solidFill>
                            <a:schemeClr val="dk1"/>
                          </a:solidFill>
                          <a:effectLst/>
                          <a:latin typeface="Times New Roman" panose="02020603050405020304" pitchFamily="18" charset="0"/>
                          <a:ea typeface="+mn-ea"/>
                          <a:cs typeface="Times New Roman" panose="02020603050405020304" pitchFamily="18" charset="0"/>
                        </a:rPr>
                        <a:t>P.Pavithra</a:t>
                      </a:r>
                      <a:r>
                        <a:rPr lang="en-IN" sz="1000" kern="1200">
                          <a:solidFill>
                            <a:schemeClr val="dk1"/>
                          </a:solidFill>
                          <a:effectLst/>
                          <a:latin typeface="Times New Roman" panose="02020603050405020304" pitchFamily="18" charset="0"/>
                          <a:ea typeface="+mn-ea"/>
                          <a:cs typeface="Times New Roman" panose="02020603050405020304" pitchFamily="18" charset="0"/>
                        </a:rPr>
                        <a:t> , </a:t>
                      </a:r>
                      <a:r>
                        <a:rPr lang="en-IN" sz="1000" kern="1200" err="1">
                          <a:solidFill>
                            <a:schemeClr val="dk1"/>
                          </a:solidFill>
                          <a:effectLst/>
                          <a:latin typeface="Times New Roman" panose="02020603050405020304" pitchFamily="18" charset="0"/>
                          <a:ea typeface="+mn-ea"/>
                          <a:cs typeface="Times New Roman" panose="02020603050405020304" pitchFamily="18" charset="0"/>
                        </a:rPr>
                        <a:t>R.Vadivel</a:t>
                      </a:r>
                      <a:r>
                        <a:rPr lang="en-IN" sz="1000" kern="1200">
                          <a:solidFill>
                            <a:schemeClr val="dk1"/>
                          </a:solidFill>
                          <a:effectLst/>
                          <a:latin typeface="Times New Roman" panose="02020603050405020304" pitchFamily="18" charset="0"/>
                          <a:ea typeface="+mn-ea"/>
                          <a:cs typeface="Times New Roman" panose="02020603050405020304" pitchFamily="18" charset="0"/>
                        </a:rPr>
                        <a:t> </a:t>
                      </a:r>
                      <a:endParaRPr lang="en-IN" sz="1000">
                        <a:latin typeface="Times New Roman" panose="02020603050405020304" pitchFamily="18" charset="0"/>
                        <a:cs typeface="Times New Roman" panose="02020603050405020304" pitchFamily="18" charset="0"/>
                      </a:endParaRPr>
                    </a:p>
                  </a:txBody>
                  <a:tcPr>
                    <a:noFill/>
                  </a:tcPr>
                </a:tc>
                <a:tc>
                  <a:txBody>
                    <a:bodyPr/>
                    <a:lstStyle/>
                    <a:p>
                      <a:r>
                        <a:rPr lang="en-IN" sz="1000">
                          <a:latin typeface="Times New Roman" panose="02020603050405020304" pitchFamily="18" charset="0"/>
                          <a:cs typeface="Times New Roman" panose="02020603050405020304" pitchFamily="18" charset="0"/>
                        </a:rPr>
                        <a:t>2021</a:t>
                      </a:r>
                    </a:p>
                  </a:txBody>
                  <a:tcPr>
                    <a:noFill/>
                  </a:tcPr>
                </a:tc>
                <a:tc>
                  <a:txBody>
                    <a:bodyPr/>
                    <a:lstStyle/>
                    <a:p>
                      <a:r>
                        <a:rPr lang="en-IN" sz="1000" kern="1200">
                          <a:solidFill>
                            <a:schemeClr val="dk1"/>
                          </a:solidFill>
                          <a:effectLst/>
                          <a:latin typeface="Times New Roman" panose="02020603050405020304" pitchFamily="18" charset="0"/>
                          <a:ea typeface="+mn-ea"/>
                          <a:cs typeface="Times New Roman" panose="02020603050405020304" pitchFamily="18" charset="0"/>
                        </a:rPr>
                        <a:t>System employed m-KNN </a:t>
                      </a:r>
                    </a:p>
                    <a:p>
                      <a:r>
                        <a:rPr lang="en-IN" sz="1000" kern="1200">
                          <a:solidFill>
                            <a:schemeClr val="dk1"/>
                          </a:solidFill>
                          <a:effectLst/>
                          <a:latin typeface="Times New Roman" panose="02020603050405020304" pitchFamily="18" charset="0"/>
                          <a:ea typeface="+mn-ea"/>
                          <a:cs typeface="Times New Roman" panose="02020603050405020304" pitchFamily="18" charset="0"/>
                        </a:rPr>
                        <a:t>(Modified k Nearest Neighbour algorithm) as a classification model and PCA </a:t>
                      </a:r>
                    </a:p>
                    <a:p>
                      <a:r>
                        <a:rPr lang="en-IN" sz="1000" kern="1200">
                          <a:solidFill>
                            <a:schemeClr val="dk1"/>
                          </a:solidFill>
                          <a:effectLst/>
                          <a:latin typeface="Times New Roman" panose="02020603050405020304" pitchFamily="18" charset="0"/>
                          <a:ea typeface="+mn-ea"/>
                          <a:cs typeface="Times New Roman" panose="02020603050405020304" pitchFamily="18" charset="0"/>
                        </a:rPr>
                        <a:t>(Principle Component Analysis) is used for Feature Extraction. Road traffic prediction is a critical component in modern smart transportation systems</a:t>
                      </a:r>
                      <a:endParaRPr lang="en-IN" sz="1000">
                        <a:latin typeface="Times New Roman" panose="02020603050405020304" pitchFamily="18" charset="0"/>
                        <a:cs typeface="Times New Roman" panose="02020603050405020304" pitchFamily="18" charset="0"/>
                      </a:endParaRPr>
                    </a:p>
                  </a:txBody>
                  <a:tcPr>
                    <a:noFill/>
                  </a:tcPr>
                </a:tc>
                <a:tc>
                  <a:txBody>
                    <a:bodyPr/>
                    <a:lstStyle/>
                    <a:p>
                      <a:r>
                        <a:rPr lang="en-US" sz="1000" b="0" i="0" kern="1200">
                          <a:solidFill>
                            <a:schemeClr val="dk1"/>
                          </a:solidFill>
                          <a:effectLst/>
                          <a:latin typeface="Times New Roman" panose="02020603050405020304" pitchFamily="18" charset="0"/>
                          <a:ea typeface="+mn-ea"/>
                          <a:cs typeface="Times New Roman" panose="02020603050405020304" pitchFamily="18" charset="0"/>
                        </a:rPr>
                        <a:t>The m-KNN algorithm, a modified version of the k-Nearest Neighbors algorithm, enhances prediction accuracy by considering multiple neighbors with varying weights. This is particularly advantageous in traffic data prediction, where subtle patterns and variations require a robust and accurate model.</a:t>
                      </a:r>
                      <a:endParaRPr lang="en-IN" sz="1000">
                        <a:latin typeface="Times New Roman" panose="02020603050405020304" pitchFamily="18" charset="0"/>
                        <a:cs typeface="Times New Roman" panose="02020603050405020304" pitchFamily="18" charset="0"/>
                      </a:endParaRPr>
                    </a:p>
                  </a:txBody>
                  <a:tcPr>
                    <a:lnT w="38100" cmpd="sng">
                      <a:noFill/>
                    </a:lnT>
                    <a:noFill/>
                  </a:tcPr>
                </a:tc>
                <a:tc>
                  <a:txBody>
                    <a:bodyPr/>
                    <a:lstStyle/>
                    <a:p>
                      <a:r>
                        <a:rPr lang="en-IN" sz="1000" kern="1200">
                          <a:solidFill>
                            <a:schemeClr val="dk1"/>
                          </a:solidFill>
                          <a:effectLst/>
                          <a:latin typeface="Times New Roman" panose="02020603050405020304" pitchFamily="18" charset="0"/>
                          <a:ea typeface="+mn-ea"/>
                          <a:cs typeface="Times New Roman" panose="02020603050405020304" pitchFamily="18" charset="0"/>
                        </a:rPr>
                        <a:t>The main difficulty encountered in dealing with problems of text mining is caused by the vagueness of natural language. </a:t>
                      </a:r>
                      <a:endParaRPr lang="en-IN" sz="1000">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2316074699"/>
                  </a:ext>
                </a:extLst>
              </a:tr>
              <a:tr h="2418855">
                <a:tc>
                  <a:txBody>
                    <a:bodyPr/>
                    <a:lstStyle/>
                    <a:p>
                      <a:r>
                        <a:rPr lang="en-IN">
                          <a:latin typeface="Times New Roman" panose="02020603050405020304" pitchFamily="18" charset="0"/>
                          <a:cs typeface="Times New Roman" panose="02020603050405020304" pitchFamily="18" charset="0"/>
                        </a:rPr>
                        <a:t>4.</a:t>
                      </a:r>
                    </a:p>
                  </a:txBody>
                  <a:tcPr>
                    <a:noFill/>
                  </a:tcPr>
                </a:tc>
                <a:tc>
                  <a:txBody>
                    <a:bodyPr/>
                    <a:lstStyle/>
                    <a:p>
                      <a:pPr marL="3175" marR="2540" indent="-6350" algn="l">
                        <a:lnSpc>
                          <a:spcPct val="107000"/>
                        </a:lnSpc>
                        <a:spcAft>
                          <a:spcPts val="85"/>
                        </a:spcAft>
                      </a:pPr>
                      <a:r>
                        <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Traffic Prediction for </a:t>
                      </a:r>
                    </a:p>
                    <a:p>
                      <a:pPr marL="3175" marR="2540" indent="-6350" algn="just">
                        <a:lnSpc>
                          <a:spcPct val="107000"/>
                        </a:lnSpc>
                        <a:spcAft>
                          <a:spcPts val="60"/>
                        </a:spcAft>
                      </a:pPr>
                      <a:r>
                        <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Intelligent Transportation </a:t>
                      </a:r>
                    </a:p>
                    <a:p>
                      <a:pPr marL="3175" marR="2540" indent="-6350" algn="l">
                        <a:lnSpc>
                          <a:spcPct val="107000"/>
                        </a:lnSpc>
                        <a:spcAft>
                          <a:spcPts val="60"/>
                        </a:spcAft>
                      </a:pPr>
                      <a:r>
                        <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using Machine </a:t>
                      </a:r>
                    </a:p>
                    <a:p>
                      <a:pPr marL="3175" marR="2540" indent="-6350" algn="l">
                        <a:lnSpc>
                          <a:spcPct val="107000"/>
                        </a:lnSpc>
                        <a:spcAft>
                          <a:spcPts val="15"/>
                        </a:spcAft>
                      </a:pPr>
                      <a:r>
                        <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Learning. </a:t>
                      </a:r>
                    </a:p>
                  </a:txBody>
                  <a:tcPr marL="0" marR="0" marT="29845" marB="0">
                    <a:noFill/>
                  </a:tcPr>
                </a:tc>
                <a:tc>
                  <a:txBody>
                    <a:bodyPr/>
                    <a:lstStyle/>
                    <a:p>
                      <a:pPr marL="3175" marR="2540" indent="-6350" algn="l">
                        <a:lnSpc>
                          <a:spcPct val="107000"/>
                        </a:lnSpc>
                        <a:spcAft>
                          <a:spcPts val="85"/>
                        </a:spcAft>
                      </a:pPr>
                      <a:r>
                        <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Gaurav Meena, </a:t>
                      </a:r>
                    </a:p>
                    <a:p>
                      <a:pPr marL="3175" marR="2540" indent="-6350" algn="l">
                        <a:lnSpc>
                          <a:spcPct val="107000"/>
                        </a:lnSpc>
                        <a:spcAft>
                          <a:spcPts val="60"/>
                        </a:spcAft>
                      </a:pPr>
                      <a:r>
                        <a:rPr lang="en-IN" sz="1000" kern="10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Deepanjali</a:t>
                      </a:r>
                      <a:r>
                        <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Sharma, </a:t>
                      </a:r>
                    </a:p>
                    <a:p>
                      <a:pPr marL="3175" marR="2540" indent="-6350" algn="l">
                        <a:lnSpc>
                          <a:spcPct val="107000"/>
                        </a:lnSpc>
                        <a:spcAft>
                          <a:spcPts val="15"/>
                        </a:spcAft>
                      </a:pPr>
                      <a:r>
                        <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Mehul </a:t>
                      </a:r>
                      <a:r>
                        <a:rPr lang="en-IN" sz="1000" kern="10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Mahrishi</a:t>
                      </a:r>
                      <a:r>
                        <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0" marT="29845" marB="0">
                    <a:noFill/>
                  </a:tcPr>
                </a:tc>
                <a:tc>
                  <a:txBody>
                    <a:bodyPr/>
                    <a:lstStyle/>
                    <a:p>
                      <a:pPr marL="3175" marR="2540" indent="-6350" algn="l">
                        <a:lnSpc>
                          <a:spcPct val="107000"/>
                        </a:lnSpc>
                        <a:spcAft>
                          <a:spcPts val="15"/>
                        </a:spcAft>
                      </a:pPr>
                      <a:r>
                        <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2020 </a:t>
                      </a:r>
                    </a:p>
                  </a:txBody>
                  <a:tcPr marL="0" marR="0" marT="29845" marB="0">
                    <a:noFill/>
                  </a:tcPr>
                </a:tc>
                <a:tc>
                  <a:txBody>
                    <a:bodyPr/>
                    <a:lstStyle/>
                    <a:p>
                      <a:pPr marL="3175" marR="2540" indent="-6350" algn="just">
                        <a:lnSpc>
                          <a:spcPct val="115000"/>
                        </a:lnSpc>
                        <a:spcAft>
                          <a:spcPts val="15"/>
                        </a:spcAft>
                      </a:pPr>
                      <a:r>
                        <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identify classification and regression we have used a </a:t>
                      </a:r>
                    </a:p>
                    <a:p>
                      <a:pPr marL="3175" marR="2540" indent="-6350" algn="l">
                        <a:lnSpc>
                          <a:spcPct val="107000"/>
                        </a:lnSpc>
                        <a:spcAft>
                          <a:spcPts val="60"/>
                        </a:spcAft>
                      </a:pPr>
                      <a:r>
                        <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 Algorithm </a:t>
                      </a:r>
                    </a:p>
                    <a:p>
                      <a:pPr marL="3175" marR="2540" indent="-6350" algn="l">
                        <a:lnSpc>
                          <a:spcPct val="107000"/>
                        </a:lnSpc>
                        <a:spcAft>
                          <a:spcPts val="15"/>
                        </a:spcAft>
                      </a:pPr>
                      <a:r>
                        <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(DT).The goal of this method is to predict the value of the target variables. Decision tree learning represents a function that takes as input a vector of attributes value and return a ”Decision ” a single output value. </a:t>
                      </a:r>
                    </a:p>
                  </a:txBody>
                  <a:tcPr marL="0" marR="0" marT="29845" marB="0">
                    <a:noFill/>
                  </a:tcPr>
                </a:tc>
                <a:tc>
                  <a:txBody>
                    <a:bodyPr/>
                    <a:lstStyle/>
                    <a:p>
                      <a:pPr marL="6350" marR="2540" indent="-6350" algn="l">
                        <a:lnSpc>
                          <a:spcPct val="107000"/>
                        </a:lnSpc>
                        <a:spcAft>
                          <a:spcPts val="15"/>
                        </a:spcAft>
                      </a:pPr>
                      <a:r>
                        <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0" i="0" kern="1200">
                          <a:solidFill>
                            <a:schemeClr val="dk1"/>
                          </a:solidFill>
                          <a:effectLst/>
                          <a:latin typeface="Times New Roman" panose="02020603050405020304" pitchFamily="18" charset="0"/>
                          <a:ea typeface="+mn-ea"/>
                          <a:cs typeface="Times New Roman" panose="02020603050405020304" pitchFamily="18" charset="0"/>
                        </a:rPr>
                        <a:t>Machine learning models enable the proactive prediction of traffic conditions, allowing for timely intervention and the implementation of adaptive traffic management strategies to alleviate congestion and improve overall traffic flow.</a:t>
                      </a:r>
                      <a:endPar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29845" marB="0">
                    <a:noFill/>
                  </a:tcPr>
                </a:tc>
                <a:tc>
                  <a:txBody>
                    <a:bodyPr/>
                    <a:lstStyle/>
                    <a:p>
                      <a:pPr marL="3175" marR="2540" indent="-6350" algn="l">
                        <a:lnSpc>
                          <a:spcPct val="115000"/>
                        </a:lnSpc>
                        <a:spcAft>
                          <a:spcPts val="15"/>
                        </a:spcAft>
                      </a:pPr>
                      <a:r>
                        <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Decision trees are prone to overfitting on traffic data. </a:t>
                      </a:r>
                    </a:p>
                    <a:p>
                      <a:pPr marL="6350" marR="2540" indent="15240" algn="l">
                        <a:lnSpc>
                          <a:spcPct val="112000"/>
                        </a:lnSpc>
                        <a:spcAft>
                          <a:spcPts val="15"/>
                        </a:spcAft>
                      </a:pPr>
                      <a:r>
                        <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They lack robustness and  may not provide accurate predictions on new, unseen traffic patterns. </a:t>
                      </a:r>
                    </a:p>
                    <a:p>
                      <a:endParaRPr lang="en-IN"/>
                    </a:p>
                  </a:txBody>
                  <a:tcPr>
                    <a:noFill/>
                  </a:tcPr>
                </a:tc>
                <a:extLst>
                  <a:ext uri="{0D108BD9-81ED-4DB2-BD59-A6C34878D82A}">
                    <a16:rowId xmlns:a16="http://schemas.microsoft.com/office/drawing/2014/main" val="1963700993"/>
                  </a:ext>
                </a:extLst>
              </a:tr>
            </a:tbl>
          </a:graphicData>
        </a:graphic>
      </p:graphicFrame>
    </p:spTree>
    <p:extLst>
      <p:ext uri="{BB962C8B-B14F-4D97-AF65-F5344CB8AC3E}">
        <p14:creationId xmlns:p14="http://schemas.microsoft.com/office/powerpoint/2010/main" val="3623092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8BF818D-6199-0020-3328-2CAD5E43B203}"/>
              </a:ext>
            </a:extLst>
          </p:cNvPr>
          <p:cNvGraphicFramePr>
            <a:graphicFrameLocks noGrp="1"/>
          </p:cNvGraphicFramePr>
          <p:nvPr>
            <p:ph idx="1"/>
            <p:extLst>
              <p:ext uri="{D42A27DB-BD31-4B8C-83A1-F6EECF244321}">
                <p14:modId xmlns:p14="http://schemas.microsoft.com/office/powerpoint/2010/main" val="736745341"/>
              </p:ext>
            </p:extLst>
          </p:nvPr>
        </p:nvGraphicFramePr>
        <p:xfrm>
          <a:off x="1371599" y="1195753"/>
          <a:ext cx="10117016" cy="3543043"/>
        </p:xfrm>
        <a:graphic>
          <a:graphicData uri="http://schemas.openxmlformats.org/drawingml/2006/table">
            <a:tbl>
              <a:tblPr firstRow="1" bandRow="1">
                <a:tableStyleId>{5C22544A-7EE6-4342-B048-85BDC9FD1C3A}</a:tableStyleId>
              </a:tblPr>
              <a:tblGrid>
                <a:gridCol w="820616">
                  <a:extLst>
                    <a:ext uri="{9D8B030D-6E8A-4147-A177-3AD203B41FA5}">
                      <a16:colId xmlns:a16="http://schemas.microsoft.com/office/drawing/2014/main" val="2337932864"/>
                    </a:ext>
                  </a:extLst>
                </a:gridCol>
                <a:gridCol w="1559170">
                  <a:extLst>
                    <a:ext uri="{9D8B030D-6E8A-4147-A177-3AD203B41FA5}">
                      <a16:colId xmlns:a16="http://schemas.microsoft.com/office/drawing/2014/main" val="3769838965"/>
                    </a:ext>
                  </a:extLst>
                </a:gridCol>
                <a:gridCol w="1359877">
                  <a:extLst>
                    <a:ext uri="{9D8B030D-6E8A-4147-A177-3AD203B41FA5}">
                      <a16:colId xmlns:a16="http://schemas.microsoft.com/office/drawing/2014/main" val="3038218089"/>
                    </a:ext>
                  </a:extLst>
                </a:gridCol>
                <a:gridCol w="832338">
                  <a:extLst>
                    <a:ext uri="{9D8B030D-6E8A-4147-A177-3AD203B41FA5}">
                      <a16:colId xmlns:a16="http://schemas.microsoft.com/office/drawing/2014/main" val="2909933202"/>
                    </a:ext>
                  </a:extLst>
                </a:gridCol>
                <a:gridCol w="2004646">
                  <a:extLst>
                    <a:ext uri="{9D8B030D-6E8A-4147-A177-3AD203B41FA5}">
                      <a16:colId xmlns:a16="http://schemas.microsoft.com/office/drawing/2014/main" val="891306203"/>
                    </a:ext>
                  </a:extLst>
                </a:gridCol>
                <a:gridCol w="1688123">
                  <a:extLst>
                    <a:ext uri="{9D8B030D-6E8A-4147-A177-3AD203B41FA5}">
                      <a16:colId xmlns:a16="http://schemas.microsoft.com/office/drawing/2014/main" val="3510404057"/>
                    </a:ext>
                  </a:extLst>
                </a:gridCol>
                <a:gridCol w="1852246">
                  <a:extLst>
                    <a:ext uri="{9D8B030D-6E8A-4147-A177-3AD203B41FA5}">
                      <a16:colId xmlns:a16="http://schemas.microsoft.com/office/drawing/2014/main" val="3282890770"/>
                    </a:ext>
                  </a:extLst>
                </a:gridCol>
              </a:tblGrid>
              <a:tr h="1090247">
                <a:tc>
                  <a:txBody>
                    <a:bodyPr/>
                    <a:lstStyle/>
                    <a:p>
                      <a:r>
                        <a:rPr lang="en-IN" sz="1800" b="1">
                          <a:solidFill>
                            <a:schemeClr val="tx1"/>
                          </a:solidFill>
                          <a:latin typeface="Times New Roman" panose="02020603050405020304" pitchFamily="18" charset="0"/>
                          <a:cs typeface="Times New Roman" panose="02020603050405020304" pitchFamily="18" charset="0"/>
                        </a:rPr>
                        <a:t>S.NO</a:t>
                      </a:r>
                    </a:p>
                  </a:txBody>
                  <a:tcPr>
                    <a:noFill/>
                  </a:tcPr>
                </a:tc>
                <a:tc>
                  <a:txBody>
                    <a:bodyPr/>
                    <a:lstStyle/>
                    <a:p>
                      <a:r>
                        <a:rPr lang="en-IN" b="1">
                          <a:solidFill>
                            <a:schemeClr val="tx1"/>
                          </a:solidFill>
                          <a:latin typeface="Times New Roman" panose="02020603050405020304" pitchFamily="18" charset="0"/>
                          <a:cs typeface="Times New Roman" panose="02020603050405020304" pitchFamily="18" charset="0"/>
                        </a:rPr>
                        <a:t>TITLE</a:t>
                      </a: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AUTHOR</a:t>
                      </a: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YEAR</a:t>
                      </a: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TECHNIQUES USED</a:t>
                      </a: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ADVANTAGE</a:t>
                      </a:r>
                    </a:p>
                  </a:txBody>
                  <a:tcPr>
                    <a:noFill/>
                  </a:tcPr>
                </a:tc>
                <a:tc>
                  <a:txBody>
                    <a:bodyPr/>
                    <a:lstStyle/>
                    <a:p>
                      <a:r>
                        <a:rPr lang="en-IN">
                          <a:solidFill>
                            <a:schemeClr val="tx1"/>
                          </a:solidFill>
                          <a:latin typeface="Times New Roman" panose="02020603050405020304" pitchFamily="18" charset="0"/>
                          <a:cs typeface="Times New Roman" panose="02020603050405020304" pitchFamily="18" charset="0"/>
                        </a:rPr>
                        <a:t>LIMITATIONS</a:t>
                      </a:r>
                    </a:p>
                  </a:txBody>
                  <a:tcPr>
                    <a:noFill/>
                  </a:tcPr>
                </a:tc>
                <a:extLst>
                  <a:ext uri="{0D108BD9-81ED-4DB2-BD59-A6C34878D82A}">
                    <a16:rowId xmlns:a16="http://schemas.microsoft.com/office/drawing/2014/main" val="3660493204"/>
                  </a:ext>
                </a:extLst>
              </a:tr>
              <a:tr h="2452796">
                <a:tc>
                  <a:txBody>
                    <a:bodyPr/>
                    <a:lstStyle/>
                    <a:p>
                      <a:pPr marL="3175" marR="2540" indent="-6350" algn="l">
                        <a:lnSpc>
                          <a:spcPct val="107000"/>
                        </a:lnSpc>
                        <a:spcAft>
                          <a:spcPts val="15"/>
                        </a:spcAft>
                      </a:pPr>
                      <a:r>
                        <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5.</a:t>
                      </a:r>
                    </a:p>
                  </a:txBody>
                  <a:tcPr marL="0" marR="0" marT="29845" marB="0">
                    <a:noFill/>
                  </a:tcPr>
                </a:tc>
                <a:tc>
                  <a:txBody>
                    <a:bodyPr/>
                    <a:lstStyle/>
                    <a:p>
                      <a:pPr marL="6350" marR="2540" indent="-6350" algn="l">
                        <a:lnSpc>
                          <a:spcPct val="107000"/>
                        </a:lnSpc>
                        <a:spcAft>
                          <a:spcPts val="210"/>
                        </a:spcAft>
                        <a:tabLst>
                          <a:tab pos="255270" algn="ctr"/>
                          <a:tab pos="1144270" algn="ctr"/>
                        </a:tabLst>
                      </a:pPr>
                      <a:r>
                        <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Machine Learning Methods for 	Traffic Prediction in Dynamic Optical Networks with Service Chains.</a:t>
                      </a:r>
                    </a:p>
                  </a:txBody>
                  <a:tcPr marL="0" marR="0" marT="29845" marB="0">
                    <a:noFill/>
                  </a:tcPr>
                </a:tc>
                <a:tc>
                  <a:txBody>
                    <a:bodyPr/>
                    <a:lstStyle/>
                    <a:p>
                      <a:pPr marL="6350" marR="2540" indent="-6350" algn="l">
                        <a:lnSpc>
                          <a:spcPct val="107000"/>
                        </a:lnSpc>
                        <a:spcAft>
                          <a:spcPts val="60"/>
                        </a:spcAft>
                      </a:pPr>
                      <a:r>
                        <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Daniel Szostak and </a:t>
                      </a:r>
                    </a:p>
                    <a:p>
                      <a:pPr marL="6350" marR="2540" indent="-6350" algn="just">
                        <a:lnSpc>
                          <a:spcPct val="107000"/>
                        </a:lnSpc>
                        <a:spcAft>
                          <a:spcPts val="15"/>
                        </a:spcAft>
                      </a:pPr>
                      <a:r>
                        <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Krzysztof Walkowiak </a:t>
                      </a:r>
                    </a:p>
                  </a:txBody>
                  <a:tcPr marL="0" marR="0" marT="29845" marB="0">
                    <a:noFill/>
                  </a:tcPr>
                </a:tc>
                <a:tc>
                  <a:txBody>
                    <a:bodyPr/>
                    <a:lstStyle/>
                    <a:p>
                      <a:pPr marL="3175" marR="2540" indent="-6350" algn="l">
                        <a:lnSpc>
                          <a:spcPct val="107000"/>
                        </a:lnSpc>
                        <a:spcAft>
                          <a:spcPts val="15"/>
                        </a:spcAft>
                      </a:pPr>
                      <a:r>
                        <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2019 </a:t>
                      </a:r>
                    </a:p>
                  </a:txBody>
                  <a:tcPr marL="0" marR="0" marT="29845" marB="0">
                    <a:noFill/>
                  </a:tcPr>
                </a:tc>
                <a:tc>
                  <a:txBody>
                    <a:bodyPr/>
                    <a:lstStyle/>
                    <a:p>
                      <a:pPr marL="3175" marR="2540" indent="-6350" algn="l">
                        <a:lnSpc>
                          <a:spcPct val="107000"/>
                        </a:lnSpc>
                        <a:spcAft>
                          <a:spcPts val="15"/>
                        </a:spcAft>
                      </a:pPr>
                      <a:r>
                        <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Dynamic Optical Networks (DONs) are being increasingly used in traffic prediction due to their ability to provide high bandwidth and low-latency communication. They enable efficient and reliable data transfer, which is essential for traffic prediction systems to work effectively. </a:t>
                      </a:r>
                    </a:p>
                  </a:txBody>
                  <a:tcPr marL="0" marR="0" marT="29845" marB="0">
                    <a:noFill/>
                  </a:tcPr>
                </a:tc>
                <a:tc>
                  <a:txBody>
                    <a:bodyPr/>
                    <a:lstStyle/>
                    <a:p>
                      <a:pPr marL="6350" marR="2540" indent="-6350" algn="l">
                        <a:lnSpc>
                          <a:spcPct val="107000"/>
                        </a:lnSpc>
                        <a:spcAft>
                          <a:spcPts val="15"/>
                        </a:spcAft>
                      </a:pPr>
                      <a:r>
                        <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000" b="0" i="0" kern="1200">
                          <a:solidFill>
                            <a:schemeClr val="dk1"/>
                          </a:solidFill>
                          <a:effectLst/>
                          <a:latin typeface="Times New Roman" panose="02020603050405020304" pitchFamily="18" charset="0"/>
                          <a:ea typeface="+mn-ea"/>
                          <a:cs typeface="Times New Roman" panose="02020603050405020304" pitchFamily="18" charset="0"/>
                        </a:rPr>
                        <a:t>Machine learning methods facilitate the dynamic adaptation of traffic prediction models to changing conditions in optical networks. This adaptability is essential for predicting and managing traffic variations associated with diverse service chains and evolving network configurations</a:t>
                      </a:r>
                      <a:r>
                        <a:rPr lang="en-US" sz="1800" b="0" i="0" kern="1200">
                          <a:solidFill>
                            <a:schemeClr val="dk1"/>
                          </a:solidFill>
                          <a:effectLst/>
                          <a:latin typeface="+mn-lt"/>
                          <a:ea typeface="+mn-ea"/>
                          <a:cs typeface="+mn-cs"/>
                        </a:rPr>
                        <a:t>.</a:t>
                      </a:r>
                      <a:endPar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29845" marB="0">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DONs may not be scalable enough to handle large- scale traffic prediction problems, as they rely on complex optical components and may require significant computational resources. </a:t>
                      </a:r>
                    </a:p>
                    <a:p>
                      <a:endParaRPr lang="en-IN"/>
                    </a:p>
                  </a:txBody>
                  <a:tcPr>
                    <a:noFill/>
                  </a:tcPr>
                </a:tc>
                <a:extLst>
                  <a:ext uri="{0D108BD9-81ED-4DB2-BD59-A6C34878D82A}">
                    <a16:rowId xmlns:a16="http://schemas.microsoft.com/office/drawing/2014/main" val="2178409701"/>
                  </a:ext>
                </a:extLst>
              </a:tr>
            </a:tbl>
          </a:graphicData>
        </a:graphic>
      </p:graphicFrame>
    </p:spTree>
    <p:extLst>
      <p:ext uri="{BB962C8B-B14F-4D97-AF65-F5344CB8AC3E}">
        <p14:creationId xmlns:p14="http://schemas.microsoft.com/office/powerpoint/2010/main" val="3339301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B8499-DCCC-3A5D-388A-494F7542B4D3}"/>
              </a:ext>
            </a:extLst>
          </p:cNvPr>
          <p:cNvSpPr>
            <a:spLocks noGrp="1"/>
          </p:cNvSpPr>
          <p:nvPr>
            <p:ph type="title"/>
          </p:nvPr>
        </p:nvSpPr>
        <p:spPr>
          <a:xfrm>
            <a:off x="1371600" y="685800"/>
            <a:ext cx="9601200" cy="709246"/>
          </a:xfrm>
        </p:spPr>
        <p:txBody>
          <a:bodyPr/>
          <a:lstStyle/>
          <a:p>
            <a:r>
              <a:rPr lang="en-US" sz="4400" u="sng">
                <a:latin typeface="Times New Roman" panose="02020603050405020304" pitchFamily="18" charset="0"/>
                <a:cs typeface="Times New Roman" panose="02020603050405020304" pitchFamily="18" charset="0"/>
              </a:rPr>
              <a:t>EXISTING SYSTEM</a:t>
            </a:r>
            <a:endParaRPr lang="en-IN" u="sng">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C0D65F-7C22-90ED-C8BE-4B76F848397D}"/>
              </a:ext>
            </a:extLst>
          </p:cNvPr>
          <p:cNvSpPr>
            <a:spLocks noGrp="1"/>
          </p:cNvSpPr>
          <p:nvPr>
            <p:ph idx="1"/>
          </p:nvPr>
        </p:nvSpPr>
        <p:spPr>
          <a:xfrm>
            <a:off x="1371599" y="1582615"/>
            <a:ext cx="10398369" cy="5087816"/>
          </a:xfrm>
        </p:spPr>
        <p:txBody>
          <a:bodyPr>
            <a:noAutofit/>
          </a:bodyPr>
          <a:lstStyle/>
          <a:p>
            <a:pPr marL="0" indent="0">
              <a:buNone/>
            </a:pPr>
            <a:r>
              <a:rPr lang="en-US" i="0">
                <a:latin typeface="Times New Roman" panose="02020603050405020304" pitchFamily="18" charset="0"/>
                <a:cs typeface="Times New Roman" panose="02020603050405020304" pitchFamily="18" charset="0"/>
              </a:rPr>
              <a:t>1</a:t>
            </a:r>
            <a:r>
              <a:rPr lang="en-US" b="1" i="0">
                <a:latin typeface="Times New Roman" panose="02020603050405020304" pitchFamily="18" charset="0"/>
                <a:cs typeface="Times New Roman" panose="02020603050405020304" pitchFamily="18" charset="0"/>
              </a:rPr>
              <a:t>.</a:t>
            </a:r>
            <a:r>
              <a:rPr lang="en-US" i="0" u="sng">
                <a:latin typeface="Times New Roman" panose="02020603050405020304" pitchFamily="18" charset="0"/>
                <a:cs typeface="Times New Roman" panose="02020603050405020304" pitchFamily="18" charset="0"/>
              </a:rPr>
              <a:t>Data Collection</a:t>
            </a:r>
            <a:r>
              <a:rPr lang="en-US" b="1" i="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i="0">
                <a:latin typeface="Times New Roman" panose="02020603050405020304" pitchFamily="18" charset="0"/>
                <a:cs typeface="Times New Roman" panose="02020603050405020304" pitchFamily="18" charset="0"/>
              </a:rPr>
              <a:t>Traffic Cameras</a:t>
            </a:r>
            <a:r>
              <a:rPr lang="en-US" b="1" i="0">
                <a:latin typeface="Times New Roman" panose="02020603050405020304" pitchFamily="18" charset="0"/>
                <a:cs typeface="Times New Roman" panose="02020603050405020304" pitchFamily="18" charset="0"/>
              </a:rPr>
              <a:t>:</a:t>
            </a:r>
            <a:r>
              <a:rPr lang="en-US" b="0" i="0">
                <a:latin typeface="Times New Roman" panose="02020603050405020304" pitchFamily="18" charset="0"/>
                <a:cs typeface="Times New Roman" panose="02020603050405020304" pitchFamily="18" charset="0"/>
              </a:rPr>
              <a:t> Video feeds from cameras placed at intersections or along highways provide real-time visual information about traffic conditions.</a:t>
            </a:r>
            <a:endParaRPr lang="en-US">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i="0">
                <a:latin typeface="Times New Roman" panose="02020603050405020304" pitchFamily="18" charset="0"/>
                <a:cs typeface="Times New Roman" panose="02020603050405020304" pitchFamily="18" charset="0"/>
              </a:rPr>
              <a:t>Inductive Loop Sensors</a:t>
            </a:r>
            <a:r>
              <a:rPr lang="en-US" b="1" i="0">
                <a:latin typeface="Times New Roman" panose="02020603050405020304" pitchFamily="18" charset="0"/>
                <a:cs typeface="Times New Roman" panose="02020603050405020304" pitchFamily="18" charset="0"/>
              </a:rPr>
              <a:t>:</a:t>
            </a:r>
            <a:r>
              <a:rPr lang="en-US" b="0" i="0">
                <a:latin typeface="Times New Roman" panose="02020603050405020304" pitchFamily="18" charset="0"/>
                <a:cs typeface="Times New Roman" panose="02020603050405020304" pitchFamily="18" charset="0"/>
              </a:rPr>
              <a:t> These sensors are embedded in road surfaces and detect the presence of vehicles by measuring changes in inductance.</a:t>
            </a:r>
            <a:endParaRPr lang="en-US">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i="0">
                <a:latin typeface="Times New Roman" panose="02020603050405020304" pitchFamily="18" charset="0"/>
                <a:cs typeface="Times New Roman" panose="02020603050405020304" pitchFamily="18" charset="0"/>
              </a:rPr>
              <a:t>GPS and Mobile Data</a:t>
            </a:r>
            <a:r>
              <a:rPr lang="en-US" b="1" i="0">
                <a:latin typeface="Times New Roman" panose="02020603050405020304" pitchFamily="18" charset="0"/>
                <a:cs typeface="Times New Roman" panose="02020603050405020304" pitchFamily="18" charset="0"/>
              </a:rPr>
              <a:t>:</a:t>
            </a:r>
            <a:r>
              <a:rPr lang="en-US" b="0" i="0">
                <a:latin typeface="Times New Roman" panose="02020603050405020304" pitchFamily="18" charset="0"/>
                <a:cs typeface="Times New Roman" panose="02020603050405020304" pitchFamily="18" charset="0"/>
              </a:rPr>
              <a:t> Aggregated data from GPS devices and mobile phones help in tracking the movement of vehicles and estimating traffic flow.</a:t>
            </a:r>
            <a:endParaRPr lang="en-US">
              <a:latin typeface="Times New Roman" panose="02020603050405020304" pitchFamily="18" charset="0"/>
              <a:cs typeface="Times New Roman" panose="02020603050405020304" pitchFamily="18" charset="0"/>
            </a:endParaRPr>
          </a:p>
          <a:p>
            <a:pPr marL="0" indent="0">
              <a:buNone/>
            </a:pPr>
            <a:r>
              <a:rPr lang="en-US" i="0">
                <a:effectLst/>
                <a:latin typeface="Times New Roman" panose="02020603050405020304" pitchFamily="18" charset="0"/>
                <a:cs typeface="Times New Roman" panose="02020603050405020304" pitchFamily="18" charset="0"/>
              </a:rPr>
              <a:t>2.</a:t>
            </a:r>
            <a:r>
              <a:rPr lang="en-US" i="0" u="sng">
                <a:effectLst/>
                <a:latin typeface="Times New Roman" panose="02020603050405020304" pitchFamily="18" charset="0"/>
                <a:cs typeface="Times New Roman" panose="02020603050405020304" pitchFamily="18" charset="0"/>
              </a:rPr>
              <a:t>Machine Learning and Data Analysis</a:t>
            </a:r>
            <a:r>
              <a:rPr lang="en-US" i="0">
                <a:effectLst/>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i="0">
                <a:effectLst/>
                <a:latin typeface="Times New Roman" panose="02020603050405020304" pitchFamily="18" charset="0"/>
                <a:cs typeface="Times New Roman" panose="02020603050405020304" pitchFamily="18" charset="0"/>
              </a:rPr>
              <a:t>Historical Data</a:t>
            </a:r>
            <a:r>
              <a:rPr lang="en-US" b="1" i="0">
                <a:effectLst/>
                <a:latin typeface="Times New Roman" panose="02020603050405020304" pitchFamily="18" charset="0"/>
                <a:cs typeface="Times New Roman" panose="02020603050405020304" pitchFamily="18" charset="0"/>
              </a:rPr>
              <a:t>:</a:t>
            </a:r>
            <a:r>
              <a:rPr lang="en-US" b="0" i="0">
                <a:effectLst/>
                <a:latin typeface="Times New Roman" panose="02020603050405020304" pitchFamily="18" charset="0"/>
                <a:cs typeface="Times New Roman" panose="02020603050405020304" pitchFamily="18" charset="0"/>
              </a:rPr>
              <a:t> Analyzing historical traffic patterns helps identify regularities and trends.</a:t>
            </a:r>
          </a:p>
          <a:p>
            <a:pPr algn="just">
              <a:buFont typeface="Wingdings" panose="05000000000000000000" pitchFamily="2" charset="2"/>
              <a:buChar char="Ø"/>
            </a:pPr>
            <a:r>
              <a:rPr lang="en-US" i="0">
                <a:effectLst/>
                <a:latin typeface="Times New Roman" panose="02020603050405020304" pitchFamily="18" charset="0"/>
                <a:cs typeface="Times New Roman" panose="02020603050405020304" pitchFamily="18" charset="0"/>
              </a:rPr>
              <a:t>Feature Extraction</a:t>
            </a:r>
            <a:r>
              <a:rPr lang="en-US" b="1" i="0">
                <a:effectLst/>
                <a:latin typeface="Times New Roman" panose="02020603050405020304" pitchFamily="18" charset="0"/>
                <a:cs typeface="Times New Roman" panose="02020603050405020304" pitchFamily="18" charset="0"/>
              </a:rPr>
              <a:t>:</a:t>
            </a:r>
            <a:r>
              <a:rPr lang="en-US" b="0" i="0">
                <a:effectLst/>
                <a:latin typeface="Times New Roman" panose="02020603050405020304" pitchFamily="18" charset="0"/>
                <a:cs typeface="Times New Roman" panose="02020603050405020304" pitchFamily="18" charset="0"/>
              </a:rPr>
              <a:t> Relevant features like time of day, day of the week, weather conditions, and special events are extracted to improve prediction accuracy</a:t>
            </a:r>
          </a:p>
          <a:p>
            <a:pPr algn="just">
              <a:buFont typeface="Wingdings" panose="05000000000000000000" pitchFamily="2" charset="2"/>
              <a:buChar char="Ø"/>
            </a:pPr>
            <a:r>
              <a:rPr lang="en-US" i="0">
                <a:effectLst/>
                <a:latin typeface="Times New Roman" panose="02020603050405020304" pitchFamily="18" charset="0"/>
                <a:cs typeface="Times New Roman" panose="02020603050405020304" pitchFamily="18" charset="0"/>
              </a:rPr>
              <a:t>Machine Learning Algorithms</a:t>
            </a:r>
            <a:r>
              <a:rPr lang="en-US" b="1" i="0">
                <a:effectLst/>
                <a:latin typeface="Times New Roman" panose="02020603050405020304" pitchFamily="18" charset="0"/>
                <a:cs typeface="Times New Roman" panose="02020603050405020304" pitchFamily="18" charset="0"/>
              </a:rPr>
              <a:t>:</a:t>
            </a:r>
            <a:r>
              <a:rPr lang="en-US" b="0" i="0">
                <a:effectLst/>
                <a:latin typeface="Times New Roman" panose="02020603050405020304" pitchFamily="18" charset="0"/>
                <a:cs typeface="Times New Roman" panose="02020603050405020304" pitchFamily="18" charset="0"/>
              </a:rPr>
              <a:t> Algorithms, such as neural networks, support vector machines, and decision trees, are used to predict traffic conditions based on historical and real-time data.</a:t>
            </a:r>
            <a:br>
              <a:rPr lang="en-US" b="0" i="0">
                <a:effectLst/>
                <a:latin typeface="Times New Roman" panose="02020603050405020304" pitchFamily="18" charset="0"/>
                <a:cs typeface="Times New Roman" panose="02020603050405020304" pitchFamily="18" charset="0"/>
              </a:rPr>
            </a:br>
            <a:br>
              <a:rPr lang="en-US" b="0" i="0">
                <a:effectLst/>
                <a:latin typeface="Times New Roman" panose="02020603050405020304" pitchFamily="18" charset="0"/>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6496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DDC2AE-6D4C-E51A-9DF8-2BD038F9D150}"/>
              </a:ext>
            </a:extLst>
          </p:cNvPr>
          <p:cNvSpPr>
            <a:spLocks noGrp="1"/>
          </p:cNvSpPr>
          <p:nvPr>
            <p:ph idx="1"/>
          </p:nvPr>
        </p:nvSpPr>
        <p:spPr>
          <a:xfrm>
            <a:off x="1371600" y="422031"/>
            <a:ext cx="10386646" cy="5591907"/>
          </a:xfrm>
        </p:spPr>
        <p:txBody>
          <a:bodyPr/>
          <a:lstStyle/>
          <a:p>
            <a:pPr marL="0" indent="0">
              <a:buNone/>
            </a:pPr>
            <a:r>
              <a:rPr lang="en-US" sz="2000" i="0">
                <a:solidFill>
                  <a:schemeClr val="tx1">
                    <a:lumMod val="95000"/>
                    <a:lumOff val="5000"/>
                  </a:schemeClr>
                </a:solidFill>
                <a:effectLst/>
                <a:latin typeface="Söhne"/>
              </a:rPr>
              <a:t>3</a:t>
            </a:r>
            <a:r>
              <a:rPr lang="en-US" sz="2000" b="1" i="0">
                <a:solidFill>
                  <a:schemeClr val="tx1">
                    <a:lumMod val="95000"/>
                    <a:lumOff val="5000"/>
                  </a:schemeClr>
                </a:solidFill>
                <a:effectLst/>
                <a:latin typeface="Söhne"/>
              </a:rPr>
              <a:t>.</a:t>
            </a:r>
            <a:r>
              <a:rPr lang="en-US" sz="2000" i="0" u="sng">
                <a:solidFill>
                  <a:schemeClr val="tx1">
                    <a:lumMod val="95000"/>
                    <a:lumOff val="5000"/>
                  </a:schemeClr>
                </a:solidFill>
                <a:effectLst/>
                <a:latin typeface="Times New Roman" panose="02020603050405020304" pitchFamily="18" charset="0"/>
                <a:cs typeface="Times New Roman" panose="02020603050405020304" pitchFamily="18" charset="0"/>
              </a:rPr>
              <a:t>Real-Time Monitoring</a:t>
            </a:r>
            <a:r>
              <a:rPr lang="en-US" sz="2000" b="1" i="0">
                <a:solidFill>
                  <a:schemeClr val="tx1">
                    <a:lumMod val="95000"/>
                    <a:lumOff val="5000"/>
                  </a:schemeClr>
                </a:solidFill>
                <a:effectLst/>
                <a:latin typeface="Söhne"/>
              </a:rPr>
              <a:t>:</a:t>
            </a:r>
          </a:p>
          <a:p>
            <a:pPr algn="just">
              <a:buFont typeface="Wingdings" panose="05000000000000000000" pitchFamily="2" charset="2"/>
              <a:buChar char="Ø"/>
            </a:pPr>
            <a:r>
              <a:rPr lang="en-US" sz="2000" i="0">
                <a:solidFill>
                  <a:schemeClr val="tx1">
                    <a:lumMod val="95000"/>
                    <a:lumOff val="5000"/>
                  </a:schemeClr>
                </a:solidFill>
                <a:effectLst/>
                <a:latin typeface="Times New Roman" panose="02020603050405020304" pitchFamily="18" charset="0"/>
                <a:cs typeface="Times New Roman" panose="02020603050405020304" pitchFamily="18" charset="0"/>
              </a:rPr>
              <a:t>Dynamic Updating</a:t>
            </a:r>
            <a:r>
              <a:rPr lang="en-US" sz="2000" b="1" i="0">
                <a:solidFill>
                  <a:schemeClr val="tx1">
                    <a:lumMod val="95000"/>
                    <a:lumOff val="5000"/>
                  </a:schemeClr>
                </a:solidFill>
                <a:effectLst/>
                <a:latin typeface="Times New Roman" panose="02020603050405020304" pitchFamily="18" charset="0"/>
                <a:cs typeface="Times New Roman" panose="02020603050405020304" pitchFamily="18" charset="0"/>
              </a:rPr>
              <a:t>:</a:t>
            </a:r>
            <a:r>
              <a:rPr lang="en-US" sz="2000" b="0" i="0">
                <a:solidFill>
                  <a:schemeClr val="tx1">
                    <a:lumMod val="95000"/>
                    <a:lumOff val="5000"/>
                  </a:schemeClr>
                </a:solidFill>
                <a:effectLst/>
                <a:latin typeface="Times New Roman" panose="02020603050405020304" pitchFamily="18" charset="0"/>
                <a:cs typeface="Times New Roman" panose="02020603050405020304" pitchFamily="18" charset="0"/>
              </a:rPr>
              <a:t> Systems continuously update predictions based on the most recent data, ensuring accuracy in real-time scenarios.</a:t>
            </a:r>
          </a:p>
          <a:p>
            <a:pPr algn="just">
              <a:buFont typeface="Wingdings" panose="05000000000000000000" pitchFamily="2" charset="2"/>
              <a:buChar char="Ø"/>
            </a:pPr>
            <a:r>
              <a:rPr lang="en-US" sz="2000" i="0">
                <a:solidFill>
                  <a:schemeClr val="tx1">
                    <a:lumMod val="95000"/>
                    <a:lumOff val="5000"/>
                  </a:schemeClr>
                </a:solidFill>
                <a:effectLst/>
                <a:latin typeface="Times New Roman" panose="02020603050405020304" pitchFamily="18" charset="0"/>
                <a:cs typeface="Times New Roman" panose="02020603050405020304" pitchFamily="18" charset="0"/>
              </a:rPr>
              <a:t>Incident Detection</a:t>
            </a:r>
            <a:r>
              <a:rPr lang="en-US" sz="2000" b="1" i="0">
                <a:solidFill>
                  <a:schemeClr val="tx1">
                    <a:lumMod val="95000"/>
                    <a:lumOff val="5000"/>
                  </a:schemeClr>
                </a:solidFill>
                <a:effectLst/>
                <a:latin typeface="Times New Roman" panose="02020603050405020304" pitchFamily="18" charset="0"/>
                <a:cs typeface="Times New Roman" panose="02020603050405020304" pitchFamily="18" charset="0"/>
              </a:rPr>
              <a:t>:</a:t>
            </a:r>
            <a:r>
              <a:rPr lang="en-US" sz="2000" b="0" i="0">
                <a:solidFill>
                  <a:schemeClr val="tx1">
                    <a:lumMod val="95000"/>
                    <a:lumOff val="5000"/>
                  </a:schemeClr>
                </a:solidFill>
                <a:effectLst/>
                <a:latin typeface="Times New Roman" panose="02020603050405020304" pitchFamily="18" charset="0"/>
                <a:cs typeface="Times New Roman" panose="02020603050405020304" pitchFamily="18" charset="0"/>
              </a:rPr>
              <a:t> Algorithms can identify and respond to unexpected events such as accidents or road closures</a:t>
            </a:r>
            <a:r>
              <a:rPr lang="en-US" sz="2000" b="0" i="0">
                <a:solidFill>
                  <a:schemeClr val="tx1">
                    <a:lumMod val="95000"/>
                    <a:lumOff val="5000"/>
                  </a:schemeClr>
                </a:solidFill>
                <a:effectLst/>
                <a:latin typeface="Söhne"/>
              </a:rPr>
              <a:t>.</a:t>
            </a:r>
          </a:p>
          <a:p>
            <a:pPr marL="0" indent="0">
              <a:buNone/>
            </a:pPr>
            <a:r>
              <a:rPr lang="en-IN"/>
              <a:t>4.</a:t>
            </a:r>
            <a:r>
              <a:rPr lang="en-US" sz="2000" b="1" i="0">
                <a:solidFill>
                  <a:schemeClr val="tx1">
                    <a:lumMod val="95000"/>
                    <a:lumOff val="5000"/>
                  </a:schemeClr>
                </a:solidFill>
                <a:effectLst/>
                <a:latin typeface="Söhne"/>
              </a:rPr>
              <a:t> </a:t>
            </a:r>
            <a:r>
              <a:rPr lang="en-US" sz="2000" i="0" u="sng">
                <a:solidFill>
                  <a:schemeClr val="tx1">
                    <a:lumMod val="95000"/>
                    <a:lumOff val="5000"/>
                  </a:schemeClr>
                </a:solidFill>
                <a:effectLst/>
                <a:latin typeface="Times New Roman" panose="02020603050405020304" pitchFamily="18" charset="0"/>
                <a:cs typeface="Times New Roman" panose="02020603050405020304" pitchFamily="18" charset="0"/>
              </a:rPr>
              <a:t>Integration with Traffic Management Systems</a:t>
            </a:r>
            <a:r>
              <a:rPr lang="en-US" sz="2000" b="1" i="0">
                <a:solidFill>
                  <a:schemeClr val="tx1">
                    <a:lumMod val="95000"/>
                    <a:lumOff val="5000"/>
                  </a:schemeClr>
                </a:solidFill>
                <a:effectLst/>
                <a:latin typeface="Söhne"/>
              </a:rPr>
              <a:t>:</a:t>
            </a:r>
            <a:endParaRPr lang="en-US" sz="2000" b="0" i="0">
              <a:solidFill>
                <a:schemeClr val="tx1">
                  <a:lumMod val="95000"/>
                  <a:lumOff val="5000"/>
                </a:schemeClr>
              </a:solidFill>
              <a:effectLst/>
              <a:latin typeface="Söhne"/>
            </a:endParaRPr>
          </a:p>
          <a:p>
            <a:pPr algn="just">
              <a:buFont typeface="Wingdings" panose="05000000000000000000" pitchFamily="2" charset="2"/>
              <a:buChar char="Ø"/>
            </a:pPr>
            <a:r>
              <a:rPr lang="en-US" sz="2000" i="0">
                <a:solidFill>
                  <a:schemeClr val="tx1">
                    <a:lumMod val="95000"/>
                    <a:lumOff val="5000"/>
                  </a:schemeClr>
                </a:solidFill>
                <a:effectLst/>
                <a:latin typeface="Times New Roman" panose="02020603050405020304" pitchFamily="18" charset="0"/>
                <a:cs typeface="Times New Roman" panose="02020603050405020304" pitchFamily="18" charset="0"/>
              </a:rPr>
              <a:t>Adaptive Traffic Signal Control</a:t>
            </a:r>
            <a:r>
              <a:rPr lang="en-US" sz="2000" b="1" i="0">
                <a:solidFill>
                  <a:schemeClr val="tx1">
                    <a:lumMod val="95000"/>
                    <a:lumOff val="5000"/>
                  </a:schemeClr>
                </a:solidFill>
                <a:effectLst/>
                <a:latin typeface="Times New Roman" panose="02020603050405020304" pitchFamily="18" charset="0"/>
                <a:cs typeface="Times New Roman" panose="02020603050405020304" pitchFamily="18" charset="0"/>
              </a:rPr>
              <a:t>:</a:t>
            </a:r>
            <a:r>
              <a:rPr lang="en-US" sz="2000" b="0" i="0">
                <a:solidFill>
                  <a:schemeClr val="tx1">
                    <a:lumMod val="95000"/>
                    <a:lumOff val="5000"/>
                  </a:schemeClr>
                </a:solidFill>
                <a:effectLst/>
                <a:latin typeface="Times New Roman" panose="02020603050405020304" pitchFamily="18" charset="0"/>
                <a:cs typeface="Times New Roman" panose="02020603050405020304" pitchFamily="18" charset="0"/>
              </a:rPr>
              <a:t> Some systems integrate with traffic signal control systems to optimize signal timings based on predicted traffic conditions.</a:t>
            </a:r>
          </a:p>
          <a:p>
            <a:pPr algn="just">
              <a:buFont typeface="Wingdings" panose="05000000000000000000" pitchFamily="2" charset="2"/>
              <a:buChar char="Ø"/>
            </a:pPr>
            <a:r>
              <a:rPr lang="en-US" sz="2000" i="0">
                <a:solidFill>
                  <a:schemeClr val="tx1">
                    <a:lumMod val="95000"/>
                    <a:lumOff val="5000"/>
                  </a:schemeClr>
                </a:solidFill>
                <a:effectLst/>
                <a:latin typeface="Times New Roman" panose="02020603050405020304" pitchFamily="18" charset="0"/>
                <a:cs typeface="Times New Roman" panose="02020603050405020304" pitchFamily="18" charset="0"/>
              </a:rPr>
              <a:t>Dynamic Route Guidance</a:t>
            </a:r>
            <a:r>
              <a:rPr lang="en-US" sz="2000" b="1" i="0">
                <a:solidFill>
                  <a:schemeClr val="tx1">
                    <a:lumMod val="95000"/>
                    <a:lumOff val="5000"/>
                  </a:schemeClr>
                </a:solidFill>
                <a:effectLst/>
                <a:latin typeface="Times New Roman" panose="02020603050405020304" pitchFamily="18" charset="0"/>
                <a:cs typeface="Times New Roman" panose="02020603050405020304" pitchFamily="18" charset="0"/>
              </a:rPr>
              <a:t>:</a:t>
            </a:r>
            <a:r>
              <a:rPr lang="en-US" sz="2000" b="0" i="0">
                <a:solidFill>
                  <a:schemeClr val="tx1">
                    <a:lumMod val="95000"/>
                    <a:lumOff val="5000"/>
                  </a:schemeClr>
                </a:solidFill>
                <a:effectLst/>
                <a:latin typeface="Times New Roman" panose="02020603050405020304" pitchFamily="18" charset="0"/>
                <a:cs typeface="Times New Roman" panose="02020603050405020304" pitchFamily="18" charset="0"/>
              </a:rPr>
              <a:t> Systems may provide real-time route recommendations to drivers based on current and predicted traffic conditions.</a:t>
            </a:r>
          </a:p>
          <a:p>
            <a:pPr marL="0" indent="0">
              <a:buNone/>
            </a:pPr>
            <a:r>
              <a:rPr lang="en-US" sz="2000" i="0">
                <a:solidFill>
                  <a:schemeClr val="tx1">
                    <a:lumMod val="95000"/>
                    <a:lumOff val="5000"/>
                  </a:schemeClr>
                </a:solidFill>
                <a:effectLst/>
                <a:latin typeface="Söhne"/>
              </a:rPr>
              <a:t>5.</a:t>
            </a:r>
            <a:r>
              <a:rPr lang="en-US" sz="2000" i="0" u="sng">
                <a:solidFill>
                  <a:schemeClr val="tx1">
                    <a:lumMod val="95000"/>
                    <a:lumOff val="5000"/>
                  </a:schemeClr>
                </a:solidFill>
                <a:effectLst/>
                <a:latin typeface="Times New Roman" panose="02020603050405020304" pitchFamily="18" charset="0"/>
                <a:cs typeface="Times New Roman" panose="02020603050405020304" pitchFamily="18" charset="0"/>
              </a:rPr>
              <a:t>Communication Infrastructure</a:t>
            </a:r>
            <a:r>
              <a:rPr lang="en-US" sz="2000" i="0">
                <a:solidFill>
                  <a:schemeClr val="tx1">
                    <a:lumMod val="95000"/>
                    <a:lumOff val="5000"/>
                  </a:schemeClr>
                </a:solidFill>
                <a:effectLst/>
                <a:latin typeface="Söhne"/>
              </a:rPr>
              <a:t>:</a:t>
            </a:r>
          </a:p>
          <a:p>
            <a:pPr algn="just">
              <a:buFont typeface="Wingdings" panose="05000000000000000000" pitchFamily="2" charset="2"/>
              <a:buChar char="Ø"/>
            </a:pPr>
            <a:r>
              <a:rPr lang="en-US" sz="2000" i="0">
                <a:solidFill>
                  <a:schemeClr val="tx1">
                    <a:lumMod val="95000"/>
                    <a:lumOff val="5000"/>
                  </a:schemeClr>
                </a:solidFill>
                <a:effectLst/>
                <a:latin typeface="Times New Roman" panose="02020603050405020304" pitchFamily="18" charset="0"/>
                <a:cs typeface="Times New Roman" panose="02020603050405020304" pitchFamily="18" charset="0"/>
              </a:rPr>
              <a:t>V2X Communication</a:t>
            </a:r>
            <a:r>
              <a:rPr lang="en-US" sz="2000" b="1" i="0">
                <a:solidFill>
                  <a:schemeClr val="tx1">
                    <a:lumMod val="95000"/>
                    <a:lumOff val="5000"/>
                  </a:schemeClr>
                </a:solidFill>
                <a:effectLst/>
                <a:latin typeface="Times New Roman" panose="02020603050405020304" pitchFamily="18" charset="0"/>
                <a:cs typeface="Times New Roman" panose="02020603050405020304" pitchFamily="18" charset="0"/>
              </a:rPr>
              <a:t>:</a:t>
            </a:r>
            <a:r>
              <a:rPr lang="en-US" sz="2000" b="0" i="0">
                <a:solidFill>
                  <a:schemeClr val="tx1">
                    <a:lumMod val="95000"/>
                    <a:lumOff val="5000"/>
                  </a:schemeClr>
                </a:solidFill>
                <a:effectLst/>
                <a:latin typeface="Times New Roman" panose="02020603050405020304" pitchFamily="18" charset="0"/>
                <a:cs typeface="Times New Roman" panose="02020603050405020304" pitchFamily="18" charset="0"/>
              </a:rPr>
              <a:t> Vehicle-to-Everything communication allows vehicles to share data with each other and with infrastructure, enabling more accurate predictions.</a:t>
            </a:r>
          </a:p>
          <a:p>
            <a:pPr marL="0" indent="0">
              <a:buNone/>
            </a:pPr>
            <a:endParaRPr lang="en-IN"/>
          </a:p>
        </p:txBody>
      </p:sp>
    </p:spTree>
    <p:extLst>
      <p:ext uri="{BB962C8B-B14F-4D97-AF65-F5344CB8AC3E}">
        <p14:creationId xmlns:p14="http://schemas.microsoft.com/office/powerpoint/2010/main" val="330813220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{88E9F015-7A12-4D0C-9D3F-F8015C1B64B7}tf10001105</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Crop</vt:lpstr>
      <vt:lpstr>K RAMAKRISHNAN COLLEGE OF TECHNOLOGY</vt:lpstr>
      <vt:lpstr>PowerPoint Presentation</vt:lpstr>
      <vt:lpstr>ABSTRACT</vt:lpstr>
      <vt:lpstr>INTRODUCTION</vt:lpstr>
      <vt:lpstr>LITERATURE SURVEY</vt:lpstr>
      <vt:lpstr>PowerPoint Presentation</vt:lpstr>
      <vt:lpstr>PowerPoint Presentation</vt:lpstr>
      <vt:lpstr>EXISTING SYSTEM</vt:lpstr>
      <vt:lpstr>PowerPoint Presentation</vt:lpstr>
      <vt:lpstr>PROPOSED SYSTEM</vt:lpstr>
      <vt:lpstr>PowerPoint Presentation</vt:lpstr>
      <vt:lpstr>ARCHITECTURE DIAGRAM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RAMAKRISHNAN COLLEGE OF TECHNOLOGY</dc:title>
  <dc:creator>MOHAMED FAIZUL S</dc:creator>
  <cp:lastModifiedBy>mohamedfaizul2003@gmail.com</cp:lastModifiedBy>
  <cp:revision>3</cp:revision>
  <dcterms:created xsi:type="dcterms:W3CDTF">2023-12-16T06:27:28Z</dcterms:created>
  <dcterms:modified xsi:type="dcterms:W3CDTF">2023-12-16T16:05:50Z</dcterms:modified>
</cp:coreProperties>
</file>