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60" r:id="rId4"/>
    <p:sldId id="259" r:id="rId5"/>
    <p:sldId id="269" r:id="rId6"/>
    <p:sldId id="270" r:id="rId7"/>
    <p:sldId id="261" r:id="rId8"/>
    <p:sldId id="263" r:id="rId9"/>
    <p:sldId id="264" r:id="rId10"/>
    <p:sldId id="271" r:id="rId11"/>
    <p:sldId id="272" r:id="rId12"/>
    <p:sldId id="265" r:id="rId13"/>
    <p:sldId id="266" r:id="rId14"/>
    <p:sldId id="273" r:id="rId15"/>
    <p:sldId id="274" r:id="rId16"/>
    <p:sldId id="276" r:id="rId17"/>
    <p:sldId id="277" r:id="rId18"/>
    <p:sldId id="267"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94660"/>
  </p:normalViewPr>
  <p:slideViewPr>
    <p:cSldViewPr snapToGrid="0">
      <p:cViewPr varScale="1">
        <p:scale>
          <a:sx n="78" d="100"/>
          <a:sy n="78" d="100"/>
        </p:scale>
        <p:origin x="61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806BD0-6F81-4773-9468-0E89C4D2FFE3}" type="datetimeFigureOut">
              <a:rPr lang="en-IN" smtClean="0"/>
              <a:t>28-05-2024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D76166-0C7C-4F3D-BADC-4715A48F014A}" type="slidenum">
              <a:rPr lang="en-IN" smtClean="0"/>
              <a:t>‹#›</a:t>
            </a:fld>
            <a:endParaRPr lang="en-IN"/>
          </a:p>
        </p:txBody>
      </p:sp>
    </p:spTree>
    <p:extLst>
      <p:ext uri="{BB962C8B-B14F-4D97-AF65-F5344CB8AC3E}">
        <p14:creationId xmlns:p14="http://schemas.microsoft.com/office/powerpoint/2010/main" val="3638747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E193312-EA4F-4C4D-ADAB-0B390087E830}" type="datetime1">
              <a:rPr lang="en-US" smtClean="0"/>
              <a:t>5/28/2024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70F4C0-F683-4F2C-889A-4C4B83A20EB5}" type="datetime1">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4112F2-0163-4FDC-B339-CE56129F8AF3}" type="datetime1">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CB6516-5C5E-43CB-961A-BA3D4E977F28}" type="datetime1">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5E3740C-00C9-41D9-B53E-A0464FDD5E25}" type="datetime1">
              <a:rPr lang="en-US" smtClean="0"/>
              <a:t>5/28/2024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E35E9E-4E54-49CD-A47D-C199B2285D2C}" type="datetime1">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FD7719-3005-4274-AD08-16C35A75CDB3}" type="datetime1">
              <a:rPr lang="en-US" smtClean="0"/>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DAE6B2-B3D0-48B9-A007-329618BE05F0}" type="datetime1">
              <a:rPr lang="en-US" smtClean="0"/>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ED8E5-1354-4C52-9F0C-7C4B0FE17AD5}" type="datetime1">
              <a:rPr lang="en-US" smtClean="0"/>
              <a:t>5/28/2024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C549E0-0FB0-4128-994C-3E714BC95BBD}" type="datetime1">
              <a:rPr lang="en-US" smtClean="0"/>
              <a:t>5/28/2024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73AFA6C-7B0E-4679-B450-794F8CFA0625}" type="datetime1">
              <a:rPr lang="en-US" smtClean="0"/>
              <a:t>5/28/2024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3FA92FD-A397-466B-9E92-31EC04AA1E11}" type="datetime1">
              <a:rPr lang="en-US" smtClean="0"/>
              <a:t>5/28/2024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578E-83E6-3D73-10FE-90C5166C5A70}"/>
              </a:ext>
            </a:extLst>
          </p:cNvPr>
          <p:cNvSpPr>
            <a:spLocks noGrp="1"/>
          </p:cNvSpPr>
          <p:nvPr>
            <p:ph type="ctrTitle"/>
          </p:nvPr>
        </p:nvSpPr>
        <p:spPr>
          <a:xfrm>
            <a:off x="1915128" y="1395046"/>
            <a:ext cx="8361229" cy="2033954"/>
          </a:xfrm>
        </p:spPr>
        <p:txBody>
          <a:bodyPr/>
          <a:lstStyle/>
          <a:p>
            <a:r>
              <a:rPr lang="en-US" sz="4400" dirty="0">
                <a:latin typeface="Times New Roman" panose="02020603050405020304" pitchFamily="18" charset="0"/>
                <a:cs typeface="Times New Roman" panose="02020603050405020304" pitchFamily="18" charset="0"/>
              </a:rPr>
              <a:t>K RAMAKRISHNAN COLLEGE OF TECHNOLOGY</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E75CF62-6EAC-489C-3331-ACD5492FBCB0}"/>
              </a:ext>
            </a:extLst>
          </p:cNvPr>
          <p:cNvSpPr>
            <a:spLocks noGrp="1"/>
          </p:cNvSpPr>
          <p:nvPr>
            <p:ph type="subTitle" idx="1"/>
          </p:nvPr>
        </p:nvSpPr>
        <p:spPr/>
        <p:txBody>
          <a:bodyPr>
            <a:normAutofit/>
          </a:bodyPr>
          <a:lstStyle/>
          <a:p>
            <a:r>
              <a:rPr lang="en-IN" sz="2800" dirty="0">
                <a:latin typeface="Times New Roman" panose="02020603050405020304"/>
              </a:rPr>
              <a:t>HATE SPEECH DETECTION USING MACHINE LEARNING</a:t>
            </a:r>
          </a:p>
        </p:txBody>
      </p:sp>
      <p:sp>
        <p:nvSpPr>
          <p:cNvPr id="4" name="Slide Number Placeholder 3">
            <a:extLst>
              <a:ext uri="{FF2B5EF4-FFF2-40B4-BE49-F238E27FC236}">
                <a16:creationId xmlns:a16="http://schemas.microsoft.com/office/drawing/2014/main" id="{320F6F9C-37B8-3720-E175-B481C5338423}"/>
              </a:ext>
            </a:extLst>
          </p:cNvPr>
          <p:cNvSpPr>
            <a:spLocks noGrp="1"/>
          </p:cNvSpPr>
          <p:nvPr>
            <p:ph type="sldNum" sz="quarter" idx="12"/>
          </p:nvPr>
        </p:nvSpPr>
        <p:spPr/>
        <p:txBody>
          <a:bodyPr/>
          <a:lstStyle/>
          <a:p>
            <a:fld id="{69E57DC2-970A-4B3E-BB1C-7A09969E49DF}" type="slidenum">
              <a:rPr lang="en-US" sz="2000" smtClean="0">
                <a:latin typeface="Times New Roman" panose="02020603050405020304" pitchFamily="18" charset="0"/>
                <a:cs typeface="Times New Roman" panose="02020603050405020304" pitchFamily="18" charset="0"/>
              </a:rPr>
              <a:pPr/>
              <a:t>1</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1153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E052461-72BE-005B-4199-36831D46DF88}"/>
              </a:ext>
            </a:extLst>
          </p:cNvPr>
          <p:cNvGraphicFramePr>
            <a:graphicFrameLocks noGrp="1"/>
          </p:cNvGraphicFramePr>
          <p:nvPr>
            <p:ph idx="1"/>
            <p:extLst>
              <p:ext uri="{D42A27DB-BD31-4B8C-83A1-F6EECF244321}">
                <p14:modId xmlns:p14="http://schemas.microsoft.com/office/powerpoint/2010/main" val="3640083791"/>
              </p:ext>
            </p:extLst>
          </p:nvPr>
        </p:nvGraphicFramePr>
        <p:xfrm>
          <a:off x="1396314" y="308916"/>
          <a:ext cx="10490886" cy="6040007"/>
        </p:xfrm>
        <a:graphic>
          <a:graphicData uri="http://schemas.openxmlformats.org/drawingml/2006/table">
            <a:tbl>
              <a:tblPr firstRow="1" bandRow="1">
                <a:tableStyleId>{5C22544A-7EE6-4342-B048-85BDC9FD1C3A}</a:tableStyleId>
              </a:tblPr>
              <a:tblGrid>
                <a:gridCol w="815545">
                  <a:extLst>
                    <a:ext uri="{9D8B030D-6E8A-4147-A177-3AD203B41FA5}">
                      <a16:colId xmlns:a16="http://schemas.microsoft.com/office/drawing/2014/main" val="1969007959"/>
                    </a:ext>
                  </a:extLst>
                </a:gridCol>
                <a:gridCol w="2181851">
                  <a:extLst>
                    <a:ext uri="{9D8B030D-6E8A-4147-A177-3AD203B41FA5}">
                      <a16:colId xmlns:a16="http://schemas.microsoft.com/office/drawing/2014/main" val="291861057"/>
                    </a:ext>
                  </a:extLst>
                </a:gridCol>
                <a:gridCol w="1498698">
                  <a:extLst>
                    <a:ext uri="{9D8B030D-6E8A-4147-A177-3AD203B41FA5}">
                      <a16:colId xmlns:a16="http://schemas.microsoft.com/office/drawing/2014/main" val="1040209850"/>
                    </a:ext>
                  </a:extLst>
                </a:gridCol>
                <a:gridCol w="940878">
                  <a:extLst>
                    <a:ext uri="{9D8B030D-6E8A-4147-A177-3AD203B41FA5}">
                      <a16:colId xmlns:a16="http://schemas.microsoft.com/office/drawing/2014/main" val="1687653297"/>
                    </a:ext>
                  </a:extLst>
                </a:gridCol>
                <a:gridCol w="2056518">
                  <a:extLst>
                    <a:ext uri="{9D8B030D-6E8A-4147-A177-3AD203B41FA5}">
                      <a16:colId xmlns:a16="http://schemas.microsoft.com/office/drawing/2014/main" val="3269106037"/>
                    </a:ext>
                  </a:extLst>
                </a:gridCol>
                <a:gridCol w="1498698">
                  <a:extLst>
                    <a:ext uri="{9D8B030D-6E8A-4147-A177-3AD203B41FA5}">
                      <a16:colId xmlns:a16="http://schemas.microsoft.com/office/drawing/2014/main" val="2015840772"/>
                    </a:ext>
                  </a:extLst>
                </a:gridCol>
                <a:gridCol w="1498698">
                  <a:extLst>
                    <a:ext uri="{9D8B030D-6E8A-4147-A177-3AD203B41FA5}">
                      <a16:colId xmlns:a16="http://schemas.microsoft.com/office/drawing/2014/main" val="1765181419"/>
                    </a:ext>
                  </a:extLst>
                </a:gridCol>
              </a:tblGrid>
              <a:tr h="1041287">
                <a:tc>
                  <a:txBody>
                    <a:bodyPr/>
                    <a:lstStyle/>
                    <a:p>
                      <a:r>
                        <a:rPr lang="en-IN" dirty="0">
                          <a:latin typeface="Times New Roman" panose="02020603050405020304" pitchFamily="18" charset="0"/>
                          <a:cs typeface="Times New Roman" panose="02020603050405020304" pitchFamily="18" charset="0"/>
                        </a:rPr>
                        <a:t>SI.NO</a:t>
                      </a:r>
                    </a:p>
                  </a:txBody>
                  <a:tcPr/>
                </a:tc>
                <a:tc>
                  <a:txBody>
                    <a:bodyPr/>
                    <a:lstStyle/>
                    <a:p>
                      <a:r>
                        <a:rPr lang="en-IN" dirty="0">
                          <a:latin typeface="Times New Roman" panose="02020603050405020304" pitchFamily="18" charset="0"/>
                          <a:cs typeface="Times New Roman" panose="02020603050405020304" pitchFamily="18" charset="0"/>
                        </a:rPr>
                        <a:t>TITLE</a:t>
                      </a:r>
                    </a:p>
                  </a:txBody>
                  <a:tcPr/>
                </a:tc>
                <a:tc>
                  <a:txBody>
                    <a:bodyPr/>
                    <a:lstStyle/>
                    <a:p>
                      <a:r>
                        <a:rPr lang="en-IN" dirty="0">
                          <a:latin typeface="Times New Roman" panose="02020603050405020304" pitchFamily="18" charset="0"/>
                          <a:cs typeface="Times New Roman" panose="02020603050405020304" pitchFamily="18" charset="0"/>
                        </a:rPr>
                        <a:t>AUTHOR NAME</a:t>
                      </a:r>
                    </a:p>
                  </a:txBody>
                  <a:tcPr/>
                </a:tc>
                <a:tc>
                  <a:txBody>
                    <a:bodyPr/>
                    <a:lstStyle/>
                    <a:p>
                      <a:r>
                        <a:rPr lang="en-IN" dirty="0">
                          <a:latin typeface="Times New Roman" panose="02020603050405020304" pitchFamily="18" charset="0"/>
                          <a:cs typeface="Times New Roman" panose="02020603050405020304" pitchFamily="18" charset="0"/>
                        </a:rPr>
                        <a:t>YEAR</a:t>
                      </a:r>
                    </a:p>
                  </a:txBody>
                  <a:tcPr/>
                </a:tc>
                <a:tc>
                  <a:txBody>
                    <a:bodyPr/>
                    <a:lstStyle/>
                    <a:p>
                      <a:r>
                        <a:rPr lang="en-IN" dirty="0">
                          <a:latin typeface="Times New Roman" panose="02020603050405020304" pitchFamily="18" charset="0"/>
                          <a:cs typeface="Times New Roman" panose="02020603050405020304" pitchFamily="18" charset="0"/>
                        </a:rPr>
                        <a:t>ALGORITHM USED</a:t>
                      </a:r>
                    </a:p>
                  </a:txBody>
                  <a:tcPr/>
                </a:tc>
                <a:tc>
                  <a:txBody>
                    <a:bodyPr/>
                    <a:lstStyle/>
                    <a:p>
                      <a:r>
                        <a:rPr lang="en-IN" dirty="0">
                          <a:latin typeface="Times New Roman" panose="02020603050405020304" pitchFamily="18" charset="0"/>
                          <a:cs typeface="Times New Roman" panose="02020603050405020304" pitchFamily="18" charset="0"/>
                        </a:rPr>
                        <a:t>MERITS</a:t>
                      </a:r>
                    </a:p>
                  </a:txBody>
                  <a:tcPr/>
                </a:tc>
                <a:tc>
                  <a:txBody>
                    <a:bodyPr/>
                    <a:lstStyle/>
                    <a:p>
                      <a:r>
                        <a:rPr lang="en-IN"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val="1133163459"/>
                  </a:ext>
                </a:extLst>
              </a:tr>
              <a:tr h="4889958">
                <a:tc>
                  <a:txBody>
                    <a:bodyPr/>
                    <a:lstStyle/>
                    <a:p>
                      <a:r>
                        <a:rPr lang="en-IN" sz="1600" dirty="0">
                          <a:latin typeface="Times New Roman" panose="02020603050405020304" pitchFamily="18" charset="0"/>
                          <a:cs typeface="Times New Roman" panose="02020603050405020304" pitchFamily="18" charset="0"/>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A Literature Review Of Textual Hate Speech Detection Methods And Datasets</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Fatimah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Alkomah</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Xiaogang</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Ma</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2022</a:t>
                      </a:r>
                    </a:p>
                  </a:txBody>
                  <a:tcPr/>
                </a:tc>
                <a:tc>
                  <a:txBody>
                    <a:bodyPr/>
                    <a:lstStyle/>
                    <a:p>
                      <a:r>
                        <a:rPr lang="en-US" sz="1600" dirty="0">
                          <a:latin typeface="Times New Roman" panose="02020603050405020304" pitchFamily="18" charset="0"/>
                          <a:cs typeface="Times New Roman" panose="02020603050405020304" pitchFamily="18" charset="0"/>
                        </a:rPr>
                        <a:t>Textual hate speech detection methods typically involve pre-processing text data, extracting features using techniques like TF-IDF, word embeddings, or transformers, and then classifying the text using machine learning models such as SVMs, LSTM networks, or transformers, trained on annotated hate speech datasets.</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The literature review offers a comprehensive summary of the state-of-the-art methods and datasets for textual hate speech detection, providing valuable insights for researchers and practitioners.</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The literature review may be subject to publication bias, as it might predominantly include studies that have been published in reputable journals or conferences, potentially overlooking relevant work in gray literature or unpublished sources.</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extLst>
                  <a:ext uri="{0D108BD9-81ED-4DB2-BD59-A6C34878D82A}">
                    <a16:rowId xmlns:a16="http://schemas.microsoft.com/office/drawing/2014/main" val="1121138280"/>
                  </a:ext>
                </a:extLst>
              </a:tr>
            </a:tbl>
          </a:graphicData>
        </a:graphic>
      </p:graphicFrame>
      <p:sp>
        <p:nvSpPr>
          <p:cNvPr id="2" name="Slide Number Placeholder 1">
            <a:extLst>
              <a:ext uri="{FF2B5EF4-FFF2-40B4-BE49-F238E27FC236}">
                <a16:creationId xmlns:a16="http://schemas.microsoft.com/office/drawing/2014/main" id="{8CD53DBD-70AA-C088-BD1A-E1D5C2FDEFE2}"/>
              </a:ext>
            </a:extLst>
          </p:cNvPr>
          <p:cNvSpPr>
            <a:spLocks noGrp="1"/>
          </p:cNvSpPr>
          <p:nvPr>
            <p:ph type="sldNum" sz="quarter" idx="12"/>
          </p:nvPr>
        </p:nvSpPr>
        <p:spPr/>
        <p:txBody>
          <a:bodyPr/>
          <a:lstStyle/>
          <a:p>
            <a:fld id="{69E57DC2-970A-4B3E-BB1C-7A09969E49DF}" type="slidenum">
              <a:rPr lang="en-US" sz="2000" smtClean="0">
                <a:latin typeface="Times New Roman" panose="02020603050405020304" pitchFamily="18" charset="0"/>
                <a:cs typeface="Times New Roman" panose="02020603050405020304" pitchFamily="18" charset="0"/>
              </a:rPr>
              <a:t>10</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1312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1C7D8C0-D09D-F1CC-8718-8EC80EDB4AB1}"/>
              </a:ext>
            </a:extLst>
          </p:cNvPr>
          <p:cNvGraphicFramePr>
            <a:graphicFrameLocks noGrp="1"/>
          </p:cNvGraphicFramePr>
          <p:nvPr>
            <p:ph idx="1"/>
            <p:extLst>
              <p:ext uri="{D42A27DB-BD31-4B8C-83A1-F6EECF244321}">
                <p14:modId xmlns:p14="http://schemas.microsoft.com/office/powerpoint/2010/main" val="3496657062"/>
              </p:ext>
            </p:extLst>
          </p:nvPr>
        </p:nvGraphicFramePr>
        <p:xfrm>
          <a:off x="1371600" y="593123"/>
          <a:ext cx="10392032" cy="5483930"/>
        </p:xfrm>
        <a:graphic>
          <a:graphicData uri="http://schemas.openxmlformats.org/drawingml/2006/table">
            <a:tbl>
              <a:tblPr firstRow="1" bandRow="1">
                <a:tableStyleId>{5C22544A-7EE6-4342-B048-85BDC9FD1C3A}</a:tableStyleId>
              </a:tblPr>
              <a:tblGrid>
                <a:gridCol w="882721">
                  <a:extLst>
                    <a:ext uri="{9D8B030D-6E8A-4147-A177-3AD203B41FA5}">
                      <a16:colId xmlns:a16="http://schemas.microsoft.com/office/drawing/2014/main" val="3927293018"/>
                    </a:ext>
                  </a:extLst>
                </a:gridCol>
                <a:gridCol w="2086431">
                  <a:extLst>
                    <a:ext uri="{9D8B030D-6E8A-4147-A177-3AD203B41FA5}">
                      <a16:colId xmlns:a16="http://schemas.microsoft.com/office/drawing/2014/main" val="3987025921"/>
                    </a:ext>
                  </a:extLst>
                </a:gridCol>
                <a:gridCol w="1484576">
                  <a:extLst>
                    <a:ext uri="{9D8B030D-6E8A-4147-A177-3AD203B41FA5}">
                      <a16:colId xmlns:a16="http://schemas.microsoft.com/office/drawing/2014/main" val="3605274387"/>
                    </a:ext>
                  </a:extLst>
                </a:gridCol>
                <a:gridCol w="909469">
                  <a:extLst>
                    <a:ext uri="{9D8B030D-6E8A-4147-A177-3AD203B41FA5}">
                      <a16:colId xmlns:a16="http://schemas.microsoft.com/office/drawing/2014/main" val="323426091"/>
                    </a:ext>
                  </a:extLst>
                </a:gridCol>
                <a:gridCol w="2059683">
                  <a:extLst>
                    <a:ext uri="{9D8B030D-6E8A-4147-A177-3AD203B41FA5}">
                      <a16:colId xmlns:a16="http://schemas.microsoft.com/office/drawing/2014/main" val="3257809127"/>
                    </a:ext>
                  </a:extLst>
                </a:gridCol>
                <a:gridCol w="1484576">
                  <a:extLst>
                    <a:ext uri="{9D8B030D-6E8A-4147-A177-3AD203B41FA5}">
                      <a16:colId xmlns:a16="http://schemas.microsoft.com/office/drawing/2014/main" val="458703916"/>
                    </a:ext>
                  </a:extLst>
                </a:gridCol>
                <a:gridCol w="1484576">
                  <a:extLst>
                    <a:ext uri="{9D8B030D-6E8A-4147-A177-3AD203B41FA5}">
                      <a16:colId xmlns:a16="http://schemas.microsoft.com/office/drawing/2014/main" val="3248315160"/>
                    </a:ext>
                  </a:extLst>
                </a:gridCol>
              </a:tblGrid>
              <a:tr h="729050">
                <a:tc>
                  <a:txBody>
                    <a:bodyPr/>
                    <a:lstStyle/>
                    <a:p>
                      <a:r>
                        <a:rPr lang="en-IN" dirty="0">
                          <a:latin typeface="Times New Roman" panose="02020603050405020304" pitchFamily="18" charset="0"/>
                          <a:cs typeface="Times New Roman" panose="02020603050405020304" pitchFamily="18" charset="0"/>
                        </a:rPr>
                        <a:t>SI.NO</a:t>
                      </a:r>
                    </a:p>
                  </a:txBody>
                  <a:tcPr/>
                </a:tc>
                <a:tc>
                  <a:txBody>
                    <a:bodyPr/>
                    <a:lstStyle/>
                    <a:p>
                      <a:r>
                        <a:rPr lang="en-IN" dirty="0">
                          <a:latin typeface="Times New Roman" panose="02020603050405020304" pitchFamily="18" charset="0"/>
                          <a:cs typeface="Times New Roman" panose="02020603050405020304" pitchFamily="18" charset="0"/>
                        </a:rPr>
                        <a:t>TITLE</a:t>
                      </a:r>
                    </a:p>
                  </a:txBody>
                  <a:tcPr/>
                </a:tc>
                <a:tc>
                  <a:txBody>
                    <a:bodyPr/>
                    <a:lstStyle/>
                    <a:p>
                      <a:r>
                        <a:rPr lang="en-IN" dirty="0">
                          <a:latin typeface="Times New Roman" panose="02020603050405020304" pitchFamily="18" charset="0"/>
                          <a:cs typeface="Times New Roman" panose="02020603050405020304" pitchFamily="18" charset="0"/>
                        </a:rPr>
                        <a:t>AUTHOR NAME</a:t>
                      </a:r>
                    </a:p>
                  </a:txBody>
                  <a:tcPr/>
                </a:tc>
                <a:tc>
                  <a:txBody>
                    <a:bodyPr/>
                    <a:lstStyle/>
                    <a:p>
                      <a:r>
                        <a:rPr lang="en-IN" dirty="0">
                          <a:latin typeface="Times New Roman" panose="02020603050405020304" pitchFamily="18" charset="0"/>
                          <a:cs typeface="Times New Roman" panose="02020603050405020304" pitchFamily="18" charset="0"/>
                        </a:rPr>
                        <a:t>YEAR</a:t>
                      </a:r>
                    </a:p>
                  </a:txBody>
                  <a:tcPr/>
                </a:tc>
                <a:tc>
                  <a:txBody>
                    <a:bodyPr/>
                    <a:lstStyle/>
                    <a:p>
                      <a:r>
                        <a:rPr lang="en-IN" dirty="0">
                          <a:latin typeface="Times New Roman" panose="02020603050405020304" pitchFamily="18" charset="0"/>
                          <a:cs typeface="Times New Roman" panose="02020603050405020304" pitchFamily="18" charset="0"/>
                        </a:rPr>
                        <a:t>ALGORITHM USED</a:t>
                      </a:r>
                    </a:p>
                  </a:txBody>
                  <a:tcPr/>
                </a:tc>
                <a:tc>
                  <a:txBody>
                    <a:bodyPr/>
                    <a:lstStyle/>
                    <a:p>
                      <a:r>
                        <a:rPr lang="en-IN" dirty="0">
                          <a:latin typeface="Times New Roman" panose="02020603050405020304" pitchFamily="18" charset="0"/>
                          <a:cs typeface="Times New Roman" panose="02020603050405020304" pitchFamily="18" charset="0"/>
                        </a:rPr>
                        <a:t>MERITS</a:t>
                      </a:r>
                    </a:p>
                  </a:txBody>
                  <a:tcPr/>
                </a:tc>
                <a:tc>
                  <a:txBody>
                    <a:bodyPr/>
                    <a:lstStyle/>
                    <a:p>
                      <a:r>
                        <a:rPr lang="en-IN"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val="4138720230"/>
                  </a:ext>
                </a:extLst>
              </a:tr>
              <a:tr h="2928552">
                <a:tc>
                  <a:txBody>
                    <a:bodyPr/>
                    <a:lstStyle/>
                    <a:p>
                      <a:r>
                        <a:rPr lang="en-IN" sz="1600" dirty="0">
                          <a:latin typeface="Times New Roman" panose="02020603050405020304" pitchFamily="18" charset="0"/>
                          <a:cs typeface="Times New Roman" panose="02020603050405020304" pitchFamily="18" charset="0"/>
                        </a:rPr>
                        <a:t>5.</a:t>
                      </a: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A comparative analysis of machine learning algorithms for hate speech detection in social media</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Esraa</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Omran</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Estabraq</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Al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Tararwah</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,Jamal Al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Qundus</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tc>
                  <a:txBody>
                    <a:bodyPr/>
                    <a:lstStyle/>
                    <a:p>
                      <a:r>
                        <a:rPr lang="en-IN" sz="1600" dirty="0">
                          <a:latin typeface="Times New Roman" panose="02020603050405020304" pitchFamily="18" charset="0"/>
                          <a:cs typeface="Times New Roman" panose="02020603050405020304" pitchFamily="18" charset="0"/>
                        </a:rPr>
                        <a:t>2023</a:t>
                      </a:r>
                    </a:p>
                  </a:txBody>
                  <a:tcPr/>
                </a:tc>
                <a:tc>
                  <a:txBody>
                    <a:bodyPr/>
                    <a:lstStyle/>
                    <a:p>
                      <a:r>
                        <a:rPr lang="en-US" sz="1600" dirty="0">
                          <a:latin typeface="Times New Roman" panose="02020603050405020304" pitchFamily="18" charset="0"/>
                          <a:cs typeface="Times New Roman" panose="02020603050405020304" pitchFamily="18" charset="0"/>
                        </a:rPr>
                        <a:t>The comparative analysis of machine learning algorithms for hate speech detection involves pre-processing social media text, extracting features using methods like TF-IDF or word embeddings, and then evaluating various classifiers such as logistic regression, SVM, random forests, and neural networks on their performance metrics like accuracy and F1-score</a:t>
                      </a:r>
                      <a:r>
                        <a:rPr lang="en-US" dirty="0"/>
                        <a:t>.</a:t>
                      </a:r>
                      <a:endParaRPr lang="en-IN" dirty="0"/>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Simple, fast, and efficient with good performance on small datasets, Effective in high-dimensional spaces, memory-efficient, and versatile.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Assumes independence among features, may not perform well with correlated features.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4287436"/>
                  </a:ext>
                </a:extLst>
              </a:tr>
            </a:tbl>
          </a:graphicData>
        </a:graphic>
      </p:graphicFrame>
      <p:sp>
        <p:nvSpPr>
          <p:cNvPr id="2" name="Slide Number Placeholder 1">
            <a:extLst>
              <a:ext uri="{FF2B5EF4-FFF2-40B4-BE49-F238E27FC236}">
                <a16:creationId xmlns:a16="http://schemas.microsoft.com/office/drawing/2014/main" id="{4CF6FCAE-4AC1-8B93-AC96-CD30E5EDE8F7}"/>
              </a:ext>
            </a:extLst>
          </p:cNvPr>
          <p:cNvSpPr>
            <a:spLocks noGrp="1"/>
          </p:cNvSpPr>
          <p:nvPr>
            <p:ph type="sldNum" sz="quarter" idx="12"/>
          </p:nvPr>
        </p:nvSpPr>
        <p:spPr/>
        <p:txBody>
          <a:bodyPr/>
          <a:lstStyle/>
          <a:p>
            <a:fld id="{69E57DC2-970A-4B3E-BB1C-7A09969E49DF}" type="slidenum">
              <a:rPr lang="en-US" sz="2000" smtClean="0">
                <a:latin typeface="Times New Roman" panose="02020603050405020304" pitchFamily="18" charset="0"/>
                <a:cs typeface="Times New Roman" panose="02020603050405020304" pitchFamily="18" charset="0"/>
              </a:rPr>
              <a:t>11</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00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2EA4-2AB1-15B3-D094-0355352091CF}"/>
              </a:ext>
            </a:extLst>
          </p:cNvPr>
          <p:cNvSpPr>
            <a:spLocks noGrp="1"/>
          </p:cNvSpPr>
          <p:nvPr>
            <p:ph type="title"/>
          </p:nvPr>
        </p:nvSpPr>
        <p:spPr>
          <a:xfrm>
            <a:off x="1371600" y="321277"/>
            <a:ext cx="9601200" cy="1013254"/>
          </a:xfrm>
        </p:spPr>
        <p:txBody>
          <a:bodyPr/>
          <a:lstStyle/>
          <a:p>
            <a:r>
              <a:rPr lang="en-IN" u="sng" dirty="0">
                <a:latin typeface="Times New Roman" panose="02020603050405020304" pitchFamily="18" charset="0"/>
                <a:cs typeface="Times New Roman" panose="02020603050405020304" pitchFamily="18" charset="0"/>
              </a:rPr>
              <a:t>ARCHITECTURE:</a:t>
            </a:r>
          </a:p>
        </p:txBody>
      </p:sp>
      <p:sp>
        <p:nvSpPr>
          <p:cNvPr id="3" name="Slide Number Placeholder 2">
            <a:extLst>
              <a:ext uri="{FF2B5EF4-FFF2-40B4-BE49-F238E27FC236}">
                <a16:creationId xmlns:a16="http://schemas.microsoft.com/office/drawing/2014/main" id="{335592DE-5A2F-B67A-D23A-E2105F0B210F}"/>
              </a:ext>
            </a:extLst>
          </p:cNvPr>
          <p:cNvSpPr>
            <a:spLocks noGrp="1"/>
          </p:cNvSpPr>
          <p:nvPr>
            <p:ph type="sldNum" sz="quarter" idx="12"/>
          </p:nvPr>
        </p:nvSpPr>
        <p:spPr/>
        <p:txBody>
          <a:bodyPr/>
          <a:lstStyle/>
          <a:p>
            <a:fld id="{69E57DC2-970A-4B3E-BB1C-7A09969E49DF}" type="slidenum">
              <a:rPr lang="en-US" sz="2000" smtClean="0">
                <a:latin typeface="Times New Roman" panose="02020603050405020304" pitchFamily="18" charset="0"/>
                <a:cs typeface="Times New Roman" panose="02020603050405020304" pitchFamily="18" charset="0"/>
              </a:rPr>
              <a:t>12</a:t>
            </a:fld>
            <a:endParaRPr lang="en-US" sz="2000" dirty="0">
              <a:latin typeface="Times New Roman" panose="02020603050405020304" pitchFamily="18" charset="0"/>
              <a:cs typeface="Times New Roman" panose="02020603050405020304" pitchFamily="18" charset="0"/>
            </a:endParaRPr>
          </a:p>
        </p:txBody>
      </p:sp>
      <p:pic>
        <p:nvPicPr>
          <p:cNvPr id="6" name="Picture 5" descr="A diagram with text and blue rectangles&#10;&#10;Description automatically generated">
            <a:extLst>
              <a:ext uri="{FF2B5EF4-FFF2-40B4-BE49-F238E27FC236}">
                <a16:creationId xmlns:a16="http://schemas.microsoft.com/office/drawing/2014/main" id="{DACE2655-4782-C354-8532-9A3F3B780377}"/>
              </a:ext>
            </a:extLst>
          </p:cNvPr>
          <p:cNvPicPr>
            <a:picLocks noChangeAspect="1"/>
          </p:cNvPicPr>
          <p:nvPr/>
        </p:nvPicPr>
        <p:blipFill>
          <a:blip r:embed="rId2"/>
          <a:stretch>
            <a:fillRect/>
          </a:stretch>
        </p:blipFill>
        <p:spPr>
          <a:xfrm>
            <a:off x="1122972" y="1223319"/>
            <a:ext cx="10948060" cy="5128054"/>
          </a:xfrm>
          <a:prstGeom prst="rect">
            <a:avLst/>
          </a:prstGeom>
        </p:spPr>
      </p:pic>
    </p:spTree>
    <p:extLst>
      <p:ext uri="{BB962C8B-B14F-4D97-AF65-F5344CB8AC3E}">
        <p14:creationId xmlns:p14="http://schemas.microsoft.com/office/powerpoint/2010/main" val="3325875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63EF-BC2C-AF6B-05AB-F76F91A46063}"/>
              </a:ext>
            </a:extLst>
          </p:cNvPr>
          <p:cNvSpPr>
            <a:spLocks noGrp="1"/>
          </p:cNvSpPr>
          <p:nvPr>
            <p:ph type="title"/>
          </p:nvPr>
        </p:nvSpPr>
        <p:spPr>
          <a:xfrm>
            <a:off x="1371600" y="685800"/>
            <a:ext cx="9601200" cy="809368"/>
          </a:xfrm>
        </p:spPr>
        <p:txBody>
          <a:bodyPr/>
          <a:lstStyle/>
          <a:p>
            <a:r>
              <a:rPr lang="en-IN" u="sng" dirty="0">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C194EF95-B76F-EF6C-6369-AAE53F20BE82}"/>
              </a:ext>
            </a:extLst>
          </p:cNvPr>
          <p:cNvSpPr>
            <a:spLocks noGrp="1"/>
          </p:cNvSpPr>
          <p:nvPr>
            <p:ph idx="1"/>
          </p:nvPr>
        </p:nvSpPr>
        <p:spPr>
          <a:xfrm>
            <a:off x="1371600" y="1643449"/>
            <a:ext cx="9601200" cy="3719383"/>
          </a:xfrm>
        </p:spPr>
        <p:txBody>
          <a:bodyPr/>
          <a:lstStyle/>
          <a:p>
            <a:pPr marL="0" indent="0">
              <a:buNone/>
            </a:pPr>
            <a:r>
              <a:rPr kumimoji="0" lang="en-US" sz="2000" i="0" u="sng" strike="noStrike" kern="1200" cap="all"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Software </a:t>
            </a:r>
            <a:r>
              <a:rPr kumimoji="0" lang="en-IN" sz="2000" i="0" u="sng" strike="noStrike" kern="1200" cap="all"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Requirements:                               </a:t>
            </a:r>
          </a:p>
          <a:p>
            <a:pPr marL="424180" indent="-342900">
              <a:buSzPct val="80000"/>
              <a:buFont typeface="Wingdings" panose="05000000000000000000" pitchFamily="2" charset="2"/>
              <a:buChar char="§"/>
            </a:pPr>
            <a:r>
              <a:rPr lang="en-US" altLang="en-US" sz="2000" kern="1200" dirty="0">
                <a:solidFill>
                  <a:schemeClr val="tx1"/>
                </a:solidFill>
                <a:latin typeface="Times New Roman" panose="02020603050405020304" pitchFamily="18" charset="0"/>
                <a:cs typeface="Times New Roman" panose="02020603050405020304" pitchFamily="18" charset="0"/>
              </a:rPr>
              <a:t>Python 3</a:t>
            </a:r>
          </a:p>
          <a:p>
            <a:pPr marL="424180" indent="-342900">
              <a:buSzPct val="80000"/>
              <a:buFont typeface="Wingdings" panose="05000000000000000000" pitchFamily="2" charset="2"/>
              <a:buChar char="§"/>
            </a:pPr>
            <a:r>
              <a:rPr lang="en-US" altLang="en-US" sz="2000" kern="1200" dirty="0">
                <a:solidFill>
                  <a:schemeClr val="tx1"/>
                </a:solidFill>
                <a:latin typeface="Times New Roman" panose="02020603050405020304" pitchFamily="18" charset="0"/>
                <a:cs typeface="Times New Roman" panose="02020603050405020304" pitchFamily="18" charset="0"/>
              </a:rPr>
              <a:t>Preferred IDE</a:t>
            </a:r>
          </a:p>
          <a:p>
            <a:pPr marL="424180" indent="-342900">
              <a:buSzPct val="80000"/>
              <a:buFont typeface="Wingdings" panose="05000000000000000000" pitchFamily="2" charset="2"/>
              <a:buChar char="§"/>
            </a:pPr>
            <a:r>
              <a:rPr lang="en-US" altLang="en-US" dirty="0">
                <a:solidFill>
                  <a:schemeClr val="tx1"/>
                </a:solidFill>
                <a:latin typeface="Times New Roman" panose="02020603050405020304" pitchFamily="18" charset="0"/>
                <a:cs typeface="Times New Roman" panose="02020603050405020304" pitchFamily="18" charset="0"/>
              </a:rPr>
              <a:t>Necessary Modules</a:t>
            </a:r>
          </a:p>
          <a:p>
            <a:pPr marL="81280" indent="0">
              <a:buSzPct val="80000"/>
              <a:buNone/>
            </a:pPr>
            <a:r>
              <a:rPr kumimoji="0" lang="en-US" sz="2000" i="0" u="sng" strike="noStrike" kern="1200" cap="all"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Hardware Requirements:</a:t>
            </a:r>
          </a:p>
          <a:p>
            <a:pPr>
              <a:buSzPct val="80000"/>
              <a:buFont typeface="Wingdings" panose="05000000000000000000" pitchFamily="2" charset="2"/>
              <a:buChar char="§"/>
            </a:pPr>
            <a:r>
              <a:rPr lang="en-US" altLang="en-IN" sz="2000" kern="1200" dirty="0">
                <a:latin typeface="Times New Roman" panose="02020603050405020304" pitchFamily="18" charset="0"/>
                <a:cs typeface="Times New Roman" panose="02020603050405020304" pitchFamily="18" charset="0"/>
              </a:rPr>
              <a:t>LAPTOP WITH 8GB RAM</a:t>
            </a:r>
          </a:p>
          <a:p>
            <a:pPr>
              <a:buSzPct val="80000"/>
              <a:buFont typeface="Wingdings" panose="05000000000000000000" pitchFamily="2" charset="2"/>
              <a:buChar char="§"/>
            </a:pPr>
            <a:r>
              <a:rPr lang="en-US" altLang="en-IN" sz="2000" dirty="0">
                <a:latin typeface="Times New Roman" panose="02020603050405020304" pitchFamily="18" charset="0"/>
                <a:cs typeface="Times New Roman" panose="02020603050405020304" pitchFamily="18" charset="0"/>
              </a:rPr>
              <a:t>1 tb Hard Disk</a:t>
            </a:r>
            <a:endParaRPr lang="en-US" altLang="en-IN" sz="2000" kern="1200" dirty="0">
              <a:latin typeface="Times New Roman" panose="02020603050405020304" pitchFamily="18" charset="0"/>
              <a:cs typeface="Times New Roman" panose="02020603050405020304" pitchFamily="18" charset="0"/>
            </a:endParaRPr>
          </a:p>
          <a:p>
            <a:pPr marL="81280" indent="0">
              <a:buSzPct val="80000"/>
              <a:buNone/>
            </a:pPr>
            <a:endParaRPr kumimoji="0" lang="en-US" sz="2000" b="1" i="0" u="none" strike="noStrike" kern="1200" cap="all" spc="0" normalizeH="0" baseline="0" noProof="0" dirty="0">
              <a:ln>
                <a:noFill/>
              </a:ln>
              <a:solidFill>
                <a:schemeClr val="tx1"/>
              </a:solidFill>
              <a:effectLst/>
              <a:uLnTx/>
              <a:uFillTx/>
              <a:latin typeface="+mn-lt"/>
              <a:ea typeface="+mn-ea"/>
              <a:cs typeface="Times New Roman" panose="02020603050405020304" pitchFamily="18" charset="0"/>
            </a:endParaRPr>
          </a:p>
          <a:p>
            <a:pPr marL="81280" indent="0">
              <a:buSzPct val="80000"/>
              <a:buNone/>
            </a:pPr>
            <a:endParaRPr lang="en-US" altLang="en-US" sz="2000" kern="1200" dirty="0">
              <a:solidFill>
                <a:schemeClr val="tx1"/>
              </a:solidFill>
              <a:latin typeface="+mn-lt"/>
              <a:ea typeface="+mn-ea"/>
              <a:cs typeface="+mn-cs"/>
            </a:endParaRPr>
          </a:p>
          <a:p>
            <a:pPr marL="0" indent="0">
              <a:buNone/>
            </a:pPr>
            <a:endParaRPr lang="en-IN" dirty="0"/>
          </a:p>
        </p:txBody>
      </p:sp>
      <p:sp>
        <p:nvSpPr>
          <p:cNvPr id="4" name="Slide Number Placeholder 3">
            <a:extLst>
              <a:ext uri="{FF2B5EF4-FFF2-40B4-BE49-F238E27FC236}">
                <a16:creationId xmlns:a16="http://schemas.microsoft.com/office/drawing/2014/main" id="{4020B9D7-2EC7-5D8D-CE5C-C56B4A2B7BD4}"/>
              </a:ext>
            </a:extLst>
          </p:cNvPr>
          <p:cNvSpPr>
            <a:spLocks noGrp="1"/>
          </p:cNvSpPr>
          <p:nvPr>
            <p:ph type="sldNum" sz="quarter" idx="12"/>
          </p:nvPr>
        </p:nvSpPr>
        <p:spPr/>
        <p:txBody>
          <a:bodyPr/>
          <a:lstStyle/>
          <a:p>
            <a:fld id="{69E57DC2-970A-4B3E-BB1C-7A09969E49DF}" type="slidenum">
              <a:rPr lang="en-US" sz="2000" smtClean="0">
                <a:latin typeface="Times New Roman" panose="02020603050405020304" pitchFamily="18" charset="0"/>
                <a:cs typeface="Times New Roman" panose="02020603050405020304" pitchFamily="18" charset="0"/>
              </a:rPr>
              <a:t>13</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647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DB4C-6B1C-20A0-9FA2-E76D61D24C3D}"/>
              </a:ext>
            </a:extLst>
          </p:cNvPr>
          <p:cNvSpPr>
            <a:spLocks noGrp="1"/>
          </p:cNvSpPr>
          <p:nvPr>
            <p:ph type="title"/>
          </p:nvPr>
        </p:nvSpPr>
        <p:spPr>
          <a:xfrm>
            <a:off x="1371600" y="457200"/>
            <a:ext cx="9601200" cy="741405"/>
          </a:xfrm>
        </p:spPr>
        <p:txBody>
          <a:bodyPr/>
          <a:lstStyle/>
          <a:p>
            <a:r>
              <a:rPr lang="en-IN" u="sng"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B605D103-C1CB-E9EA-1C52-142D3FC3D673}"/>
              </a:ext>
            </a:extLst>
          </p:cNvPr>
          <p:cNvSpPr>
            <a:spLocks noGrp="1"/>
          </p:cNvSpPr>
          <p:nvPr>
            <p:ph idx="1"/>
          </p:nvPr>
        </p:nvSpPr>
        <p:spPr>
          <a:xfrm>
            <a:off x="1371599" y="1198605"/>
            <a:ext cx="10626811" cy="5202195"/>
          </a:xfrm>
        </p:spPr>
        <p:txBody>
          <a:bodyPr/>
          <a:lstStyle/>
          <a:p>
            <a:pPr marL="0" indent="0">
              <a:buNone/>
            </a:pPr>
            <a:r>
              <a:rPr lang="en-US" dirty="0">
                <a:latin typeface="Times New Roman" panose="02020603050405020304" pitchFamily="18" charset="0"/>
                <a:cs typeface="Times New Roman" panose="02020603050405020304" pitchFamily="18" charset="0"/>
              </a:rPr>
              <a:t>The module are:</a:t>
            </a:r>
          </a:p>
          <a:p>
            <a:pPr marL="0" indent="0">
              <a:buNone/>
            </a:pPr>
            <a:r>
              <a:rPr lang="en-US" dirty="0">
                <a:latin typeface="Times New Roman" panose="02020603050405020304" pitchFamily="18" charset="0"/>
                <a:cs typeface="Times New Roman" panose="02020603050405020304" pitchFamily="18" charset="0"/>
              </a:rPr>
              <a:t>                          1.NLTK and SPACY.</a:t>
            </a:r>
          </a:p>
          <a:p>
            <a:pPr marL="0" indent="0">
              <a:buNone/>
            </a:pPr>
            <a:r>
              <a:rPr lang="en-US" dirty="0">
                <a:latin typeface="Times New Roman" panose="02020603050405020304" pitchFamily="18" charset="0"/>
                <a:cs typeface="Times New Roman" panose="02020603050405020304" pitchFamily="18" charset="0"/>
              </a:rPr>
              <a:t>                          2.Data gathering.</a:t>
            </a:r>
          </a:p>
          <a:p>
            <a:pPr marL="0" indent="0">
              <a:buNone/>
            </a:pPr>
            <a:r>
              <a:rPr lang="en-US" dirty="0">
                <a:latin typeface="Times New Roman" panose="02020603050405020304" pitchFamily="18" charset="0"/>
                <a:cs typeface="Times New Roman" panose="02020603050405020304" pitchFamily="18" charset="0"/>
              </a:rPr>
              <a:t>                          3.Data preprocessing.</a:t>
            </a:r>
          </a:p>
          <a:p>
            <a:pPr marL="0" indent="0">
              <a:buNone/>
            </a:pPr>
            <a:r>
              <a:rPr lang="en-US" dirty="0">
                <a:latin typeface="Times New Roman" panose="02020603050405020304" pitchFamily="18" charset="0"/>
                <a:cs typeface="Times New Roman" panose="02020603050405020304" pitchFamily="18" charset="0"/>
              </a:rPr>
              <a:t>                          4.Count vectorization.</a:t>
            </a:r>
          </a:p>
          <a:p>
            <a:pPr marL="0" indent="0">
              <a:buNone/>
            </a:pPr>
            <a:r>
              <a:rPr lang="en-US" dirty="0">
                <a:latin typeface="Times New Roman" panose="02020603050405020304" pitchFamily="18" charset="0"/>
                <a:cs typeface="Times New Roman" panose="02020603050405020304" pitchFamily="18" charset="0"/>
              </a:rPr>
              <a:t>                          5.Evaluation metrics.</a:t>
            </a:r>
          </a:p>
          <a:p>
            <a:pPr marL="0" indent="0">
              <a:buNone/>
            </a:pPr>
            <a:r>
              <a:rPr lang="en-US" dirty="0">
                <a:latin typeface="Times New Roman" panose="02020603050405020304" pitchFamily="18" charset="0"/>
                <a:cs typeface="Times New Roman" panose="02020603050405020304" pitchFamily="18" charset="0"/>
              </a:rPr>
              <a:t>1.</a:t>
            </a:r>
            <a:r>
              <a:rPr lang="en-US" u="sng" dirty="0">
                <a:latin typeface="Times New Roman" panose="02020603050405020304" pitchFamily="18" charset="0"/>
                <a:cs typeface="Times New Roman" panose="02020603050405020304" pitchFamily="18" charset="0"/>
              </a:rPr>
              <a:t>NLTK and SPACY</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NLTK is a comprehensive library for natural language processing, which includes tools for tokenization, stemming, lemmatization, and more.</a:t>
            </a:r>
          </a:p>
          <a:p>
            <a:pPr marL="0" indent="0" algn="just">
              <a:buNone/>
            </a:pPr>
            <a:r>
              <a:rPr lang="en-US" dirty="0" err="1">
                <a:latin typeface="Times New Roman" panose="02020603050405020304" pitchFamily="18" charset="0"/>
                <a:cs typeface="Times New Roman" panose="02020603050405020304" pitchFamily="18" charset="0"/>
              </a:rPr>
              <a:t>spaCy</a:t>
            </a:r>
            <a:r>
              <a:rPr lang="en-US" dirty="0">
                <a:latin typeface="Times New Roman" panose="02020603050405020304" pitchFamily="18" charset="0"/>
                <a:cs typeface="Times New Roman" panose="02020603050405020304" pitchFamily="18" charset="0"/>
              </a:rPr>
              <a:t> is a more modern and efficient library for NLP, suitable for larger datasets and production environments.</a:t>
            </a:r>
          </a:p>
        </p:txBody>
      </p:sp>
      <p:sp>
        <p:nvSpPr>
          <p:cNvPr id="4" name="Slide Number Placeholder 3">
            <a:extLst>
              <a:ext uri="{FF2B5EF4-FFF2-40B4-BE49-F238E27FC236}">
                <a16:creationId xmlns:a16="http://schemas.microsoft.com/office/drawing/2014/main" id="{B69B1634-443F-C11F-F221-F2D4D988A5EA}"/>
              </a:ext>
            </a:extLst>
          </p:cNvPr>
          <p:cNvSpPr>
            <a:spLocks noGrp="1"/>
          </p:cNvSpPr>
          <p:nvPr>
            <p:ph type="sldNum" sz="quarter" idx="12"/>
          </p:nvPr>
        </p:nvSpPr>
        <p:spPr/>
        <p:txBody>
          <a:bodyPr/>
          <a:lstStyle/>
          <a:p>
            <a:fld id="{69E57DC2-970A-4B3E-BB1C-7A09969E49DF}" type="slidenum">
              <a:rPr lang="en-US" sz="2000" smtClean="0">
                <a:latin typeface="Times New Roman" panose="02020603050405020304" pitchFamily="18" charset="0"/>
                <a:cs typeface="Times New Roman" panose="02020603050405020304" pitchFamily="18" charset="0"/>
              </a:rPr>
              <a:t>14</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9324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A97022-9344-9F3A-252D-9DDBBEEFA882}"/>
              </a:ext>
            </a:extLst>
          </p:cNvPr>
          <p:cNvSpPr>
            <a:spLocks noGrp="1"/>
          </p:cNvSpPr>
          <p:nvPr>
            <p:ph idx="1"/>
          </p:nvPr>
        </p:nvSpPr>
        <p:spPr>
          <a:xfrm>
            <a:off x="1371599" y="543697"/>
            <a:ext cx="10132541" cy="5758249"/>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2.</a:t>
            </a:r>
            <a:r>
              <a:rPr lang="en-US" u="sng" dirty="0">
                <a:latin typeface="Times New Roman" panose="02020603050405020304" pitchFamily="18" charset="0"/>
                <a:cs typeface="Times New Roman" panose="02020603050405020304" pitchFamily="18" charset="0"/>
              </a:rPr>
              <a:t>Data gathering</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Data gathering for hate speech involves collecting and analyzing textual content from various sources such as social media, forums, and news websites to identify and monitor expressions of hate.</a:t>
            </a:r>
          </a:p>
          <a:p>
            <a:pPr marL="0" indent="0" algn="just">
              <a:buNone/>
            </a:pPr>
            <a:r>
              <a:rPr lang="en-US" dirty="0">
                <a:latin typeface="Times New Roman" panose="02020603050405020304" pitchFamily="18" charset="0"/>
                <a:cs typeface="Times New Roman" panose="02020603050405020304" pitchFamily="18" charset="0"/>
              </a:rPr>
              <a:t>3.</a:t>
            </a:r>
            <a:r>
              <a:rPr lang="en-US" u="sng" dirty="0">
                <a:latin typeface="Times New Roman" panose="02020603050405020304" pitchFamily="18" charset="0"/>
                <a:cs typeface="Times New Roman" panose="02020603050405020304" pitchFamily="18" charset="0"/>
              </a:rPr>
              <a:t>Data preprocessing</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Data preprocessing for hate speech detection includes cleaning, tokenizing, normalizing, and vectorizing text data to prepare it for analysis and model training.</a:t>
            </a:r>
          </a:p>
          <a:p>
            <a:pPr marL="0" indent="0" algn="just">
              <a:buNone/>
            </a:pPr>
            <a:r>
              <a:rPr lang="en-US" dirty="0">
                <a:latin typeface="Times New Roman" panose="02020603050405020304" pitchFamily="18" charset="0"/>
                <a:cs typeface="Times New Roman" panose="02020603050405020304" pitchFamily="18" charset="0"/>
              </a:rPr>
              <a:t>4.</a:t>
            </a:r>
            <a:r>
              <a:rPr lang="en-US" u="sng" dirty="0">
                <a:latin typeface="Times New Roman" panose="02020603050405020304" pitchFamily="18" charset="0"/>
                <a:cs typeface="Times New Roman" panose="02020603050405020304" pitchFamily="18" charset="0"/>
              </a:rPr>
              <a:t>Count vectorization</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Count vectorization for hate speech detection transforms text data into numerical vectors by counting the frequency of each word in the corpus, enabling machine learning algorithms to process the textual information.</a:t>
            </a:r>
          </a:p>
          <a:p>
            <a:pPr marL="0" indent="0" algn="just">
              <a:buNone/>
            </a:pPr>
            <a:r>
              <a:rPr lang="en-US" dirty="0">
                <a:latin typeface="Times New Roman" panose="02020603050405020304" pitchFamily="18" charset="0"/>
                <a:cs typeface="Times New Roman" panose="02020603050405020304" pitchFamily="18" charset="0"/>
              </a:rPr>
              <a:t>5.</a:t>
            </a:r>
            <a:r>
              <a:rPr lang="en-US" u="sng" dirty="0">
                <a:latin typeface="Times New Roman" panose="02020603050405020304" pitchFamily="18" charset="0"/>
                <a:cs typeface="Times New Roman" panose="02020603050405020304" pitchFamily="18" charset="0"/>
              </a:rPr>
              <a:t>Evaluation metrics</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Evaluation metrics for hate speech detection include accuracy, precision, recall, F1-score, and area under the ROC curve (AUC) to assess the performance of the classification model.</a:t>
            </a:r>
          </a:p>
        </p:txBody>
      </p:sp>
      <p:sp>
        <p:nvSpPr>
          <p:cNvPr id="2" name="Slide Number Placeholder 1">
            <a:extLst>
              <a:ext uri="{FF2B5EF4-FFF2-40B4-BE49-F238E27FC236}">
                <a16:creationId xmlns:a16="http://schemas.microsoft.com/office/drawing/2014/main" id="{6BA5582A-FF83-87B3-6865-1565349993DB}"/>
              </a:ext>
            </a:extLst>
          </p:cNvPr>
          <p:cNvSpPr>
            <a:spLocks noGrp="1"/>
          </p:cNvSpPr>
          <p:nvPr>
            <p:ph type="sldNum" sz="quarter" idx="12"/>
          </p:nvPr>
        </p:nvSpPr>
        <p:spPr/>
        <p:txBody>
          <a:bodyPr/>
          <a:lstStyle/>
          <a:p>
            <a:fld id="{69E57DC2-970A-4B3E-BB1C-7A09969E49DF}" type="slidenum">
              <a:rPr lang="en-US" sz="2000" smtClean="0">
                <a:latin typeface="Times New Roman" panose="02020603050405020304" pitchFamily="18" charset="0"/>
                <a:cs typeface="Times New Roman" panose="02020603050405020304" pitchFamily="18" charset="0"/>
              </a:rPr>
              <a:t>15</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599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EE2D2-9372-EB30-6C71-81DAEDEBE46C}"/>
              </a:ext>
            </a:extLst>
          </p:cNvPr>
          <p:cNvSpPr>
            <a:spLocks noGrp="1"/>
          </p:cNvSpPr>
          <p:nvPr>
            <p:ph type="title"/>
          </p:nvPr>
        </p:nvSpPr>
        <p:spPr>
          <a:xfrm>
            <a:off x="1371600" y="685800"/>
            <a:ext cx="9601200" cy="797011"/>
          </a:xfrm>
        </p:spPr>
        <p:txBody>
          <a:bodyPr/>
          <a:lstStyle/>
          <a:p>
            <a:r>
              <a:rPr lang="en-IN" u="sng" dirty="0">
                <a:latin typeface="Times New Roman" panose="02020603050405020304" pitchFamily="18" charset="0"/>
                <a:cs typeface="Times New Roman" panose="02020603050405020304" pitchFamily="18" charset="0"/>
              </a:rPr>
              <a:t>APPLICATION:</a:t>
            </a:r>
          </a:p>
        </p:txBody>
      </p:sp>
      <p:sp>
        <p:nvSpPr>
          <p:cNvPr id="3" name="Content Placeholder 2">
            <a:extLst>
              <a:ext uri="{FF2B5EF4-FFF2-40B4-BE49-F238E27FC236}">
                <a16:creationId xmlns:a16="http://schemas.microsoft.com/office/drawing/2014/main" id="{EE264015-A608-96D6-C1A1-B3CECDF8CA28}"/>
              </a:ext>
            </a:extLst>
          </p:cNvPr>
          <p:cNvSpPr>
            <a:spLocks noGrp="1"/>
          </p:cNvSpPr>
          <p:nvPr>
            <p:ph idx="1"/>
          </p:nvPr>
        </p:nvSpPr>
        <p:spPr>
          <a:xfrm>
            <a:off x="1371600" y="1717589"/>
            <a:ext cx="9601200" cy="4149811"/>
          </a:xfrm>
        </p:spPr>
        <p:txBody>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Moderate social media for hate speech.</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Filter offensive content in forums.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Ensure legal compliance in content.</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Protect users from discrimination online.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Monitor news comments for civility.</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87999F6-667B-CEC8-5B84-4E1DAD9223BC}"/>
              </a:ext>
            </a:extLst>
          </p:cNvPr>
          <p:cNvSpPr>
            <a:spLocks noGrp="1"/>
          </p:cNvSpPr>
          <p:nvPr>
            <p:ph type="sldNum" sz="quarter" idx="12"/>
          </p:nvPr>
        </p:nvSpPr>
        <p:spPr/>
        <p:txBody>
          <a:bodyPr/>
          <a:lstStyle/>
          <a:p>
            <a:fld id="{69E57DC2-970A-4B3E-BB1C-7A09969E49DF}" type="slidenum">
              <a:rPr lang="en-US" sz="2000" smtClean="0">
                <a:latin typeface="Times New Roman" panose="02020603050405020304" pitchFamily="18" charset="0"/>
                <a:cs typeface="Times New Roman" panose="02020603050405020304" pitchFamily="18" charset="0"/>
              </a:rPr>
              <a:t>16</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9328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07772-5A31-B217-D710-D7BC8CD35E01}"/>
              </a:ext>
            </a:extLst>
          </p:cNvPr>
          <p:cNvSpPr>
            <a:spLocks noGrp="1"/>
          </p:cNvSpPr>
          <p:nvPr>
            <p:ph type="title"/>
          </p:nvPr>
        </p:nvSpPr>
        <p:spPr>
          <a:xfrm>
            <a:off x="1371600" y="685800"/>
            <a:ext cx="9601200" cy="932935"/>
          </a:xfrm>
        </p:spPr>
        <p:txBody>
          <a:bodyPr/>
          <a:lstStyle/>
          <a:p>
            <a:r>
              <a:rPr lang="en-IN" u="sng" dirty="0">
                <a:latin typeface="Times New Roman" panose="02020603050405020304" pitchFamily="18" charset="0"/>
                <a:cs typeface="Times New Roman" panose="02020603050405020304" pitchFamily="18" charset="0"/>
              </a:rPr>
              <a:t>ADVANTAGE:</a:t>
            </a:r>
          </a:p>
        </p:txBody>
      </p:sp>
      <p:sp>
        <p:nvSpPr>
          <p:cNvPr id="3" name="Content Placeholder 2">
            <a:extLst>
              <a:ext uri="{FF2B5EF4-FFF2-40B4-BE49-F238E27FC236}">
                <a16:creationId xmlns:a16="http://schemas.microsoft.com/office/drawing/2014/main" id="{FEFCC816-5275-0A3C-2B20-E80A661DF5E2}"/>
              </a:ext>
            </a:extLst>
          </p:cNvPr>
          <p:cNvSpPr>
            <a:spLocks noGrp="1"/>
          </p:cNvSpPr>
          <p:nvPr>
            <p:ph idx="1"/>
          </p:nvPr>
        </p:nvSpPr>
        <p:spPr>
          <a:xfrm>
            <a:off x="1371600" y="1618735"/>
            <a:ext cx="9601200" cy="4248665"/>
          </a:xfrm>
        </p:spPr>
        <p:txBody>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Efficiently handle large volumes of data.</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Ensure unbiased and consistent evaluations.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Identify hate speech in real-time.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Adapt to diverse languages and cultures.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Reduce moderation costs for platforms.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Protect user privacy during analysis.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Foster inclusive online communities.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63EEE9D-7A48-F87C-5D6C-792AA8308DB3}"/>
              </a:ext>
            </a:extLst>
          </p:cNvPr>
          <p:cNvSpPr>
            <a:spLocks noGrp="1"/>
          </p:cNvSpPr>
          <p:nvPr>
            <p:ph type="sldNum" sz="quarter" idx="12"/>
          </p:nvPr>
        </p:nvSpPr>
        <p:spPr/>
        <p:txBody>
          <a:bodyPr/>
          <a:lstStyle/>
          <a:p>
            <a:fld id="{69E57DC2-970A-4B3E-BB1C-7A09969E49DF}" type="slidenum">
              <a:rPr lang="en-US" sz="2000" smtClean="0">
                <a:latin typeface="Times New Roman" panose="02020603050405020304" pitchFamily="18" charset="0"/>
                <a:cs typeface="Times New Roman" panose="02020603050405020304" pitchFamily="18" charset="0"/>
              </a:rPr>
              <a:t>17</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468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450D-7C7F-5284-ABC0-3A967332E220}"/>
              </a:ext>
            </a:extLst>
          </p:cNvPr>
          <p:cNvSpPr>
            <a:spLocks noGrp="1"/>
          </p:cNvSpPr>
          <p:nvPr>
            <p:ph type="title"/>
          </p:nvPr>
        </p:nvSpPr>
        <p:spPr>
          <a:xfrm>
            <a:off x="1371600" y="685800"/>
            <a:ext cx="9601200" cy="858795"/>
          </a:xfrm>
        </p:spPr>
        <p:txBody>
          <a:bodyPr/>
          <a:lstStyle/>
          <a:p>
            <a:r>
              <a:rPr kumimoji="0" lang="en-US" altLang="en-US" sz="4400" i="0" u="sng"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CONCLUSION:</a:t>
            </a:r>
            <a:endParaRPr lang="en-IN"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24AD87-FB37-684B-EAB6-52AB6D082E6D}"/>
              </a:ext>
            </a:extLst>
          </p:cNvPr>
          <p:cNvSpPr>
            <a:spLocks noGrp="1"/>
          </p:cNvSpPr>
          <p:nvPr>
            <p:ph idx="1"/>
          </p:nvPr>
        </p:nvSpPr>
        <p:spPr>
          <a:xfrm>
            <a:off x="1371600" y="1742303"/>
            <a:ext cx="9601200" cy="3581400"/>
          </a:xfrm>
        </p:spPr>
        <p:txBody>
          <a:bodyPr/>
          <a:lstStyle/>
          <a:p>
            <a:pPr algn="just">
              <a:buFont typeface="Wingdings" panose="05000000000000000000" pitchFamily="2" charset="2"/>
              <a:buChar char="§"/>
            </a:pPr>
            <a:r>
              <a:rPr lang="en-US" altLang="en-US" sz="2000" dirty="0">
                <a:solidFill>
                  <a:schemeClr val="tx1"/>
                </a:solidFill>
                <a:latin typeface="Times New Roman" panose="02020603050405020304" pitchFamily="18" charset="0"/>
                <a:cs typeface="Times New Roman" panose="02020603050405020304" pitchFamily="18" charset="0"/>
              </a:rPr>
              <a:t>As hate speech continues to be a societal problem, the need for automatic hate speech detection systems becomes more apparent.</a:t>
            </a:r>
          </a:p>
          <a:p>
            <a:pPr algn="just">
              <a:buFont typeface="Wingdings" panose="05000000000000000000" pitchFamily="2" charset="2"/>
              <a:buChar char="§"/>
            </a:pPr>
            <a:r>
              <a:rPr lang="en-US" altLang="en-US" sz="2000" dirty="0">
                <a:solidFill>
                  <a:schemeClr val="tx1"/>
                </a:solidFill>
                <a:latin typeface="Times New Roman" panose="02020603050405020304" pitchFamily="18" charset="0"/>
                <a:cs typeface="Times New Roman" panose="02020603050405020304" pitchFamily="18" charset="0"/>
              </a:rPr>
              <a:t> presented the current approaches for this task as well as a new system that achieves reasonable accuracy.</a:t>
            </a:r>
          </a:p>
          <a:p>
            <a:pPr algn="just">
              <a:buFont typeface="Wingdings" panose="05000000000000000000" pitchFamily="2" charset="2"/>
              <a:buChar char="§"/>
            </a:pPr>
            <a:r>
              <a:rPr lang="en-US" altLang="en-US" dirty="0">
                <a:solidFill>
                  <a:schemeClr val="tx1"/>
                </a:solidFill>
                <a:latin typeface="Times New Roman" panose="02020603050405020304" pitchFamily="18" charset="0"/>
                <a:cs typeface="Times New Roman" panose="02020603050405020304" pitchFamily="18" charset="0"/>
              </a:rPr>
              <a:t>And</a:t>
            </a:r>
            <a:r>
              <a:rPr lang="en-US" altLang="en-US" sz="2000" dirty="0">
                <a:solidFill>
                  <a:schemeClr val="tx1"/>
                </a:solidFill>
                <a:latin typeface="Times New Roman" panose="02020603050405020304" pitchFamily="18" charset="0"/>
                <a:cs typeface="Times New Roman" panose="02020603050405020304" pitchFamily="18" charset="0"/>
              </a:rPr>
              <a:t> also proposed a new approach that can out perform existing systems at this task, with the added benefit of improved interpretability.</a:t>
            </a:r>
          </a:p>
          <a:p>
            <a:pPr marL="0" indent="0">
              <a:buNone/>
            </a:pPr>
            <a:endParaRPr lang="en-IN" dirty="0"/>
          </a:p>
        </p:txBody>
      </p:sp>
      <p:sp>
        <p:nvSpPr>
          <p:cNvPr id="4" name="Slide Number Placeholder 3">
            <a:extLst>
              <a:ext uri="{FF2B5EF4-FFF2-40B4-BE49-F238E27FC236}">
                <a16:creationId xmlns:a16="http://schemas.microsoft.com/office/drawing/2014/main" id="{D9EF3D8B-D43F-707B-3865-7015B81F97A8}"/>
              </a:ext>
            </a:extLst>
          </p:cNvPr>
          <p:cNvSpPr>
            <a:spLocks noGrp="1"/>
          </p:cNvSpPr>
          <p:nvPr>
            <p:ph type="sldNum" sz="quarter" idx="12"/>
          </p:nvPr>
        </p:nvSpPr>
        <p:spPr/>
        <p:txBody>
          <a:bodyPr/>
          <a:lstStyle/>
          <a:p>
            <a:fld id="{69E57DC2-970A-4B3E-BB1C-7A09969E49DF}" type="slidenum">
              <a:rPr lang="en-US" sz="2000" smtClean="0">
                <a:latin typeface="Times New Roman" panose="02020603050405020304" pitchFamily="18" charset="0"/>
                <a:cs typeface="Times New Roman" panose="02020603050405020304" pitchFamily="18" charset="0"/>
              </a:rPr>
              <a:t>18</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2225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8355-47D9-058A-02EB-5F01892A1C77}"/>
              </a:ext>
            </a:extLst>
          </p:cNvPr>
          <p:cNvSpPr>
            <a:spLocks noGrp="1"/>
          </p:cNvSpPr>
          <p:nvPr>
            <p:ph type="title"/>
          </p:nvPr>
        </p:nvSpPr>
        <p:spPr>
          <a:xfrm>
            <a:off x="1371600" y="685800"/>
            <a:ext cx="9601200" cy="698157"/>
          </a:xfrm>
        </p:spPr>
        <p:txBody>
          <a:bodyPr/>
          <a:lstStyle/>
          <a:p>
            <a:r>
              <a:rPr lang="en-IN" u="sng"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8CDE10C6-E551-4DD3-3679-8AE7A6FD47DE}"/>
              </a:ext>
            </a:extLst>
          </p:cNvPr>
          <p:cNvSpPr>
            <a:spLocks noGrp="1"/>
          </p:cNvSpPr>
          <p:nvPr>
            <p:ph idx="1"/>
          </p:nvPr>
        </p:nvSpPr>
        <p:spPr>
          <a:xfrm>
            <a:off x="1371600" y="1532238"/>
            <a:ext cx="9601200" cy="4335162"/>
          </a:xfrm>
        </p:spPr>
        <p:txBody>
          <a:bodyPr/>
          <a:lstStyle/>
          <a:p>
            <a:pPr algn="just">
              <a:buFont typeface="Wingdings" panose="05000000000000000000" pitchFamily="2" charset="2"/>
              <a:buChar char="§"/>
            </a:pPr>
            <a:r>
              <a:rPr lang="en-US" altLang="en-US" sz="2000" dirty="0">
                <a:solidFill>
                  <a:schemeClr val="tx1"/>
                </a:solidFill>
                <a:latin typeface="Times New Roman" panose="02020603050405020304" pitchFamily="18" charset="0"/>
                <a:cs typeface="Times New Roman" panose="02020603050405020304" pitchFamily="18" charset="0"/>
              </a:rPr>
              <a:t>A. Kamaal and M. </a:t>
            </a:r>
            <a:r>
              <a:rPr lang="en-US" altLang="en-US" sz="2000" dirty="0" err="1">
                <a:solidFill>
                  <a:schemeClr val="tx1"/>
                </a:solidFill>
                <a:latin typeface="Times New Roman" panose="02020603050405020304" pitchFamily="18" charset="0"/>
                <a:cs typeface="Times New Roman" panose="02020603050405020304" pitchFamily="18" charset="0"/>
              </a:rPr>
              <a:t>Abulaish</a:t>
            </a:r>
            <a:r>
              <a:rPr lang="en-US" altLang="en-US" sz="2000" dirty="0">
                <a:solidFill>
                  <a:schemeClr val="tx1"/>
                </a:solidFill>
                <a:latin typeface="Times New Roman" panose="02020603050405020304" pitchFamily="18" charset="0"/>
                <a:cs typeface="Times New Roman" panose="02020603050405020304" pitchFamily="18" charset="0"/>
              </a:rPr>
              <a:t>, ‘‘CAT-</a:t>
            </a:r>
            <a:r>
              <a:rPr lang="en-US" altLang="en-US" sz="2000" dirty="0" err="1">
                <a:solidFill>
                  <a:schemeClr val="tx1"/>
                </a:solidFill>
                <a:latin typeface="Times New Roman" panose="02020603050405020304" pitchFamily="18" charset="0"/>
                <a:cs typeface="Times New Roman" panose="02020603050405020304" pitchFamily="18" charset="0"/>
              </a:rPr>
              <a:t>BiGRU</a:t>
            </a:r>
            <a:r>
              <a:rPr lang="en-US" altLang="en-US" sz="2000" dirty="0">
                <a:solidFill>
                  <a:schemeClr val="tx1"/>
                </a:solidFill>
                <a:latin typeface="Times New Roman" panose="02020603050405020304" pitchFamily="18" charset="0"/>
                <a:cs typeface="Times New Roman" panose="02020603050405020304" pitchFamily="18" charset="0"/>
              </a:rPr>
              <a:t>: Convolution and attention with bi-directional gated recurrent unit for self-deprecating sarcasm detection,’’ Cognit. </a:t>
            </a:r>
            <a:r>
              <a:rPr lang="en-US" altLang="en-US" sz="2000" dirty="0" err="1">
                <a:solidFill>
                  <a:schemeClr val="tx1"/>
                </a:solidFill>
                <a:latin typeface="Times New Roman" panose="02020603050405020304" pitchFamily="18" charset="0"/>
                <a:cs typeface="Times New Roman" panose="02020603050405020304" pitchFamily="18" charset="0"/>
              </a:rPr>
              <a:t>Comput</a:t>
            </a:r>
            <a:r>
              <a:rPr lang="en-US" altLang="en-US" sz="2000" dirty="0">
                <a:solidFill>
                  <a:schemeClr val="tx1"/>
                </a:solidFill>
                <a:latin typeface="Times New Roman" panose="02020603050405020304" pitchFamily="18" charset="0"/>
                <a:cs typeface="Times New Roman" panose="02020603050405020304" pitchFamily="18" charset="0"/>
              </a:rPr>
              <a:t>., vol. 14, pp. 91–109, Jan. 2021. </a:t>
            </a:r>
          </a:p>
          <a:p>
            <a:pPr algn="just">
              <a:buFont typeface="Wingdings" panose="05000000000000000000" pitchFamily="2" charset="2"/>
              <a:buChar char="§"/>
            </a:pPr>
            <a:r>
              <a:rPr lang="en-US" altLang="en-US" sz="2000" dirty="0">
                <a:solidFill>
                  <a:schemeClr val="tx1"/>
                </a:solidFill>
                <a:latin typeface="Times New Roman" panose="02020603050405020304" pitchFamily="18" charset="0"/>
                <a:cs typeface="Times New Roman" panose="02020603050405020304" pitchFamily="18" charset="0"/>
              </a:rPr>
              <a:t>P. K. Jain, V. Saravanan, and R. Pamula, ‘‘A hybrid CNN-LSTM: A deep learning approach for consumer sentiment analysis using qualitative </a:t>
            </a:r>
            <a:r>
              <a:rPr lang="en-US" altLang="en-US" sz="2000" dirty="0" err="1">
                <a:solidFill>
                  <a:schemeClr val="tx1"/>
                </a:solidFill>
                <a:latin typeface="Times New Roman" panose="02020603050405020304" pitchFamily="18" charset="0"/>
                <a:cs typeface="Times New Roman" panose="02020603050405020304" pitchFamily="18" charset="0"/>
              </a:rPr>
              <a:t>usergenerated</a:t>
            </a:r>
            <a:r>
              <a:rPr lang="en-US" altLang="en-US" sz="2000" dirty="0">
                <a:solidFill>
                  <a:schemeClr val="tx1"/>
                </a:solidFill>
                <a:latin typeface="Times New Roman" panose="02020603050405020304" pitchFamily="18" charset="0"/>
                <a:cs typeface="Times New Roman" panose="02020603050405020304" pitchFamily="18" charset="0"/>
              </a:rPr>
              <a:t> contents,’’ ACM Trans. Asian Low-Resource Lang. Inf. Process., vol. 20, no. 5, pp. 1–15, Sep. 2021.</a:t>
            </a:r>
          </a:p>
          <a:p>
            <a:pPr algn="just">
              <a:buFont typeface="Wingdings" panose="05000000000000000000" pitchFamily="2" charset="2"/>
              <a:buChar char="§"/>
            </a:pPr>
            <a:r>
              <a:rPr lang="en-US" altLang="en-US" sz="2000" dirty="0">
                <a:solidFill>
                  <a:schemeClr val="tx1"/>
                </a:solidFill>
                <a:latin typeface="Times New Roman" panose="02020603050405020304" pitchFamily="18" charset="0"/>
                <a:cs typeface="Times New Roman" panose="02020603050405020304" pitchFamily="18" charset="0"/>
              </a:rPr>
              <a:t>P. K. Jain, R. Pamula, and E. A. </a:t>
            </a:r>
            <a:r>
              <a:rPr lang="en-US" altLang="en-US" sz="2000" dirty="0" err="1">
                <a:solidFill>
                  <a:schemeClr val="tx1"/>
                </a:solidFill>
                <a:latin typeface="Times New Roman" panose="02020603050405020304" pitchFamily="18" charset="0"/>
                <a:cs typeface="Times New Roman" panose="02020603050405020304" pitchFamily="18" charset="0"/>
              </a:rPr>
              <a:t>Yekun</a:t>
            </a:r>
            <a:r>
              <a:rPr lang="en-US" altLang="en-US" sz="2000" dirty="0">
                <a:solidFill>
                  <a:schemeClr val="tx1"/>
                </a:solidFill>
                <a:latin typeface="Times New Roman" panose="02020603050405020304" pitchFamily="18" charset="0"/>
                <a:cs typeface="Times New Roman" panose="02020603050405020304" pitchFamily="18" charset="0"/>
              </a:rPr>
              <a:t>, ‘‘A multi-label ensemble predicting model to service recommendation from social media contents,’’ J. </a:t>
            </a:r>
            <a:r>
              <a:rPr lang="en-US" altLang="en-US" sz="2000" dirty="0" err="1">
                <a:solidFill>
                  <a:schemeClr val="tx1"/>
                </a:solidFill>
                <a:latin typeface="Times New Roman" panose="02020603050405020304" pitchFamily="18" charset="0"/>
                <a:cs typeface="Times New Roman" panose="02020603050405020304" pitchFamily="18" charset="0"/>
              </a:rPr>
              <a:t>Supercomput</a:t>
            </a:r>
            <a:r>
              <a:rPr lang="en-US" altLang="en-US" sz="2000" dirty="0">
                <a:solidFill>
                  <a:schemeClr val="tx1"/>
                </a:solidFill>
                <a:latin typeface="Times New Roman" panose="02020603050405020304" pitchFamily="18" charset="0"/>
                <a:cs typeface="Times New Roman" panose="02020603050405020304" pitchFamily="18" charset="0"/>
              </a:rPr>
              <a:t>., vol. 66, no. 1, pp. 1–20, Sep. 2021.</a:t>
            </a:r>
          </a:p>
          <a:p>
            <a:pPr marL="0" indent="0">
              <a:buNone/>
            </a:pPr>
            <a:endParaRPr lang="en-IN" dirty="0"/>
          </a:p>
        </p:txBody>
      </p:sp>
      <p:sp>
        <p:nvSpPr>
          <p:cNvPr id="4" name="Slide Number Placeholder 3">
            <a:extLst>
              <a:ext uri="{FF2B5EF4-FFF2-40B4-BE49-F238E27FC236}">
                <a16:creationId xmlns:a16="http://schemas.microsoft.com/office/drawing/2014/main" id="{1931028B-A317-578A-2775-D54E55645E77}"/>
              </a:ext>
            </a:extLst>
          </p:cNvPr>
          <p:cNvSpPr>
            <a:spLocks noGrp="1"/>
          </p:cNvSpPr>
          <p:nvPr>
            <p:ph type="sldNum" sz="quarter" idx="12"/>
          </p:nvPr>
        </p:nvSpPr>
        <p:spPr/>
        <p:txBody>
          <a:bodyPr/>
          <a:lstStyle/>
          <a:p>
            <a:fld id="{69E57DC2-970A-4B3E-BB1C-7A09969E49DF}" type="slidenum">
              <a:rPr lang="en-US" sz="2000" smtClean="0">
                <a:latin typeface="Times New Roman" panose="02020603050405020304" pitchFamily="18" charset="0"/>
                <a:cs typeface="Times New Roman" panose="02020603050405020304" pitchFamily="18" charset="0"/>
              </a:rPr>
              <a:t>19</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050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AAD58C-8538-6485-DB4E-80BDC379C3B2}"/>
              </a:ext>
            </a:extLst>
          </p:cNvPr>
          <p:cNvSpPr>
            <a:spLocks noGrp="1"/>
          </p:cNvSpPr>
          <p:nvPr>
            <p:ph idx="1"/>
          </p:nvPr>
        </p:nvSpPr>
        <p:spPr>
          <a:xfrm>
            <a:off x="1371600" y="386862"/>
            <a:ext cx="9601200" cy="5480538"/>
          </a:xfrm>
        </p:spPr>
        <p:txBody>
          <a:bodyPr/>
          <a:lstStyle/>
          <a:p>
            <a:pPr marL="0" indent="0">
              <a:buNone/>
            </a:pPr>
            <a:r>
              <a:rPr lang="en-IN" sz="3600" dirty="0">
                <a:latin typeface="Times New Roman" panose="02020603050405020304" pitchFamily="18" charset="0"/>
                <a:cs typeface="Times New Roman" panose="02020603050405020304" pitchFamily="18" charset="0"/>
              </a:rPr>
              <a:t>GUIDE NAME : MRS.P.JASMINE JOSE , ME</a:t>
            </a:r>
          </a:p>
          <a:p>
            <a:pPr marL="0" indent="0">
              <a:buNone/>
            </a:pPr>
            <a:endParaRPr lang="en-IN" sz="2800" dirty="0"/>
          </a:p>
          <a:p>
            <a:pPr marL="0" indent="0">
              <a:buNone/>
            </a:pPr>
            <a:r>
              <a:rPr lang="en-IN" sz="3600" u="sng" dirty="0">
                <a:latin typeface="Times New Roman" panose="02020603050405020304" pitchFamily="18" charset="0"/>
                <a:cs typeface="Times New Roman" panose="02020603050405020304" pitchFamily="18" charset="0"/>
              </a:rPr>
              <a:t>TEAM MEMBERS:</a:t>
            </a:r>
          </a:p>
          <a:p>
            <a:pPr marL="0" indent="0">
              <a:buNone/>
            </a:pPr>
            <a:r>
              <a:rPr lang="en-IN" sz="2400" dirty="0">
                <a:latin typeface="Times New Roman" panose="02020603050405020304" pitchFamily="18" charset="0"/>
                <a:cs typeface="Times New Roman" panose="02020603050405020304" pitchFamily="18" charset="0"/>
              </a:rPr>
              <a:t>                            NAME                                   REGISTER NUMBER</a:t>
            </a:r>
          </a:p>
          <a:p>
            <a:pPr marL="0" indent="0">
              <a:buNone/>
            </a:pPr>
            <a:r>
              <a:rPr lang="en-IN" sz="2400" dirty="0">
                <a:latin typeface="Times New Roman" panose="02020603050405020304" pitchFamily="18" charset="0"/>
                <a:cs typeface="Times New Roman" panose="02020603050405020304" pitchFamily="18" charset="0"/>
              </a:rPr>
              <a:t>                1.KABILESHWARAN K                        811721243022</a:t>
            </a:r>
          </a:p>
          <a:p>
            <a:pPr marL="0" indent="0">
              <a:buNone/>
            </a:pPr>
            <a:r>
              <a:rPr lang="en-IN" sz="2400" dirty="0">
                <a:latin typeface="Times New Roman" panose="02020603050405020304" pitchFamily="18" charset="0"/>
                <a:cs typeface="Times New Roman" panose="02020603050405020304" pitchFamily="18" charset="0"/>
              </a:rPr>
              <a:t>                2.MELWIN A.B                                       811721243027</a:t>
            </a:r>
          </a:p>
          <a:p>
            <a:pPr marL="0" indent="0">
              <a:buNone/>
            </a:pPr>
            <a:r>
              <a:rPr lang="en-IN" sz="2400" dirty="0">
                <a:latin typeface="Times New Roman" panose="02020603050405020304" pitchFamily="18" charset="0"/>
                <a:cs typeface="Times New Roman" panose="02020603050405020304" pitchFamily="18" charset="0"/>
              </a:rPr>
              <a:t>                3.MOHAMED FAIZUL S                       811721243030</a:t>
            </a:r>
          </a:p>
          <a:p>
            <a:pPr marL="0" indent="0">
              <a:buNone/>
            </a:pPr>
            <a:r>
              <a:rPr lang="en-IN" sz="2400" dirty="0">
                <a:latin typeface="Times New Roman" panose="02020603050405020304" pitchFamily="18" charset="0"/>
                <a:cs typeface="Times New Roman" panose="02020603050405020304" pitchFamily="18" charset="0"/>
              </a:rPr>
              <a:t>                4.RAVIDHARSHEN M.K                       811721243043</a:t>
            </a:r>
          </a:p>
        </p:txBody>
      </p:sp>
      <p:sp>
        <p:nvSpPr>
          <p:cNvPr id="2" name="Slide Number Placeholder 1">
            <a:extLst>
              <a:ext uri="{FF2B5EF4-FFF2-40B4-BE49-F238E27FC236}">
                <a16:creationId xmlns:a16="http://schemas.microsoft.com/office/drawing/2014/main" id="{1FA98E95-4263-1460-9E59-1322B6FC113C}"/>
              </a:ext>
            </a:extLst>
          </p:cNvPr>
          <p:cNvSpPr>
            <a:spLocks noGrp="1"/>
          </p:cNvSpPr>
          <p:nvPr>
            <p:ph type="sldNum" sz="quarter" idx="12"/>
          </p:nvPr>
        </p:nvSpPr>
        <p:spPr/>
        <p:txBody>
          <a:bodyPr/>
          <a:lstStyle/>
          <a:p>
            <a:fld id="{69E57DC2-970A-4B3E-BB1C-7A09969E49DF}" type="slidenum">
              <a:rPr lang="en-US" sz="2000" smtClean="0">
                <a:latin typeface="Times New Roman" panose="02020603050405020304" pitchFamily="18" charset="0"/>
                <a:cs typeface="Times New Roman" panose="02020603050405020304" pitchFamily="18" charset="0"/>
              </a:rPr>
              <a:t>2</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217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BB07-28A0-76D7-416E-B6859BA30A54}"/>
              </a:ext>
            </a:extLst>
          </p:cNvPr>
          <p:cNvSpPr>
            <a:spLocks noGrp="1"/>
          </p:cNvSpPr>
          <p:nvPr>
            <p:ph type="title"/>
          </p:nvPr>
        </p:nvSpPr>
        <p:spPr>
          <a:xfrm>
            <a:off x="1371600" y="685800"/>
            <a:ext cx="9601200" cy="838200"/>
          </a:xfrm>
        </p:spPr>
        <p:txBody>
          <a:bodyPr/>
          <a:lstStyle/>
          <a:p>
            <a:r>
              <a:rPr lang="en-IN" u="sng"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64B1618A-EC4A-B631-7013-5D2377385A1E}"/>
              </a:ext>
            </a:extLst>
          </p:cNvPr>
          <p:cNvSpPr>
            <a:spLocks noGrp="1"/>
          </p:cNvSpPr>
          <p:nvPr>
            <p:ph idx="1"/>
          </p:nvPr>
        </p:nvSpPr>
        <p:spPr>
          <a:xfrm>
            <a:off x="1371600" y="1524000"/>
            <a:ext cx="10458450" cy="5136292"/>
          </a:xfrm>
        </p:spPr>
        <p:txBody>
          <a:bodyPr>
            <a:normAutofit/>
          </a:bodyPr>
          <a:lstStyle/>
          <a:p>
            <a:pPr algn="just">
              <a:lnSpc>
                <a:spcPct val="11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Hate speech is a big problem on the internet. It can be found on social media, in comment sections, and even in online forums.</a:t>
            </a:r>
          </a:p>
          <a:p>
            <a:pPr algn="just">
              <a:lnSpc>
                <a:spcPct val="11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Machine learning algorithms and NLP can be used to detect hate speech on the internet by analyzing text, identifying hate speech, determining tone, and recognizing disguised hate speech in the form of jokes or sarcasm.</a:t>
            </a:r>
          </a:p>
        </p:txBody>
      </p:sp>
      <p:sp>
        <p:nvSpPr>
          <p:cNvPr id="4" name="Slide Number Placeholder 3">
            <a:extLst>
              <a:ext uri="{FF2B5EF4-FFF2-40B4-BE49-F238E27FC236}">
                <a16:creationId xmlns:a16="http://schemas.microsoft.com/office/drawing/2014/main" id="{FAE0BC9F-FA4A-F161-7EF6-705936CA6B07}"/>
              </a:ext>
            </a:extLst>
          </p:cNvPr>
          <p:cNvSpPr>
            <a:spLocks noGrp="1"/>
          </p:cNvSpPr>
          <p:nvPr>
            <p:ph type="sldNum" sz="quarter" idx="12"/>
          </p:nvPr>
        </p:nvSpPr>
        <p:spPr/>
        <p:txBody>
          <a:bodyPr/>
          <a:lstStyle/>
          <a:p>
            <a:fld id="{69E57DC2-970A-4B3E-BB1C-7A09969E49DF}" type="slidenum">
              <a:rPr lang="en-US" sz="2000" smtClean="0">
                <a:latin typeface="Times New Roman" panose="02020603050405020304" pitchFamily="18" charset="0"/>
                <a:cs typeface="Times New Roman" panose="02020603050405020304" pitchFamily="18" charset="0"/>
              </a:rPr>
              <a:t>3</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5417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48757-9010-7455-727E-5F6AA6CB5A8B}"/>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INTRODUCTION:</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928A4F-4BB3-E15D-9270-68D06749F233}"/>
              </a:ext>
            </a:extLst>
          </p:cNvPr>
          <p:cNvSpPr>
            <a:spLocks noGrp="1"/>
          </p:cNvSpPr>
          <p:nvPr>
            <p:ph idx="1"/>
          </p:nvPr>
        </p:nvSpPr>
        <p:spPr>
          <a:xfrm>
            <a:off x="1371600" y="1746739"/>
            <a:ext cx="9601200" cy="4642338"/>
          </a:xfrm>
        </p:spPr>
        <p:txBody>
          <a:bodyPr/>
          <a:lstStyle/>
          <a:p>
            <a:pPr marR="0" lvl="0" algn="just" defTabSz="914400" rtl="0" eaLnBrk="0" fontAlgn="base" latinLnBrk="0" hangingPunct="0">
              <a:lnSpc>
                <a:spcPct val="100000"/>
              </a:lnSpc>
              <a:spcBef>
                <a:spcPct val="0"/>
              </a:spcBef>
              <a:spcAft>
                <a:spcPct val="0"/>
              </a:spcAft>
              <a:buClr>
                <a:schemeClr val="accent1"/>
              </a:buClr>
              <a:buSzPct val="80000"/>
              <a:buFont typeface="Wingdings" panose="05000000000000000000" pitchFamily="2" charset="2"/>
              <a:buChar char="§"/>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Hate speech detection is the task of detecting if communication such as text, audio, and so on contains hatred and or encourages violence towards a person or a group of people. </a:t>
            </a:r>
          </a:p>
          <a:p>
            <a:pPr marL="461645" indent="-342900" algn="just" eaLnBrk="0" fontAlgn="base" hangingPunct="0">
              <a:lnSpc>
                <a:spcPct val="100000"/>
              </a:lnSpc>
              <a:spcBef>
                <a:spcPct val="0"/>
              </a:spcBef>
              <a:spcAft>
                <a:spcPct val="0"/>
              </a:spcAft>
              <a:buClr>
                <a:schemeClr val="accent1"/>
              </a:buClr>
              <a:buSzPct val="80000"/>
              <a:buFont typeface="Wingdings" panose="05000000000000000000" pitchFamily="2" charset="2"/>
              <a:buChar char="§"/>
              <a:defRPr/>
            </a:pPr>
            <a:endPar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
                <a:schemeClr val="accent1"/>
              </a:buClr>
              <a:buSzPct val="80000"/>
              <a:buFont typeface="Wingdings" panose="05000000000000000000" pitchFamily="2" charset="2"/>
              <a:buChar char="§"/>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It usually based on prejudice against 'protected characteristics' such as their ethnicity, gender, sexual orientation, religion, age etc.</a:t>
            </a:r>
          </a:p>
          <a:p>
            <a:pPr marL="461645" marR="0" lvl="0" indent="-342900" algn="just" defTabSz="914400" rtl="0" eaLnBrk="0" fontAlgn="base" latinLnBrk="0" hangingPunct="0">
              <a:lnSpc>
                <a:spcPct val="100000"/>
              </a:lnSpc>
              <a:spcBef>
                <a:spcPct val="0"/>
              </a:spcBef>
              <a:spcAft>
                <a:spcPct val="0"/>
              </a:spcAft>
              <a:buClr>
                <a:schemeClr val="accent1"/>
              </a:buClr>
              <a:buSzPct val="80000"/>
              <a:buFont typeface="Wingdings" panose="05000000000000000000" pitchFamily="2" charset="2"/>
              <a:buChar char="§"/>
              <a:defRPr/>
            </a:pPr>
            <a:endPar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
                <a:schemeClr val="accent1"/>
              </a:buClr>
              <a:buSzPct val="80000"/>
              <a:buFont typeface="Wingdings" panose="05000000000000000000" pitchFamily="2" charset="2"/>
              <a:buChar char="§"/>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The automatic detection of hate speech is a challenging task due to disagreements on different hate speech definitions. </a:t>
            </a:r>
          </a:p>
          <a:p>
            <a:pPr marL="461645" marR="0" lvl="0" indent="-342900" algn="just" defTabSz="914400" rtl="0" eaLnBrk="0" fontAlgn="base" latinLnBrk="0" hangingPunct="0">
              <a:lnSpc>
                <a:spcPct val="100000"/>
              </a:lnSpc>
              <a:spcBef>
                <a:spcPct val="0"/>
              </a:spcBef>
              <a:spcAft>
                <a:spcPct val="0"/>
              </a:spcAft>
              <a:buClr>
                <a:schemeClr val="accent1"/>
              </a:buClr>
              <a:buSzPct val="80000"/>
              <a:buFont typeface="Wingdings" panose="05000000000000000000" pitchFamily="2" charset="2"/>
              <a:buChar char="§"/>
              <a:defRPr/>
            </a:pPr>
            <a:endPar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
                <a:schemeClr val="accent1"/>
              </a:buClr>
              <a:buSzPct val="80000"/>
              <a:buFont typeface="Wingdings" panose="05000000000000000000" pitchFamily="2" charset="2"/>
              <a:buChar char="§"/>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Therefore, some content might be hateful to some individuals and not to others, based on their concerned definitions.</a:t>
            </a:r>
          </a:p>
          <a:p>
            <a:pPr marL="0" indent="0" algn="just">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C61A018D-BBE4-80A6-E374-DFBB217B659B}"/>
              </a:ext>
            </a:extLst>
          </p:cNvPr>
          <p:cNvSpPr>
            <a:spLocks noGrp="1"/>
          </p:cNvSpPr>
          <p:nvPr>
            <p:ph type="sldNum" sz="quarter" idx="12"/>
          </p:nvPr>
        </p:nvSpPr>
        <p:spPr/>
        <p:txBody>
          <a:bodyPr/>
          <a:lstStyle/>
          <a:p>
            <a:fld id="{69E57DC2-970A-4B3E-BB1C-7A09969E49DF}" type="slidenum">
              <a:rPr lang="en-US" sz="2000" smtClean="0">
                <a:latin typeface="Times New Roman" panose="02020603050405020304" pitchFamily="18" charset="0"/>
                <a:cs typeface="Times New Roman" panose="02020603050405020304" pitchFamily="18" charset="0"/>
              </a:rPr>
              <a:t>4</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51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0EF0-7004-766F-09D9-6E95575C70E5}"/>
              </a:ext>
            </a:extLst>
          </p:cNvPr>
          <p:cNvSpPr>
            <a:spLocks noGrp="1"/>
          </p:cNvSpPr>
          <p:nvPr>
            <p:ph type="title"/>
          </p:nvPr>
        </p:nvSpPr>
        <p:spPr/>
        <p:txBody>
          <a:bodyPr/>
          <a:lstStyle/>
          <a:p>
            <a:r>
              <a:rPr lang="en-IN" u="sng"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787E627C-3620-4F0C-9901-0261DC43B676}"/>
              </a:ext>
            </a:extLst>
          </p:cNvPr>
          <p:cNvSpPr>
            <a:spLocks noGrp="1"/>
          </p:cNvSpPr>
          <p:nvPr>
            <p:ph idx="1"/>
          </p:nvPr>
        </p:nvSpPr>
        <p:spPr>
          <a:xfrm>
            <a:off x="1371600" y="1638300"/>
            <a:ext cx="9601200" cy="3581400"/>
          </a:xfrm>
        </p:spPr>
        <p:txBody>
          <a:bodyPr>
            <a:normAutofit lnSpcReduction="10000"/>
          </a:bodyPr>
          <a:lstStyle/>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The machine learning algorithms that can be used to detect hate speech include Naive Bayes, Support Vector machines (SVM), extreme gradient boosting (</a:t>
            </a:r>
            <a:r>
              <a:rPr lang="en-US" altLang="en-US" sz="2000" dirty="0" err="1">
                <a:latin typeface="Times New Roman" panose="02020603050405020304" pitchFamily="18" charset="0"/>
                <a:cs typeface="Times New Roman" panose="02020603050405020304" pitchFamily="18" charset="0"/>
              </a:rPr>
              <a:t>XGBoost</a:t>
            </a:r>
            <a:r>
              <a:rPr lang="en-US" altLang="en-US" sz="2000" dirty="0">
                <a:latin typeface="Times New Roman" panose="02020603050405020304" pitchFamily="18" charset="0"/>
                <a:cs typeface="Times New Roman" panose="02020603050405020304" pitchFamily="18" charset="0"/>
              </a:rPr>
              <a:t>), multi-layer perception (MLP).</a:t>
            </a:r>
          </a:p>
          <a:p>
            <a:pPr algn="just">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The hate speech data sets are usually not clean, so they need to be pre-processed before classification algorithms can detect hate speech in them.  Different machine learning models have different weakness.</a:t>
            </a:r>
          </a:p>
          <a:p>
            <a:pPr algn="just">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Traditional text classification methods based on machine learning have many disadvantages such as dimension explosion, data sparsity, limited generalization ability.</a:t>
            </a:r>
          </a:p>
          <a:p>
            <a:pPr marL="0" indent="0">
              <a:buNone/>
            </a:pPr>
            <a:endParaRPr lang="en-IN" dirty="0"/>
          </a:p>
        </p:txBody>
      </p:sp>
      <p:sp>
        <p:nvSpPr>
          <p:cNvPr id="4" name="Slide Number Placeholder 3">
            <a:extLst>
              <a:ext uri="{FF2B5EF4-FFF2-40B4-BE49-F238E27FC236}">
                <a16:creationId xmlns:a16="http://schemas.microsoft.com/office/drawing/2014/main" id="{BF700B86-1D2D-1487-1600-64416A88E297}"/>
              </a:ext>
            </a:extLst>
          </p:cNvPr>
          <p:cNvSpPr>
            <a:spLocks noGrp="1"/>
          </p:cNvSpPr>
          <p:nvPr>
            <p:ph type="sldNum" sz="quarter" idx="12"/>
          </p:nvPr>
        </p:nvSpPr>
        <p:spPr/>
        <p:txBody>
          <a:bodyPr/>
          <a:lstStyle/>
          <a:p>
            <a:fld id="{69E57DC2-970A-4B3E-BB1C-7A09969E49DF}" type="slidenum">
              <a:rPr lang="en-US" sz="2000" smtClean="0">
                <a:latin typeface="Times New Roman" panose="02020603050405020304" pitchFamily="18" charset="0"/>
                <a:cs typeface="Times New Roman" panose="02020603050405020304" pitchFamily="18" charset="0"/>
              </a:rPr>
              <a:t>5</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04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4785-0104-E4F2-7DD9-A0E0E346F255}"/>
              </a:ext>
            </a:extLst>
          </p:cNvPr>
          <p:cNvSpPr>
            <a:spLocks noGrp="1"/>
          </p:cNvSpPr>
          <p:nvPr>
            <p:ph type="title"/>
          </p:nvPr>
        </p:nvSpPr>
        <p:spPr/>
        <p:txBody>
          <a:bodyPr/>
          <a:lstStyle/>
          <a:p>
            <a:r>
              <a:rPr lang="en-IN" u="sng"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34F13FEB-6E69-A175-3A39-78EA9A844345}"/>
              </a:ext>
            </a:extLst>
          </p:cNvPr>
          <p:cNvSpPr>
            <a:spLocks noGrp="1"/>
          </p:cNvSpPr>
          <p:nvPr>
            <p:ph idx="1"/>
          </p:nvPr>
        </p:nvSpPr>
        <p:spPr>
          <a:xfrm>
            <a:off x="1371600" y="1638300"/>
            <a:ext cx="9601200" cy="3581400"/>
          </a:xfrm>
        </p:spPr>
        <p:txBody>
          <a:bodyPr>
            <a:normAutofit lnSpcReduction="10000"/>
          </a:bodyPr>
          <a:lstStyle/>
          <a:p>
            <a:pPr algn="just">
              <a:buFont typeface="Wingdings" panose="05000000000000000000" pitchFamily="2" charset="2"/>
              <a:buChar char="§"/>
            </a:pP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rPr>
              <a:t>This project uses LSTM for hate speech </a:t>
            </a:r>
            <a:r>
              <a:rPr lang="en-US" altLang="en-US" sz="2000" dirty="0" err="1">
                <a:latin typeface="Times New Roman" panose="02020603050405020304" pitchFamily="18" charset="0"/>
                <a:ea typeface="Times New Roman" panose="02020603050405020304" pitchFamily="18" charset="0"/>
                <a:cs typeface="Times New Roman" panose="02020603050405020304" pitchFamily="18" charset="0"/>
              </a:rPr>
              <a:t>classification.LSTM</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rPr>
              <a:t> stands for Long-Short Term Memory.</a:t>
            </a:r>
          </a:p>
          <a:p>
            <a:pPr marL="0" indent="0" algn="just">
              <a:buNone/>
            </a:pPr>
            <a:endParaRPr lang="en-US" alt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rPr>
              <a:t>LSTM is a type of recurrent neural network but is better than traditional recurrent neural networks in terms of memory.</a:t>
            </a:r>
          </a:p>
          <a:p>
            <a:pPr marL="461645" indent="-342900" algn="just">
              <a:buFont typeface="Wingdings" panose="05000000000000000000" pitchFamily="2" charset="2"/>
              <a:buChar char="§"/>
            </a:pPr>
            <a:endParaRPr lang="en-US" alt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rPr>
              <a:t>Having a good hold over memorizing certain patterns LSTMs perform fairly better. As with every other NN, LSTM can have multiple hidden layers and as it passes through every layer, the relevant information is kept and all the irrelevant information gets discarded in every single cell.</a:t>
            </a:r>
          </a:p>
          <a:p>
            <a:pPr marL="0" indent="0">
              <a:buNone/>
            </a:pPr>
            <a:endParaRPr lang="en-IN" dirty="0"/>
          </a:p>
        </p:txBody>
      </p:sp>
      <p:sp>
        <p:nvSpPr>
          <p:cNvPr id="4" name="Slide Number Placeholder 3">
            <a:extLst>
              <a:ext uri="{FF2B5EF4-FFF2-40B4-BE49-F238E27FC236}">
                <a16:creationId xmlns:a16="http://schemas.microsoft.com/office/drawing/2014/main" id="{9EC5C8E5-0C69-37F8-40FF-1AC975F9451E}"/>
              </a:ext>
            </a:extLst>
          </p:cNvPr>
          <p:cNvSpPr>
            <a:spLocks noGrp="1"/>
          </p:cNvSpPr>
          <p:nvPr>
            <p:ph type="sldNum" sz="quarter" idx="12"/>
          </p:nvPr>
        </p:nvSpPr>
        <p:spPr/>
        <p:txBody>
          <a:bodyPr/>
          <a:lstStyle/>
          <a:p>
            <a:fld id="{69E57DC2-970A-4B3E-BB1C-7A09969E49DF}" type="slidenum">
              <a:rPr lang="en-US" sz="2000" smtClean="0">
                <a:latin typeface="Times New Roman" panose="02020603050405020304" pitchFamily="18" charset="0"/>
                <a:cs typeface="Times New Roman" panose="02020603050405020304" pitchFamily="18" charset="0"/>
              </a:rPr>
              <a:t>6</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864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2BDF-C865-2048-EB7B-0A47068079E6}"/>
              </a:ext>
            </a:extLst>
          </p:cNvPr>
          <p:cNvSpPr>
            <a:spLocks noGrp="1"/>
          </p:cNvSpPr>
          <p:nvPr>
            <p:ph type="title"/>
          </p:nvPr>
        </p:nvSpPr>
        <p:spPr>
          <a:xfrm>
            <a:off x="1371600" y="333632"/>
            <a:ext cx="9601200" cy="656968"/>
          </a:xfrm>
        </p:spPr>
        <p:txBody>
          <a:bodyPr>
            <a:normAutofit fontScale="90000"/>
          </a:bodyPr>
          <a:lstStyle/>
          <a:p>
            <a:r>
              <a:rPr lang="en-IN" u="sng" dirty="0">
                <a:latin typeface="Times New Roman" panose="02020603050405020304" pitchFamily="18" charset="0"/>
                <a:cs typeface="Times New Roman" panose="02020603050405020304" pitchFamily="18" charset="0"/>
              </a:rPr>
              <a:t>LITERATURE</a:t>
            </a:r>
            <a:r>
              <a:rPr lang="en-IN" b="1" u="sng" dirty="0">
                <a:latin typeface="Times New Roman" panose="02020603050405020304" pitchFamily="18" charset="0"/>
                <a:cs typeface="Times New Roman" panose="02020603050405020304" pitchFamily="18" charset="0"/>
              </a:rPr>
              <a:t> </a:t>
            </a:r>
            <a:r>
              <a:rPr lang="en-IN" u="sng" dirty="0">
                <a:latin typeface="Times New Roman" panose="02020603050405020304" pitchFamily="18" charset="0"/>
                <a:cs typeface="Times New Roman" panose="02020603050405020304" pitchFamily="18" charset="0"/>
              </a:rPr>
              <a:t>REVIEW:</a:t>
            </a:r>
          </a:p>
        </p:txBody>
      </p:sp>
      <p:graphicFrame>
        <p:nvGraphicFramePr>
          <p:cNvPr id="7" name="Content Placeholder 6">
            <a:extLst>
              <a:ext uri="{FF2B5EF4-FFF2-40B4-BE49-F238E27FC236}">
                <a16:creationId xmlns:a16="http://schemas.microsoft.com/office/drawing/2014/main" id="{9A79D052-C72F-27A4-B399-538FCE999319}"/>
              </a:ext>
            </a:extLst>
          </p:cNvPr>
          <p:cNvGraphicFramePr>
            <a:graphicFrameLocks noGrp="1"/>
          </p:cNvGraphicFramePr>
          <p:nvPr>
            <p:ph idx="1"/>
            <p:extLst>
              <p:ext uri="{D42A27DB-BD31-4B8C-83A1-F6EECF244321}">
                <p14:modId xmlns:p14="http://schemas.microsoft.com/office/powerpoint/2010/main" val="3381367234"/>
              </p:ext>
            </p:extLst>
          </p:nvPr>
        </p:nvGraphicFramePr>
        <p:xfrm>
          <a:off x="1075038" y="990601"/>
          <a:ext cx="10881567" cy="5533767"/>
        </p:xfrm>
        <a:graphic>
          <a:graphicData uri="http://schemas.openxmlformats.org/drawingml/2006/table">
            <a:tbl>
              <a:tblPr firstRow="1" bandRow="1">
                <a:tableStyleId>{5C22544A-7EE6-4342-B048-85BDC9FD1C3A}</a:tableStyleId>
              </a:tblPr>
              <a:tblGrid>
                <a:gridCol w="801627">
                  <a:extLst>
                    <a:ext uri="{9D8B030D-6E8A-4147-A177-3AD203B41FA5}">
                      <a16:colId xmlns:a16="http://schemas.microsoft.com/office/drawing/2014/main" val="2713223985"/>
                    </a:ext>
                  </a:extLst>
                </a:gridCol>
                <a:gridCol w="1679990">
                  <a:extLst>
                    <a:ext uri="{9D8B030D-6E8A-4147-A177-3AD203B41FA5}">
                      <a16:colId xmlns:a16="http://schemas.microsoft.com/office/drawing/2014/main" val="2751112084"/>
                    </a:ext>
                  </a:extLst>
                </a:gridCol>
                <a:gridCol w="1679990">
                  <a:extLst>
                    <a:ext uri="{9D8B030D-6E8A-4147-A177-3AD203B41FA5}">
                      <a16:colId xmlns:a16="http://schemas.microsoft.com/office/drawing/2014/main" val="976190858"/>
                    </a:ext>
                  </a:extLst>
                </a:gridCol>
                <a:gridCol w="768739">
                  <a:extLst>
                    <a:ext uri="{9D8B030D-6E8A-4147-A177-3AD203B41FA5}">
                      <a16:colId xmlns:a16="http://schemas.microsoft.com/office/drawing/2014/main" val="2140983150"/>
                    </a:ext>
                  </a:extLst>
                </a:gridCol>
                <a:gridCol w="2591241">
                  <a:extLst>
                    <a:ext uri="{9D8B030D-6E8A-4147-A177-3AD203B41FA5}">
                      <a16:colId xmlns:a16="http://schemas.microsoft.com/office/drawing/2014/main" val="469492263"/>
                    </a:ext>
                  </a:extLst>
                </a:gridCol>
                <a:gridCol w="1679990">
                  <a:extLst>
                    <a:ext uri="{9D8B030D-6E8A-4147-A177-3AD203B41FA5}">
                      <a16:colId xmlns:a16="http://schemas.microsoft.com/office/drawing/2014/main" val="1442764659"/>
                    </a:ext>
                  </a:extLst>
                </a:gridCol>
                <a:gridCol w="1679990">
                  <a:extLst>
                    <a:ext uri="{9D8B030D-6E8A-4147-A177-3AD203B41FA5}">
                      <a16:colId xmlns:a16="http://schemas.microsoft.com/office/drawing/2014/main" val="1537963814"/>
                    </a:ext>
                  </a:extLst>
                </a:gridCol>
              </a:tblGrid>
              <a:tr h="956812">
                <a:tc>
                  <a:txBody>
                    <a:bodyPr/>
                    <a:lstStyle/>
                    <a:p>
                      <a:r>
                        <a:rPr lang="en-IN" dirty="0"/>
                        <a:t>SI.NO</a:t>
                      </a:r>
                    </a:p>
                  </a:txBody>
                  <a:tcPr/>
                </a:tc>
                <a:tc>
                  <a:txBody>
                    <a:bodyPr/>
                    <a:lstStyle/>
                    <a:p>
                      <a:r>
                        <a:rPr lang="en-IN" dirty="0"/>
                        <a:t>TITLE</a:t>
                      </a:r>
                    </a:p>
                  </a:txBody>
                  <a:tcPr/>
                </a:tc>
                <a:tc>
                  <a:txBody>
                    <a:bodyPr/>
                    <a:lstStyle/>
                    <a:p>
                      <a:r>
                        <a:rPr lang="en-IN" dirty="0"/>
                        <a:t>AUTHOR NAME</a:t>
                      </a:r>
                    </a:p>
                  </a:txBody>
                  <a:tcPr/>
                </a:tc>
                <a:tc>
                  <a:txBody>
                    <a:bodyPr/>
                    <a:lstStyle/>
                    <a:p>
                      <a:r>
                        <a:rPr lang="en-IN" dirty="0"/>
                        <a:t>YEAR </a:t>
                      </a:r>
                    </a:p>
                  </a:txBody>
                  <a:tcPr/>
                </a:tc>
                <a:tc>
                  <a:txBody>
                    <a:bodyPr/>
                    <a:lstStyle/>
                    <a:p>
                      <a:r>
                        <a:rPr lang="en-IN" dirty="0"/>
                        <a:t>ALGORITHM USED</a:t>
                      </a:r>
                    </a:p>
                  </a:txBody>
                  <a:tcPr/>
                </a:tc>
                <a:tc>
                  <a:txBody>
                    <a:bodyPr/>
                    <a:lstStyle/>
                    <a:p>
                      <a:r>
                        <a:rPr lang="en-IN" dirty="0"/>
                        <a:t>MERITS</a:t>
                      </a:r>
                    </a:p>
                  </a:txBody>
                  <a:tcPr/>
                </a:tc>
                <a:tc>
                  <a:txBody>
                    <a:bodyPr/>
                    <a:lstStyle/>
                    <a:p>
                      <a:r>
                        <a:rPr lang="en-IN" dirty="0"/>
                        <a:t>DEMERITS</a:t>
                      </a:r>
                    </a:p>
                  </a:txBody>
                  <a:tcPr/>
                </a:tc>
                <a:extLst>
                  <a:ext uri="{0D108BD9-81ED-4DB2-BD59-A6C34878D82A}">
                    <a16:rowId xmlns:a16="http://schemas.microsoft.com/office/drawing/2014/main" val="3647212652"/>
                  </a:ext>
                </a:extLst>
              </a:tr>
              <a:tr h="4576955">
                <a:tc>
                  <a:txBody>
                    <a:bodyPr/>
                    <a:lstStyle/>
                    <a:p>
                      <a:r>
                        <a:rPr lang="en-IN" sz="1600" dirty="0">
                          <a:latin typeface="Times New Roman" panose="02020603050405020304" pitchFamily="18" charset="0"/>
                          <a:cs typeface="Times New Roman" panose="02020603050405020304" pitchFamily="18" charset="0"/>
                        </a:rPr>
                        <a:t>1.</a:t>
                      </a:r>
                    </a:p>
                  </a:txBody>
                  <a:tcPr/>
                </a:tc>
                <a:tc>
                  <a:txBody>
                    <a:bodyPr/>
                    <a:lstStyle/>
                    <a:p>
                      <a:pPr algn="l"/>
                      <a:r>
                        <a:rPr lang="en-US" sz="1600" kern="1200" dirty="0">
                          <a:solidFill>
                            <a:schemeClr val="dk1"/>
                          </a:solidFill>
                          <a:effectLst/>
                          <a:latin typeface="Times New Roman" panose="02020603050405020304" pitchFamily="18" charset="0"/>
                          <a:ea typeface="+mn-ea"/>
                          <a:cs typeface="Times New Roman" panose="02020603050405020304" pitchFamily="18" charset="0"/>
                        </a:rPr>
                        <a:t>Detecting Hate Speech in multi-modal Memes</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Abhishek Das,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Japsimar</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Singh Wahi,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Siyao</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Li</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2020</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An algorithm for detecting hate speech in multi-modal memes combines visual features extracted via CNNs and text features processed with NLP models like BERT, then fuses these features using techniques like attention mechanisms before classifying them with a neural network.</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Integrates both textual and visual features for hate speech detection, capturing the nuanced nature of multi-modal memes.</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kern="1200" dirty="0">
                          <a:solidFill>
                            <a:schemeClr val="dk1"/>
                          </a:solidFill>
                          <a:effectLst/>
                          <a:latin typeface="+mn-lt"/>
                          <a:ea typeface="+mn-ea"/>
                          <a:cs typeface="+mn-cs"/>
                        </a:rPr>
                        <a:t> </a:t>
                      </a:r>
                      <a:endParaRPr lang="en-IN" sz="1800" kern="1200" dirty="0">
                        <a:solidFill>
                          <a:schemeClr val="dk1"/>
                        </a:solidFill>
                        <a:effectLst/>
                        <a:latin typeface="+mn-lt"/>
                        <a:ea typeface="+mn-ea"/>
                        <a:cs typeface="+mn-cs"/>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Integrating both text and image analysis techniques may increase computational overhead, requiring significant resources for processing large volumes of multi-modal memes.</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extLst>
                  <a:ext uri="{0D108BD9-81ED-4DB2-BD59-A6C34878D82A}">
                    <a16:rowId xmlns:a16="http://schemas.microsoft.com/office/drawing/2014/main" val="3239699278"/>
                  </a:ext>
                </a:extLst>
              </a:tr>
            </a:tbl>
          </a:graphicData>
        </a:graphic>
      </p:graphicFrame>
      <p:sp>
        <p:nvSpPr>
          <p:cNvPr id="3" name="Slide Number Placeholder 2">
            <a:extLst>
              <a:ext uri="{FF2B5EF4-FFF2-40B4-BE49-F238E27FC236}">
                <a16:creationId xmlns:a16="http://schemas.microsoft.com/office/drawing/2014/main" id="{DC9B3F94-3136-96D1-C9BA-C049EDF47883}"/>
              </a:ext>
            </a:extLst>
          </p:cNvPr>
          <p:cNvSpPr>
            <a:spLocks noGrp="1"/>
          </p:cNvSpPr>
          <p:nvPr>
            <p:ph type="sldNum" sz="quarter" idx="12"/>
          </p:nvPr>
        </p:nvSpPr>
        <p:spPr/>
        <p:txBody>
          <a:bodyPr/>
          <a:lstStyle/>
          <a:p>
            <a:fld id="{69E57DC2-970A-4B3E-BB1C-7A09969E49DF}" type="slidenum">
              <a:rPr lang="en-US" sz="2000" smtClean="0">
                <a:latin typeface="Times New Roman" panose="02020603050405020304" pitchFamily="18" charset="0"/>
                <a:cs typeface="Times New Roman" panose="02020603050405020304" pitchFamily="18" charset="0"/>
              </a:rPr>
              <a:t>7</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9747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A8C8442-55BC-2525-6B5F-9FF8CA2ED49E}"/>
              </a:ext>
            </a:extLst>
          </p:cNvPr>
          <p:cNvGraphicFramePr>
            <a:graphicFrameLocks noGrp="1"/>
          </p:cNvGraphicFramePr>
          <p:nvPr>
            <p:ph idx="1"/>
            <p:extLst>
              <p:ext uri="{D42A27DB-BD31-4B8C-83A1-F6EECF244321}">
                <p14:modId xmlns:p14="http://schemas.microsoft.com/office/powerpoint/2010/main" val="2387227573"/>
              </p:ext>
            </p:extLst>
          </p:nvPr>
        </p:nvGraphicFramePr>
        <p:xfrm>
          <a:off x="1173892" y="432485"/>
          <a:ext cx="10663884" cy="5498758"/>
        </p:xfrm>
        <a:graphic>
          <a:graphicData uri="http://schemas.openxmlformats.org/drawingml/2006/table">
            <a:tbl>
              <a:tblPr firstRow="1" bandRow="1">
                <a:tableStyleId>{5C22544A-7EE6-4342-B048-85BDC9FD1C3A}</a:tableStyleId>
              </a:tblPr>
              <a:tblGrid>
                <a:gridCol w="815546">
                  <a:extLst>
                    <a:ext uri="{9D8B030D-6E8A-4147-A177-3AD203B41FA5}">
                      <a16:colId xmlns:a16="http://schemas.microsoft.com/office/drawing/2014/main" val="875561863"/>
                    </a:ext>
                  </a:extLst>
                </a:gridCol>
                <a:gridCol w="1643448">
                  <a:extLst>
                    <a:ext uri="{9D8B030D-6E8A-4147-A177-3AD203B41FA5}">
                      <a16:colId xmlns:a16="http://schemas.microsoft.com/office/drawing/2014/main" val="2476310076"/>
                    </a:ext>
                  </a:extLst>
                </a:gridCol>
                <a:gridCol w="1581665">
                  <a:extLst>
                    <a:ext uri="{9D8B030D-6E8A-4147-A177-3AD203B41FA5}">
                      <a16:colId xmlns:a16="http://schemas.microsoft.com/office/drawing/2014/main" val="2371755664"/>
                    </a:ext>
                  </a:extLst>
                </a:gridCol>
                <a:gridCol w="1112108">
                  <a:extLst>
                    <a:ext uri="{9D8B030D-6E8A-4147-A177-3AD203B41FA5}">
                      <a16:colId xmlns:a16="http://schemas.microsoft.com/office/drawing/2014/main" val="490796745"/>
                    </a:ext>
                  </a:extLst>
                </a:gridCol>
                <a:gridCol w="2464293">
                  <a:extLst>
                    <a:ext uri="{9D8B030D-6E8A-4147-A177-3AD203B41FA5}">
                      <a16:colId xmlns:a16="http://schemas.microsoft.com/office/drawing/2014/main" val="1365491947"/>
                    </a:ext>
                  </a:extLst>
                </a:gridCol>
                <a:gridCol w="1523412">
                  <a:extLst>
                    <a:ext uri="{9D8B030D-6E8A-4147-A177-3AD203B41FA5}">
                      <a16:colId xmlns:a16="http://schemas.microsoft.com/office/drawing/2014/main" val="1271429587"/>
                    </a:ext>
                  </a:extLst>
                </a:gridCol>
                <a:gridCol w="1523412">
                  <a:extLst>
                    <a:ext uri="{9D8B030D-6E8A-4147-A177-3AD203B41FA5}">
                      <a16:colId xmlns:a16="http://schemas.microsoft.com/office/drawing/2014/main" val="2554423679"/>
                    </a:ext>
                  </a:extLst>
                </a:gridCol>
              </a:tblGrid>
              <a:tr h="828025">
                <a:tc>
                  <a:txBody>
                    <a:bodyPr/>
                    <a:lstStyle/>
                    <a:p>
                      <a:r>
                        <a:rPr lang="en-IN" dirty="0">
                          <a:latin typeface="Times New Roman" panose="02020603050405020304" pitchFamily="18" charset="0"/>
                          <a:cs typeface="Times New Roman" panose="02020603050405020304" pitchFamily="18" charset="0"/>
                        </a:rPr>
                        <a:t>SI.NO</a:t>
                      </a:r>
                    </a:p>
                  </a:txBody>
                  <a:tcPr/>
                </a:tc>
                <a:tc>
                  <a:txBody>
                    <a:bodyPr/>
                    <a:lstStyle/>
                    <a:p>
                      <a:r>
                        <a:rPr lang="en-IN" dirty="0">
                          <a:latin typeface="Times New Roman" panose="02020603050405020304" pitchFamily="18" charset="0"/>
                          <a:cs typeface="Times New Roman" panose="02020603050405020304" pitchFamily="18" charset="0"/>
                        </a:rPr>
                        <a:t>TITLE</a:t>
                      </a:r>
                    </a:p>
                  </a:txBody>
                  <a:tcPr/>
                </a:tc>
                <a:tc>
                  <a:txBody>
                    <a:bodyPr/>
                    <a:lstStyle/>
                    <a:p>
                      <a:r>
                        <a:rPr lang="en-IN" dirty="0">
                          <a:latin typeface="Times New Roman" panose="02020603050405020304" pitchFamily="18" charset="0"/>
                          <a:cs typeface="Times New Roman" panose="02020603050405020304" pitchFamily="18" charset="0"/>
                        </a:rPr>
                        <a:t>AUTHOR NAME</a:t>
                      </a:r>
                    </a:p>
                  </a:txBody>
                  <a:tcPr/>
                </a:tc>
                <a:tc>
                  <a:txBody>
                    <a:bodyPr/>
                    <a:lstStyle/>
                    <a:p>
                      <a:r>
                        <a:rPr lang="en-IN" dirty="0">
                          <a:latin typeface="Times New Roman" panose="02020603050405020304" pitchFamily="18" charset="0"/>
                          <a:cs typeface="Times New Roman" panose="02020603050405020304" pitchFamily="18" charset="0"/>
                        </a:rPr>
                        <a:t>YEAR </a:t>
                      </a:r>
                    </a:p>
                  </a:txBody>
                  <a:tcPr/>
                </a:tc>
                <a:tc>
                  <a:txBody>
                    <a:bodyPr/>
                    <a:lstStyle/>
                    <a:p>
                      <a:r>
                        <a:rPr lang="en-IN" dirty="0">
                          <a:latin typeface="Times New Roman" panose="02020603050405020304" pitchFamily="18" charset="0"/>
                          <a:cs typeface="Times New Roman" panose="02020603050405020304" pitchFamily="18" charset="0"/>
                        </a:rPr>
                        <a:t>ALGORITHM USED</a:t>
                      </a:r>
                    </a:p>
                  </a:txBody>
                  <a:tcPr/>
                </a:tc>
                <a:tc>
                  <a:txBody>
                    <a:bodyPr/>
                    <a:lstStyle/>
                    <a:p>
                      <a:r>
                        <a:rPr lang="en-IN" dirty="0">
                          <a:latin typeface="Times New Roman" panose="02020603050405020304" pitchFamily="18" charset="0"/>
                          <a:cs typeface="Times New Roman" panose="02020603050405020304" pitchFamily="18" charset="0"/>
                        </a:rPr>
                        <a:t>MERITS</a:t>
                      </a:r>
                    </a:p>
                  </a:txBody>
                  <a:tcPr/>
                </a:tc>
                <a:tc>
                  <a:txBody>
                    <a:bodyPr/>
                    <a:lstStyle/>
                    <a:p>
                      <a:r>
                        <a:rPr lang="en-IN"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val="4124073520"/>
                  </a:ext>
                </a:extLst>
              </a:tr>
              <a:tr h="4670733">
                <a:tc>
                  <a:txBody>
                    <a:bodyPr/>
                    <a:lstStyle/>
                    <a:p>
                      <a:r>
                        <a:rPr lang="en-IN" sz="1600" dirty="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Social Shout -Hate Speech Detection Using Machine Learning Algorithm.</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V.B.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Ohol</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Siddhi Patil, Ishwari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Gamne</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Sayali</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Patil, Shweta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Bandawane</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2023.</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The Social Shout hate speech detection algorithm utilizes machine learning by first extracting features using NLP techniques like TF-IDF or word embeddings, and then classifying the text as hate speech or not using supervised learning models such as SVM or deep neural networks</a:t>
                      </a:r>
                      <a:r>
                        <a:rPr lang="en-US" dirty="0"/>
                        <a:t>.</a:t>
                      </a:r>
                      <a:endParaRPr lang="en-IN" dirty="0"/>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Firstly, by automating the identification process, it reduces reliance on manual moderation, enhancing efficiency and scalability.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Biases from training data, misclassifications, continuous adaptation needs, and computational demands pose challenges to hate speech detection algorithms.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2597325"/>
                  </a:ext>
                </a:extLst>
              </a:tr>
            </a:tbl>
          </a:graphicData>
        </a:graphic>
      </p:graphicFrame>
      <p:sp>
        <p:nvSpPr>
          <p:cNvPr id="2" name="Slide Number Placeholder 1">
            <a:extLst>
              <a:ext uri="{FF2B5EF4-FFF2-40B4-BE49-F238E27FC236}">
                <a16:creationId xmlns:a16="http://schemas.microsoft.com/office/drawing/2014/main" id="{08E973C7-A372-B1AB-6C51-85EC87058594}"/>
              </a:ext>
            </a:extLst>
          </p:cNvPr>
          <p:cNvSpPr>
            <a:spLocks noGrp="1"/>
          </p:cNvSpPr>
          <p:nvPr>
            <p:ph type="sldNum" sz="quarter" idx="12"/>
          </p:nvPr>
        </p:nvSpPr>
        <p:spPr/>
        <p:txBody>
          <a:bodyPr/>
          <a:lstStyle/>
          <a:p>
            <a:fld id="{69E57DC2-970A-4B3E-BB1C-7A09969E49DF}" type="slidenum">
              <a:rPr lang="en-US" sz="2000" smtClean="0">
                <a:latin typeface="Times New Roman" panose="02020603050405020304" pitchFamily="18" charset="0"/>
                <a:cs typeface="Times New Roman" panose="02020603050405020304" pitchFamily="18" charset="0"/>
              </a:rPr>
              <a:t>8</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914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BF2FCEC-93E4-78D3-686C-ABC620D12811}"/>
              </a:ext>
            </a:extLst>
          </p:cNvPr>
          <p:cNvGraphicFramePr>
            <a:graphicFrameLocks noGrp="1"/>
          </p:cNvGraphicFramePr>
          <p:nvPr>
            <p:ph idx="1"/>
            <p:extLst>
              <p:ext uri="{D42A27DB-BD31-4B8C-83A1-F6EECF244321}">
                <p14:modId xmlns:p14="http://schemas.microsoft.com/office/powerpoint/2010/main" val="648219179"/>
              </p:ext>
            </p:extLst>
          </p:nvPr>
        </p:nvGraphicFramePr>
        <p:xfrm>
          <a:off x="1112108" y="543696"/>
          <a:ext cx="10750376" cy="5638599"/>
        </p:xfrm>
        <a:graphic>
          <a:graphicData uri="http://schemas.openxmlformats.org/drawingml/2006/table">
            <a:tbl>
              <a:tblPr firstRow="1" bandRow="1">
                <a:tableStyleId>{5C22544A-7EE6-4342-B048-85BDC9FD1C3A}</a:tableStyleId>
              </a:tblPr>
              <a:tblGrid>
                <a:gridCol w="1535768">
                  <a:extLst>
                    <a:ext uri="{9D8B030D-6E8A-4147-A177-3AD203B41FA5}">
                      <a16:colId xmlns:a16="http://schemas.microsoft.com/office/drawing/2014/main" val="3892707264"/>
                    </a:ext>
                  </a:extLst>
                </a:gridCol>
                <a:gridCol w="1535768">
                  <a:extLst>
                    <a:ext uri="{9D8B030D-6E8A-4147-A177-3AD203B41FA5}">
                      <a16:colId xmlns:a16="http://schemas.microsoft.com/office/drawing/2014/main" val="2677511070"/>
                    </a:ext>
                  </a:extLst>
                </a:gridCol>
                <a:gridCol w="1535768">
                  <a:extLst>
                    <a:ext uri="{9D8B030D-6E8A-4147-A177-3AD203B41FA5}">
                      <a16:colId xmlns:a16="http://schemas.microsoft.com/office/drawing/2014/main" val="3591377311"/>
                    </a:ext>
                  </a:extLst>
                </a:gridCol>
                <a:gridCol w="866739">
                  <a:extLst>
                    <a:ext uri="{9D8B030D-6E8A-4147-A177-3AD203B41FA5}">
                      <a16:colId xmlns:a16="http://schemas.microsoft.com/office/drawing/2014/main" val="128418628"/>
                    </a:ext>
                  </a:extLst>
                </a:gridCol>
                <a:gridCol w="2204797">
                  <a:extLst>
                    <a:ext uri="{9D8B030D-6E8A-4147-A177-3AD203B41FA5}">
                      <a16:colId xmlns:a16="http://schemas.microsoft.com/office/drawing/2014/main" val="2989327053"/>
                    </a:ext>
                  </a:extLst>
                </a:gridCol>
                <a:gridCol w="1535768">
                  <a:extLst>
                    <a:ext uri="{9D8B030D-6E8A-4147-A177-3AD203B41FA5}">
                      <a16:colId xmlns:a16="http://schemas.microsoft.com/office/drawing/2014/main" val="3849447839"/>
                    </a:ext>
                  </a:extLst>
                </a:gridCol>
                <a:gridCol w="1535768">
                  <a:extLst>
                    <a:ext uri="{9D8B030D-6E8A-4147-A177-3AD203B41FA5}">
                      <a16:colId xmlns:a16="http://schemas.microsoft.com/office/drawing/2014/main" val="4190016365"/>
                    </a:ext>
                  </a:extLst>
                </a:gridCol>
              </a:tblGrid>
              <a:tr h="1013255">
                <a:tc>
                  <a:txBody>
                    <a:bodyPr/>
                    <a:lstStyle/>
                    <a:p>
                      <a:r>
                        <a:rPr lang="en-IN" dirty="0">
                          <a:latin typeface="Times New Roman" panose="02020603050405020304" pitchFamily="18" charset="0"/>
                          <a:cs typeface="Times New Roman" panose="02020603050405020304" pitchFamily="18" charset="0"/>
                        </a:rPr>
                        <a:t>SI.NO</a:t>
                      </a:r>
                    </a:p>
                  </a:txBody>
                  <a:tcPr/>
                </a:tc>
                <a:tc>
                  <a:txBody>
                    <a:bodyPr/>
                    <a:lstStyle/>
                    <a:p>
                      <a:r>
                        <a:rPr lang="en-IN" dirty="0">
                          <a:latin typeface="Times New Roman" panose="02020603050405020304" pitchFamily="18" charset="0"/>
                          <a:cs typeface="Times New Roman" panose="02020603050405020304" pitchFamily="18" charset="0"/>
                        </a:rPr>
                        <a:t>TITLE</a:t>
                      </a:r>
                    </a:p>
                  </a:txBody>
                  <a:tcPr/>
                </a:tc>
                <a:tc>
                  <a:txBody>
                    <a:bodyPr/>
                    <a:lstStyle/>
                    <a:p>
                      <a:r>
                        <a:rPr lang="en-IN" dirty="0">
                          <a:latin typeface="Times New Roman" panose="02020603050405020304" pitchFamily="18" charset="0"/>
                          <a:cs typeface="Times New Roman" panose="02020603050405020304" pitchFamily="18" charset="0"/>
                        </a:rPr>
                        <a:t>AUTHOR NAME</a:t>
                      </a:r>
                    </a:p>
                  </a:txBody>
                  <a:tcPr/>
                </a:tc>
                <a:tc>
                  <a:txBody>
                    <a:bodyPr/>
                    <a:lstStyle/>
                    <a:p>
                      <a:r>
                        <a:rPr lang="en-IN" dirty="0">
                          <a:latin typeface="Times New Roman" panose="02020603050405020304" pitchFamily="18" charset="0"/>
                          <a:cs typeface="Times New Roman" panose="02020603050405020304" pitchFamily="18" charset="0"/>
                        </a:rPr>
                        <a:t>YEAR </a:t>
                      </a:r>
                    </a:p>
                  </a:txBody>
                  <a:tcPr/>
                </a:tc>
                <a:tc>
                  <a:txBody>
                    <a:bodyPr/>
                    <a:lstStyle/>
                    <a:p>
                      <a:r>
                        <a:rPr lang="en-IN" dirty="0">
                          <a:latin typeface="Times New Roman" panose="02020603050405020304" pitchFamily="18" charset="0"/>
                          <a:cs typeface="Times New Roman" panose="02020603050405020304" pitchFamily="18" charset="0"/>
                        </a:rPr>
                        <a:t>ALGORITHM USED</a:t>
                      </a:r>
                    </a:p>
                  </a:txBody>
                  <a:tcPr/>
                </a:tc>
                <a:tc>
                  <a:txBody>
                    <a:bodyPr/>
                    <a:lstStyle/>
                    <a:p>
                      <a:r>
                        <a:rPr lang="en-IN" dirty="0">
                          <a:latin typeface="Times New Roman" panose="02020603050405020304" pitchFamily="18" charset="0"/>
                          <a:cs typeface="Times New Roman" panose="02020603050405020304" pitchFamily="18" charset="0"/>
                        </a:rPr>
                        <a:t>MERITS</a:t>
                      </a:r>
                    </a:p>
                  </a:txBody>
                  <a:tcPr/>
                </a:tc>
                <a:tc>
                  <a:txBody>
                    <a:bodyPr/>
                    <a:lstStyle/>
                    <a:p>
                      <a:r>
                        <a:rPr lang="en-IN"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val="450887932"/>
                  </a:ext>
                </a:extLst>
              </a:tr>
              <a:tr h="4625344">
                <a:tc>
                  <a:txBody>
                    <a:bodyPr/>
                    <a:lstStyle/>
                    <a:p>
                      <a:r>
                        <a:rPr lang="en-IN" sz="1600" dirty="0">
                          <a:latin typeface="Times New Roman" panose="02020603050405020304" pitchFamily="18" charset="0"/>
                          <a:cs typeface="Times New Roman" panose="02020603050405020304" pitchFamily="18" charset="0"/>
                        </a:rPr>
                        <a:t>3.</a:t>
                      </a: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Deep Learning Models For Multilingual Hate Speech Detection.</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Sai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Saketh</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Aluru</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Binny Mathew,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Punyajoy</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Saha,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Animesh</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Mukherjee.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2022</a:t>
                      </a:r>
                    </a:p>
                  </a:txBody>
                  <a:tcPr/>
                </a:tc>
                <a:tc>
                  <a:txBody>
                    <a:bodyPr/>
                    <a:lstStyle/>
                    <a:p>
                      <a:r>
                        <a:rPr lang="en-US" sz="1600" dirty="0">
                          <a:latin typeface="Times New Roman" panose="02020603050405020304" pitchFamily="18" charset="0"/>
                          <a:cs typeface="Times New Roman" panose="02020603050405020304" pitchFamily="18" charset="0"/>
                        </a:rPr>
                        <a:t>Deep learning models for multilingual hate speech detection typically involve using pre-trained multilingual transformers (e.g., </a:t>
                      </a:r>
                      <a:r>
                        <a:rPr lang="en-US" sz="1600" dirty="0" err="1">
                          <a:latin typeface="Times New Roman" panose="02020603050405020304" pitchFamily="18" charset="0"/>
                          <a:cs typeface="Times New Roman" panose="02020603050405020304" pitchFamily="18" charset="0"/>
                        </a:rPr>
                        <a:t>mBERT</a:t>
                      </a:r>
                      <a:r>
                        <a:rPr lang="en-US" sz="1600" dirty="0">
                          <a:latin typeface="Times New Roman" panose="02020603050405020304" pitchFamily="18" charset="0"/>
                          <a:cs typeface="Times New Roman" panose="02020603050405020304" pitchFamily="18" charset="0"/>
                        </a:rPr>
                        <a:t>, XLM-R) to encode text features, followed by fine-tuning these models on hate speech datasets and employing a classifier layer to detect hate speech across multiple languages.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Deep learning models can learn representations of language that generalize across different languages, enabling effective hate speech detection in multilingual contexts.</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Deep learning models for hate speech detection require large amounts of annotated data in multiple languages, which may be challenging and expensive to obtain.</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extLst>
                  <a:ext uri="{0D108BD9-81ED-4DB2-BD59-A6C34878D82A}">
                    <a16:rowId xmlns:a16="http://schemas.microsoft.com/office/drawing/2014/main" val="1654441997"/>
                  </a:ext>
                </a:extLst>
              </a:tr>
            </a:tbl>
          </a:graphicData>
        </a:graphic>
      </p:graphicFrame>
      <p:sp>
        <p:nvSpPr>
          <p:cNvPr id="2" name="Slide Number Placeholder 1">
            <a:extLst>
              <a:ext uri="{FF2B5EF4-FFF2-40B4-BE49-F238E27FC236}">
                <a16:creationId xmlns:a16="http://schemas.microsoft.com/office/drawing/2014/main" id="{75116233-95BA-C172-4B7A-9E60811CC2B0}"/>
              </a:ext>
            </a:extLst>
          </p:cNvPr>
          <p:cNvSpPr>
            <a:spLocks noGrp="1"/>
          </p:cNvSpPr>
          <p:nvPr>
            <p:ph type="sldNum" sz="quarter" idx="12"/>
          </p:nvPr>
        </p:nvSpPr>
        <p:spPr/>
        <p:txBody>
          <a:bodyPr/>
          <a:lstStyle/>
          <a:p>
            <a:fld id="{69E57DC2-970A-4B3E-BB1C-7A09969E49DF}" type="slidenum">
              <a:rPr lang="en-US" sz="2000" smtClean="0">
                <a:latin typeface="Times New Roman" panose="02020603050405020304" pitchFamily="18" charset="0"/>
                <a:cs typeface="Times New Roman" panose="02020603050405020304" pitchFamily="18" charset="0"/>
              </a:rPr>
              <a:t>9</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76306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{88E9F015-7A12-4D0C-9D3F-F8015C1B64B7}tf10001105</Template>
  <TotalTime>668</TotalTime>
  <Words>1636</Words>
  <Application>Microsoft Office PowerPoint</Application>
  <PresentationFormat>Widescreen</PresentationFormat>
  <Paragraphs>175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Franklin Gothic Book</vt:lpstr>
      <vt:lpstr>Times New Roman</vt:lpstr>
      <vt:lpstr>Wingdings</vt:lpstr>
      <vt:lpstr>Crop</vt:lpstr>
      <vt:lpstr>K RAMAKRISHNAN COLLEGE OF TECHNOLOGY</vt:lpstr>
      <vt:lpstr>PowerPoint Presentation</vt:lpstr>
      <vt:lpstr>Objective:</vt:lpstr>
      <vt:lpstr>INTRODUCTION:</vt:lpstr>
      <vt:lpstr>EXISTING SYSTEM:</vt:lpstr>
      <vt:lpstr>PROPOSED SYSTEM:</vt:lpstr>
      <vt:lpstr>LITERATURE REVIEW:</vt:lpstr>
      <vt:lpstr>PowerPoint Presentation</vt:lpstr>
      <vt:lpstr>PowerPoint Presentation</vt:lpstr>
      <vt:lpstr>PowerPoint Presentation</vt:lpstr>
      <vt:lpstr>PowerPoint Presentation</vt:lpstr>
      <vt:lpstr>ARCHITECTURE:</vt:lpstr>
      <vt:lpstr>SYSTEM REQUIREMENTS:</vt:lpstr>
      <vt:lpstr>MODULES:</vt:lpstr>
      <vt:lpstr>PowerPoint Presentation</vt:lpstr>
      <vt:lpstr>APPLICATION:</vt:lpstr>
      <vt:lpstr>ADVANTAGE:</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RAMAKRISHNAN COLLEGE OF TECHNOLOGY</dc:title>
  <dc:creator>MOHAMED FAIZUL S</dc:creator>
  <cp:lastModifiedBy>MOHAMED FAIZUL S</cp:lastModifiedBy>
  <cp:revision>17</cp:revision>
  <dcterms:created xsi:type="dcterms:W3CDTF">2023-12-16T06:27:28Z</dcterms:created>
  <dcterms:modified xsi:type="dcterms:W3CDTF">2024-05-28T12:14:01Z</dcterms:modified>
</cp:coreProperties>
</file>