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59" r:id="rId5"/>
    <p:sldId id="261" r:id="rId6"/>
    <p:sldId id="262" r:id="rId7"/>
    <p:sldId id="312" r:id="rId8"/>
    <p:sldId id="313" r:id="rId9"/>
    <p:sldId id="314"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42D91-32E2-41E3-9B6D-62D4F9073826}"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37271-3AE3-483D-AC20-1CD0D320AB07}" type="slidenum">
              <a:rPr lang="en-IN" smtClean="0"/>
              <a:t>‹#›</a:t>
            </a:fld>
            <a:endParaRPr lang="en-IN"/>
          </a:p>
        </p:txBody>
      </p:sp>
    </p:spTree>
    <p:extLst>
      <p:ext uri="{BB962C8B-B14F-4D97-AF65-F5344CB8AC3E}">
        <p14:creationId xmlns:p14="http://schemas.microsoft.com/office/powerpoint/2010/main" val="375647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75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57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2394C29-A983-EC11-25C8-FD7E05F4FF55}"/>
            </a:ext>
          </a:extLst>
        </p:cNvPr>
        <p:cNvGrpSpPr/>
        <p:nvPr/>
      </p:nvGrpSpPr>
      <p:grpSpPr>
        <a:xfrm>
          <a:off x="0" y="0"/>
          <a:ext cx="0" cy="0"/>
          <a:chOff x="0" y="0"/>
          <a:chExt cx="0" cy="0"/>
        </a:xfrm>
      </p:grpSpPr>
      <p:sp>
        <p:nvSpPr>
          <p:cNvPr id="148" name="Google Shape;148;p1:notes">
            <a:extLst>
              <a:ext uri="{FF2B5EF4-FFF2-40B4-BE49-F238E27FC236}">
                <a16:creationId xmlns:a16="http://schemas.microsoft.com/office/drawing/2014/main" id="{EBE3E944-AA05-2DC6-DF6D-25E855BAB6A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a:extLst>
              <a:ext uri="{FF2B5EF4-FFF2-40B4-BE49-F238E27FC236}">
                <a16:creationId xmlns:a16="http://schemas.microsoft.com/office/drawing/2014/main" id="{F65D989B-E477-8E09-73F6-4998A14686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246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5E5C-A710-C854-CF57-236264402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69D8C3-741E-C114-3994-AFFEA1E7E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F14813-77CC-1089-6AF0-6EBF99B32017}"/>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AE6AB9CC-30C7-1F7F-79F5-3A1ECAC70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93525-817F-7A35-56B4-5D50F8523A65}"/>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9266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122B-8E51-EA75-EEE0-25BF904CF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57E400-A8B1-D067-6A7C-DDF6FD842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26F88-C6EA-F53C-B70D-9156353A3049}"/>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8B7AAE5D-A5B9-78D7-91E8-22EFD0BDC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66446-3044-9C19-399F-803F19D2C508}"/>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9465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63A37-15A3-FA29-E2D6-8820D20692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A30F32-EFB3-A96C-CDA4-632B04E38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CD118-4B0E-CCD5-746A-5BF0D1E91C23}"/>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8201993D-5EF9-0C7B-7CBC-6A7DF2C6F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50E59-DADB-49EF-DFBC-47AA6044B7A0}"/>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37469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D99E-6DDF-A984-B7B0-C5A9F8D36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9C4530-6352-7C61-F707-83E9F8216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31216-4B65-71CC-3B62-26F1BB8C2C74}"/>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647A25A2-0B84-2E1B-98C4-94FF3CD04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E9830-8064-2F0F-58CD-6AE2C29DD5EE}"/>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69342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A254-FCC1-46EC-E564-9CC2E5D6A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9826E-A4E3-4E04-8158-A40BD92ABB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B9019-0F88-FC86-9ED0-1A8F882CFA33}"/>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5207B465-F439-28DC-ECBB-783D1818A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27127A-086D-89DE-FE67-E3F9744FC7C7}"/>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66182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AD4A-72DD-5FAB-6E11-AB276B93E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74AD3A-B98A-7B2C-1F3D-4A798EB5D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35C46-407B-50B3-605F-5CE97DCFD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4BD4B-E8BE-7B49-2AF3-C7B4B0D74CDE}"/>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6" name="Footer Placeholder 5">
            <a:extLst>
              <a:ext uri="{FF2B5EF4-FFF2-40B4-BE49-F238E27FC236}">
                <a16:creationId xmlns:a16="http://schemas.microsoft.com/office/drawing/2014/main" id="{0CFD3B06-AD88-E433-70F8-6AD0694C4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A9112C-D2E3-298B-6D44-213C63C1987C}"/>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52627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0305-A607-1F2D-8C74-214E6A103B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64E41-84FC-166F-BA61-51FDB1622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8506D-33EE-6A97-9182-B9445E175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1E9634-3D38-B2BF-1A6D-47481AA1F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4DCDB-2735-216C-54DF-B71CFF81E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C9F624-7ABE-C0EE-455E-9354E1072658}"/>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8" name="Footer Placeholder 7">
            <a:extLst>
              <a:ext uri="{FF2B5EF4-FFF2-40B4-BE49-F238E27FC236}">
                <a16:creationId xmlns:a16="http://schemas.microsoft.com/office/drawing/2014/main" id="{DCDE8E15-5725-46B6-2F53-9FD9B4B19E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CFF9CA-19AF-226A-4F10-1A8B20FCCC73}"/>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1897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1AED-862D-E235-7776-C91B784EF7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41CA02-76C3-0647-8A88-7F466A5D3735}"/>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4" name="Footer Placeholder 3">
            <a:extLst>
              <a:ext uri="{FF2B5EF4-FFF2-40B4-BE49-F238E27FC236}">
                <a16:creationId xmlns:a16="http://schemas.microsoft.com/office/drawing/2014/main" id="{5712806B-7A17-9E0C-BF5F-ECF06422D2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F74129-EE76-CBB1-FAE3-CF51784288DB}"/>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82337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2544-7A5F-F761-276D-24665953B46B}"/>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3" name="Footer Placeholder 2">
            <a:extLst>
              <a:ext uri="{FF2B5EF4-FFF2-40B4-BE49-F238E27FC236}">
                <a16:creationId xmlns:a16="http://schemas.microsoft.com/office/drawing/2014/main" id="{1BFF9C1C-625C-FD16-B8B0-68585860E3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F1A7B8-751B-F2F9-933A-B7C3C28C0029}"/>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84101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2668-1E99-5850-7C45-4BB42304D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09EA0E-1E6F-C868-70F5-3B1621526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606B25-E41C-5ACF-DE74-6A2FD2B2E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C0DA0-8834-DA00-FB4F-BCCF2998DD38}"/>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6" name="Footer Placeholder 5">
            <a:extLst>
              <a:ext uri="{FF2B5EF4-FFF2-40B4-BE49-F238E27FC236}">
                <a16:creationId xmlns:a16="http://schemas.microsoft.com/office/drawing/2014/main" id="{7C21C00A-9D5F-8B64-9CD4-502BD75E8B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6A89F-1F9D-0277-131D-E4BF9AB70DCA}"/>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07594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7DDC-8B9C-5A5C-8B52-2865CD83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DE5349-C2A5-0FE4-C3A4-704D12303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78508E-78FC-746C-1300-4A284BFD0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087F9-E72D-7319-E90F-87627CE3B3B2}"/>
              </a:ext>
            </a:extLst>
          </p:cNvPr>
          <p:cNvSpPr>
            <a:spLocks noGrp="1"/>
          </p:cNvSpPr>
          <p:nvPr>
            <p:ph type="dt" sz="half" idx="10"/>
          </p:nvPr>
        </p:nvSpPr>
        <p:spPr/>
        <p:txBody>
          <a:bodyPr/>
          <a:lstStyle/>
          <a:p>
            <a:fld id="{CCE703CC-F221-4B90-8755-85265334E5C7}" type="datetimeFigureOut">
              <a:rPr lang="en-IN" smtClean="0"/>
              <a:t>18-11-2024</a:t>
            </a:fld>
            <a:endParaRPr lang="en-IN"/>
          </a:p>
        </p:txBody>
      </p:sp>
      <p:sp>
        <p:nvSpPr>
          <p:cNvPr id="6" name="Footer Placeholder 5">
            <a:extLst>
              <a:ext uri="{FF2B5EF4-FFF2-40B4-BE49-F238E27FC236}">
                <a16:creationId xmlns:a16="http://schemas.microsoft.com/office/drawing/2014/main" id="{7D80BDA0-9149-FD1F-75BC-855F90697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5CA66-CE25-54C8-BF37-99215FF1BD40}"/>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5781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E3781-1BC7-EA38-8788-B40490540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6C15-5F67-E352-776B-5EE21272A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C46BA-533F-4D7D-C652-B2BF434CF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E703CC-F221-4B90-8755-85265334E5C7}" type="datetimeFigureOut">
              <a:rPr lang="en-IN" smtClean="0"/>
              <a:t>18-11-2024</a:t>
            </a:fld>
            <a:endParaRPr lang="en-IN"/>
          </a:p>
        </p:txBody>
      </p:sp>
      <p:sp>
        <p:nvSpPr>
          <p:cNvPr id="5" name="Footer Placeholder 4">
            <a:extLst>
              <a:ext uri="{FF2B5EF4-FFF2-40B4-BE49-F238E27FC236}">
                <a16:creationId xmlns:a16="http://schemas.microsoft.com/office/drawing/2014/main" id="{37345D7E-DB96-0F50-D0EC-DD5B1D4DB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5A9E27C-2B09-1866-FAB2-922B68743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A496AB-83D9-4B1B-BEB3-84BFC5FB02DE}" type="slidenum">
              <a:rPr lang="en-IN" smtClean="0"/>
              <a:t>‹#›</a:t>
            </a:fld>
            <a:endParaRPr lang="en-IN"/>
          </a:p>
        </p:txBody>
      </p:sp>
    </p:spTree>
    <p:extLst>
      <p:ext uri="{BB962C8B-B14F-4D97-AF65-F5344CB8AC3E}">
        <p14:creationId xmlns:p14="http://schemas.microsoft.com/office/powerpoint/2010/main" val="2902650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CB72-67ED-BDCF-B4C5-F31BDCEF7C05}"/>
              </a:ext>
            </a:extLst>
          </p:cNvPr>
          <p:cNvSpPr>
            <a:spLocks noGrp="1"/>
          </p:cNvSpPr>
          <p:nvPr>
            <p:ph type="ctrTitle"/>
          </p:nvPr>
        </p:nvSpPr>
        <p:spPr>
          <a:xfrm>
            <a:off x="1407172" y="471798"/>
            <a:ext cx="9144000" cy="2184905"/>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     K.RAMAKRISHNAN COLLEGE OF TECHNOLOGY (AUTONOMOUS), TRICHY</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AUTOMATED QUESTION GENERATOR AND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SUMMARIZER USING MACHINE LEARNING </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E84E9A1-1297-7566-ABD0-19D196DB6DC7}"/>
              </a:ext>
            </a:extLst>
          </p:cNvPr>
          <p:cNvSpPr>
            <a:spLocks noGrp="1"/>
          </p:cNvSpPr>
          <p:nvPr>
            <p:ph type="subTitle" idx="1"/>
          </p:nvPr>
        </p:nvSpPr>
        <p:spPr>
          <a:xfrm>
            <a:off x="1524000" y="3251200"/>
            <a:ext cx="8712200" cy="2074562"/>
          </a:xfrm>
        </p:spPr>
        <p:txBody>
          <a:bodyPr>
            <a:normAutofit/>
          </a:bodyPr>
          <a:lstStyle/>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P</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RESENTED BY,</a:t>
            </a:r>
          </a:p>
          <a:p>
            <a:pPr marL="0" marR="0" lvl="0" indent="0" rtl="0">
              <a:lnSpc>
                <a:spcPct val="100000"/>
              </a:lnSpc>
              <a:spcBef>
                <a:spcPts val="0"/>
              </a:spcBef>
              <a:spcAft>
                <a:spcPts val="0"/>
              </a:spcAft>
              <a:buClr>
                <a:schemeClr val="lt1"/>
              </a:buClr>
              <a:buSzPts val="1800"/>
              <a:buFont typeface="Century Gothic"/>
              <a:buNone/>
            </a:pPr>
            <a:endPar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KABILESHWARAN K (811721243022)</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MELWIN AB (811721243027)</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MOHAMED FAIZUL S (811721243030)</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RAVIDHARSHEN MK (811721243043)</a:t>
            </a:r>
          </a:p>
          <a:p>
            <a:endParaRPr lang="en-IN" dirty="0"/>
          </a:p>
        </p:txBody>
      </p:sp>
      <p:pic>
        <p:nvPicPr>
          <p:cNvPr id="4" name="Picture 3">
            <a:extLst>
              <a:ext uri="{FF2B5EF4-FFF2-40B4-BE49-F238E27FC236}">
                <a16:creationId xmlns:a16="http://schemas.microsoft.com/office/drawing/2014/main" id="{CAE25972-2612-61E7-84E2-B5D1AF37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id="{659470A2-0DBA-C059-68BF-35F40A32D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26FC66B9-A1E9-89F8-C789-FBADD18B8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extBox 7">
            <a:extLst>
              <a:ext uri="{FF2B5EF4-FFF2-40B4-BE49-F238E27FC236}">
                <a16:creationId xmlns:a16="http://schemas.microsoft.com/office/drawing/2014/main" id="{53BD7DE5-1607-5F69-2D8E-B526692FBDD8}"/>
              </a:ext>
            </a:extLst>
          </p:cNvPr>
          <p:cNvSpPr txBox="1"/>
          <p:nvPr/>
        </p:nvSpPr>
        <p:spPr>
          <a:xfrm>
            <a:off x="7239000" y="5235631"/>
            <a:ext cx="3695700" cy="115057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GUIDED BY,</a:t>
            </a:r>
          </a:p>
          <a:p>
            <a:pPr>
              <a:lnSpc>
                <a:spcPct val="150000"/>
              </a:lnSpc>
            </a:pPr>
            <a:r>
              <a:rPr lang="en-IN" sz="1800" b="1" dirty="0" err="1">
                <a:latin typeface="Times New Roman" panose="02020603050405020304" pitchFamily="18" charset="0"/>
                <a:cs typeface="Times New Roman" panose="02020603050405020304" pitchFamily="18" charset="0"/>
              </a:rPr>
              <a:t>Mrs.P.JASMINE</a:t>
            </a:r>
            <a:r>
              <a:rPr lang="en-IN" sz="1800" b="1" dirty="0">
                <a:latin typeface="Times New Roman" panose="02020603050405020304" pitchFamily="18" charset="0"/>
                <a:cs typeface="Times New Roman" panose="02020603050405020304" pitchFamily="18" charset="0"/>
              </a:rPr>
              <a:t> JOSE M.E.,</a:t>
            </a:r>
          </a:p>
          <a:p>
            <a:pPr>
              <a:lnSpc>
                <a:spcPct val="150000"/>
              </a:lnSpc>
            </a:pPr>
            <a:r>
              <a:rPr lang="en-IN" sz="1800" b="1" dirty="0">
                <a:latin typeface="Times New Roman" panose="02020603050405020304" pitchFamily="18" charset="0"/>
                <a:cs typeface="Times New Roman" panose="02020603050405020304" pitchFamily="18" charset="0"/>
              </a:rPr>
              <a:t>ASSISTANT PROFESSOR/ AI</a:t>
            </a:r>
          </a:p>
        </p:txBody>
      </p:sp>
    </p:spTree>
    <p:extLst>
      <p:ext uri="{BB962C8B-B14F-4D97-AF65-F5344CB8AC3E}">
        <p14:creationId xmlns:p14="http://schemas.microsoft.com/office/powerpoint/2010/main" val="235707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01535-6D92-DA3A-4D36-694E812FC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23C3F-6CD5-B606-11D3-59D78335BC9B}"/>
              </a:ext>
            </a:extLst>
          </p:cNvPr>
          <p:cNvSpPr>
            <a:spLocks noGrp="1"/>
          </p:cNvSpPr>
          <p:nvPr>
            <p:ph type="title"/>
          </p:nvPr>
        </p:nvSpPr>
        <p:spPr>
          <a:xfrm>
            <a:off x="4263080" y="234204"/>
            <a:ext cx="5004487" cy="1325563"/>
          </a:xfrm>
        </p:spPr>
        <p:txBody>
          <a:bodyPr>
            <a:normAutofit/>
          </a:bodyPr>
          <a:lstStyle/>
          <a:p>
            <a:r>
              <a:rPr lang="en-IN" sz="2400" b="1" dirty="0">
                <a:latin typeface="Times New Roman" panose="02020603050405020304" pitchFamily="18" charset="0"/>
                <a:cs typeface="Times New Roman" panose="02020603050405020304" pitchFamily="18" charset="0"/>
              </a:rPr>
              <a:t>ARCHITECTURES</a:t>
            </a:r>
          </a:p>
        </p:txBody>
      </p:sp>
      <p:pic>
        <p:nvPicPr>
          <p:cNvPr id="5" name="Picture 4">
            <a:extLst>
              <a:ext uri="{FF2B5EF4-FFF2-40B4-BE49-F238E27FC236}">
                <a16:creationId xmlns:a16="http://schemas.microsoft.com/office/drawing/2014/main" id="{14EE6597-9154-A980-00EA-6D552F8C4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FD87A539-29EB-D36B-D347-9E02240C0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6" name="Picture 2" descr="Overview of our BERT-based biomedical text summarization method.">
            <a:extLst>
              <a:ext uri="{FF2B5EF4-FFF2-40B4-BE49-F238E27FC236}">
                <a16:creationId xmlns:a16="http://schemas.microsoft.com/office/drawing/2014/main" id="{69935599-70A8-9D06-2ECE-022253CE55A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890584" y="1825625"/>
            <a:ext cx="81925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4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562AB-DFDE-1508-50A3-829A04365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F0123-D9B7-3CBB-55DA-E8D93324A0F0}"/>
              </a:ext>
            </a:extLst>
          </p:cNvPr>
          <p:cNvSpPr>
            <a:spLocks noGrp="1"/>
          </p:cNvSpPr>
          <p:nvPr>
            <p:ph type="title"/>
          </p:nvPr>
        </p:nvSpPr>
        <p:spPr>
          <a:xfrm>
            <a:off x="3978876" y="365125"/>
            <a:ext cx="5239265" cy="1325563"/>
          </a:xfrm>
        </p:spPr>
        <p:txBody>
          <a:bodyPr>
            <a:normAutofit/>
          </a:bodyPr>
          <a:lstStyle/>
          <a:p>
            <a:r>
              <a:rPr lang="en-IN" sz="2400" b="1" dirty="0">
                <a:latin typeface="Times New Roman" panose="02020603050405020304" pitchFamily="18" charset="0"/>
                <a:cs typeface="Times New Roman" panose="02020603050405020304" pitchFamily="18" charset="0"/>
              </a:rPr>
              <a:t> SYSTEM REQUIREMENTS</a:t>
            </a:r>
          </a:p>
        </p:txBody>
      </p:sp>
      <p:sp>
        <p:nvSpPr>
          <p:cNvPr id="3" name="Content Placeholder 2">
            <a:extLst>
              <a:ext uri="{FF2B5EF4-FFF2-40B4-BE49-F238E27FC236}">
                <a16:creationId xmlns:a16="http://schemas.microsoft.com/office/drawing/2014/main" id="{CC18B96E-A475-00C0-8579-7D203AE5F4FE}"/>
              </a:ext>
            </a:extLst>
          </p:cNvPr>
          <p:cNvSpPr>
            <a:spLocks noGrp="1"/>
          </p:cNvSpPr>
          <p:nvPr>
            <p:ph idx="1"/>
          </p:nvPr>
        </p:nvSpPr>
        <p:spPr>
          <a:xfrm>
            <a:off x="1267264" y="2051221"/>
            <a:ext cx="10086536" cy="4125741"/>
          </a:xfrm>
        </p:spPr>
        <p:txBody>
          <a:bodyPr>
            <a:normAutofit lnSpcReduction="10000"/>
          </a:bodyPr>
          <a:lstStyle/>
          <a:p>
            <a:pPr algn="just"/>
            <a:r>
              <a:rPr lang="en-IN" sz="2000" dirty="0">
                <a:latin typeface="Times New Roman" panose="02020603050405020304" pitchFamily="18" charset="0"/>
                <a:cs typeface="Times New Roman" panose="02020603050405020304" pitchFamily="18" charset="0"/>
              </a:rPr>
              <a:t>High-performance CPU: A multi-core processor (e.g., Intel i7 or AMD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 7) for efficient computation.</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GPU Support: A dedicated GPU (e.g., NVIDIA GTX 1080 or better) for faster training and inference of BERT models.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Memory: At least 16 GB of RAM to handle large datasets and model parameters effectively.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Storage: SSD with a minimum of 512 GB to ensure fast data access and retrieval.</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Software Dependencies: Python environment with libraries such as TensorFlow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along with the Transformers library for BERT implementation.</a:t>
            </a:r>
          </a:p>
        </p:txBody>
      </p:sp>
      <p:pic>
        <p:nvPicPr>
          <p:cNvPr id="5" name="Picture 4">
            <a:extLst>
              <a:ext uri="{FF2B5EF4-FFF2-40B4-BE49-F238E27FC236}">
                <a16:creationId xmlns:a16="http://schemas.microsoft.com/office/drawing/2014/main" id="{4E60F5EC-0772-62FC-3567-0BA01544F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F4ACC2E1-8CF7-FF4B-3186-B4376586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39333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2C3FA-40C4-56EC-AC69-662E0BBBD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AB29C-E217-6E7E-821C-A059214E65F6}"/>
              </a:ext>
            </a:extLst>
          </p:cNvPr>
          <p:cNvSpPr>
            <a:spLocks noGrp="1"/>
          </p:cNvSpPr>
          <p:nvPr>
            <p:ph type="title"/>
          </p:nvPr>
        </p:nvSpPr>
        <p:spPr>
          <a:xfrm>
            <a:off x="4633784" y="365125"/>
            <a:ext cx="323747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 MODULES</a:t>
            </a:r>
          </a:p>
        </p:txBody>
      </p:sp>
      <p:sp>
        <p:nvSpPr>
          <p:cNvPr id="3" name="Content Placeholder 2">
            <a:extLst>
              <a:ext uri="{FF2B5EF4-FFF2-40B4-BE49-F238E27FC236}">
                <a16:creationId xmlns:a16="http://schemas.microsoft.com/office/drawing/2014/main" id="{86E8C9D1-BDF4-E3BA-8C62-C3A4E2D80D12}"/>
              </a:ext>
            </a:extLst>
          </p:cNvPr>
          <p:cNvSpPr>
            <a:spLocks noGrp="1"/>
          </p:cNvSpPr>
          <p:nvPr>
            <p:ph idx="1"/>
          </p:nvPr>
        </p:nvSpPr>
        <p:spPr>
          <a:xfrm>
            <a:off x="1267264" y="2001795"/>
            <a:ext cx="10086536" cy="4175168"/>
          </a:xfrm>
        </p:spPr>
        <p:txBody>
          <a:bodyPr>
            <a:normAutofit/>
          </a:bodyPr>
          <a:lstStyle/>
          <a:p>
            <a:pPr algn="just"/>
            <a:r>
              <a:rPr lang="en-US" sz="2000" dirty="0">
                <a:latin typeface="Times New Roman" panose="02020603050405020304" pitchFamily="18" charset="0"/>
                <a:cs typeface="Times New Roman" panose="02020603050405020304" pitchFamily="18" charset="0"/>
              </a:rPr>
              <a:t>Data Preprocessing Module: Handles text cleaning, tokenization, and input formatting for BERT.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Question Generation Module: Utilizes BERT to generate relevant questions from the input text.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Text Summarization Module: Employs BERT for extracting key information and summarizing the content.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Evaluation Module: Assesses the quality and relevance of generated questions and summaries using metrics like BLEU and ROUGE.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18551F7-9839-5447-8509-3B21C433F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70FC7E4D-E5E7-3657-0267-AC7330F5D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64760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65597-F4B8-8DBB-0335-7A27C45AB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7FF6C-221F-4651-9BAD-45489D098153}"/>
              </a:ext>
            </a:extLst>
          </p:cNvPr>
          <p:cNvSpPr>
            <a:spLocks noGrp="1"/>
          </p:cNvSpPr>
          <p:nvPr>
            <p:ph type="title"/>
          </p:nvPr>
        </p:nvSpPr>
        <p:spPr>
          <a:xfrm>
            <a:off x="4028302" y="365125"/>
            <a:ext cx="4213655"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      APPLICATION</a:t>
            </a:r>
          </a:p>
        </p:txBody>
      </p:sp>
      <p:sp>
        <p:nvSpPr>
          <p:cNvPr id="3" name="Content Placeholder 2">
            <a:extLst>
              <a:ext uri="{FF2B5EF4-FFF2-40B4-BE49-F238E27FC236}">
                <a16:creationId xmlns:a16="http://schemas.microsoft.com/office/drawing/2014/main" id="{793DC176-7F7D-4BF3-4138-555CC6591BBD}"/>
              </a:ext>
            </a:extLst>
          </p:cNvPr>
          <p:cNvSpPr>
            <a:spLocks noGrp="1"/>
          </p:cNvSpPr>
          <p:nvPr>
            <p:ph idx="1"/>
          </p:nvPr>
        </p:nvSpPr>
        <p:spPr>
          <a:xfrm>
            <a:off x="1267264" y="1825625"/>
            <a:ext cx="10086536"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Enhance learning experiences by providing students with autogenerated questions and concise summaries of textbooks, articles, or lectures.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Aid researchers in quickly summarizing academic papers and generating relevant questions to guide their inquiries or literature reviews.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Streamline the content creation process for writers and content marketers by summarizing articles, blogs, or reports and generating insightful questions for reader engagement.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Automatically generate FAQs and summaries from customer inquiries or support documentation to improve user experience in customer service platforms.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E496C5-E801-9C0D-00B6-0BEEB2A86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2156289F-96CB-FB64-AB32-AF0D5AEC9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0290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C2A6C-AEA0-F75A-708C-C7CC09521E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0D256-9F26-CAD5-E2BB-57896A9B6975}"/>
              </a:ext>
            </a:extLst>
          </p:cNvPr>
          <p:cNvSpPr>
            <a:spLocks noGrp="1"/>
          </p:cNvSpPr>
          <p:nvPr>
            <p:ph type="title"/>
          </p:nvPr>
        </p:nvSpPr>
        <p:spPr>
          <a:xfrm>
            <a:off x="4164227" y="365125"/>
            <a:ext cx="4164228"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  ADVANTAGE</a:t>
            </a:r>
          </a:p>
        </p:txBody>
      </p:sp>
      <p:sp>
        <p:nvSpPr>
          <p:cNvPr id="3" name="Content Placeholder 2">
            <a:extLst>
              <a:ext uri="{FF2B5EF4-FFF2-40B4-BE49-F238E27FC236}">
                <a16:creationId xmlns:a16="http://schemas.microsoft.com/office/drawing/2014/main" id="{BE48D6F1-422E-EF55-16B0-86F57A09FAD9}"/>
              </a:ext>
            </a:extLst>
          </p:cNvPr>
          <p:cNvSpPr>
            <a:spLocks noGrp="1"/>
          </p:cNvSpPr>
          <p:nvPr>
            <p:ph idx="1"/>
          </p:nvPr>
        </p:nvSpPr>
        <p:spPr>
          <a:xfrm>
            <a:off x="1267264" y="1825625"/>
            <a:ext cx="10086536"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Facilitates personalized learning through tailored questions and summaries.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Reduces time spent on information retrieval and summarization for students and researchers.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Generates interactive content that promotes critical thinking and active participation.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Handles large volumes of text efficiently, making it suitable for diverse applications across various industries.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FD4B2B-9D70-C52F-084D-2D0236D9E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DBDAAA9E-1FDB-B7C1-1EA3-CE4533BAB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48816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B2642-F93B-CFBE-08A8-5B9E9A8E2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8B630-547C-A55B-E8C5-9BD18187DA43}"/>
              </a:ext>
            </a:extLst>
          </p:cNvPr>
          <p:cNvSpPr>
            <a:spLocks noGrp="1"/>
          </p:cNvSpPr>
          <p:nvPr>
            <p:ph type="title"/>
          </p:nvPr>
        </p:nvSpPr>
        <p:spPr>
          <a:xfrm>
            <a:off x="4399005" y="365125"/>
            <a:ext cx="4720282" cy="1325563"/>
          </a:xfrm>
        </p:spPr>
        <p:txBody>
          <a:bodyPr>
            <a:normAutofit/>
          </a:bodyPr>
          <a:lstStyle/>
          <a:p>
            <a:r>
              <a:rPr lang="en-IN" sz="2400" b="1"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34831818-C780-6D44-93F7-8208AA626FF9}"/>
              </a:ext>
            </a:extLst>
          </p:cNvPr>
          <p:cNvSpPr>
            <a:spLocks noGrp="1"/>
          </p:cNvSpPr>
          <p:nvPr>
            <p:ph idx="1"/>
          </p:nvPr>
        </p:nvSpPr>
        <p:spPr>
          <a:xfrm>
            <a:off x="1267264" y="1825625"/>
            <a:ext cx="10086536"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Enhances learning, research, and content creation through automated, context-aware questions and summaries.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Suitable for education, research, customer support, and content creation, meeting diverse user needs.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Streamlines information processing, allowing users to focus on deeper analysis and decision-making.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potential for further improvements, it’s adaptable and ready for larger-scale applications.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320CF2-5613-22FB-A0D7-DDF92BA0A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E2A285A2-1403-4DDF-D00C-6F2610C88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40875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A0716-25BF-4B0D-19BB-ECBD70228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B542C-D469-DE47-F778-2FCF6F74E862}"/>
              </a:ext>
            </a:extLst>
          </p:cNvPr>
          <p:cNvSpPr>
            <a:spLocks noGrp="1"/>
          </p:cNvSpPr>
          <p:nvPr>
            <p:ph type="title"/>
          </p:nvPr>
        </p:nvSpPr>
        <p:spPr>
          <a:xfrm>
            <a:off x="4040659" y="365125"/>
            <a:ext cx="3509320" cy="1325563"/>
          </a:xfrm>
        </p:spPr>
        <p:txBody>
          <a:bodyPr>
            <a:normAutofit/>
          </a:bodyPr>
          <a:lstStyle/>
          <a:p>
            <a:r>
              <a:rPr lang="en-IN" sz="2400" b="1" dirty="0">
                <a:latin typeface="Times New Roman" panose="02020603050405020304" pitchFamily="18" charset="0"/>
                <a:cs typeface="Times New Roman" panose="02020603050405020304" pitchFamily="18" charset="0"/>
              </a:rPr>
              <a:t>         REFERENCE</a:t>
            </a:r>
          </a:p>
        </p:txBody>
      </p:sp>
      <p:sp>
        <p:nvSpPr>
          <p:cNvPr id="3" name="Content Placeholder 2">
            <a:extLst>
              <a:ext uri="{FF2B5EF4-FFF2-40B4-BE49-F238E27FC236}">
                <a16:creationId xmlns:a16="http://schemas.microsoft.com/office/drawing/2014/main" id="{C4992440-3193-4673-DF59-4C102C0FF3BA}"/>
              </a:ext>
            </a:extLst>
          </p:cNvPr>
          <p:cNvSpPr>
            <a:spLocks noGrp="1"/>
          </p:cNvSpPr>
          <p:nvPr>
            <p:ph idx="1"/>
          </p:nvPr>
        </p:nvSpPr>
        <p:spPr>
          <a:xfrm>
            <a:off x="1267264" y="1581665"/>
            <a:ext cx="10086536" cy="4911210"/>
          </a:xfrm>
        </p:spPr>
        <p:txBody>
          <a:bodyPr>
            <a:noAutofit/>
          </a:bodyPr>
          <a:lstStyle/>
          <a:p>
            <a:pPr algn="just"/>
            <a:r>
              <a:rPr lang="en-IN" sz="2000" dirty="0">
                <a:latin typeface="Times New Roman" panose="02020603050405020304" pitchFamily="18" charset="0"/>
                <a:cs typeface="Times New Roman" panose="02020603050405020304" pitchFamily="18" charset="0"/>
              </a:rPr>
              <a:t>E. </a:t>
            </a:r>
            <a:r>
              <a:rPr lang="en-IN" sz="2000" dirty="0" err="1">
                <a:latin typeface="Times New Roman" panose="02020603050405020304" pitchFamily="18" charset="0"/>
                <a:cs typeface="Times New Roman" panose="02020603050405020304" pitchFamily="18" charset="0"/>
              </a:rPr>
              <a:t>Bendig</a:t>
            </a:r>
            <a:r>
              <a:rPr lang="en-IN" sz="2000" dirty="0">
                <a:latin typeface="Times New Roman" panose="02020603050405020304" pitchFamily="18" charset="0"/>
                <a:cs typeface="Times New Roman" panose="02020603050405020304" pitchFamily="18" charset="0"/>
              </a:rPr>
              <a:t>, B. Erb, L. Schulze-</a:t>
            </a:r>
            <a:r>
              <a:rPr lang="en-IN" sz="2000" dirty="0" err="1">
                <a:latin typeface="Times New Roman" panose="02020603050405020304" pitchFamily="18" charset="0"/>
                <a:cs typeface="Times New Roman" panose="02020603050405020304" pitchFamily="18" charset="0"/>
              </a:rPr>
              <a:t>Thuesing</a:t>
            </a:r>
            <a:r>
              <a:rPr lang="en-IN" sz="2000" dirty="0">
                <a:latin typeface="Times New Roman" panose="02020603050405020304" pitchFamily="18" charset="0"/>
                <a:cs typeface="Times New Roman" panose="02020603050405020304" pitchFamily="18" charset="0"/>
              </a:rPr>
              <a:t>, and H. Baumeister, ‘‘The next generation: Chatbots in clinical psychology and psychotherapy to foster mental health—A scoping review,’’ </a:t>
            </a:r>
            <a:r>
              <a:rPr lang="en-IN" sz="2000" dirty="0" err="1">
                <a:latin typeface="Times New Roman" panose="02020603050405020304" pitchFamily="18" charset="0"/>
                <a:cs typeface="Times New Roman" panose="02020603050405020304" pitchFamily="18" charset="0"/>
              </a:rPr>
              <a:t>Verhaltenstherapie</a:t>
            </a:r>
            <a:r>
              <a:rPr lang="en-IN" sz="2000" dirty="0">
                <a:latin typeface="Times New Roman" panose="02020603050405020304" pitchFamily="18" charset="0"/>
                <a:cs typeface="Times New Roman" panose="02020603050405020304" pitchFamily="18" charset="0"/>
              </a:rPr>
              <a:t>, vol. 32, pp. 64–76, Jan. 2022.</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 </a:t>
            </a:r>
            <a:r>
              <a:rPr lang="en-IN" sz="2000" dirty="0" err="1">
                <a:latin typeface="Times New Roman" panose="02020603050405020304" pitchFamily="18" charset="0"/>
                <a:cs typeface="Times New Roman" panose="02020603050405020304" pitchFamily="18" charset="0"/>
              </a:rPr>
              <a:t>Demner-Fushman</a:t>
            </a:r>
            <a:r>
              <a:rPr lang="en-IN" sz="2000" dirty="0">
                <a:latin typeface="Times New Roman" panose="02020603050405020304" pitchFamily="18" charset="0"/>
                <a:cs typeface="Times New Roman" panose="02020603050405020304" pitchFamily="18" charset="0"/>
              </a:rPr>
              <a:t>, W. W. Chapman, and C. J. McDonald, ‘‘What can natural language processing do for clinical decision support?’’ J. Biomed. </a:t>
            </a:r>
            <a:r>
              <a:rPr lang="en-IN" sz="2000" dirty="0" err="1">
                <a:latin typeface="Times New Roman" panose="02020603050405020304" pitchFamily="18" charset="0"/>
                <a:cs typeface="Times New Roman" panose="02020603050405020304" pitchFamily="18" charset="0"/>
              </a:rPr>
              <a:t>Informat</a:t>
            </a:r>
            <a:r>
              <a:rPr lang="en-IN" sz="2000" dirty="0">
                <a:latin typeface="Times New Roman" panose="02020603050405020304" pitchFamily="18" charset="0"/>
                <a:cs typeface="Times New Roman" panose="02020603050405020304" pitchFamily="18" charset="0"/>
              </a:rPr>
              <a:t>., vol. 42, no. 5, pp. 760–772, Oct. 2009.</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 Kurdi, J. Leo, B. </a:t>
            </a:r>
            <a:r>
              <a:rPr lang="en-IN" sz="2000" dirty="0" err="1">
                <a:latin typeface="Times New Roman" panose="02020603050405020304" pitchFamily="18" charset="0"/>
                <a:cs typeface="Times New Roman" panose="02020603050405020304" pitchFamily="18" charset="0"/>
              </a:rPr>
              <a:t>Parsia</a:t>
            </a:r>
            <a:r>
              <a:rPr lang="en-IN" sz="2000" dirty="0">
                <a:latin typeface="Times New Roman" panose="02020603050405020304" pitchFamily="18" charset="0"/>
                <a:cs typeface="Times New Roman" panose="02020603050405020304" pitchFamily="18" charset="0"/>
              </a:rPr>
              <a:t>, U. Sattler, and S. Al-</a:t>
            </a:r>
            <a:r>
              <a:rPr lang="en-IN" sz="2000" dirty="0" err="1">
                <a:latin typeface="Times New Roman" panose="02020603050405020304" pitchFamily="18" charset="0"/>
                <a:cs typeface="Times New Roman" panose="02020603050405020304" pitchFamily="18" charset="0"/>
              </a:rPr>
              <a:t>Emari</a:t>
            </a:r>
            <a:r>
              <a:rPr lang="en-IN" sz="2000" dirty="0">
                <a:latin typeface="Times New Roman" panose="02020603050405020304" pitchFamily="18" charset="0"/>
                <a:cs typeface="Times New Roman" panose="02020603050405020304" pitchFamily="18" charset="0"/>
              </a:rPr>
              <a:t>, ‘‘A systematic review of automatic question generation for educational purposes,’’ Int. J. </a:t>
            </a:r>
            <a:r>
              <a:rPr lang="en-IN" sz="2000" dirty="0" err="1">
                <a:latin typeface="Times New Roman" panose="02020603050405020304" pitchFamily="18" charset="0"/>
                <a:cs typeface="Times New Roman" panose="02020603050405020304" pitchFamily="18" charset="0"/>
              </a:rPr>
              <a:t>Artif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Intell</a:t>
            </a:r>
            <a:r>
              <a:rPr lang="en-IN" sz="2000" dirty="0">
                <a:latin typeface="Times New Roman" panose="02020603050405020304" pitchFamily="18" charset="0"/>
                <a:cs typeface="Times New Roman" panose="02020603050405020304" pitchFamily="18" charset="0"/>
              </a:rPr>
              <a:t>. Educ., vol. 30, no. 1, pp. 121–204, Mar. 2020.</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R. Doi, T. </a:t>
            </a:r>
            <a:r>
              <a:rPr lang="en-IN" sz="2000" dirty="0" err="1">
                <a:latin typeface="Times New Roman" panose="02020603050405020304" pitchFamily="18" charset="0"/>
                <a:cs typeface="Times New Roman" panose="02020603050405020304" pitchFamily="18" charset="0"/>
              </a:rPr>
              <a:t>Charoenporn</a:t>
            </a:r>
            <a:r>
              <a:rPr lang="en-IN" sz="2000" dirty="0">
                <a:latin typeface="Times New Roman" panose="02020603050405020304" pitchFamily="18" charset="0"/>
                <a:cs typeface="Times New Roman" panose="02020603050405020304" pitchFamily="18" charset="0"/>
              </a:rPr>
              <a:t>, and V. </a:t>
            </a:r>
            <a:r>
              <a:rPr lang="en-IN" sz="2000" dirty="0" err="1">
                <a:latin typeface="Times New Roman" panose="02020603050405020304" pitchFamily="18" charset="0"/>
                <a:cs typeface="Times New Roman" panose="02020603050405020304" pitchFamily="18" charset="0"/>
              </a:rPr>
              <a:t>Sornlertlamvanich</a:t>
            </a:r>
            <a:r>
              <a:rPr lang="en-IN" sz="2000" dirty="0">
                <a:latin typeface="Times New Roman" panose="02020603050405020304" pitchFamily="18" charset="0"/>
                <a:cs typeface="Times New Roman" panose="02020603050405020304" pitchFamily="18" charset="0"/>
              </a:rPr>
              <a:t>, ‘‘Automatic question generation for chatbot development,’’ in Proc. 7th Int. Conf. Bus. Ind. Res. (ICBIR), May 2022, pp. 301–305.</a:t>
            </a:r>
          </a:p>
        </p:txBody>
      </p:sp>
      <p:pic>
        <p:nvPicPr>
          <p:cNvPr id="5" name="Picture 4">
            <a:extLst>
              <a:ext uri="{FF2B5EF4-FFF2-40B4-BE49-F238E27FC236}">
                <a16:creationId xmlns:a16="http://schemas.microsoft.com/office/drawing/2014/main" id="{BA57A53D-464B-018C-176F-8B3F0332A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FFC2DF74-6CF0-95B9-B394-F0E58E948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7869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23B3-E9D2-C08D-9853-126C34F11DD8}"/>
              </a:ext>
            </a:extLst>
          </p:cNvPr>
          <p:cNvSpPr>
            <a:spLocks noGrp="1"/>
          </p:cNvSpPr>
          <p:nvPr>
            <p:ph type="title"/>
          </p:nvPr>
        </p:nvSpPr>
        <p:spPr>
          <a:xfrm>
            <a:off x="3619500" y="365126"/>
            <a:ext cx="4940300" cy="974822"/>
          </a:xfrm>
        </p:spPr>
        <p:txBody>
          <a:bodyPr>
            <a:normAutofit/>
          </a:bodyPr>
          <a:lstStyle/>
          <a:p>
            <a:r>
              <a:rPr lang="en-US" altLang="en-US" sz="2400" b="1" dirty="0">
                <a:solidFill>
                  <a:schemeClr val="tx1"/>
                </a:solidFill>
                <a:latin typeface="Times New Roman" panose="02020603050405020304" pitchFamily="18" charset="0"/>
              </a:rPr>
              <a:t>PRESENTATION OVERVIEW</a:t>
            </a:r>
            <a:endParaRPr lang="en-IN" sz="2400" dirty="0"/>
          </a:p>
        </p:txBody>
      </p:sp>
      <p:sp>
        <p:nvSpPr>
          <p:cNvPr id="3" name="Content Placeholder 2">
            <a:extLst>
              <a:ext uri="{FF2B5EF4-FFF2-40B4-BE49-F238E27FC236}">
                <a16:creationId xmlns:a16="http://schemas.microsoft.com/office/drawing/2014/main" id="{716C2556-E2F5-DA98-9F82-1952AB622F73}"/>
              </a:ext>
            </a:extLst>
          </p:cNvPr>
          <p:cNvSpPr>
            <a:spLocks noGrp="1"/>
          </p:cNvSpPr>
          <p:nvPr>
            <p:ph idx="1"/>
          </p:nvPr>
        </p:nvSpPr>
        <p:spPr>
          <a:xfrm>
            <a:off x="1574800" y="1638300"/>
            <a:ext cx="9779000" cy="4854574"/>
          </a:xfrm>
        </p:spPr>
        <p:txBody>
          <a:bodyPr>
            <a:noAutofit/>
          </a:bodyPr>
          <a:lstStyle/>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Architectures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Application</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Advantage</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Reference</a:t>
            </a:r>
          </a:p>
        </p:txBody>
      </p:sp>
      <p:pic>
        <p:nvPicPr>
          <p:cNvPr id="5" name="Picture 4">
            <a:extLst>
              <a:ext uri="{FF2B5EF4-FFF2-40B4-BE49-F238E27FC236}">
                <a16:creationId xmlns:a16="http://schemas.microsoft.com/office/drawing/2014/main" id="{AB1C86EB-A1B5-9249-7E39-D58F90DE0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6272A57F-0A10-692A-137F-30C98D09B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19441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C4372-490C-1B13-6846-DEA4A2F60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64D4E-14A2-CC54-1BDD-826CF0D05BA2}"/>
              </a:ext>
            </a:extLst>
          </p:cNvPr>
          <p:cNvSpPr>
            <a:spLocks noGrp="1"/>
          </p:cNvSpPr>
          <p:nvPr>
            <p:ph type="title"/>
          </p:nvPr>
        </p:nvSpPr>
        <p:spPr>
          <a:xfrm>
            <a:off x="4648200" y="257223"/>
            <a:ext cx="2984500" cy="1325563"/>
          </a:xfrm>
        </p:spPr>
        <p:txBody>
          <a:bodyPr>
            <a:normAutofit/>
          </a:bodyPr>
          <a:lstStyle/>
          <a:p>
            <a:r>
              <a:rPr lang="en-US" sz="2400" b="1" dirty="0">
                <a:solidFill>
                  <a:schemeClr val="tx1"/>
                </a:solidFill>
                <a:latin typeface="Times New Roman"/>
                <a:ea typeface="Times New Roman"/>
                <a:cs typeface="Times New Roman"/>
                <a:sym typeface="Times New Roman"/>
              </a:rPr>
              <a:t>    OBJECTIVE</a:t>
            </a:r>
            <a:endParaRPr lang="en-IN" sz="2400" dirty="0"/>
          </a:p>
        </p:txBody>
      </p:sp>
      <p:sp>
        <p:nvSpPr>
          <p:cNvPr id="3" name="Content Placeholder 2">
            <a:extLst>
              <a:ext uri="{FF2B5EF4-FFF2-40B4-BE49-F238E27FC236}">
                <a16:creationId xmlns:a16="http://schemas.microsoft.com/office/drawing/2014/main" id="{223AD58F-AA4F-ADE1-930E-6FC2603B1C06}"/>
              </a:ext>
            </a:extLst>
          </p:cNvPr>
          <p:cNvSpPr>
            <a:spLocks noGrp="1"/>
          </p:cNvSpPr>
          <p:nvPr>
            <p:ph idx="1"/>
          </p:nvPr>
        </p:nvSpPr>
        <p:spPr>
          <a:xfrm>
            <a:off x="1267264" y="2063578"/>
            <a:ext cx="10073836" cy="3473622"/>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objective of the automated question generator and summarizer using BERT is to streamline the process of content analysis and comprehension.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It aims to automatically generate contextually relevant questions from input text, facilitating better understanding and assessment.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Additionally, it provides concise and accurate summaries of lengthy documents, preserving key ideas. This system enhances efficiency in education, research, and content review by automating time-consuming tasks.</a:t>
            </a:r>
            <a:endParaRPr lang="en-IN" sz="2000" dirty="0"/>
          </a:p>
        </p:txBody>
      </p:sp>
      <p:pic>
        <p:nvPicPr>
          <p:cNvPr id="5" name="Picture 4">
            <a:extLst>
              <a:ext uri="{FF2B5EF4-FFF2-40B4-BE49-F238E27FC236}">
                <a16:creationId xmlns:a16="http://schemas.microsoft.com/office/drawing/2014/main" id="{FDCA62E9-391A-DD20-1D89-FF5CA067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A6A16E4-D185-5516-5D19-7FD37EF44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64834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01167-4593-9D15-AF45-F4C934D50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11209-FE7A-D0AB-24BF-E8028E2BFFD4}"/>
              </a:ext>
            </a:extLst>
          </p:cNvPr>
          <p:cNvSpPr>
            <a:spLocks noGrp="1"/>
          </p:cNvSpPr>
          <p:nvPr>
            <p:ph type="title"/>
          </p:nvPr>
        </p:nvSpPr>
        <p:spPr>
          <a:xfrm>
            <a:off x="4318000" y="365125"/>
            <a:ext cx="3467100" cy="1260475"/>
          </a:xfrm>
        </p:spPr>
        <p:txBody>
          <a:bodyPr>
            <a:normAutofit/>
          </a:bodyPr>
          <a:lstStyle/>
          <a:p>
            <a:r>
              <a:rPr lang="en-IN" sz="2400" b="1"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62EB6E04-2BF9-57D3-5FD9-B6F555C53D3C}"/>
              </a:ext>
            </a:extLst>
          </p:cNvPr>
          <p:cNvSpPr>
            <a:spLocks noGrp="1"/>
          </p:cNvSpPr>
          <p:nvPr>
            <p:ph idx="1"/>
          </p:nvPr>
        </p:nvSpPr>
        <p:spPr>
          <a:xfrm>
            <a:off x="1267264" y="2075935"/>
            <a:ext cx="10086536" cy="2826265"/>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Uses BERT to extract key information from text and generate relevant questions, useful for education, quizzes, and content understanding.</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altLang="en-US" sz="2000" dirty="0">
                <a:solidFill>
                  <a:schemeClr val="tx1"/>
                </a:solidFill>
                <a:latin typeface="Times New Roman" panose="02020603050405020304" pitchFamily="18" charset="0"/>
                <a:cs typeface="Times New Roman" panose="02020603050405020304" pitchFamily="18" charset="0"/>
              </a:rPr>
              <a:t>Leverages BERT’s contextual understanding to condense large texts into concise, accurate summaries while preserving essential information.</a:t>
            </a:r>
          </a:p>
          <a:p>
            <a:pPr algn="just"/>
            <a:endParaRPr lang="en-US" alt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Automates time-consuming tasks like content review, question preparation, and summarization, enhancing productivity in education and research</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D9ADC157-5090-FA82-7D2E-14FBA0D2B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EBDE20EE-A9C0-33E5-4F27-E03664863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8455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C28D4-ADD2-AEEB-3FE9-89530F438A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22CD6-5025-95BE-3633-19095D5E3D0F}"/>
              </a:ext>
            </a:extLst>
          </p:cNvPr>
          <p:cNvSpPr>
            <a:spLocks noGrp="1"/>
          </p:cNvSpPr>
          <p:nvPr>
            <p:ph type="title"/>
          </p:nvPr>
        </p:nvSpPr>
        <p:spPr>
          <a:xfrm>
            <a:off x="4025900" y="365125"/>
            <a:ext cx="4648200" cy="1325563"/>
          </a:xfrm>
        </p:spPr>
        <p:txBody>
          <a:bodyPr>
            <a:normAutofit/>
          </a:bodyPr>
          <a:lstStyle/>
          <a:p>
            <a:r>
              <a:rPr lang="en-IN" sz="2400" b="1" dirty="0">
                <a:latin typeface="Times New Roman" panose="02020603050405020304" pitchFamily="18" charset="0"/>
                <a:cs typeface="Times New Roman" panose="02020603050405020304" pitchFamily="18" charset="0"/>
              </a:rPr>
              <a:t>    EXISTING SYSTEM</a:t>
            </a:r>
          </a:p>
        </p:txBody>
      </p:sp>
      <p:sp>
        <p:nvSpPr>
          <p:cNvPr id="3" name="Content Placeholder 2">
            <a:extLst>
              <a:ext uri="{FF2B5EF4-FFF2-40B4-BE49-F238E27FC236}">
                <a16:creationId xmlns:a16="http://schemas.microsoft.com/office/drawing/2014/main" id="{9248382F-B7CE-9828-3549-767876138D69}"/>
              </a:ext>
            </a:extLst>
          </p:cNvPr>
          <p:cNvSpPr>
            <a:spLocks noGrp="1"/>
          </p:cNvSpPr>
          <p:nvPr>
            <p:ph idx="1"/>
          </p:nvPr>
        </p:nvSpPr>
        <p:spPr>
          <a:xfrm>
            <a:off x="1267264" y="2038865"/>
            <a:ext cx="10086536" cy="4349578"/>
          </a:xfrm>
        </p:spPr>
        <p:txBody>
          <a:bodyPr>
            <a:normAutofit lnSpcReduction="10000"/>
          </a:bodyPr>
          <a:lstStyle/>
          <a:p>
            <a:pPr algn="just"/>
            <a:r>
              <a:rPr lang="en-US" altLang="en-US" sz="2000" dirty="0">
                <a:solidFill>
                  <a:srgbClr val="000000"/>
                </a:solidFill>
                <a:latin typeface="Times New Roman" panose="02020603050405020304" pitchFamily="18" charset="0"/>
              </a:rPr>
              <a:t>Earlier systems relied on rigid rule-based approaches, limiting flexibility and depth in understanding text.</a:t>
            </a:r>
          </a:p>
          <a:p>
            <a:pPr algn="just"/>
            <a:endParaRPr lang="en-US" altLang="en-US" sz="2000" dirty="0">
              <a:solidFill>
                <a:srgbClr val="000000"/>
              </a:solidFill>
              <a:latin typeface="Times New Roman" panose="02020603050405020304" pitchFamily="18" charset="0"/>
            </a:endParaRPr>
          </a:p>
          <a:p>
            <a:pPr algn="just"/>
            <a:r>
              <a:rPr lang="en-US" altLang="en-US" sz="2000" dirty="0">
                <a:solidFill>
                  <a:srgbClr val="000000"/>
                </a:solidFill>
                <a:latin typeface="Times New Roman" panose="02020603050405020304" pitchFamily="18" charset="0"/>
              </a:rPr>
              <a:t>Many models struggled to understand full context, often generating inaccurate or irrelevant output.</a:t>
            </a:r>
          </a:p>
          <a:p>
            <a:pPr algn="just"/>
            <a:endParaRPr lang="en-US" altLang="en-US" sz="2000" dirty="0">
              <a:solidFill>
                <a:srgbClr val="000000"/>
              </a:solidFill>
              <a:latin typeface="Times New Roman" panose="02020603050405020304" pitchFamily="18" charset="0"/>
            </a:endParaRPr>
          </a:p>
          <a:p>
            <a:pPr algn="just"/>
            <a:r>
              <a:rPr lang="en-US" altLang="en-US" sz="2000" dirty="0">
                <a:solidFill>
                  <a:srgbClr val="000000"/>
                </a:solidFill>
                <a:latin typeface="Times New Roman" panose="02020603050405020304" pitchFamily="18" charset="0"/>
              </a:rPr>
              <a:t>Traditional systems underperformed with large texts, producing ineffective summaries.</a:t>
            </a:r>
          </a:p>
          <a:p>
            <a:pPr algn="just"/>
            <a:endParaRPr lang="en-US" altLang="en-US" sz="2000" dirty="0">
              <a:solidFill>
                <a:srgbClr val="000000"/>
              </a:solidFill>
              <a:latin typeface="Times New Roman" panose="02020603050405020304" pitchFamily="18" charset="0"/>
            </a:endParaRPr>
          </a:p>
          <a:p>
            <a:pPr algn="just"/>
            <a:r>
              <a:rPr lang="en-US" altLang="en-US" sz="2000" dirty="0">
                <a:solidFill>
                  <a:srgbClr val="000000"/>
                </a:solidFill>
                <a:latin typeface="Times New Roman" panose="02020603050405020304" pitchFamily="18" charset="0"/>
              </a:rPr>
              <a:t>Extractive summarization models often failed to capture deeper meaning, resulting in redundant or incoherent summaries.</a:t>
            </a:r>
          </a:p>
          <a:p>
            <a:pPr algn="just"/>
            <a:endParaRPr lang="en-US" altLang="en-US" sz="2000" dirty="0">
              <a:solidFill>
                <a:srgbClr val="000000"/>
              </a:solidFill>
              <a:latin typeface="Times New Roman" panose="02020603050405020304" pitchFamily="18" charset="0"/>
            </a:endParaRPr>
          </a:p>
          <a:p>
            <a:pPr algn="just"/>
            <a:r>
              <a:rPr lang="en-US" altLang="en-US" sz="2000" dirty="0">
                <a:solidFill>
                  <a:srgbClr val="000000"/>
                </a:solidFill>
                <a:latin typeface="Times New Roman" panose="02020603050405020304" pitchFamily="18" charset="0"/>
              </a:rPr>
              <a:t>Existing systems lacked adaptability, struggling to handle domain-specific content without significant manual adjustments.</a:t>
            </a:r>
          </a:p>
          <a:p>
            <a:pPr marL="0" indent="0">
              <a:buNone/>
            </a:pPr>
            <a:endParaRPr lang="en-IN" dirty="0"/>
          </a:p>
        </p:txBody>
      </p:sp>
      <p:pic>
        <p:nvPicPr>
          <p:cNvPr id="5" name="Picture 4">
            <a:extLst>
              <a:ext uri="{FF2B5EF4-FFF2-40B4-BE49-F238E27FC236}">
                <a16:creationId xmlns:a16="http://schemas.microsoft.com/office/drawing/2014/main" id="{A34D41E8-FD4A-9254-4D19-946BE626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63EF4AE-FAFB-F23E-0978-EFE90584B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040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9BC8E-79E7-1137-5930-0EC534A8B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01884-3C95-E52C-A2F0-B73DB0F4A3A9}"/>
              </a:ext>
            </a:extLst>
          </p:cNvPr>
          <p:cNvSpPr>
            <a:spLocks noGrp="1"/>
          </p:cNvSpPr>
          <p:nvPr>
            <p:ph type="title"/>
          </p:nvPr>
        </p:nvSpPr>
        <p:spPr>
          <a:xfrm>
            <a:off x="4226010" y="365125"/>
            <a:ext cx="4399005" cy="1325563"/>
          </a:xfrm>
        </p:spPr>
        <p:txBody>
          <a:bodyPr>
            <a:normAutofit/>
          </a:bodyPr>
          <a:lstStyle/>
          <a:p>
            <a:r>
              <a:rPr lang="en-IN" sz="2400" b="1" dirty="0">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id="{FD4E5C7E-9E28-BDB7-1A93-383B465944B0}"/>
              </a:ext>
            </a:extLst>
          </p:cNvPr>
          <p:cNvSpPr>
            <a:spLocks noGrp="1"/>
          </p:cNvSpPr>
          <p:nvPr>
            <p:ph idx="1"/>
          </p:nvPr>
        </p:nvSpPr>
        <p:spPr>
          <a:xfrm>
            <a:off x="1267264" y="2187145"/>
            <a:ext cx="10086536" cy="3989817"/>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Implement a mechanism to produce a diverse range of question types (e.g., factual, analytical, and inferential) tailored to various user needs.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an intuitive interface that allows users to easily input text and customize their output preferences (e.g., summary length and question complexity).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Leverage BERT's capabilities for both extractive and abstractive summarization, ensuring that the system provides concise, coherent summaries that capture the essence of the original text, making information more accessible.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Allow the system to process not only text but also audio or video transcripts, broadening its application scope.</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3B4D25-575C-43DC-F38B-80DA24523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50676DD-3B47-5706-D143-4BFDC5CDA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32363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133F4A95-D56A-8228-2AB9-8F5563F6960E}"/>
              </a:ext>
            </a:extLst>
          </p:cNvPr>
          <p:cNvGraphicFramePr>
            <a:graphicFrameLocks noGrp="1"/>
          </p:cNvGraphicFramePr>
          <p:nvPr>
            <p:extLst>
              <p:ext uri="{D42A27DB-BD31-4B8C-83A1-F6EECF244321}">
                <p14:modId xmlns:p14="http://schemas.microsoft.com/office/powerpoint/2010/main" val="406683146"/>
              </p:ext>
            </p:extLst>
          </p:nvPr>
        </p:nvGraphicFramePr>
        <p:xfrm>
          <a:off x="797559" y="1548845"/>
          <a:ext cx="10817791" cy="4757678"/>
        </p:xfrm>
        <a:graphic>
          <a:graphicData uri="http://schemas.openxmlformats.org/drawingml/2006/table">
            <a:tbl>
              <a:tblPr firstRow="1" bandRow="1">
                <a:tableStyleId>{5940675A-B579-460E-94D1-54222C63F5DA}</a:tableStyleId>
              </a:tblPr>
              <a:tblGrid>
                <a:gridCol w="749994">
                  <a:extLst>
                    <a:ext uri="{9D8B030D-6E8A-4147-A177-3AD203B41FA5}">
                      <a16:colId xmlns:a16="http://schemas.microsoft.com/office/drawing/2014/main" val="304880848"/>
                    </a:ext>
                  </a:extLst>
                </a:gridCol>
                <a:gridCol w="1282879">
                  <a:extLst>
                    <a:ext uri="{9D8B030D-6E8A-4147-A177-3AD203B41FA5}">
                      <a16:colId xmlns:a16="http://schemas.microsoft.com/office/drawing/2014/main" val="3196543910"/>
                    </a:ext>
                  </a:extLst>
                </a:gridCol>
                <a:gridCol w="1655340">
                  <a:extLst>
                    <a:ext uri="{9D8B030D-6E8A-4147-A177-3AD203B41FA5}">
                      <a16:colId xmlns:a16="http://schemas.microsoft.com/office/drawing/2014/main" val="3022141256"/>
                    </a:ext>
                  </a:extLst>
                </a:gridCol>
                <a:gridCol w="934388">
                  <a:extLst>
                    <a:ext uri="{9D8B030D-6E8A-4147-A177-3AD203B41FA5}">
                      <a16:colId xmlns:a16="http://schemas.microsoft.com/office/drawing/2014/main" val="723736202"/>
                    </a:ext>
                  </a:extLst>
                </a:gridCol>
                <a:gridCol w="2310950">
                  <a:extLst>
                    <a:ext uri="{9D8B030D-6E8A-4147-A177-3AD203B41FA5}">
                      <a16:colId xmlns:a16="http://schemas.microsoft.com/office/drawing/2014/main" val="3418839553"/>
                    </a:ext>
                  </a:extLst>
                </a:gridCol>
                <a:gridCol w="1622669">
                  <a:extLst>
                    <a:ext uri="{9D8B030D-6E8A-4147-A177-3AD203B41FA5}">
                      <a16:colId xmlns:a16="http://schemas.microsoft.com/office/drawing/2014/main" val="2810294847"/>
                    </a:ext>
                  </a:extLst>
                </a:gridCol>
                <a:gridCol w="2261571">
                  <a:extLst>
                    <a:ext uri="{9D8B030D-6E8A-4147-A177-3AD203B41FA5}">
                      <a16:colId xmlns:a16="http://schemas.microsoft.com/office/drawing/2014/main" val="3631314786"/>
                    </a:ext>
                  </a:extLst>
                </a:gridCol>
              </a:tblGrid>
              <a:tr h="307598">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1389112"/>
                  </a:ext>
                </a:extLst>
              </a:tr>
              <a:tr h="2142688">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Opinerium</a:t>
                      </a: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Subjective Question Generation Using Large Language Models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Pedram </a:t>
                      </a:r>
                      <a:r>
                        <a:rPr lang="en-IN" sz="1400" dirty="0" err="1">
                          <a:latin typeface="Times New Roman" panose="02020603050405020304" pitchFamily="18" charset="0"/>
                          <a:cs typeface="Times New Roman" panose="02020603050405020304" pitchFamily="18" charset="0"/>
                        </a:rPr>
                        <a:t>Babakhani</a:t>
                      </a:r>
                      <a:r>
                        <a:rPr lang="en-IN" sz="1400" dirty="0">
                          <a:latin typeface="Times New Roman" panose="02020603050405020304" pitchFamily="18" charset="0"/>
                          <a:cs typeface="Times New Roman" panose="02020603050405020304" pitchFamily="18" charset="0"/>
                        </a:rPr>
                        <a:t>,  Doreen Sacker, </a:t>
                      </a:r>
                      <a:r>
                        <a:rPr lang="en-IN" sz="1400" dirty="0" err="1">
                          <a:latin typeface="Times New Roman" panose="02020603050405020304" pitchFamily="18" charset="0"/>
                          <a:cs typeface="Times New Roman" panose="02020603050405020304" pitchFamily="18" charset="0"/>
                        </a:rPr>
                        <a:t>Fikret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Sivrikaya</a:t>
                      </a:r>
                      <a:r>
                        <a:rPr lang="en-IN" sz="1400" dirty="0">
                          <a:latin typeface="Times New Roman" panose="02020603050405020304" pitchFamily="18" charset="0"/>
                          <a:cs typeface="Times New Roman" panose="02020603050405020304" pitchFamily="18" charset="0"/>
                        </a:rPr>
                        <a:t>, and Sahin Albayrak</a:t>
                      </a: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US" sz="1400" dirty="0">
                          <a:latin typeface="Times New Roman" panose="02020603050405020304" pitchFamily="18" charset="0"/>
                          <a:cs typeface="Times New Roman" panose="02020603050405020304" pitchFamily="18" charset="0"/>
                        </a:rPr>
                        <a:t>The paper presents </a:t>
                      </a:r>
                      <a:r>
                        <a:rPr lang="en-US" sz="1400" i="1" dirty="0" err="1">
                          <a:latin typeface="Times New Roman" panose="02020603050405020304" pitchFamily="18" charset="0"/>
                          <a:cs typeface="Times New Roman" panose="02020603050405020304" pitchFamily="18" charset="0"/>
                        </a:rPr>
                        <a:t>Opinerium</a:t>
                      </a:r>
                      <a:r>
                        <a:rPr lang="en-US" sz="1400" dirty="0">
                          <a:latin typeface="Times New Roman" panose="02020603050405020304" pitchFamily="18" charset="0"/>
                          <a:cs typeface="Times New Roman" panose="02020603050405020304" pitchFamily="18" charset="0"/>
                        </a:rPr>
                        <a:t>, an LLM-based model fine-tuned specifically for subjective question generation, tested across multiple metrics such as lexical overlap and human assessments to ensure its accuracy in generating subjective questions.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fine-tuned model improves the relevance and quality of generated questions, particularly in opinion-based contexts.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model's performance gains come at a cost of significant computational resources for fine-tuning</a:t>
                      </a:r>
                      <a:r>
                        <a:rPr lang="en-US" sz="1400" dirty="0"/>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2142688">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 Survey of Automatic Text Summarization: Progress, Process and Challenges</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M. F. </a:t>
                      </a:r>
                      <a:r>
                        <a:rPr lang="en-IN" sz="1400" dirty="0" err="1">
                          <a:latin typeface="Times New Roman" panose="02020603050405020304" pitchFamily="18" charset="0"/>
                          <a:cs typeface="Times New Roman" panose="02020603050405020304" pitchFamily="18" charset="0"/>
                        </a:rPr>
                        <a:t>Mridha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Aklima</a:t>
                      </a:r>
                      <a:r>
                        <a:rPr lang="en-IN" sz="1400" dirty="0">
                          <a:latin typeface="Times New Roman" panose="02020603050405020304" pitchFamily="18" charset="0"/>
                          <a:cs typeface="Times New Roman" panose="02020603050405020304" pitchFamily="18" charset="0"/>
                        </a:rPr>
                        <a:t> Akter Lima, </a:t>
                      </a:r>
                      <a:r>
                        <a:rPr lang="en-IN" sz="1400" dirty="0" err="1">
                          <a:latin typeface="Times New Roman" panose="02020603050405020304" pitchFamily="18" charset="0"/>
                          <a:cs typeface="Times New Roman" panose="02020603050405020304" pitchFamily="18" charset="0"/>
                        </a:rPr>
                        <a:t>Kamruddin</a:t>
                      </a:r>
                      <a:r>
                        <a:rPr lang="en-IN" sz="1400" dirty="0">
                          <a:latin typeface="Times New Roman" panose="02020603050405020304" pitchFamily="18" charset="0"/>
                          <a:cs typeface="Times New Roman" panose="02020603050405020304" pitchFamily="18" charset="0"/>
                        </a:rPr>
                        <a:t> Nur, Sujoy Chandra Das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paper provides a comprehensive review of the field of Automatic Text Summarization (ATS). It examines various methods and architectures, dividing them into two main approaches: extractive and abstractive summarization.</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It highlights the limitations of current methods, offering insights into challenges like language variability and summarization quality, which can inspire further research.</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discussion is primarily centered on English language models, which might not address challenges unique to other languages.</a:t>
                      </a:r>
                    </a:p>
                  </a:txBody>
                  <a:tcPr/>
                </a:tc>
                <a:extLst>
                  <a:ext uri="{0D108BD9-81ED-4DB2-BD59-A6C34878D82A}">
                    <a16:rowId xmlns:a16="http://schemas.microsoft.com/office/drawing/2014/main" val="3748524753"/>
                  </a:ext>
                </a:extLst>
              </a:tr>
            </a:tbl>
          </a:graphicData>
        </a:graphic>
      </p:graphicFrame>
    </p:spTree>
    <p:extLst>
      <p:ext uri="{BB962C8B-B14F-4D97-AF65-F5344CB8AC3E}">
        <p14:creationId xmlns:p14="http://schemas.microsoft.com/office/powerpoint/2010/main" val="285203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3" name="Table 2">
            <a:extLst>
              <a:ext uri="{FF2B5EF4-FFF2-40B4-BE49-F238E27FC236}">
                <a16:creationId xmlns:a16="http://schemas.microsoft.com/office/drawing/2014/main" id="{652B1984-A1F0-344B-A19F-2DD01E2E0CCD}"/>
              </a:ext>
            </a:extLst>
          </p:cNvPr>
          <p:cNvGraphicFramePr>
            <a:graphicFrameLocks noGrp="1"/>
          </p:cNvGraphicFramePr>
          <p:nvPr>
            <p:extLst>
              <p:ext uri="{D42A27DB-BD31-4B8C-83A1-F6EECF244321}">
                <p14:modId xmlns:p14="http://schemas.microsoft.com/office/powerpoint/2010/main" val="2703373219"/>
              </p:ext>
            </p:extLst>
          </p:nvPr>
        </p:nvGraphicFramePr>
        <p:xfrm>
          <a:off x="797559" y="1548845"/>
          <a:ext cx="10953717" cy="4968240"/>
        </p:xfrm>
        <a:graphic>
          <a:graphicData uri="http://schemas.openxmlformats.org/drawingml/2006/table">
            <a:tbl>
              <a:tblPr firstRow="1" bandRow="1">
                <a:tableStyleId>{5940675A-B579-460E-94D1-54222C63F5DA}</a:tableStyleId>
              </a:tblPr>
              <a:tblGrid>
                <a:gridCol w="759418">
                  <a:extLst>
                    <a:ext uri="{9D8B030D-6E8A-4147-A177-3AD203B41FA5}">
                      <a16:colId xmlns:a16="http://schemas.microsoft.com/office/drawing/2014/main" val="304880848"/>
                    </a:ext>
                  </a:extLst>
                </a:gridCol>
                <a:gridCol w="1298998">
                  <a:extLst>
                    <a:ext uri="{9D8B030D-6E8A-4147-A177-3AD203B41FA5}">
                      <a16:colId xmlns:a16="http://schemas.microsoft.com/office/drawing/2014/main" val="3196543910"/>
                    </a:ext>
                  </a:extLst>
                </a:gridCol>
                <a:gridCol w="1676139">
                  <a:extLst>
                    <a:ext uri="{9D8B030D-6E8A-4147-A177-3AD203B41FA5}">
                      <a16:colId xmlns:a16="http://schemas.microsoft.com/office/drawing/2014/main" val="3022141256"/>
                    </a:ext>
                  </a:extLst>
                </a:gridCol>
                <a:gridCol w="946129">
                  <a:extLst>
                    <a:ext uri="{9D8B030D-6E8A-4147-A177-3AD203B41FA5}">
                      <a16:colId xmlns:a16="http://schemas.microsoft.com/office/drawing/2014/main" val="723736202"/>
                    </a:ext>
                  </a:extLst>
                </a:gridCol>
                <a:gridCol w="2339987">
                  <a:extLst>
                    <a:ext uri="{9D8B030D-6E8A-4147-A177-3AD203B41FA5}">
                      <a16:colId xmlns:a16="http://schemas.microsoft.com/office/drawing/2014/main" val="3418839553"/>
                    </a:ext>
                  </a:extLst>
                </a:gridCol>
                <a:gridCol w="1643058">
                  <a:extLst>
                    <a:ext uri="{9D8B030D-6E8A-4147-A177-3AD203B41FA5}">
                      <a16:colId xmlns:a16="http://schemas.microsoft.com/office/drawing/2014/main" val="2810294847"/>
                    </a:ext>
                  </a:extLst>
                </a:gridCol>
                <a:gridCol w="2289988">
                  <a:extLst>
                    <a:ext uri="{9D8B030D-6E8A-4147-A177-3AD203B41FA5}">
                      <a16:colId xmlns:a16="http://schemas.microsoft.com/office/drawing/2014/main" val="3631314786"/>
                    </a:ext>
                  </a:extLst>
                </a:gridCol>
              </a:tblGrid>
              <a:tr h="294939">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1389112"/>
                  </a:ext>
                </a:extLst>
              </a:tr>
              <a:tr h="2153054">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err="1">
                          <a:latin typeface="Times New Roman" panose="02020603050405020304" pitchFamily="18" charset="0"/>
                          <a:cs typeface="Times New Roman" panose="02020603050405020304" pitchFamily="18" charset="0"/>
                        </a:rPr>
                        <a:t>Questionator</a:t>
                      </a:r>
                      <a:r>
                        <a:rPr lang="en-US" sz="1400" dirty="0">
                          <a:latin typeface="Times New Roman" panose="02020603050405020304" pitchFamily="18" charset="0"/>
                          <a:cs typeface="Times New Roman" panose="02020603050405020304" pitchFamily="18" charset="0"/>
                        </a:rPr>
                        <a:t> - Automated Question Generation using Deep Learning</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err="1">
                          <a:latin typeface="Times New Roman" panose="02020603050405020304" pitchFamily="18" charset="0"/>
                          <a:cs typeface="Times New Roman" panose="02020603050405020304" pitchFamily="18" charset="0"/>
                        </a:rPr>
                        <a:t>Animesh</a:t>
                      </a:r>
                      <a:r>
                        <a:rPr lang="en-IN" sz="1400" dirty="0">
                          <a:latin typeface="Times New Roman" panose="02020603050405020304" pitchFamily="18" charset="0"/>
                          <a:cs typeface="Times New Roman" panose="02020603050405020304" pitchFamily="18" charset="0"/>
                        </a:rPr>
                        <a:t> Srivastava, Shantanu Shinde</a:t>
                      </a:r>
                    </a:p>
                  </a:txBody>
                  <a:tcPr/>
                </a:tc>
                <a:tc>
                  <a:txBody>
                    <a:bodyPr/>
                    <a:lstStyle/>
                    <a:p>
                      <a:pPr algn="l"/>
                      <a:r>
                        <a:rPr lang="en-IN" sz="1400" dirty="0">
                          <a:latin typeface="Times New Roman" panose="02020603050405020304" pitchFamily="18" charset="0"/>
                          <a:cs typeface="Times New Roman" panose="02020603050405020304" pitchFamily="18" charset="0"/>
                        </a:rPr>
                        <a:t>2020</a:t>
                      </a:r>
                    </a:p>
                  </a:txBody>
                  <a:tcPr/>
                </a:tc>
                <a:tc>
                  <a:txBody>
                    <a:bodyPr/>
                    <a:lstStyle/>
                    <a:p>
                      <a:pPr algn="l"/>
                      <a:r>
                        <a:rPr lang="en-US" sz="1400" dirty="0">
                          <a:latin typeface="Times New Roman" panose="02020603050405020304" pitchFamily="18" charset="0"/>
                          <a:cs typeface="Times New Roman" panose="02020603050405020304" pitchFamily="18" charset="0"/>
                        </a:rPr>
                        <a:t>This model uses Convolutional Neural Networks (CNNs) to encode image data and Long Short-Term Memory (LSTM) networks to decode the encoded information, creating natural language questions that correspond to visual or textual input.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Automates the question creation process, saving educators considerable time and reducing repetitive work.</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model's use of deep learning requires significant computational power, which may limit accessibility for institutions with limited resources.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r h="2359512">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Automatic Question Generation Using Natural Language Processing and Transformers </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err="1">
                          <a:latin typeface="Times New Roman" panose="02020603050405020304" pitchFamily="18" charset="0"/>
                          <a:cs typeface="Times New Roman" panose="02020603050405020304" pitchFamily="18" charset="0"/>
                        </a:rPr>
                        <a:t>Abheer</a:t>
                      </a:r>
                      <a:r>
                        <a:rPr lang="en-IN" sz="1400" dirty="0">
                          <a:latin typeface="Times New Roman" panose="02020603050405020304" pitchFamily="18" charset="0"/>
                          <a:cs typeface="Times New Roman" panose="02020603050405020304" pitchFamily="18" charset="0"/>
                        </a:rPr>
                        <a:t> Hamdy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effectLst/>
                          <a:latin typeface="Times New Roman" panose="02020603050405020304" pitchFamily="18" charset="0"/>
                          <a:ea typeface="+mn-ea"/>
                          <a:cs typeface="Times New Roman" panose="02020603050405020304" pitchFamily="18" charset="0"/>
                        </a:rPr>
                        <a:t>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paper explores automated question generation (QG) methods using NLP and transformer models like T5 and BERT. These transformers are employed to generate relevant questions based on input text, significantly aiding educational platforms and e-learning systems. </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Uses deep learning to ensure generated questions are relevant to the source text.</a:t>
                      </a:r>
                      <a:endParaRPr lang="en-I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Requires significant processing power, making it less accessible for smaller institutions.</a:t>
                      </a:r>
                    </a:p>
                  </a:txBody>
                  <a:tcPr/>
                </a:tc>
                <a:extLst>
                  <a:ext uri="{0D108BD9-81ED-4DB2-BD59-A6C34878D82A}">
                    <a16:rowId xmlns:a16="http://schemas.microsoft.com/office/drawing/2014/main" val="3748524753"/>
                  </a:ext>
                </a:extLst>
              </a:tr>
            </a:tbl>
          </a:graphicData>
        </a:graphic>
      </p:graphicFrame>
    </p:spTree>
    <p:extLst>
      <p:ext uri="{BB962C8B-B14F-4D97-AF65-F5344CB8AC3E}">
        <p14:creationId xmlns:p14="http://schemas.microsoft.com/office/powerpoint/2010/main" val="274620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43C0C44F-0555-789D-0FF4-E44B83F409EA}"/>
            </a:ext>
          </a:extLst>
        </p:cNvPr>
        <p:cNvGrpSpPr/>
        <p:nvPr/>
      </p:nvGrpSpPr>
      <p:grpSpPr>
        <a:xfrm>
          <a:off x="0" y="0"/>
          <a:ext cx="0" cy="0"/>
          <a:chOff x="0" y="0"/>
          <a:chExt cx="0" cy="0"/>
        </a:xfrm>
      </p:grpSpPr>
      <p:sp>
        <p:nvSpPr>
          <p:cNvPr id="151" name="Google Shape;151;p1">
            <a:extLst>
              <a:ext uri="{FF2B5EF4-FFF2-40B4-BE49-F238E27FC236}">
                <a16:creationId xmlns:a16="http://schemas.microsoft.com/office/drawing/2014/main" id="{7BD9C780-2CC4-77E2-E0FD-07654B5FCE1F}"/>
              </a:ext>
            </a:extLst>
          </p:cNvPr>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821FBFD4-A19E-FAA4-2533-43C84546DE3F}"/>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414594B8-2344-B4E2-5D13-56C38CA0E7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7" name="Picture 3">
            <a:extLst>
              <a:ext uri="{FF2B5EF4-FFF2-40B4-BE49-F238E27FC236}">
                <a16:creationId xmlns:a16="http://schemas.microsoft.com/office/drawing/2014/main" id="{6D2D8427-9A91-BAA1-7B06-F32E1C5F9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E93E1871-F1C3-250C-8FBB-9793BDFBB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8BD15997-1605-8D13-4191-6625B4B6B763}"/>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3" name="Table 2">
            <a:extLst>
              <a:ext uri="{FF2B5EF4-FFF2-40B4-BE49-F238E27FC236}">
                <a16:creationId xmlns:a16="http://schemas.microsoft.com/office/drawing/2014/main" id="{810BD0CA-059B-9FE3-DC7F-030C9F0DFBF1}"/>
              </a:ext>
            </a:extLst>
          </p:cNvPr>
          <p:cNvGraphicFramePr>
            <a:graphicFrameLocks noGrp="1"/>
          </p:cNvGraphicFramePr>
          <p:nvPr>
            <p:extLst>
              <p:ext uri="{D42A27DB-BD31-4B8C-83A1-F6EECF244321}">
                <p14:modId xmlns:p14="http://schemas.microsoft.com/office/powerpoint/2010/main" val="2645947277"/>
              </p:ext>
            </p:extLst>
          </p:nvPr>
        </p:nvGraphicFramePr>
        <p:xfrm>
          <a:off x="797559" y="1548845"/>
          <a:ext cx="10953717" cy="2529840"/>
        </p:xfrm>
        <a:graphic>
          <a:graphicData uri="http://schemas.openxmlformats.org/drawingml/2006/table">
            <a:tbl>
              <a:tblPr firstRow="1" bandRow="1">
                <a:tableStyleId>{5940675A-B579-460E-94D1-54222C63F5DA}</a:tableStyleId>
              </a:tblPr>
              <a:tblGrid>
                <a:gridCol w="759418">
                  <a:extLst>
                    <a:ext uri="{9D8B030D-6E8A-4147-A177-3AD203B41FA5}">
                      <a16:colId xmlns:a16="http://schemas.microsoft.com/office/drawing/2014/main" val="304880848"/>
                    </a:ext>
                  </a:extLst>
                </a:gridCol>
                <a:gridCol w="1298998">
                  <a:extLst>
                    <a:ext uri="{9D8B030D-6E8A-4147-A177-3AD203B41FA5}">
                      <a16:colId xmlns:a16="http://schemas.microsoft.com/office/drawing/2014/main" val="3196543910"/>
                    </a:ext>
                  </a:extLst>
                </a:gridCol>
                <a:gridCol w="1676139">
                  <a:extLst>
                    <a:ext uri="{9D8B030D-6E8A-4147-A177-3AD203B41FA5}">
                      <a16:colId xmlns:a16="http://schemas.microsoft.com/office/drawing/2014/main" val="3022141256"/>
                    </a:ext>
                  </a:extLst>
                </a:gridCol>
                <a:gridCol w="946129">
                  <a:extLst>
                    <a:ext uri="{9D8B030D-6E8A-4147-A177-3AD203B41FA5}">
                      <a16:colId xmlns:a16="http://schemas.microsoft.com/office/drawing/2014/main" val="723736202"/>
                    </a:ext>
                  </a:extLst>
                </a:gridCol>
                <a:gridCol w="2339987">
                  <a:extLst>
                    <a:ext uri="{9D8B030D-6E8A-4147-A177-3AD203B41FA5}">
                      <a16:colId xmlns:a16="http://schemas.microsoft.com/office/drawing/2014/main" val="3418839553"/>
                    </a:ext>
                  </a:extLst>
                </a:gridCol>
                <a:gridCol w="1643058">
                  <a:extLst>
                    <a:ext uri="{9D8B030D-6E8A-4147-A177-3AD203B41FA5}">
                      <a16:colId xmlns:a16="http://schemas.microsoft.com/office/drawing/2014/main" val="2810294847"/>
                    </a:ext>
                  </a:extLst>
                </a:gridCol>
                <a:gridCol w="2289988">
                  <a:extLst>
                    <a:ext uri="{9D8B030D-6E8A-4147-A177-3AD203B41FA5}">
                      <a16:colId xmlns:a16="http://schemas.microsoft.com/office/drawing/2014/main" val="3631314786"/>
                    </a:ext>
                  </a:extLst>
                </a:gridCol>
              </a:tblGrid>
              <a:tr h="294939">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TITLE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400" b="1" dirty="0">
                          <a:solidFill>
                            <a:schemeClr val="tx1"/>
                          </a:solidFill>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tc>
                <a:tc>
                  <a:txBody>
                    <a:bodyPr/>
                    <a:lstStyle/>
                    <a:p>
                      <a:pPr algn="ctr"/>
                      <a:r>
                        <a:rPr lang="en-IN" sz="1400" b="1" dirty="0">
                          <a:latin typeface="Times New Roman" panose="02020603050405020304" pitchFamily="18" charset="0"/>
                          <a:cs typeface="Times New Roman" panose="02020603050405020304" pitchFamily="18" charset="0"/>
                        </a:rPr>
                        <a:t>MERITS</a:t>
                      </a:r>
                    </a:p>
                  </a:txBody>
                  <a:tcPr/>
                </a:tc>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1389112"/>
                  </a:ext>
                </a:extLst>
              </a:tr>
              <a:tr h="2153054">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Question and Assessment Generator: Deep Learning Approach for Customizable and Intelligent Assessment Creation</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latin typeface="Times New Roman" panose="02020603050405020304" pitchFamily="18" charset="0"/>
                          <a:cs typeface="Times New Roman" panose="02020603050405020304" pitchFamily="18" charset="0"/>
                        </a:rPr>
                        <a:t>Snehal Rathi</a:t>
                      </a: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US" sz="1400" dirty="0">
                          <a:latin typeface="Times New Roman" panose="02020603050405020304" pitchFamily="18" charset="0"/>
                          <a:cs typeface="Times New Roman" panose="02020603050405020304" pitchFamily="18" charset="0"/>
                        </a:rPr>
                        <a:t>The system combines NLP techniques and neural networks to analyze input text, then creates questions that accurately assess the material. The tool allows instructors to adjust question difficulty and select question types according to their needs.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tool saves educators time by automating question creation, allowing for rapid generation of exams and assessments.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Deep learning models can be computationally intensive, making them less accessible for smaller institutions or individual educators without advanced infrastructure.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2593640"/>
                  </a:ext>
                </a:extLst>
              </a:tr>
            </a:tbl>
          </a:graphicData>
        </a:graphic>
      </p:graphicFrame>
    </p:spTree>
    <p:extLst>
      <p:ext uri="{BB962C8B-B14F-4D97-AF65-F5344CB8AC3E}">
        <p14:creationId xmlns:p14="http://schemas.microsoft.com/office/powerpoint/2010/main" val="1866226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1229</TotalTime>
  <Words>1509</Words>
  <Application>Microsoft Office PowerPoint</Application>
  <PresentationFormat>Widescreen</PresentationFormat>
  <Paragraphs>169</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Century Gothic</vt:lpstr>
      <vt:lpstr>Times New Roman</vt:lpstr>
      <vt:lpstr>Wingdings</vt:lpstr>
      <vt:lpstr>Office Theme</vt:lpstr>
      <vt:lpstr>     K.RAMAKRISHNAN COLLEGE OF TECHNOLOGY (AUTONOMOUS), TRICHY                 AUTOMATED QUESTION GENERATOR AND     SUMMARIZER USING MACHINE LEARNING </vt:lpstr>
      <vt:lpstr>PRESENTATION OVERVIEW</vt:lpstr>
      <vt:lpstr>    OBJECTIVE</vt:lpstr>
      <vt:lpstr>   INTRODUCTION</vt:lpstr>
      <vt:lpstr>    EXISTING SYSTEM</vt:lpstr>
      <vt:lpstr>  PROPOSED SYSTEM</vt:lpstr>
      <vt:lpstr>LITERATURE SURVEY</vt:lpstr>
      <vt:lpstr>LITERATURE SURVEY</vt:lpstr>
      <vt:lpstr>LITERATURE SURVEY</vt:lpstr>
      <vt:lpstr>ARCHITECTURES</vt:lpstr>
      <vt:lpstr> SYSTEM REQUIREMENTS</vt:lpstr>
      <vt:lpstr> MODULES</vt:lpstr>
      <vt:lpstr>      APPLICATION</vt:lpstr>
      <vt:lpstr>  ADVANTAGE</vt:lpstr>
      <vt:lpstr>        CONCLUSION</vt:lpstr>
      <vt:lpstr>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FAIZUL S</dc:creator>
  <cp:lastModifiedBy>MOHAMED FAIZUL S</cp:lastModifiedBy>
  <cp:revision>9</cp:revision>
  <dcterms:created xsi:type="dcterms:W3CDTF">2024-11-03T12:18:52Z</dcterms:created>
  <dcterms:modified xsi:type="dcterms:W3CDTF">2024-11-18T15:24:43Z</dcterms:modified>
</cp:coreProperties>
</file>