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317" r:id="rId3"/>
    <p:sldId id="318" r:id="rId4"/>
    <p:sldId id="257" r:id="rId5"/>
    <p:sldId id="269" r:id="rId6"/>
    <p:sldId id="319" r:id="rId7"/>
    <p:sldId id="258" r:id="rId8"/>
    <p:sldId id="320" r:id="rId9"/>
    <p:sldId id="259" r:id="rId10"/>
    <p:sldId id="260" r:id="rId11"/>
    <p:sldId id="264" r:id="rId12"/>
    <p:sldId id="271" r:id="rId13"/>
    <p:sldId id="321" r:id="rId14"/>
    <p:sldId id="262" r:id="rId15"/>
    <p:sldId id="322" r:id="rId16"/>
    <p:sldId id="266" r:id="rId17"/>
    <p:sldId id="302" r:id="rId18"/>
    <p:sldId id="301" r:id="rId19"/>
    <p:sldId id="290" r:id="rId20"/>
    <p:sldId id="303" r:id="rId21"/>
    <p:sldId id="291" r:id="rId22"/>
    <p:sldId id="268" r:id="rId23"/>
    <p:sldId id="304" r:id="rId24"/>
    <p:sldId id="306" r:id="rId25"/>
    <p:sldId id="310" r:id="rId26"/>
    <p:sldId id="32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24" r:id="rId35"/>
    <p:sldId id="312" r:id="rId36"/>
    <p:sldId id="315" r:id="rId37"/>
    <p:sldId id="316" r:id="rId38"/>
    <p:sldId id="313" r:id="rId39"/>
    <p:sldId id="325" r:id="rId40"/>
    <p:sldId id="292" r:id="rId41"/>
    <p:sldId id="293" r:id="rId42"/>
    <p:sldId id="327" r:id="rId43"/>
    <p:sldId id="286" r:id="rId44"/>
    <p:sldId id="287" r:id="rId45"/>
    <p:sldId id="288" r:id="rId46"/>
    <p:sldId id="289" r:id="rId47"/>
    <p:sldId id="305" r:id="rId48"/>
    <p:sldId id="309" r:id="rId49"/>
    <p:sldId id="308" r:id="rId50"/>
    <p:sldId id="326" r:id="rId51"/>
    <p:sldId id="273" r:id="rId52"/>
    <p:sldId id="275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03AFF9-5DAD-4F2D-B6FA-9A319FC489E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98C426A7-A878-49C7-B818-981725D6FE98}">
      <dgm:prSet phldrT="[Text]" custT="1"/>
      <dgm:spPr/>
      <dgm:t>
        <a:bodyPr/>
        <a:lstStyle/>
        <a:p>
          <a:r>
            <a:rPr lang="en-US" sz="1200" b="1" dirty="0"/>
            <a:t>Data Source</a:t>
          </a:r>
          <a:endParaRPr lang="en-US" sz="1200" dirty="0"/>
        </a:p>
      </dgm:t>
    </dgm:pt>
    <dgm:pt modelId="{77C0D3C4-A7F1-4F6A-8F07-A1F9B7077409}" type="parTrans" cxnId="{BD2B5A73-4F10-4262-A1CF-6A755B92D2B2}">
      <dgm:prSet/>
      <dgm:spPr/>
      <dgm:t>
        <a:bodyPr/>
        <a:lstStyle/>
        <a:p>
          <a:endParaRPr lang="en-US"/>
        </a:p>
      </dgm:t>
    </dgm:pt>
    <dgm:pt modelId="{1DE7FADB-A166-41AE-9B63-37C97A2156C7}" type="sibTrans" cxnId="{BD2B5A73-4F10-4262-A1CF-6A755B92D2B2}">
      <dgm:prSet/>
      <dgm:spPr/>
      <dgm:t>
        <a:bodyPr/>
        <a:lstStyle/>
        <a:p>
          <a:endParaRPr lang="en-US"/>
        </a:p>
      </dgm:t>
    </dgm:pt>
    <dgm:pt modelId="{FA8B7D12-E28C-4CE5-8F1E-6AADC564892A}">
      <dgm:prSet phldrT="[Text]" custT="1"/>
      <dgm:spPr/>
      <dgm:t>
        <a:bodyPr/>
        <a:lstStyle/>
        <a:p>
          <a:r>
            <a:rPr lang="en-US" sz="1400" b="1" dirty="0"/>
            <a:t>Pre-Processing</a:t>
          </a:r>
          <a:endParaRPr lang="en-US" sz="1400" dirty="0"/>
        </a:p>
      </dgm:t>
    </dgm:pt>
    <dgm:pt modelId="{8D0D4457-4E66-497D-9736-9D915225E112}" type="parTrans" cxnId="{0C36DA03-66E9-46B5-A27A-1E1509AAE47A}">
      <dgm:prSet/>
      <dgm:spPr/>
      <dgm:t>
        <a:bodyPr/>
        <a:lstStyle/>
        <a:p>
          <a:endParaRPr lang="en-US"/>
        </a:p>
      </dgm:t>
    </dgm:pt>
    <dgm:pt modelId="{C09BA02B-E113-4691-ABBA-427779080F20}" type="sibTrans" cxnId="{0C36DA03-66E9-46B5-A27A-1E1509AAE47A}">
      <dgm:prSet/>
      <dgm:spPr/>
      <dgm:t>
        <a:bodyPr/>
        <a:lstStyle/>
        <a:p>
          <a:endParaRPr lang="en-US"/>
        </a:p>
      </dgm:t>
    </dgm:pt>
    <dgm:pt modelId="{2A466A98-7412-4939-873E-E590969A28F4}">
      <dgm:prSet phldrT="[Text]" custT="1"/>
      <dgm:spPr/>
      <dgm:t>
        <a:bodyPr/>
        <a:lstStyle/>
        <a:p>
          <a:r>
            <a:rPr lang="en-US" sz="1400" dirty="0"/>
            <a:t>Visualization</a:t>
          </a:r>
          <a:br>
            <a:rPr lang="en-US" sz="1400" dirty="0"/>
          </a:br>
          <a:r>
            <a:rPr lang="en-US" sz="1400" dirty="0"/>
            <a:t>(Data Exploration)</a:t>
          </a:r>
        </a:p>
      </dgm:t>
    </dgm:pt>
    <dgm:pt modelId="{DB78FE51-6D8E-4A02-A6FC-6A856EE81718}" type="parTrans" cxnId="{0764B8A4-0487-4095-B401-85E2DA65D6BF}">
      <dgm:prSet/>
      <dgm:spPr/>
      <dgm:t>
        <a:bodyPr/>
        <a:lstStyle/>
        <a:p>
          <a:endParaRPr lang="en-US"/>
        </a:p>
      </dgm:t>
    </dgm:pt>
    <dgm:pt modelId="{E7119107-35EB-457A-A97F-3645C55AABC4}" type="sibTrans" cxnId="{0764B8A4-0487-4095-B401-85E2DA65D6BF}">
      <dgm:prSet/>
      <dgm:spPr/>
      <dgm:t>
        <a:bodyPr/>
        <a:lstStyle/>
        <a:p>
          <a:endParaRPr lang="en-US"/>
        </a:p>
      </dgm:t>
    </dgm:pt>
    <dgm:pt modelId="{F56A6E85-7D90-48C1-BD17-9D42F8EBE8B8}">
      <dgm:prSet custT="1"/>
      <dgm:spPr/>
      <dgm:t>
        <a:bodyPr/>
        <a:lstStyle/>
        <a:p>
          <a:r>
            <a:rPr lang="en-US" sz="1600" dirty="0"/>
            <a:t>Regression</a:t>
          </a:r>
          <a:br>
            <a:rPr lang="en-US" sz="1600" dirty="0"/>
          </a:br>
          <a:r>
            <a:rPr lang="en-US" sz="1600" dirty="0"/>
            <a:t>Models</a:t>
          </a:r>
        </a:p>
      </dgm:t>
    </dgm:pt>
    <dgm:pt modelId="{3BFD1DB9-EB0B-402C-BA75-120C228FFE4C}" type="parTrans" cxnId="{E3F606D3-89BD-4DBB-B6D9-8F20063854D0}">
      <dgm:prSet/>
      <dgm:spPr/>
      <dgm:t>
        <a:bodyPr/>
        <a:lstStyle/>
        <a:p>
          <a:endParaRPr lang="en-US"/>
        </a:p>
      </dgm:t>
    </dgm:pt>
    <dgm:pt modelId="{FABD1FB4-B347-43BD-BC71-2DBEB430E743}" type="sibTrans" cxnId="{E3F606D3-89BD-4DBB-B6D9-8F20063854D0}">
      <dgm:prSet/>
      <dgm:spPr/>
      <dgm:t>
        <a:bodyPr/>
        <a:lstStyle/>
        <a:p>
          <a:endParaRPr lang="en-US"/>
        </a:p>
      </dgm:t>
    </dgm:pt>
    <dgm:pt modelId="{D27E4E6F-D96B-4469-AB0A-139D1DFD698C}">
      <dgm:prSet/>
      <dgm:spPr/>
      <dgm:t>
        <a:bodyPr/>
        <a:lstStyle/>
        <a:p>
          <a:r>
            <a:rPr lang="en-US" dirty="0"/>
            <a:t>Evaluation</a:t>
          </a:r>
        </a:p>
      </dgm:t>
    </dgm:pt>
    <dgm:pt modelId="{35AB239F-08B5-4542-9E30-13C47F199851}" type="parTrans" cxnId="{7EBFE5FC-FFC3-4B5A-9938-26053D204DF9}">
      <dgm:prSet/>
      <dgm:spPr/>
      <dgm:t>
        <a:bodyPr/>
        <a:lstStyle/>
        <a:p>
          <a:endParaRPr lang="en-US"/>
        </a:p>
      </dgm:t>
    </dgm:pt>
    <dgm:pt modelId="{3B6DB8A0-582B-499D-96EB-400129327489}" type="sibTrans" cxnId="{7EBFE5FC-FFC3-4B5A-9938-26053D204DF9}">
      <dgm:prSet/>
      <dgm:spPr/>
      <dgm:t>
        <a:bodyPr/>
        <a:lstStyle/>
        <a:p>
          <a:endParaRPr lang="en-US"/>
        </a:p>
      </dgm:t>
    </dgm:pt>
    <dgm:pt modelId="{ABB1D066-C7DE-455F-B9FC-1876EB17E30A}" type="pres">
      <dgm:prSet presAssocID="{6603AFF9-5DAD-4F2D-B6FA-9A319FC489E8}" presName="Name0" presStyleCnt="0">
        <dgm:presLayoutVars>
          <dgm:dir/>
          <dgm:resizeHandles val="exact"/>
        </dgm:presLayoutVars>
      </dgm:prSet>
      <dgm:spPr/>
    </dgm:pt>
    <dgm:pt modelId="{8282153E-9320-4A4E-B63B-1A95A44ADDC3}" type="pres">
      <dgm:prSet presAssocID="{98C426A7-A878-49C7-B818-981725D6FE98}" presName="node" presStyleLbl="node1" presStyleIdx="0" presStyleCnt="5" custScaleX="28661" custScaleY="65069">
        <dgm:presLayoutVars>
          <dgm:bulletEnabled val="1"/>
        </dgm:presLayoutVars>
      </dgm:prSet>
      <dgm:spPr/>
    </dgm:pt>
    <dgm:pt modelId="{7A3FCADC-4D7E-4141-ABB3-22ABDC41CA44}" type="pres">
      <dgm:prSet presAssocID="{1DE7FADB-A166-41AE-9B63-37C97A2156C7}" presName="sibTrans" presStyleLbl="sibTrans2D1" presStyleIdx="0" presStyleCnt="4" custScaleX="159429" custScaleY="20272" custLinFactNeighborX="15070"/>
      <dgm:spPr/>
    </dgm:pt>
    <dgm:pt modelId="{6B45465A-13B5-4177-985C-72AA0D792335}" type="pres">
      <dgm:prSet presAssocID="{1DE7FADB-A166-41AE-9B63-37C97A2156C7}" presName="connectorText" presStyleLbl="sibTrans2D1" presStyleIdx="0" presStyleCnt="4"/>
      <dgm:spPr/>
    </dgm:pt>
    <dgm:pt modelId="{E2A0A39E-E5E5-4372-A5E5-72995EBA3706}" type="pres">
      <dgm:prSet presAssocID="{FA8B7D12-E28C-4CE5-8F1E-6AADC564892A}" presName="node" presStyleLbl="node1" presStyleIdx="1" presStyleCnt="5" custScaleX="37668" custScaleY="61786" custLinFactNeighborX="-35851">
        <dgm:presLayoutVars>
          <dgm:bulletEnabled val="1"/>
        </dgm:presLayoutVars>
      </dgm:prSet>
      <dgm:spPr/>
    </dgm:pt>
    <dgm:pt modelId="{0D28F256-5FBC-443F-A50F-13CEDDD1F8AA}" type="pres">
      <dgm:prSet presAssocID="{C09BA02B-E113-4691-ABBA-427779080F20}" presName="sibTrans" presStyleLbl="sibTrans2D1" presStyleIdx="1" presStyleCnt="4" custScaleX="115278" custScaleY="22265" custLinFactNeighborX="-20615" custLinFactNeighborY="0"/>
      <dgm:spPr/>
    </dgm:pt>
    <dgm:pt modelId="{F73546ED-29BA-4FF9-984C-94C72B282FDC}" type="pres">
      <dgm:prSet presAssocID="{C09BA02B-E113-4691-ABBA-427779080F20}" presName="connectorText" presStyleLbl="sibTrans2D1" presStyleIdx="1" presStyleCnt="4"/>
      <dgm:spPr/>
    </dgm:pt>
    <dgm:pt modelId="{FE575605-1FF1-4A9F-9400-C5C8D8BB6C92}" type="pres">
      <dgm:prSet presAssocID="{2A466A98-7412-4939-873E-E590969A28F4}" presName="node" presStyleLbl="node1" presStyleIdx="2" presStyleCnt="5" custScaleX="51859" custScaleY="60965" custLinFactNeighborX="-75029" custLinFactNeighborY="0">
        <dgm:presLayoutVars>
          <dgm:bulletEnabled val="1"/>
        </dgm:presLayoutVars>
      </dgm:prSet>
      <dgm:spPr/>
    </dgm:pt>
    <dgm:pt modelId="{5D211C3D-14C9-4760-9257-912C10E26FBF}" type="pres">
      <dgm:prSet presAssocID="{E7119107-35EB-457A-A97F-3645C55AABC4}" presName="sibTrans" presStyleLbl="sibTrans2D1" presStyleIdx="2" presStyleCnt="4" custScaleY="37784"/>
      <dgm:spPr/>
    </dgm:pt>
    <dgm:pt modelId="{7344B2D6-3F39-44AD-BAAC-BAF488A38F32}" type="pres">
      <dgm:prSet presAssocID="{E7119107-35EB-457A-A97F-3645C55AABC4}" presName="connectorText" presStyleLbl="sibTrans2D1" presStyleIdx="2" presStyleCnt="4"/>
      <dgm:spPr/>
    </dgm:pt>
    <dgm:pt modelId="{B3AD1C60-F4D8-410C-ACE8-269FEB61C05B}" type="pres">
      <dgm:prSet presAssocID="{F56A6E85-7D90-48C1-BD17-9D42F8EBE8B8}" presName="node" presStyleLbl="node1" presStyleIdx="3" presStyleCnt="5" custScaleX="61374" custScaleY="62654" custLinFactNeighborX="-9761" custLinFactNeighborY="434">
        <dgm:presLayoutVars>
          <dgm:bulletEnabled val="1"/>
        </dgm:presLayoutVars>
      </dgm:prSet>
      <dgm:spPr/>
    </dgm:pt>
    <dgm:pt modelId="{1394FA8F-67C3-4BF6-AB91-41140429D4E5}" type="pres">
      <dgm:prSet presAssocID="{FABD1FB4-B347-43BD-BC71-2DBEB430E743}" presName="sibTrans" presStyleLbl="sibTrans2D1" presStyleIdx="3" presStyleCnt="4"/>
      <dgm:spPr/>
    </dgm:pt>
    <dgm:pt modelId="{152DA69B-5E53-4B97-A196-A98B989E0B66}" type="pres">
      <dgm:prSet presAssocID="{FABD1FB4-B347-43BD-BC71-2DBEB430E743}" presName="connectorText" presStyleLbl="sibTrans2D1" presStyleIdx="3" presStyleCnt="4"/>
      <dgm:spPr/>
    </dgm:pt>
    <dgm:pt modelId="{36A888BB-E644-4711-92DF-BB76278A2790}" type="pres">
      <dgm:prSet presAssocID="{D27E4E6F-D96B-4469-AB0A-139D1DFD698C}" presName="node" presStyleLbl="node1" presStyleIdx="4" presStyleCnt="5" custScaleY="69390">
        <dgm:presLayoutVars>
          <dgm:bulletEnabled val="1"/>
        </dgm:presLayoutVars>
      </dgm:prSet>
      <dgm:spPr/>
    </dgm:pt>
  </dgm:ptLst>
  <dgm:cxnLst>
    <dgm:cxn modelId="{0C36DA03-66E9-46B5-A27A-1E1509AAE47A}" srcId="{6603AFF9-5DAD-4F2D-B6FA-9A319FC489E8}" destId="{FA8B7D12-E28C-4CE5-8F1E-6AADC564892A}" srcOrd="1" destOrd="0" parTransId="{8D0D4457-4E66-497D-9736-9D915225E112}" sibTransId="{C09BA02B-E113-4691-ABBA-427779080F20}"/>
    <dgm:cxn modelId="{23725B08-860E-4B7C-B96D-C98DCA816250}" type="presOf" srcId="{6603AFF9-5DAD-4F2D-B6FA-9A319FC489E8}" destId="{ABB1D066-C7DE-455F-B9FC-1876EB17E30A}" srcOrd="0" destOrd="0" presId="urn:microsoft.com/office/officeart/2005/8/layout/process1"/>
    <dgm:cxn modelId="{8DEC820C-CAA5-4338-ADC7-4F916ABC3C9F}" type="presOf" srcId="{1DE7FADB-A166-41AE-9B63-37C97A2156C7}" destId="{7A3FCADC-4D7E-4141-ABB3-22ABDC41CA44}" srcOrd="0" destOrd="0" presId="urn:microsoft.com/office/officeart/2005/8/layout/process1"/>
    <dgm:cxn modelId="{CAE3EA14-A1D6-4C72-A0B1-2C76DA6E83B3}" type="presOf" srcId="{2A466A98-7412-4939-873E-E590969A28F4}" destId="{FE575605-1FF1-4A9F-9400-C5C8D8BB6C92}" srcOrd="0" destOrd="0" presId="urn:microsoft.com/office/officeart/2005/8/layout/process1"/>
    <dgm:cxn modelId="{74DF1516-9667-4253-95FC-D5164D7C4092}" type="presOf" srcId="{FABD1FB4-B347-43BD-BC71-2DBEB430E743}" destId="{1394FA8F-67C3-4BF6-AB91-41140429D4E5}" srcOrd="0" destOrd="0" presId="urn:microsoft.com/office/officeart/2005/8/layout/process1"/>
    <dgm:cxn modelId="{E8FEC319-3816-4570-8577-5C6AD8AC9FD0}" type="presOf" srcId="{C09BA02B-E113-4691-ABBA-427779080F20}" destId="{0D28F256-5FBC-443F-A50F-13CEDDD1F8AA}" srcOrd="0" destOrd="0" presId="urn:microsoft.com/office/officeart/2005/8/layout/process1"/>
    <dgm:cxn modelId="{C7F78A39-18FB-4CD9-BD2D-F19D610FD54A}" type="presOf" srcId="{F56A6E85-7D90-48C1-BD17-9D42F8EBE8B8}" destId="{B3AD1C60-F4D8-410C-ACE8-269FEB61C05B}" srcOrd="0" destOrd="0" presId="urn:microsoft.com/office/officeart/2005/8/layout/process1"/>
    <dgm:cxn modelId="{5775F139-19CD-473D-9A60-F6F612E9F3F5}" type="presOf" srcId="{FA8B7D12-E28C-4CE5-8F1E-6AADC564892A}" destId="{E2A0A39E-E5E5-4372-A5E5-72995EBA3706}" srcOrd="0" destOrd="0" presId="urn:microsoft.com/office/officeart/2005/8/layout/process1"/>
    <dgm:cxn modelId="{F8819643-C9EF-4D91-80AD-EECE8963A289}" type="presOf" srcId="{E7119107-35EB-457A-A97F-3645C55AABC4}" destId="{5D211C3D-14C9-4760-9257-912C10E26FBF}" srcOrd="0" destOrd="0" presId="urn:microsoft.com/office/officeart/2005/8/layout/process1"/>
    <dgm:cxn modelId="{33DD4A6B-7C69-4428-932F-54E09B5846D6}" type="presOf" srcId="{E7119107-35EB-457A-A97F-3645C55AABC4}" destId="{7344B2D6-3F39-44AD-BAAC-BAF488A38F32}" srcOrd="1" destOrd="0" presId="urn:microsoft.com/office/officeart/2005/8/layout/process1"/>
    <dgm:cxn modelId="{BD2B5A73-4F10-4262-A1CF-6A755B92D2B2}" srcId="{6603AFF9-5DAD-4F2D-B6FA-9A319FC489E8}" destId="{98C426A7-A878-49C7-B818-981725D6FE98}" srcOrd="0" destOrd="0" parTransId="{77C0D3C4-A7F1-4F6A-8F07-A1F9B7077409}" sibTransId="{1DE7FADB-A166-41AE-9B63-37C97A2156C7}"/>
    <dgm:cxn modelId="{ACF6F176-5550-4EA8-A5D6-9247D4E53F79}" type="presOf" srcId="{98C426A7-A878-49C7-B818-981725D6FE98}" destId="{8282153E-9320-4A4E-B63B-1A95A44ADDC3}" srcOrd="0" destOrd="0" presId="urn:microsoft.com/office/officeart/2005/8/layout/process1"/>
    <dgm:cxn modelId="{7F3BE658-6BD7-49FD-8F85-6B5394FF6A88}" type="presOf" srcId="{D27E4E6F-D96B-4469-AB0A-139D1DFD698C}" destId="{36A888BB-E644-4711-92DF-BB76278A2790}" srcOrd="0" destOrd="0" presId="urn:microsoft.com/office/officeart/2005/8/layout/process1"/>
    <dgm:cxn modelId="{0764B8A4-0487-4095-B401-85E2DA65D6BF}" srcId="{6603AFF9-5DAD-4F2D-B6FA-9A319FC489E8}" destId="{2A466A98-7412-4939-873E-E590969A28F4}" srcOrd="2" destOrd="0" parTransId="{DB78FE51-6D8E-4A02-A6FC-6A856EE81718}" sibTransId="{E7119107-35EB-457A-A97F-3645C55AABC4}"/>
    <dgm:cxn modelId="{19B5EEC3-1557-4ACF-8F49-9AC4E733CBAF}" type="presOf" srcId="{1DE7FADB-A166-41AE-9B63-37C97A2156C7}" destId="{6B45465A-13B5-4177-985C-72AA0D792335}" srcOrd="1" destOrd="0" presId="urn:microsoft.com/office/officeart/2005/8/layout/process1"/>
    <dgm:cxn modelId="{E3F606D3-89BD-4DBB-B6D9-8F20063854D0}" srcId="{6603AFF9-5DAD-4F2D-B6FA-9A319FC489E8}" destId="{F56A6E85-7D90-48C1-BD17-9D42F8EBE8B8}" srcOrd="3" destOrd="0" parTransId="{3BFD1DB9-EB0B-402C-BA75-120C228FFE4C}" sibTransId="{FABD1FB4-B347-43BD-BC71-2DBEB430E743}"/>
    <dgm:cxn modelId="{E50573E1-C7A0-44DF-A236-DF74EC742AAB}" type="presOf" srcId="{FABD1FB4-B347-43BD-BC71-2DBEB430E743}" destId="{152DA69B-5E53-4B97-A196-A98B989E0B66}" srcOrd="1" destOrd="0" presId="urn:microsoft.com/office/officeart/2005/8/layout/process1"/>
    <dgm:cxn modelId="{EA84B4F0-0ECE-4D5E-AF2B-E088B592A04C}" type="presOf" srcId="{C09BA02B-E113-4691-ABBA-427779080F20}" destId="{F73546ED-29BA-4FF9-984C-94C72B282FDC}" srcOrd="1" destOrd="0" presId="urn:microsoft.com/office/officeart/2005/8/layout/process1"/>
    <dgm:cxn modelId="{7EBFE5FC-FFC3-4B5A-9938-26053D204DF9}" srcId="{6603AFF9-5DAD-4F2D-B6FA-9A319FC489E8}" destId="{D27E4E6F-D96B-4469-AB0A-139D1DFD698C}" srcOrd="4" destOrd="0" parTransId="{35AB239F-08B5-4542-9E30-13C47F199851}" sibTransId="{3B6DB8A0-582B-499D-96EB-400129327489}"/>
    <dgm:cxn modelId="{E315537C-4991-41A1-B38A-BFC74A8B57FD}" type="presParOf" srcId="{ABB1D066-C7DE-455F-B9FC-1876EB17E30A}" destId="{8282153E-9320-4A4E-B63B-1A95A44ADDC3}" srcOrd="0" destOrd="0" presId="urn:microsoft.com/office/officeart/2005/8/layout/process1"/>
    <dgm:cxn modelId="{D20B4D1F-101C-4AD6-8F56-295229593108}" type="presParOf" srcId="{ABB1D066-C7DE-455F-B9FC-1876EB17E30A}" destId="{7A3FCADC-4D7E-4141-ABB3-22ABDC41CA44}" srcOrd="1" destOrd="0" presId="urn:microsoft.com/office/officeart/2005/8/layout/process1"/>
    <dgm:cxn modelId="{DDB65525-7E59-4720-A986-79487543E90A}" type="presParOf" srcId="{7A3FCADC-4D7E-4141-ABB3-22ABDC41CA44}" destId="{6B45465A-13B5-4177-985C-72AA0D792335}" srcOrd="0" destOrd="0" presId="urn:microsoft.com/office/officeart/2005/8/layout/process1"/>
    <dgm:cxn modelId="{F5143647-787E-40D1-9659-824B915E4D22}" type="presParOf" srcId="{ABB1D066-C7DE-455F-B9FC-1876EB17E30A}" destId="{E2A0A39E-E5E5-4372-A5E5-72995EBA3706}" srcOrd="2" destOrd="0" presId="urn:microsoft.com/office/officeart/2005/8/layout/process1"/>
    <dgm:cxn modelId="{926F63BA-7AE4-4FD5-A20D-E4C44073A3B0}" type="presParOf" srcId="{ABB1D066-C7DE-455F-B9FC-1876EB17E30A}" destId="{0D28F256-5FBC-443F-A50F-13CEDDD1F8AA}" srcOrd="3" destOrd="0" presId="urn:microsoft.com/office/officeart/2005/8/layout/process1"/>
    <dgm:cxn modelId="{50FAE8D6-1861-4F9B-BBF1-D60D3DB04DA6}" type="presParOf" srcId="{0D28F256-5FBC-443F-A50F-13CEDDD1F8AA}" destId="{F73546ED-29BA-4FF9-984C-94C72B282FDC}" srcOrd="0" destOrd="0" presId="urn:microsoft.com/office/officeart/2005/8/layout/process1"/>
    <dgm:cxn modelId="{A82C4873-34A7-4A3C-A95F-0EFE8CC8DC99}" type="presParOf" srcId="{ABB1D066-C7DE-455F-B9FC-1876EB17E30A}" destId="{FE575605-1FF1-4A9F-9400-C5C8D8BB6C92}" srcOrd="4" destOrd="0" presId="urn:microsoft.com/office/officeart/2005/8/layout/process1"/>
    <dgm:cxn modelId="{64FDC2C3-BB7D-40FB-BBA1-DDDE454D0FA7}" type="presParOf" srcId="{ABB1D066-C7DE-455F-B9FC-1876EB17E30A}" destId="{5D211C3D-14C9-4760-9257-912C10E26FBF}" srcOrd="5" destOrd="0" presId="urn:microsoft.com/office/officeart/2005/8/layout/process1"/>
    <dgm:cxn modelId="{AFE8D882-5B9A-4424-9F40-7DB8FA2E7E4E}" type="presParOf" srcId="{5D211C3D-14C9-4760-9257-912C10E26FBF}" destId="{7344B2D6-3F39-44AD-BAAC-BAF488A38F32}" srcOrd="0" destOrd="0" presId="urn:microsoft.com/office/officeart/2005/8/layout/process1"/>
    <dgm:cxn modelId="{C2CB1482-50BB-458A-BB1D-DE2EA14C9C86}" type="presParOf" srcId="{ABB1D066-C7DE-455F-B9FC-1876EB17E30A}" destId="{B3AD1C60-F4D8-410C-ACE8-269FEB61C05B}" srcOrd="6" destOrd="0" presId="urn:microsoft.com/office/officeart/2005/8/layout/process1"/>
    <dgm:cxn modelId="{2132AE09-19BF-4B1D-A125-8A9380D587EC}" type="presParOf" srcId="{ABB1D066-C7DE-455F-B9FC-1876EB17E30A}" destId="{1394FA8F-67C3-4BF6-AB91-41140429D4E5}" srcOrd="7" destOrd="0" presId="urn:microsoft.com/office/officeart/2005/8/layout/process1"/>
    <dgm:cxn modelId="{0432C08E-B3B6-4188-A822-FF9E29538E1E}" type="presParOf" srcId="{1394FA8F-67C3-4BF6-AB91-41140429D4E5}" destId="{152DA69B-5E53-4B97-A196-A98B989E0B66}" srcOrd="0" destOrd="0" presId="urn:microsoft.com/office/officeart/2005/8/layout/process1"/>
    <dgm:cxn modelId="{5D84024E-DC91-4378-9B74-77B5356ADD50}" type="presParOf" srcId="{ABB1D066-C7DE-455F-B9FC-1876EB17E30A}" destId="{36A888BB-E644-4711-92DF-BB76278A279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82153E-9320-4A4E-B63B-1A95A44ADDC3}">
      <dsp:nvSpPr>
        <dsp:cNvPr id="0" name=""/>
        <dsp:cNvSpPr/>
      </dsp:nvSpPr>
      <dsp:spPr>
        <a:xfrm>
          <a:off x="9398" y="950506"/>
          <a:ext cx="652914" cy="9611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Source</a:t>
          </a:r>
          <a:endParaRPr lang="en-US" sz="1200" kern="1200" dirty="0"/>
        </a:p>
      </dsp:txBody>
      <dsp:txXfrm>
        <a:off x="28521" y="969629"/>
        <a:ext cx="614668" cy="922864"/>
      </dsp:txXfrm>
    </dsp:sp>
    <dsp:sp modelId="{7A3FCADC-4D7E-4141-ABB3-22ABDC41CA44}">
      <dsp:nvSpPr>
        <dsp:cNvPr id="0" name=""/>
        <dsp:cNvSpPr/>
      </dsp:nvSpPr>
      <dsp:spPr>
        <a:xfrm>
          <a:off x="770541" y="1373797"/>
          <a:ext cx="530505" cy="11452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70541" y="1396703"/>
        <a:ext cx="496147" cy="68716"/>
      </dsp:txXfrm>
    </dsp:sp>
    <dsp:sp modelId="{E2A0A39E-E5E5-4372-A5E5-72995EBA3706}">
      <dsp:nvSpPr>
        <dsp:cNvPr id="0" name=""/>
        <dsp:cNvSpPr/>
      </dsp:nvSpPr>
      <dsp:spPr>
        <a:xfrm>
          <a:off x="1290149" y="974752"/>
          <a:ext cx="858099" cy="9126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Pre-Processing</a:t>
          </a:r>
          <a:endParaRPr lang="en-US" sz="1400" kern="1200" dirty="0"/>
        </a:p>
      </dsp:txBody>
      <dsp:txXfrm>
        <a:off x="1315282" y="999885"/>
        <a:ext cx="807833" cy="862352"/>
      </dsp:txXfrm>
    </dsp:sp>
    <dsp:sp modelId="{0D28F256-5FBC-443F-A50F-13CEDDD1F8AA}">
      <dsp:nvSpPr>
        <dsp:cNvPr id="0" name=""/>
        <dsp:cNvSpPr/>
      </dsp:nvSpPr>
      <dsp:spPr>
        <a:xfrm>
          <a:off x="2199470" y="1368167"/>
          <a:ext cx="312163" cy="1257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99470" y="1393325"/>
        <a:ext cx="274427" cy="75472"/>
      </dsp:txXfrm>
    </dsp:sp>
    <dsp:sp modelId="{FE575605-1FF1-4A9F-9400-C5C8D8BB6C92}">
      <dsp:nvSpPr>
        <dsp:cNvPr id="0" name=""/>
        <dsp:cNvSpPr/>
      </dsp:nvSpPr>
      <dsp:spPr>
        <a:xfrm>
          <a:off x="2659176" y="980816"/>
          <a:ext cx="1181378" cy="90049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Visualization</a:t>
          </a:r>
          <a:br>
            <a:rPr lang="en-US" sz="1400" kern="1200" dirty="0"/>
          </a:br>
          <a:r>
            <a:rPr lang="en-US" sz="1400" kern="1200" dirty="0"/>
            <a:t>(Data Exploration)</a:t>
          </a:r>
        </a:p>
      </dsp:txBody>
      <dsp:txXfrm>
        <a:off x="2685550" y="1007190"/>
        <a:ext cx="1128630" cy="847743"/>
      </dsp:txXfrm>
    </dsp:sp>
    <dsp:sp modelId="{5D211C3D-14C9-4760-9257-912C10E26FBF}">
      <dsp:nvSpPr>
        <dsp:cNvPr id="0" name=""/>
        <dsp:cNvSpPr/>
      </dsp:nvSpPr>
      <dsp:spPr>
        <a:xfrm rot="7883">
          <a:off x="4217044" y="1327462"/>
          <a:ext cx="798161" cy="21346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217044" y="1370082"/>
        <a:ext cx="734122" cy="128077"/>
      </dsp:txXfrm>
    </dsp:sp>
    <dsp:sp modelId="{B3AD1C60-F4D8-410C-ACE8-269FEB61C05B}">
      <dsp:nvSpPr>
        <dsp:cNvPr id="0" name=""/>
        <dsp:cNvSpPr/>
      </dsp:nvSpPr>
      <dsp:spPr>
        <a:xfrm>
          <a:off x="5346515" y="974752"/>
          <a:ext cx="1398135" cy="9254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Regression</a:t>
          </a:r>
          <a:br>
            <a:rPr lang="en-US" sz="1600" kern="1200" dirty="0"/>
          </a:br>
          <a:r>
            <a:rPr lang="en-US" sz="1600" kern="1200" dirty="0"/>
            <a:t>Models</a:t>
          </a:r>
        </a:p>
      </dsp:txBody>
      <dsp:txXfrm>
        <a:off x="5373620" y="1001857"/>
        <a:ext cx="1343925" cy="871229"/>
      </dsp:txXfrm>
    </dsp:sp>
    <dsp:sp modelId="{1394FA8F-67C3-4BF6-AB91-41140429D4E5}">
      <dsp:nvSpPr>
        <dsp:cNvPr id="0" name=""/>
        <dsp:cNvSpPr/>
      </dsp:nvSpPr>
      <dsp:spPr>
        <a:xfrm rot="21592236">
          <a:off x="6994692" y="1152250"/>
          <a:ext cx="530090" cy="56495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994692" y="1265422"/>
        <a:ext cx="371063" cy="338974"/>
      </dsp:txXfrm>
    </dsp:sp>
    <dsp:sp modelId="{36A888BB-E644-4711-92DF-BB76278A2790}">
      <dsp:nvSpPr>
        <dsp:cNvPr id="0" name=""/>
        <dsp:cNvSpPr/>
      </dsp:nvSpPr>
      <dsp:spPr>
        <a:xfrm>
          <a:off x="7744819" y="918594"/>
          <a:ext cx="2278058" cy="10249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Evaluation</a:t>
          </a:r>
        </a:p>
      </dsp:txBody>
      <dsp:txXfrm>
        <a:off x="7774838" y="948613"/>
        <a:ext cx="2218020" cy="964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2786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19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01545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340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94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64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2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32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0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51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5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0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64047-2F73-4394-BEE2-AA043320FD08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AD33E37-A37F-47B5-ADE7-E06436997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8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kamalelfar/eda-of-used-egyptian-cars" TargetMode="External"/><Relationship Id="rId7" Type="http://schemas.openxmlformats.org/officeDocument/2006/relationships/hyperlink" Target="https://sites.google.com/pharma.asu.edu.eg/aya-selim/projects/egyptian-used-cars-price-prediction" TargetMode="External"/><Relationship Id="rId2" Type="http://schemas.openxmlformats.org/officeDocument/2006/relationships/hyperlink" Target="https://www.kaggle.com/code/abdelrahmanahmed110/egyptian-used-cars-ed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code/khalidmostafa/egypt-used-cars-eda-4-model-prediction" TargetMode="External"/><Relationship Id="rId5" Type="http://schemas.openxmlformats.org/officeDocument/2006/relationships/hyperlink" Target="https://www.kaggle.com/code/abdelrhman690/analysis-and-predictions-of-used-cars-on-hatla2ee" TargetMode="External"/><Relationship Id="rId4" Type="http://schemas.openxmlformats.org/officeDocument/2006/relationships/hyperlink" Target="https://www.kaggle.com/code/mohamedhaithamyamani/egyptian-used-car-price-prediction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C23A-9C6A-4662-921D-E69E7C435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9282" y="816429"/>
            <a:ext cx="8915399" cy="2262781"/>
          </a:xfrm>
        </p:spPr>
        <p:txBody>
          <a:bodyPr/>
          <a:lstStyle/>
          <a:p>
            <a:r>
              <a:rPr lang="en-US" dirty="0"/>
              <a:t>Data Mining for Used Cars Market in Egypt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111D13-6214-4D41-BD6F-50743ABC0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9282" y="3629162"/>
            <a:ext cx="8915399" cy="2682969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u="sng" dirty="0"/>
              <a:t>Submitted for </a:t>
            </a:r>
          </a:p>
          <a:p>
            <a:pPr algn="ctr"/>
            <a:r>
              <a:rPr lang="en-US" dirty="0"/>
              <a:t>DR. Amal Mahmoud</a:t>
            </a:r>
          </a:p>
          <a:p>
            <a:pPr algn="ctr"/>
            <a:r>
              <a:rPr lang="en-US" dirty="0"/>
              <a:t>Nile University – BBDA </a:t>
            </a:r>
            <a:r>
              <a:rPr lang="en-US" dirty="0" err="1"/>
              <a:t>Dipolma</a:t>
            </a:r>
            <a:r>
              <a:rPr lang="en-US" dirty="0"/>
              <a:t> - Business Data Mining &amp; Data Processing </a:t>
            </a:r>
          </a:p>
          <a:p>
            <a:pPr algn="ctr"/>
            <a:r>
              <a:rPr lang="en-US" b="1" u="sng" dirty="0"/>
              <a:t>Submitted By</a:t>
            </a:r>
          </a:p>
          <a:p>
            <a:pPr algn="ctr"/>
            <a:r>
              <a:rPr lang="en-US" dirty="0"/>
              <a:t>Mohamed </a:t>
            </a:r>
            <a:r>
              <a:rPr lang="en-US" dirty="0" err="1"/>
              <a:t>Motea</a:t>
            </a:r>
            <a:endParaRPr lang="en-US" dirty="0"/>
          </a:p>
          <a:p>
            <a:pPr algn="ctr"/>
            <a:r>
              <a:rPr lang="en-US" dirty="0"/>
              <a:t>Mohamed Fawzy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6 March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DAD3A-40E6-4122-8E40-08908E585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6" y="216756"/>
            <a:ext cx="1691787" cy="156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75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78F0-801D-4DD9-8298-6496B9A6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0567"/>
            <a:ext cx="8911687" cy="77797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A37F99-967C-4DA6-B39D-4E4750E4F0AF}"/>
              </a:ext>
            </a:extLst>
          </p:cNvPr>
          <p:cNvSpPr/>
          <p:nvPr/>
        </p:nvSpPr>
        <p:spPr>
          <a:xfrm>
            <a:off x="461553" y="2009503"/>
            <a:ext cx="4389121" cy="320832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9A6F-1551-441E-B34D-307FE80554E4}"/>
              </a:ext>
            </a:extLst>
          </p:cNvPr>
          <p:cNvSpPr txBox="1"/>
          <p:nvPr/>
        </p:nvSpPr>
        <p:spPr>
          <a:xfrm>
            <a:off x="2246811" y="1640171"/>
            <a:ext cx="17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5DE573-E36E-4E2D-8CEB-2F47D151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98" y="3068014"/>
            <a:ext cx="1402639" cy="5598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8A529B-9BCD-42B6-800A-0A09B6438243}"/>
              </a:ext>
            </a:extLst>
          </p:cNvPr>
          <p:cNvSpPr txBox="1"/>
          <p:nvPr/>
        </p:nvSpPr>
        <p:spPr>
          <a:xfrm>
            <a:off x="1555298" y="4082049"/>
            <a:ext cx="3978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Updated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Comparable Data Size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Including Important sources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Scalable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</a:rPr>
              <a:t>Cleaner of duplicate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5E46E-6F58-47A4-8F4A-2E8A55854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251" y="2087344"/>
            <a:ext cx="2514818" cy="8001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EF75A1-C167-4B4B-B121-B52752841E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353" y="3028927"/>
            <a:ext cx="1032580" cy="800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077194-4881-41B7-81DC-D7F93066C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09503"/>
            <a:ext cx="1402639" cy="559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52377E4-3A64-48C8-8F98-F9AF44027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060" y="1887595"/>
            <a:ext cx="1032580" cy="8001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F835B6-6A4E-41D8-B369-A5972980CF62}"/>
              </a:ext>
            </a:extLst>
          </p:cNvPr>
          <p:cNvSpPr txBox="1"/>
          <p:nvPr/>
        </p:nvSpPr>
        <p:spPr>
          <a:xfrm>
            <a:off x="5476693" y="2781503"/>
            <a:ext cx="63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23163    Cars                                        8756 Cars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425977-A6E9-4A4A-A724-C3FFA6C60A19}"/>
              </a:ext>
            </a:extLst>
          </p:cNvPr>
          <p:cNvSpPr txBox="1"/>
          <p:nvPr/>
        </p:nvSpPr>
        <p:spPr>
          <a:xfrm>
            <a:off x="5869804" y="3272493"/>
            <a:ext cx="1855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Price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Mileage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Make  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Model 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City  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Date Displayed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Color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Automatic Transmission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Air Conditioner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Power Steering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Remote Control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Item URL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BF2EB5-4AC8-4801-8B6D-0F7A65C06FFC}"/>
              </a:ext>
            </a:extLst>
          </p:cNvPr>
          <p:cNvSpPr txBox="1"/>
          <p:nvPr/>
        </p:nvSpPr>
        <p:spPr>
          <a:xfrm>
            <a:off x="9651125" y="3122922"/>
            <a:ext cx="1855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Year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Price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Make  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Model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Kilometers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Transmission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Fuel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A66A9C-3C5C-4D10-89B8-1EA427271831}"/>
              </a:ext>
            </a:extLst>
          </p:cNvPr>
          <p:cNvSpPr txBox="1"/>
          <p:nvPr/>
        </p:nvSpPr>
        <p:spPr>
          <a:xfrm>
            <a:off x="7498639" y="1173871"/>
            <a:ext cx="63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31919 Used Cars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B2A64E-3D3B-48B7-8D36-0365D2DE5A51}"/>
              </a:ext>
            </a:extLst>
          </p:cNvPr>
          <p:cNvSpPr txBox="1"/>
          <p:nvPr/>
        </p:nvSpPr>
        <p:spPr>
          <a:xfrm>
            <a:off x="4636898" y="6071807"/>
            <a:ext cx="5510353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https://eg.hatla2ee.com/en/car/page/{i}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https://www.dubizzle.com.eg/en/vehicles/cars-for-sale/?page={i}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9936AF9-CEDB-4EA9-8492-AC8C01EDD44B}"/>
              </a:ext>
            </a:extLst>
          </p:cNvPr>
          <p:cNvSpPr/>
          <p:nvPr/>
        </p:nvSpPr>
        <p:spPr>
          <a:xfrm>
            <a:off x="9651125" y="3272493"/>
            <a:ext cx="1464288" cy="10070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BF60BD2-BFCB-4898-A29A-BB7EBBAA46D0}"/>
              </a:ext>
            </a:extLst>
          </p:cNvPr>
          <p:cNvSpPr/>
          <p:nvPr/>
        </p:nvSpPr>
        <p:spPr>
          <a:xfrm>
            <a:off x="5738070" y="3272493"/>
            <a:ext cx="1459628" cy="9471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408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5952-1593-4049-AB11-57FDD1B1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485" y="597984"/>
            <a:ext cx="8911687" cy="1280890"/>
          </a:xfrm>
        </p:spPr>
        <p:txBody>
          <a:bodyPr/>
          <a:lstStyle/>
          <a:p>
            <a:r>
              <a:rPr lang="en-US" dirty="0"/>
              <a:t>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B1F52-A90D-4AB7-8196-98A23C6CE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343" y="1540189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script on </a:t>
            </a:r>
            <a:r>
              <a:rPr lang="en-US" dirty="0" err="1"/>
              <a:t>Github</a:t>
            </a:r>
            <a:r>
              <a:rPr lang="en-US" dirty="0"/>
              <a:t>/Kaggle for hatl2ee scraping </a:t>
            </a:r>
          </a:p>
          <a:p>
            <a:r>
              <a:rPr lang="en-US" dirty="0"/>
              <a:t>Used its base to scrap other sites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Parse the </a:t>
            </a:r>
            <a:r>
              <a:rPr lang="en-US" dirty="0" err="1"/>
              <a:t>page_content</a:t>
            </a:r>
            <a:r>
              <a:rPr lang="en-US" dirty="0"/>
              <a:t> (html syntax) to get the cars information</a:t>
            </a:r>
          </a:p>
          <a:p>
            <a:pPr lvl="2"/>
            <a:r>
              <a:rPr lang="en-US" dirty="0"/>
              <a:t>Html content/format is different from site to another </a:t>
            </a:r>
          </a:p>
          <a:p>
            <a:pPr lvl="1"/>
            <a:r>
              <a:rPr lang="en-US" dirty="0"/>
              <a:t>Make sure that there’s no repeated chunks (accurate #max_pages is defined)</a:t>
            </a:r>
          </a:p>
          <a:p>
            <a:pPr lvl="2"/>
            <a:r>
              <a:rPr lang="en-US" dirty="0"/>
              <a:t>It was bug in the </a:t>
            </a:r>
            <a:r>
              <a:rPr lang="en-US" dirty="0" err="1"/>
              <a:t>github</a:t>
            </a:r>
            <a:r>
              <a:rPr lang="en-US" dirty="0"/>
              <a:t>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21417-1E8F-4091-BAFD-B39F6AB2A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247" y="2388270"/>
            <a:ext cx="6904318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772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D9926-B982-4025-9501-7FD1F55B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47910"/>
            <a:ext cx="8911687" cy="1280890"/>
          </a:xfrm>
        </p:spPr>
        <p:txBody>
          <a:bodyPr/>
          <a:lstStyle/>
          <a:p>
            <a:r>
              <a:rPr lang="en-US" dirty="0"/>
              <a:t>Scraping vs Kaggle (clean data)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2E546F-4FD6-4ECB-B5B5-C35A22F7A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447756"/>
              </p:ext>
            </p:extLst>
          </p:nvPr>
        </p:nvGraphicFramePr>
        <p:xfrm>
          <a:off x="1773667" y="1828800"/>
          <a:ext cx="8915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109227883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329639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553649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Kaggle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Scraping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2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Hatla2ee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21748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4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7449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013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Yallamotors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70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29197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81368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E710057-A6B1-4A53-9AE2-8B6065CB7A32}"/>
              </a:ext>
            </a:extLst>
          </p:cNvPr>
          <p:cNvSpPr/>
          <p:nvPr/>
        </p:nvSpPr>
        <p:spPr>
          <a:xfrm>
            <a:off x="2864631" y="4310103"/>
            <a:ext cx="6199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Scraping is better!</a:t>
            </a:r>
          </a:p>
        </p:txBody>
      </p:sp>
    </p:spTree>
    <p:extLst>
      <p:ext uri="{BB962C8B-B14F-4D97-AF65-F5344CB8AC3E}">
        <p14:creationId xmlns:p14="http://schemas.microsoft.com/office/powerpoint/2010/main" val="2088585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cars market  in Egypt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Objectives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r>
              <a:rPr lang="en-US" b="1" dirty="0"/>
              <a:t>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Score Improvements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Comparison with Literature Revie</a:t>
            </a:r>
            <a:r>
              <a:rPr lang="en-US" dirty="0"/>
              <a:t>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36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CF9-A0F0-419F-B13C-A33B6108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7530" y="486356"/>
            <a:ext cx="8911687" cy="1280890"/>
          </a:xfrm>
        </p:spPr>
        <p:txBody>
          <a:bodyPr/>
          <a:lstStyle/>
          <a:p>
            <a:r>
              <a:rPr lang="en-US" dirty="0"/>
              <a:t>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AFAF48B-8663-4C5B-B3BD-460F30E875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6289115"/>
              </p:ext>
            </p:extLst>
          </p:nvPr>
        </p:nvGraphicFramePr>
        <p:xfrm>
          <a:off x="1621205" y="976708"/>
          <a:ext cx="10032276" cy="2862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3127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cars market  in Egypt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Objectives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r>
              <a:rPr lang="en-US" b="1" dirty="0"/>
              <a:t>Data Preprocessing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Score Improvements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Comparison with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82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DD6D-79B0-44BA-816B-A4F3066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049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18FC25-5E4C-D0FB-BD4B-A8B40EBB4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58180" y="1487388"/>
            <a:ext cx="10333820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Loading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Imported required libraries (pandas,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numpy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datasets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Hatla2ee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CSV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Displayed the first few rows (.head()) to inspect data. &amp; Checked dataset information (.info()).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76F15A-A570-48AF-9033-DD4958383B45}"/>
              </a:ext>
            </a:extLst>
          </p:cNvPr>
          <p:cNvSpPr txBox="1"/>
          <p:nvPr/>
        </p:nvSpPr>
        <p:spPr>
          <a:xfrm>
            <a:off x="1858180" y="2802589"/>
            <a:ext cx="91558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**Hatla2ee**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23163 Cars , 13 Features : Name , Price , Color  , Mileage ,Make  , Model  , City   , Date Displayed , Automatic Transmission , Air Conditioner , Power Steering  , Remote Control  , Item URL 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There's  missing values in Price , Mileage columns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All columns are objects </a:t>
            </a:r>
          </a:p>
          <a:p>
            <a:endParaRPr lang="en-US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**OLX**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8756 Cars , 7 Features : Make , Model , Year , Price , Kilometers , Transmission , Fuel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There's no missing values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Make , Model , Transmission , Fuel are objects 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Year , Price , Kilometers are integer</a:t>
            </a:r>
          </a:p>
          <a:p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064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DD6D-79B0-44BA-816B-A4F3066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049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18FC25-5E4C-D0FB-BD4B-A8B40EBB4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7891" y="1605913"/>
            <a:ext cx="1033382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Handling Duplicates  (Source : Ads cars)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Counted duplicate rows using .duplicated().sum().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Removed duplicates with .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drop_duplicates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Rechecked for duplicates to confirm removal.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34EC4B-A263-46DD-9CA7-98C6AE5B40E4}"/>
              </a:ext>
            </a:extLst>
          </p:cNvPr>
          <p:cNvSpPr txBox="1"/>
          <p:nvPr/>
        </p:nvSpPr>
        <p:spPr>
          <a:xfrm>
            <a:off x="1721708" y="3138616"/>
            <a:ext cx="97124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Dropped 231 duplicate rows from hatla2ee_data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current cars number is 22932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Dropped 1307 duplicate rows from </a:t>
            </a:r>
            <a:r>
              <a:rPr lang="en-US" b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olx_data</a:t>
            </a:r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current cars number is 7449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2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DD6D-79B0-44BA-816B-A4F30665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049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18FC25-5E4C-D0FB-BD4B-A8B40EBB44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3178" y="1410159"/>
            <a:ext cx="1033382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Handling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Checked for missing values using .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isnull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().sum().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Dropped rows with missing values in essential columns only: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Name, Price, Mileage, Make,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Verified missing values again.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9516709-DEAD-46B0-A3A0-59351A3787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4829"/>
              </p:ext>
            </p:extLst>
          </p:nvPr>
        </p:nvGraphicFramePr>
        <p:xfrm>
          <a:off x="1694248" y="3042736"/>
          <a:ext cx="8127999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20185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0880793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82424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Before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After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25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Hatl2ee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0 Price 42 Color 0 Mileage 1069 Make 0 Model 0 City 0 Date Displayed 0 Automatic Transmission 0 Air Conditioner 0 Power Steering 0 Remote Control 0 Item URL 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 0 Price 0 Color 0 Mileage 0 Make 0 Model 0 City 0 Date Displayed 0 Automatic Transmission 0 Air Conditioner 0 Power Steering 0 Remote Control 0 Item URL 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303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OLX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Make 0 Model 0 Year 0 Price 0 Transmission 0 Kilometers 0 Fuel 0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515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876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DB1F7-6416-7A73-FAF1-DD7266FEA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C17D-3035-E611-F0FC-3983047A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049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D4C292-FBC3-8DD7-8EBB-5C3DCCAF6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6940" y="1602646"/>
            <a:ext cx="1092506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Fix Column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Hatla2ee [“Price”] &amp; [“Mileage”] need to be fixed as integer by removing EGP or km respectively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BD7893-C4A6-9964-3BC2-B6570285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30" y="2625682"/>
            <a:ext cx="9926199" cy="30039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BC33F1-DE4C-44F9-9C30-9B3A1E2B6691}"/>
              </a:ext>
            </a:extLst>
          </p:cNvPr>
          <p:cNvSpPr txBox="1"/>
          <p:nvPr/>
        </p:nvSpPr>
        <p:spPr>
          <a:xfrm>
            <a:off x="1902941" y="5665296"/>
            <a:ext cx="92510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Old values :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price : 2,775,000 EGP , Mileage : 50,000 Km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New values :</a:t>
            </a:r>
          </a:p>
          <a:p>
            <a:r>
              <a:rPr lang="en-US" b="0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price : 2775000 , Mileage : 50000</a:t>
            </a:r>
          </a:p>
          <a:p>
            <a:endParaRPr lang="en-US" b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4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Used cars market  in Egypt</a:t>
            </a:r>
          </a:p>
          <a:p>
            <a:r>
              <a:rPr lang="en-US" dirty="0"/>
              <a:t>Project Objectives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Regression Models</a:t>
            </a:r>
          </a:p>
          <a:p>
            <a:r>
              <a:rPr lang="en-US" dirty="0"/>
              <a:t>Evaluation</a:t>
            </a:r>
          </a:p>
          <a:p>
            <a:r>
              <a:rPr lang="en-US" dirty="0"/>
              <a:t>Score Improvements</a:t>
            </a:r>
          </a:p>
          <a:p>
            <a:r>
              <a:rPr lang="en-US" dirty="0"/>
              <a:t>Comparison with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663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DB1F7-6416-7A73-FAF1-DD7266FEA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8C17D-3035-E611-F0FC-3983047A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049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D4C292-FBC3-8DD7-8EBB-5C3DCCAF60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1124" y="1440014"/>
            <a:ext cx="10925060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Fix Column Values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Drop rows with null values in new columns : new Mileage (Wrong Original Values)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GB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GB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D12FCB-B185-4002-9CC4-54A87A6F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8731" y="2621927"/>
            <a:ext cx="2842506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45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46EB1-1EC9-A8EE-9911-2E24DF727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5B3A4-9B1E-3B40-0479-A66E481F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049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342C04-04E6-AE79-1916-A96796B37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08464" y="1421647"/>
            <a:ext cx="1033382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Creating </a:t>
            </a:r>
            <a:r>
              <a:rPr lang="en-GB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hatla2ee_data</a:t>
            </a: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['Year'] by parsing the 'Name' column and getting the number which is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digits and starting with 20 or 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Drop rows with null values in new columns: Year (Wrong Original Values)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GB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0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94C9CB-4C43-4E2C-A3C4-247E528E2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52" y="2651693"/>
            <a:ext cx="3322608" cy="777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17A714-CAC9-4A23-B86F-DE6D6BB23C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45" y="4262772"/>
            <a:ext cx="347502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011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01961-0D0D-274F-6539-EBF4ABB53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E49-1A59-A6E2-3692-929ACAF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53ADB5-71E5-4029-508C-1730F7AF6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6935" y="2490982"/>
            <a:ext cx="10135518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Combining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After renaming the columns to have matching headers, we merged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Hatla2ee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OLX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datasets to create a unified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Used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pd.concat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() to combine them to add the data </a:t>
            </a:r>
            <a:r>
              <a:rPr lang="en-GB" dirty="0"/>
              <a:t>without complex join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GB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D1F43-9C3F-44B2-9251-7E67DE3F2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1556" y="4180401"/>
            <a:ext cx="4884843" cy="101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16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01961-0D0D-274F-6539-EBF4ABB53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EE49-1A59-A6E2-3692-929ACAFE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53ADB5-71E5-4029-508C-1730F7AF6D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9094" y="1278647"/>
            <a:ext cx="1013551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Unify the type of input in the “Make &amp; Model”</a:t>
            </a:r>
            <a:endParaRPr lang="en-US" altLang="en-US" sz="20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Sorting the entries &amp; getting the unique values to guarantee there is no entry that has the same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meaning in a different typing form like (BYD &amp;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Byd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). And, this could be achieved by extracting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names manually, then code to strip data from any spaces or commas. (Special Characters ) and convert all to lower 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27E880-E184-40A2-89E1-F4AADF591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66" y="2821501"/>
            <a:ext cx="6881456" cy="1737511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B79FC6A-3AE5-4755-9265-E37F41C49F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94644"/>
              </p:ext>
            </p:extLst>
          </p:nvPr>
        </p:nvGraphicFramePr>
        <p:xfrm>
          <a:off x="1702486" y="5023093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6825268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76381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260263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24303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values</a:t>
                      </a:r>
                      <a:br>
                        <a:rPr lang="en-US" dirty="0"/>
                      </a:br>
                      <a:r>
                        <a:rPr lang="en-US" dirty="0"/>
                        <a:t>(Before)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#Unique values</a:t>
                      </a:r>
                      <a:br>
                        <a:rPr lang="en-US" dirty="0"/>
                      </a:br>
                      <a:r>
                        <a:rPr lang="en-US" dirty="0"/>
                        <a:t>(After)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126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4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40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2611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7B47D-82F1-4D55-4894-C6FC672F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9617-97A1-65C8-4205-6EF0FC07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Encoding (Categorical Variable Encoding)</a:t>
            </a:r>
            <a:endParaRPr lang="en-US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B30A42-D238-9F05-37C2-5D213947E9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9094" y="1294037"/>
            <a:ext cx="1013551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Machine learning models cannot process categorical data directly, so encoding is used to convert them into numerical values. The common encoding techniques are: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dirty="0"/>
              <a:t>The two common types of scaling are: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GB" b="1" dirty="0"/>
              <a:t>Label Encoding</a:t>
            </a:r>
            <a:r>
              <a:rPr lang="en-GB" dirty="0"/>
              <a:t>: Assigns a unique number to each category. This is useful for ordinal data but may introduce bias in nominal categories.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GB" b="1" dirty="0"/>
              <a:t>One-Hot Encoding</a:t>
            </a:r>
            <a:r>
              <a:rPr lang="en-GB" dirty="0"/>
              <a:t>: Creates separate binary columns for each category. This is useful for nominal categorical variables but increases dimensionality.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358D7D-AE55-C671-2210-937D5865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68" y="3320967"/>
            <a:ext cx="8522138" cy="32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93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8C5FE-E1D0-8986-3EE2-EAF588262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C24D3-52E9-396F-1A4B-A89F0FA4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BDC5F2-DDCB-03A3-D230-90F5F7E4A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9094" y="1294037"/>
            <a:ext cx="1013551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Technique used in data preprocessing to normalize or standardize numerical features so they are on a similar scale. This helps improve the performance of machine learning Models.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GB" dirty="0"/>
              <a:t>The two common types of scaling are: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GB" b="1" dirty="0"/>
              <a:t>Standardization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GB" b="1" dirty="0"/>
              <a:t>Normalization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In the notebook, numerical features are scaled using StandardScaler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BAACAA-F9AC-497F-9760-F0399E7E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413" y="3859906"/>
            <a:ext cx="6293173" cy="156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7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cars market  in Egypt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Objectives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  <a:p>
            <a:r>
              <a:rPr lang="en-US" b="1" dirty="0"/>
              <a:t>Data Visualization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Score Improvements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Comparison with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4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56822-7476-4C75-8F04-6FD87BF1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5F4E-AAFC-4AC7-86A6-342C9151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DCD2F0-A82F-4C11-AA43-C5E54CF6A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822" y="1557127"/>
            <a:ext cx="9807790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0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29EC-9D91-4C77-94FE-57FC5581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D04B5A-0CE3-4504-AF75-80269B72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8A89F0-05AA-48F0-8362-7A469E80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749" y="1404714"/>
            <a:ext cx="983065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1563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64A40-64C5-4F9C-988D-409026EE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98360-5EDE-4370-A23E-C969791FB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52E58B-F673-46F1-B4AC-27CBACB68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396" y="1393283"/>
            <a:ext cx="9274344" cy="52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87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Used cars market  in Egypt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Objectives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Score Improvements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Comparison with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219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1F06-1588-4423-8EF3-677A7D1E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2541-2250-441B-B842-CE8947D9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9BDC05-6BF2-4ADB-96E5-23BC06913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04" y="1637154"/>
            <a:ext cx="9800169" cy="50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1747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1F06-1588-4423-8EF3-677A7D1E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2541-2250-441B-B842-CE8947D9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A1EDC-FA66-4CF2-8D67-A158A66AC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8652" y="1367481"/>
            <a:ext cx="8626588" cy="549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1F06-1588-4423-8EF3-677A7D1E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2541-2250-441B-B842-CE8947D9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1D3EB-11FA-4A5C-B994-2B974108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719" y="1339480"/>
            <a:ext cx="10533723" cy="551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635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1F06-1588-4423-8EF3-677A7D1E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E2541-2250-441B-B842-CE8947D94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6A1A1-1FFF-4CED-B3DE-EE9FF49C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111" y="1515006"/>
            <a:ext cx="8456505" cy="521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00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cars market  in Egypt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Objectives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Visualization</a:t>
            </a:r>
          </a:p>
          <a:p>
            <a:r>
              <a:rPr lang="en-US" b="1" dirty="0"/>
              <a:t>Regression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Score Improvements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Comparison with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9278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9CEDF-091F-61CE-A589-C025D22B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CEBC-E472-65C1-70C3-69DFE432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049"/>
          </a:xfrm>
        </p:spPr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8DF9E4-58DC-B5B6-07C3-8298ADFF9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3601" y="966788"/>
            <a:ext cx="1053101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finds the best-fitting line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minimizing the sum of squared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Pros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Basic regression model</a:t>
            </a:r>
            <a:endParaRPr lang="ar-EG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Model interpretability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Cons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Highly sensitive to outliers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multicollinearity.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How to Solve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Shrinkage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Ridge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Lasso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887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6612-BF9C-422C-8867-FA2D9359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402" y="0"/>
            <a:ext cx="8911687" cy="1280890"/>
          </a:xfrm>
        </p:spPr>
        <p:txBody>
          <a:bodyPr/>
          <a:lstStyle/>
          <a:p>
            <a:r>
              <a:rPr lang="en-US" dirty="0"/>
              <a:t>Regression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F2C36F-2307-41DB-BBCF-F80CBBCC7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8402" y="766156"/>
            <a:ext cx="8471895" cy="316576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B2BDE-5EC9-43B3-9775-BEA9EFE7A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65" y="4172989"/>
            <a:ext cx="7357820" cy="261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762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6612-BF9C-422C-8867-FA2D9359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8402" y="0"/>
            <a:ext cx="8911687" cy="1280890"/>
          </a:xfrm>
        </p:spPr>
        <p:txBody>
          <a:bodyPr/>
          <a:lstStyle/>
          <a:p>
            <a:r>
              <a:rPr lang="en-US" dirty="0"/>
              <a:t>Regression Models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3FFFC-F181-4F07-8C80-B0C00F363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88" y="1354974"/>
            <a:ext cx="5660968" cy="3160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8B521F-6B90-4EB5-B49E-4B75A5C10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245" y="1354974"/>
            <a:ext cx="5940860" cy="30240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97638-F8BD-4F00-9D3C-941492AC4819}"/>
              </a:ext>
            </a:extLst>
          </p:cNvPr>
          <p:cNvSpPr txBox="1"/>
          <p:nvPr/>
        </p:nvSpPr>
        <p:spPr>
          <a:xfrm>
            <a:off x="2194560" y="985642"/>
            <a:ext cx="6101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Ridge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F2A1A-C27B-4FCB-B804-320A12D4F8FC}"/>
              </a:ext>
            </a:extLst>
          </p:cNvPr>
          <p:cNvSpPr txBox="1"/>
          <p:nvPr/>
        </p:nvSpPr>
        <p:spPr>
          <a:xfrm>
            <a:off x="7938654" y="948600"/>
            <a:ext cx="31675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Lasso 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F63FDB-D0DF-4BE6-B70C-DCCD08A34A15}"/>
              </a:ext>
            </a:extLst>
          </p:cNvPr>
          <p:cNvSpPr txBox="1"/>
          <p:nvPr/>
        </p:nvSpPr>
        <p:spPr>
          <a:xfrm>
            <a:off x="1179983" y="4589145"/>
            <a:ext cx="50042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adds a penalty for large coefficients.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Helps reduce overfitting but does not shrink coefficients to zero.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Useful when predictors are highly correlated.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206911-33FE-449D-BCE2-BDF9B982F2DB}"/>
              </a:ext>
            </a:extLst>
          </p:cNvPr>
          <p:cNvSpPr txBox="1"/>
          <p:nvPr/>
        </p:nvSpPr>
        <p:spPr>
          <a:xfrm>
            <a:off x="6763085" y="4589145"/>
            <a:ext cx="56861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can shrink some coefficients to zero (feature selection).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Useful when you want a sparse model by eliminating unimportant variables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936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9CEDF-091F-61CE-A589-C025D22B1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9CEBC-E472-65C1-70C3-69DFE4325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6049"/>
          </a:xfrm>
        </p:spPr>
        <p:txBody>
          <a:bodyPr/>
          <a:lstStyle/>
          <a:p>
            <a:r>
              <a:rPr lang="en-US" dirty="0"/>
              <a:t>Regression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8DF9E4-58DC-B5B6-07C3-8298ADFF9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6722" y="1757815"/>
            <a:ext cx="10531011" cy="4124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Regression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Ensemble of decision trees that learns patterns by averaging multiple tree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Pros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Handles non-linearity well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robust to outliers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less sensitive to multicollinearity.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Efficient on large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u="sng" dirty="0">
                <a:solidFill>
                  <a:schemeClr val="tx1"/>
                </a:solidFill>
                <a:latin typeface="Arial" panose="020B0604020202020204" pitchFamily="34" charset="0"/>
              </a:rPr>
              <a:t>Cons</a:t>
            </a:r>
            <a:endParaRPr lang="ar-EG" altLang="en-US" sz="2000" b="1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Not interpretable like linear models.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Expensive computation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16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cars market  in Egypt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Objectives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Models</a:t>
            </a:r>
          </a:p>
          <a:p>
            <a:r>
              <a:rPr lang="en-US" b="1" dirty="0"/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Score Improvements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Comparison with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9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ar with solid fill">
            <a:extLst>
              <a:ext uri="{FF2B5EF4-FFF2-40B4-BE49-F238E27FC236}">
                <a16:creationId xmlns:a16="http://schemas.microsoft.com/office/drawing/2014/main" id="{835B46EB-0734-4B32-9DED-71D9EEDAD7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5473" y="1050866"/>
            <a:ext cx="914400" cy="914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601412-F683-4A8E-AB2B-DBC40DAC7ACE}"/>
              </a:ext>
            </a:extLst>
          </p:cNvPr>
          <p:cNvSpPr/>
          <p:nvPr/>
        </p:nvSpPr>
        <p:spPr>
          <a:xfrm>
            <a:off x="2074612" y="409240"/>
            <a:ext cx="245612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1.5-2M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7E2A7D-2102-47D4-BA65-C8800F2F2143}"/>
              </a:ext>
            </a:extLst>
          </p:cNvPr>
          <p:cNvSpPr txBox="1"/>
          <p:nvPr/>
        </p:nvSpPr>
        <p:spPr>
          <a:xfrm>
            <a:off x="2508069" y="173170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Sold annually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2A8786-9FCE-440F-8144-85E1BF5D6A42}"/>
              </a:ext>
            </a:extLst>
          </p:cNvPr>
          <p:cNvSpPr/>
          <p:nvPr/>
        </p:nvSpPr>
        <p:spPr>
          <a:xfrm>
            <a:off x="8503568" y="443885"/>
            <a:ext cx="11544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7:1</a:t>
            </a:r>
          </a:p>
        </p:txBody>
      </p:sp>
      <p:pic>
        <p:nvPicPr>
          <p:cNvPr id="10" name="Graphic 9" descr="Venn diagram outline">
            <a:extLst>
              <a:ext uri="{FF2B5EF4-FFF2-40B4-BE49-F238E27FC236}">
                <a16:creationId xmlns:a16="http://schemas.microsoft.com/office/drawing/2014/main" id="{50BE1895-9016-46C1-9860-EACBAD65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21580" y="1135425"/>
            <a:ext cx="718457" cy="7184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47777C-2AB4-4034-B8F5-816B8F84678A}"/>
              </a:ext>
            </a:extLst>
          </p:cNvPr>
          <p:cNvSpPr txBox="1"/>
          <p:nvPr/>
        </p:nvSpPr>
        <p:spPr>
          <a:xfrm>
            <a:off x="8312332" y="1780600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Vs new cars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762FAF-B2FD-4508-A3CA-48031B3C9B81}"/>
              </a:ext>
            </a:extLst>
          </p:cNvPr>
          <p:cNvSpPr/>
          <p:nvPr/>
        </p:nvSpPr>
        <p:spPr>
          <a:xfrm>
            <a:off x="2445171" y="3935672"/>
            <a:ext cx="19720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50M$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B9BC0C-9525-4A9B-AEE8-8650D0A4E526}"/>
              </a:ext>
            </a:extLst>
          </p:cNvPr>
          <p:cNvSpPr txBox="1"/>
          <p:nvPr/>
        </p:nvSpPr>
        <p:spPr>
          <a:xfrm>
            <a:off x="1459684" y="5495151"/>
            <a:ext cx="33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Market Value - 2022</a:t>
            </a:r>
          </a:p>
        </p:txBody>
      </p:sp>
      <p:pic>
        <p:nvPicPr>
          <p:cNvPr id="17" name="Graphic 16" descr="Money outline">
            <a:extLst>
              <a:ext uri="{FF2B5EF4-FFF2-40B4-BE49-F238E27FC236}">
                <a16:creationId xmlns:a16="http://schemas.microsoft.com/office/drawing/2014/main" id="{41D04E54-74FF-438E-A239-37395AD7C3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4309" y="4704134"/>
            <a:ext cx="914400" cy="9144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B21C9D4-362D-4A4C-8189-6BCED8CFEE51}"/>
              </a:ext>
            </a:extLst>
          </p:cNvPr>
          <p:cNvSpPr/>
          <p:nvPr/>
        </p:nvSpPr>
        <p:spPr>
          <a:xfrm>
            <a:off x="3653206" y="2283321"/>
            <a:ext cx="5135445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ter"/>
              </a:rPr>
              <a:t>Used cars market</a:t>
            </a:r>
            <a:br>
              <a:rPr lang="en-US" sz="5400" b="1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ter"/>
              </a:rPr>
            </a:br>
            <a:r>
              <a:rPr lang="en-US" sz="5400" b="1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ter"/>
              </a:rPr>
              <a:t> in </a:t>
            </a:r>
            <a:r>
              <a:rPr lang="en-US" sz="5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ter"/>
              </a:rPr>
              <a:t>E</a:t>
            </a:r>
            <a:r>
              <a:rPr lang="en-US" sz="5400" b="1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ter"/>
              </a:rPr>
              <a:t>gypt</a:t>
            </a:r>
            <a:endParaRPr lang="en-US" sz="5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E42725-07AF-45E4-AE48-85A48203C8BA}"/>
              </a:ext>
            </a:extLst>
          </p:cNvPr>
          <p:cNvSpPr/>
          <p:nvPr/>
        </p:nvSpPr>
        <p:spPr>
          <a:xfrm>
            <a:off x="9653820" y="3836527"/>
            <a:ext cx="1555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40%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DDFBD8-8970-4F4F-B7E4-B79287FA5F35}"/>
              </a:ext>
            </a:extLst>
          </p:cNvPr>
          <p:cNvSpPr txBox="1"/>
          <p:nvPr/>
        </p:nvSpPr>
        <p:spPr>
          <a:xfrm>
            <a:off x="8788651" y="5490979"/>
            <a:ext cx="3971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Online Sales in 2023 , Growing</a:t>
            </a:r>
          </a:p>
        </p:txBody>
      </p:sp>
      <p:pic>
        <p:nvPicPr>
          <p:cNvPr id="24" name="Graphic 23" descr="Online meeting outline">
            <a:extLst>
              <a:ext uri="{FF2B5EF4-FFF2-40B4-BE49-F238E27FC236}">
                <a16:creationId xmlns:a16="http://schemas.microsoft.com/office/drawing/2014/main" id="{E72302CA-2934-4270-AC1D-32A06FD03C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53045" y="4567667"/>
            <a:ext cx="914400" cy="914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B0EEAA5-23BB-4081-B168-3578B77CC28F}"/>
              </a:ext>
            </a:extLst>
          </p:cNvPr>
          <p:cNvSpPr txBox="1"/>
          <p:nvPr/>
        </p:nvSpPr>
        <p:spPr>
          <a:xfrm>
            <a:off x="3189849" y="6412208"/>
            <a:ext cx="9868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*https://www.blueweaveconsulting.com/report/egypt-used-car-market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12706F-7373-452A-A605-3CC09DBB97C9}"/>
              </a:ext>
            </a:extLst>
          </p:cNvPr>
          <p:cNvSpPr/>
          <p:nvPr/>
        </p:nvSpPr>
        <p:spPr>
          <a:xfrm>
            <a:off x="5971776" y="3935672"/>
            <a:ext cx="19720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90M$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149E37-F426-4621-83EF-C6D609DAF336}"/>
              </a:ext>
            </a:extLst>
          </p:cNvPr>
          <p:cNvSpPr txBox="1"/>
          <p:nvPr/>
        </p:nvSpPr>
        <p:spPr>
          <a:xfrm>
            <a:off x="4986290" y="5495151"/>
            <a:ext cx="3304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Annual Market Value - 2029</a:t>
            </a:r>
          </a:p>
        </p:txBody>
      </p:sp>
      <p:pic>
        <p:nvPicPr>
          <p:cNvPr id="20" name="Graphic 19" descr="Money outline">
            <a:extLst>
              <a:ext uri="{FF2B5EF4-FFF2-40B4-BE49-F238E27FC236}">
                <a16:creationId xmlns:a16="http://schemas.microsoft.com/office/drawing/2014/main" id="{36C6EAE4-63A6-491A-B52B-404A65E8B8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30915" y="47041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556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9B710-D726-E87B-0A25-516CC40CB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3C31-6B73-3E36-14A9-AB70D020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D42237-35F5-A0C3-8E61-7705B7AE0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311714"/>
              </p:ext>
            </p:extLst>
          </p:nvPr>
        </p:nvGraphicFramePr>
        <p:xfrm>
          <a:off x="2592924" y="1740666"/>
          <a:ext cx="8611229" cy="4493228"/>
        </p:xfrm>
        <a:graphic>
          <a:graphicData uri="http://schemas.openxmlformats.org/drawingml/2006/table">
            <a:tbl>
              <a:tblPr/>
              <a:tblGrid>
                <a:gridCol w="2530547">
                  <a:extLst>
                    <a:ext uri="{9D8B030D-6E8A-4147-A177-3AD203B41FA5}">
                      <a16:colId xmlns:a16="http://schemas.microsoft.com/office/drawing/2014/main" val="492793809"/>
                    </a:ext>
                  </a:extLst>
                </a:gridCol>
                <a:gridCol w="2014610">
                  <a:extLst>
                    <a:ext uri="{9D8B030D-6E8A-4147-A177-3AD203B41FA5}">
                      <a16:colId xmlns:a16="http://schemas.microsoft.com/office/drawing/2014/main" val="3534002237"/>
                    </a:ext>
                  </a:extLst>
                </a:gridCol>
                <a:gridCol w="1388116">
                  <a:extLst>
                    <a:ext uri="{9D8B030D-6E8A-4147-A177-3AD203B41FA5}">
                      <a16:colId xmlns:a16="http://schemas.microsoft.com/office/drawing/2014/main" val="16106586"/>
                    </a:ext>
                  </a:extLst>
                </a:gridCol>
                <a:gridCol w="1338978">
                  <a:extLst>
                    <a:ext uri="{9D8B030D-6E8A-4147-A177-3AD203B41FA5}">
                      <a16:colId xmlns:a16="http://schemas.microsoft.com/office/drawing/2014/main" val="619683011"/>
                    </a:ext>
                  </a:extLst>
                </a:gridCol>
                <a:gridCol w="1338978">
                  <a:extLst>
                    <a:ext uri="{9D8B030D-6E8A-4147-A177-3AD203B41FA5}">
                      <a16:colId xmlns:a16="http://schemas.microsoft.com/office/drawing/2014/main" val="1308081420"/>
                    </a:ext>
                  </a:extLst>
                </a:gridCol>
              </a:tblGrid>
              <a:tr h="5122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Model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Encoing Type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Evaluation Metrics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6706"/>
                  </a:ext>
                </a:extLst>
              </a:tr>
              <a:tr h="46834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Rmse</a:t>
                      </a:r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14555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dirty="0">
                          <a:effectLst/>
                          <a:latin typeface="Abadi" panose="020B0604020104020204" pitchFamily="34" charset="0"/>
                        </a:rPr>
                        <a:t>0.8947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dirty="0">
                          <a:effectLst/>
                          <a:latin typeface="Abadi" panose="020B0604020104020204" pitchFamily="34" charset="0"/>
                        </a:rPr>
                        <a:t>141289.33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dirty="0">
                          <a:effectLst/>
                          <a:latin typeface="Abadi" panose="020B0604020104020204" pitchFamily="34" charset="0"/>
                        </a:rPr>
                        <a:t>407473.18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00172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0.8383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137562.64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504912.03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413840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0.2266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637971.91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1104084.86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041780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NA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NA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NA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379726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0.2266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637968.02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1104084.36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93823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GB" sz="14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0.7778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253241.07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591849.93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104222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0.2266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637971.75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1104084.84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2588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0.7655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252897.63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607930.70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91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2765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8ABC-2FFA-A48F-5A9B-4A459DD7A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B5E4F-9493-AD78-46CB-A3B9BF1F9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Conclusion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9E600C-99F3-72F6-D971-7E915C13E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527813"/>
              </p:ext>
            </p:extLst>
          </p:nvPr>
        </p:nvGraphicFramePr>
        <p:xfrm>
          <a:off x="2592924" y="1740666"/>
          <a:ext cx="8611229" cy="4406194"/>
        </p:xfrm>
        <a:graphic>
          <a:graphicData uri="http://schemas.openxmlformats.org/drawingml/2006/table">
            <a:tbl>
              <a:tblPr/>
              <a:tblGrid>
                <a:gridCol w="2530547">
                  <a:extLst>
                    <a:ext uri="{9D8B030D-6E8A-4147-A177-3AD203B41FA5}">
                      <a16:colId xmlns:a16="http://schemas.microsoft.com/office/drawing/2014/main" val="492793809"/>
                    </a:ext>
                  </a:extLst>
                </a:gridCol>
                <a:gridCol w="2014610">
                  <a:extLst>
                    <a:ext uri="{9D8B030D-6E8A-4147-A177-3AD203B41FA5}">
                      <a16:colId xmlns:a16="http://schemas.microsoft.com/office/drawing/2014/main" val="3534002237"/>
                    </a:ext>
                  </a:extLst>
                </a:gridCol>
                <a:gridCol w="4066072">
                  <a:extLst>
                    <a:ext uri="{9D8B030D-6E8A-4147-A177-3AD203B41FA5}">
                      <a16:colId xmlns:a16="http://schemas.microsoft.com/office/drawing/2014/main" val="16106586"/>
                    </a:ext>
                  </a:extLst>
                </a:gridCol>
              </a:tblGrid>
              <a:tr h="53982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Model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Encoing Type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Explanation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86706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/>
                        <a:t>Random forest is better accuracy and label encoder is more applicable for it</a:t>
                      </a:r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400172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7413840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Linear Regression not applicable for </a:t>
                      </a:r>
                      <a:r>
                        <a:rPr lang="en-US" sz="1600" dirty="0" err="1"/>
                        <a:t>onehot</a:t>
                      </a:r>
                      <a:r>
                        <a:rPr lang="en-US" sz="1600" dirty="0"/>
                        <a:t> encoder due to the large number of features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041780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379726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Results for one hot encoder is better than label encoder for Ridge/Lasso due to the large number of Make/Model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93823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Results for one hot encoder is better than label encoder for Ridge/Lasso due to the large number of Make/Model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104222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2588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GB" sz="1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91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724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cars market  in Egypt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Objectives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b="1" dirty="0"/>
              <a:t>Score Improvements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Comparison with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761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1072-CB79-44AC-AC74-A95659B8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136" y="599397"/>
            <a:ext cx="8911687" cy="1280890"/>
          </a:xfrm>
        </p:spPr>
        <p:txBody>
          <a:bodyPr>
            <a:normAutofit/>
          </a:bodyPr>
          <a:lstStyle/>
          <a:p>
            <a:r>
              <a:rPr lang="en-US" sz="2800" dirty="0"/>
              <a:t>Improvements Ideas : </a:t>
            </a:r>
            <a:r>
              <a:rPr lang="en-US" sz="2800" dirty="0" err="1"/>
              <a:t>Bining</a:t>
            </a:r>
            <a:r>
              <a:rPr lang="en-US" sz="2800" dirty="0"/>
              <a:t> for Kilometers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E95FF-5433-4241-8AB5-B870B040F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1798" y="1540189"/>
            <a:ext cx="10553700" cy="3777622"/>
          </a:xfrm>
        </p:spPr>
        <p:txBody>
          <a:bodyPr/>
          <a:lstStyle/>
          <a:p>
            <a:r>
              <a:rPr lang="en-US" dirty="0"/>
              <a:t>Idea : </a:t>
            </a:r>
            <a:r>
              <a:rPr lang="en-US" dirty="0" err="1"/>
              <a:t>Bining</a:t>
            </a:r>
            <a:r>
              <a:rPr lang="en-US" dirty="0"/>
              <a:t> </a:t>
            </a:r>
            <a:r>
              <a:rPr lang="en-US" dirty="0" err="1"/>
              <a:t>kiometers</a:t>
            </a:r>
            <a:r>
              <a:rPr lang="en-US" dirty="0"/>
              <a:t> by rounding to </a:t>
            </a:r>
            <a:r>
              <a:rPr lang="en-US" dirty="0" err="1"/>
              <a:t>nearst</a:t>
            </a:r>
            <a:r>
              <a:rPr lang="en-US" dirty="0"/>
              <a:t> 10000 to reduce the values variants</a:t>
            </a:r>
          </a:p>
          <a:p>
            <a:r>
              <a:rPr lang="en-US" dirty="0"/>
              <a:t>Impact</a:t>
            </a:r>
          </a:p>
          <a:p>
            <a:pPr lvl="1"/>
            <a:r>
              <a:rPr lang="fr-FR" dirty="0"/>
              <a:t>unique values :  1677  -&gt;   70</a:t>
            </a:r>
          </a:p>
          <a:p>
            <a:pPr lvl="1"/>
            <a:r>
              <a:rPr lang="fr-FR" dirty="0"/>
              <a:t>No improvisent for the R-</a:t>
            </a:r>
            <a:r>
              <a:rPr lang="fr-FR" dirty="0" err="1"/>
              <a:t>squared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1219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F33-2A5A-463D-BDFB-A5422780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90" y="549969"/>
            <a:ext cx="8911687" cy="1280890"/>
          </a:xfrm>
        </p:spPr>
        <p:txBody>
          <a:bodyPr/>
          <a:lstStyle/>
          <a:p>
            <a:r>
              <a:rPr lang="en-US" dirty="0"/>
              <a:t>Models Grid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C3DF40-B237-40BD-8324-10B79C92A3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610" y="1190414"/>
          <a:ext cx="8915400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75214213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513197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17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LinearRegression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fit_intercept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[True, False]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3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Ridge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 alpha: [0.1, 1, 10]</a:t>
                      </a:r>
                    </a:p>
                    <a:p>
                      <a:r>
                        <a:rPr lang="en-US" sz="1200" dirty="0"/>
                        <a:t> solver: ['auto', '</a:t>
                      </a:r>
                      <a:r>
                        <a:rPr lang="en-US" sz="1200" dirty="0" err="1"/>
                        <a:t>lsqr</a:t>
                      </a:r>
                      <a:r>
                        <a:rPr lang="en-US" sz="1200" dirty="0"/>
                        <a:t>', '</a:t>
                      </a:r>
                      <a:r>
                        <a:rPr lang="en-US" sz="1200" dirty="0" err="1"/>
                        <a:t>cholesky</a:t>
                      </a:r>
                      <a:r>
                        <a:rPr lang="en-US" sz="1200" dirty="0"/>
                        <a:t>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DecisionTree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max_depth</a:t>
                      </a:r>
                      <a:r>
                        <a:rPr lang="en-US" sz="1200" dirty="0"/>
                        <a:t>: [5, 10, 20]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min_samples_split</a:t>
                      </a:r>
                      <a:r>
                        <a:rPr lang="en-US" sz="1200" dirty="0"/>
                        <a:t>: [2, 10, 20]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246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RandomForest</a:t>
                      </a:r>
                      <a:endParaRPr lang="en-U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[100, 500, 1000]</a:t>
                      </a:r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max_features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['sqrt', 'log2']</a:t>
                      </a:r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[10, 20, 30]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181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ExtraTrees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Regressor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         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[100, 500, 1000]</a:t>
                      </a:r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[10, 20, 30]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91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Bagging Regressor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[100, 400]</a:t>
                      </a:r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max_samples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[0.5, 0.8, 1.0]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82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 Regressor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[200, 600]</a:t>
                      </a:r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[0.01, 0.1]</a:t>
                      </a:r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max_depth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[6, 10]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subsample: [0.5, 0.8]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533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LGBM Regressor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[200, 600]</a:t>
                      </a:r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[0.01, 0.1]</a:t>
                      </a:r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num_leaves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[31, 50]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89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7955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F33-2A5A-463D-BDFB-A5422780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990" y="549969"/>
            <a:ext cx="8911687" cy="1280890"/>
          </a:xfrm>
        </p:spPr>
        <p:txBody>
          <a:bodyPr/>
          <a:lstStyle/>
          <a:p>
            <a:r>
              <a:rPr lang="en-US" dirty="0"/>
              <a:t>Models Grid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C3DF40-B237-40BD-8324-10B79C92A3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35610" y="1190414"/>
          <a:ext cx="8915400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375214213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513197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994817"/>
                  </a:ext>
                </a:extLst>
              </a:tr>
              <a:tr h="222375">
                <a:tc>
                  <a:txBody>
                    <a:bodyPr/>
                    <a:lstStyle/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CatBoost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Regressor    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iterations: [200, 500]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depth: [6, 10]</a:t>
                      </a:r>
                    </a:p>
                    <a:p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[0.01, 0.1]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l2_leaf_reg: [3, 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03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AdaBoost Regressor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[200, 600]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</a:t>
                      </a:r>
                      <a:r>
                        <a:rPr lang="en-US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learning_rate</a:t>
                      </a:r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[0.001, 0.01]</a:t>
                      </a:r>
                    </a:p>
                    <a:p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 loss: ['linear', 'square', 'exponential']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16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5598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F33-2A5A-463D-BDFB-A54227809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56" y="549970"/>
            <a:ext cx="8911687" cy="1280890"/>
          </a:xfrm>
        </p:spPr>
        <p:txBody>
          <a:bodyPr/>
          <a:lstStyle/>
          <a:p>
            <a:r>
              <a:rPr lang="en-US" dirty="0"/>
              <a:t>Models Grid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5137D8-53D8-4B12-8412-C878DC063E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486457" y="1534297"/>
          <a:ext cx="10260698" cy="530998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95391">
                  <a:extLst>
                    <a:ext uri="{9D8B030D-6E8A-4147-A177-3AD203B41FA5}">
                      <a16:colId xmlns:a16="http://schemas.microsoft.com/office/drawing/2014/main" val="1898345489"/>
                    </a:ext>
                  </a:extLst>
                </a:gridCol>
                <a:gridCol w="1828674">
                  <a:extLst>
                    <a:ext uri="{9D8B030D-6E8A-4147-A177-3AD203B41FA5}">
                      <a16:colId xmlns:a16="http://schemas.microsoft.com/office/drawing/2014/main" val="2631448997"/>
                    </a:ext>
                  </a:extLst>
                </a:gridCol>
                <a:gridCol w="2021848">
                  <a:extLst>
                    <a:ext uri="{9D8B030D-6E8A-4147-A177-3AD203B41FA5}">
                      <a16:colId xmlns:a16="http://schemas.microsoft.com/office/drawing/2014/main" val="3774166378"/>
                    </a:ext>
                  </a:extLst>
                </a:gridCol>
                <a:gridCol w="2012885">
                  <a:extLst>
                    <a:ext uri="{9D8B030D-6E8A-4147-A177-3AD203B41FA5}">
                      <a16:colId xmlns:a16="http://schemas.microsoft.com/office/drawing/2014/main" val="1411733755"/>
                    </a:ext>
                  </a:extLst>
                </a:gridCol>
                <a:gridCol w="2000950">
                  <a:extLst>
                    <a:ext uri="{9D8B030D-6E8A-4147-A177-3AD203B41FA5}">
                      <a16:colId xmlns:a16="http://schemas.microsoft.com/office/drawing/2014/main" val="719538752"/>
                    </a:ext>
                  </a:extLst>
                </a:gridCol>
                <a:gridCol w="2000950">
                  <a:extLst>
                    <a:ext uri="{9D8B030D-6E8A-4147-A177-3AD203B41FA5}">
                      <a16:colId xmlns:a16="http://schemas.microsoft.com/office/drawing/2014/main" val="573454577"/>
                    </a:ext>
                  </a:extLst>
                </a:gridCol>
              </a:tblGrid>
              <a:tr h="248561">
                <a:tc rowSpan="2"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ID</a:t>
                      </a:r>
                    </a:p>
                  </a:txBody>
                  <a:tcPr marL="16981" marR="16981" marT="8490" marB="849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Model</a:t>
                      </a:r>
                    </a:p>
                  </a:txBody>
                  <a:tcPr marL="16981" marR="16981" marT="8490" marB="849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Label Encoder</a:t>
                      </a:r>
                    </a:p>
                  </a:txBody>
                  <a:tcPr marL="16981" marR="16981" marT="8490" marB="849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16981" marR="16981" marT="8490" marB="8490" anchor="ctr"/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OneHot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Encoder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200" dirty="0">
                        <a:effectLst/>
                      </a:endParaRPr>
                    </a:p>
                  </a:txBody>
                  <a:tcPr marL="16981" marR="16981" marT="8490" marB="8490" anchor="ctr"/>
                </a:tc>
                <a:extLst>
                  <a:ext uri="{0D108BD9-81ED-4DB2-BD59-A6C34878D82A}">
                    <a16:rowId xmlns:a16="http://schemas.microsoft.com/office/drawing/2014/main" val="652409270"/>
                  </a:ext>
                </a:extLst>
              </a:tr>
              <a:tr h="248561">
                <a:tc vMerge="1">
                  <a:txBody>
                    <a:bodyPr/>
                    <a:lstStyle/>
                    <a:p>
                      <a:pPr algn="r" fontAlgn="ctr"/>
                      <a:r>
                        <a:rPr lang="en-US" sz="1200" dirty="0">
                          <a:effectLst/>
                        </a:rPr>
                        <a:t>ID</a:t>
                      </a:r>
                    </a:p>
                  </a:txBody>
                  <a:tcPr marL="16981" marR="16981" marT="8490" marB="8490" anchor="ctr"/>
                </a:tc>
                <a:tc vMerge="1">
                  <a:txBody>
                    <a:bodyPr/>
                    <a:lstStyle/>
                    <a:p>
                      <a:pPr algn="ctr" fontAlgn="ctr"/>
                      <a:br>
                        <a:rPr lang="en-US" sz="1200" dirty="0">
                          <a:effectLst/>
                        </a:rPr>
                      </a:br>
                      <a:r>
                        <a:rPr lang="en-US" sz="1200" dirty="0">
                          <a:effectLst/>
                        </a:rPr>
                        <a:t>Model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R2 Score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Best Parameters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R2 Score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dirty="0">
                          <a:effectLst/>
                        </a:rPr>
                        <a:t>Best Parameters</a:t>
                      </a:r>
                    </a:p>
                  </a:txBody>
                  <a:tcPr marL="16981" marR="16981" marT="8490" marB="8490" anchor="ctr"/>
                </a:tc>
                <a:extLst>
                  <a:ext uri="{0D108BD9-81ED-4DB2-BD59-A6C34878D82A}">
                    <a16:rowId xmlns:a16="http://schemas.microsoft.com/office/drawing/2014/main" val="1926408365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0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LinearRegression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0.226615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{'fit_intercept': True}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0.226615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{'fit_intercept': True}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026898665"/>
                  </a:ext>
                </a:extLst>
              </a:tr>
              <a:tr h="171421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1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Ridge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0.226622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{'alpha': 10, 'solver': 'auto'}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0.226622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{'alpha': 10, 'solver': 'auto'}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518108"/>
                  </a:ext>
                </a:extLst>
              </a:tr>
              <a:tr h="325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2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DecisionTree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0.833749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{'</a:t>
                      </a:r>
                      <a:r>
                        <a:rPr lang="en-US" sz="1200" dirty="0" err="1">
                          <a:effectLst/>
                        </a:rPr>
                        <a:t>max_depth</a:t>
                      </a:r>
                      <a:r>
                        <a:rPr lang="en-US" sz="1200" dirty="0">
                          <a:effectLst/>
                        </a:rPr>
                        <a:t>': 20, '</a:t>
                      </a:r>
                      <a:r>
                        <a:rPr lang="en-US" sz="1200" dirty="0" err="1">
                          <a:effectLst/>
                        </a:rPr>
                        <a:t>min_samples_split</a:t>
                      </a:r>
                      <a:r>
                        <a:rPr lang="en-US" sz="1200" dirty="0">
                          <a:effectLst/>
                        </a:rPr>
                        <a:t>': 10}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0.833749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{'max_depth': 20, 'min_samples_split': 10}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452245053"/>
                  </a:ext>
                </a:extLst>
              </a:tr>
              <a:tr h="4799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3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RandomForest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0.872657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{'</a:t>
                      </a:r>
                      <a:r>
                        <a:rPr lang="en-US" sz="1200" dirty="0" err="1">
                          <a:effectLst/>
                        </a:rPr>
                        <a:t>max_depth</a:t>
                      </a:r>
                      <a:r>
                        <a:rPr lang="en-US" sz="1200" dirty="0">
                          <a:effectLst/>
                        </a:rPr>
                        <a:t>': 30, '</a:t>
                      </a:r>
                      <a:r>
                        <a:rPr lang="en-US" sz="1200" dirty="0" err="1">
                          <a:effectLst/>
                        </a:rPr>
                        <a:t>max_features</a:t>
                      </a:r>
                      <a:r>
                        <a:rPr lang="en-US" sz="1200" dirty="0">
                          <a:effectLst/>
                        </a:rPr>
                        <a:t>': 'sqrt', '</a:t>
                      </a:r>
                      <a:r>
                        <a:rPr lang="en-US" sz="1200" dirty="0" err="1">
                          <a:effectLst/>
                        </a:rPr>
                        <a:t>n_estimators</a:t>
                      </a:r>
                      <a:r>
                        <a:rPr lang="en-US" sz="1200" dirty="0">
                          <a:effectLst/>
                        </a:rPr>
                        <a:t>': 500}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0.872657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{'max_depth': 30, 'max_features': 'sqrt', 'n_estimators': 500}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323383568"/>
                  </a:ext>
                </a:extLst>
              </a:tr>
              <a:tr h="325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4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ExtraTrees Regressor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0.876101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pt-BR" sz="1200">
                          <a:effectLst/>
                        </a:rPr>
                        <a:t>{'max_depth': 20, 'n_estimators': 1000}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0.876101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{'max_depth': 20, 'n_estimators': 1000}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262414061"/>
                  </a:ext>
                </a:extLst>
              </a:tr>
              <a:tr h="3257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5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Bagging Regressor</a:t>
                      </a:r>
                    </a:p>
                  </a:txBody>
                  <a:tcPr marL="16981" marR="16981" marT="8490" marB="849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0.894741</a:t>
                      </a:r>
                    </a:p>
                  </a:txBody>
                  <a:tcPr marL="16981" marR="16981" marT="8490" marB="8490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dirty="0">
                          <a:effectLst/>
                        </a:rPr>
                        <a:t>{'max_samples': 0.8, 'n_estimators': 400}</a:t>
                      </a:r>
                    </a:p>
                  </a:txBody>
                  <a:tcPr marL="16981" marR="16981" marT="8490" marB="849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0.894741</a:t>
                      </a:r>
                    </a:p>
                  </a:txBody>
                  <a:tcPr marL="76200" marR="76200" marT="38100" marB="381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{'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max_samples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': 0.8, '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n_estimators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': 400}</a:t>
                      </a:r>
                    </a:p>
                  </a:txBody>
                  <a:tcPr marL="76200" marR="76200" marT="38100" marB="381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4565"/>
                  </a:ext>
                </a:extLst>
              </a:tr>
              <a:tr h="4799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6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XGB Regressor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0.885792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{'learning_rate': 0.1, 'max_depth': 6, 'n_estimators': 200, 'subsample': 0.8}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0.885792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{'learning_rate': 0.1, 'max_depth': 6, 'n_estimators': 200, 'subsample': 0.8}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430567425"/>
                  </a:ext>
                </a:extLst>
              </a:tr>
              <a:tr h="479979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7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LGBM Regressor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0.876207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{'learning_rate': 0.1, 'n_estimators': 600, 'num_leaves': 31}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0.876207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{'learning_rate': 0.1, 'n_estimators': 600, 'num_leaves': 31}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68291804"/>
                  </a:ext>
                </a:extLst>
              </a:tr>
              <a:tr h="402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8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effectLst/>
                        </a:rPr>
                        <a:t>CatBoost</a:t>
                      </a:r>
                      <a:r>
                        <a:rPr lang="en-US" sz="1200" dirty="0">
                          <a:effectLst/>
                        </a:rPr>
                        <a:t> Regressor</a:t>
                      </a:r>
                    </a:p>
                  </a:txBody>
                  <a:tcPr marL="16981" marR="16981" marT="8490" marB="849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0.902307</a:t>
                      </a:r>
                    </a:p>
                  </a:txBody>
                  <a:tcPr marL="16981" marR="16981" marT="8490" marB="849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{'depth': 10, 'iterations': 500, 'l2_leaf_reg': 3, 'learning_rate': 0.1}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0.902307</a:t>
                      </a:r>
                    </a:p>
                  </a:txBody>
                  <a:tcPr marL="76200" marR="76200" marT="38100" marB="3810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{'depth': 10, 'iterations': 500, 'l2_leaf_reg': 3, 'learning_rate': 0.1}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3836673214"/>
                  </a:ext>
                </a:extLst>
              </a:tr>
              <a:tr h="40284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>
                          <a:effectLst/>
                        </a:rPr>
                        <a:t>9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AdaBoost Regressor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</a:rPr>
                        <a:t>0.409944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effectLst/>
                        </a:rPr>
                        <a:t>{'</a:t>
                      </a:r>
                      <a:r>
                        <a:rPr lang="en-US" sz="1200" dirty="0" err="1">
                          <a:effectLst/>
                        </a:rPr>
                        <a:t>learning_rate</a:t>
                      </a:r>
                      <a:r>
                        <a:rPr lang="en-US" sz="1200" dirty="0">
                          <a:effectLst/>
                        </a:rPr>
                        <a:t>': 0.01, 'loss': 'exponential', '</a:t>
                      </a:r>
                      <a:r>
                        <a:rPr lang="en-US" sz="1200" dirty="0" err="1">
                          <a:effectLst/>
                        </a:rPr>
                        <a:t>n_estimators</a:t>
                      </a:r>
                      <a:r>
                        <a:rPr lang="en-US" sz="1200" dirty="0">
                          <a:effectLst/>
                        </a:rPr>
                        <a:t>': 200}</a:t>
                      </a:r>
                    </a:p>
                  </a:txBody>
                  <a:tcPr marL="16981" marR="16981" marT="8490" marB="849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0.409944</a:t>
                      </a:r>
                    </a:p>
                  </a:txBody>
                  <a:tcPr marL="76200" marR="76200" marT="38100" marB="38100" anchor="ctr"/>
                </a:tc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{'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learning_rate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': 0.01, 'loss': 'exponential', '</a:t>
                      </a:r>
                      <a:r>
                        <a:rPr lang="en-US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n_estimators</a:t>
                      </a: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': 200}</a:t>
                      </a:r>
                    </a:p>
                  </a:txBody>
                  <a:tcPr marL="76200" marR="76200" marT="38100" marB="38100" anchor="ctr"/>
                </a:tc>
                <a:extLst>
                  <a:ext uri="{0D108BD9-81ED-4DB2-BD59-A6C34878D82A}">
                    <a16:rowId xmlns:a16="http://schemas.microsoft.com/office/drawing/2014/main" val="2672993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41218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B430-4A2B-4E25-ACB1-67939BA3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20201"/>
            <a:ext cx="8911687" cy="1280890"/>
          </a:xfrm>
        </p:spPr>
        <p:txBody>
          <a:bodyPr/>
          <a:lstStyle/>
          <a:p>
            <a:r>
              <a:rPr lang="en-US" sz="3600" dirty="0"/>
              <a:t>Improvements Ideas : </a:t>
            </a:r>
            <a:r>
              <a:rPr lang="en-US" dirty="0" err="1"/>
              <a:t>Outliars</a:t>
            </a:r>
            <a:r>
              <a:rPr lang="en-US" dirty="0"/>
              <a:t> Removal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70D4F2-DB43-43EA-943D-F9EC76A6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671" y="1301455"/>
            <a:ext cx="8915400" cy="3777622"/>
          </a:xfrm>
        </p:spPr>
        <p:txBody>
          <a:bodyPr/>
          <a:lstStyle/>
          <a:p>
            <a:r>
              <a:rPr lang="en-US" dirty="0"/>
              <a:t>Lower/upper boundaries should be calculated for specific car category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Bining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for Kilometers values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create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cars_dict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with nested four keys  : Make , Model , Year ,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KiloMeters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and value is array of Price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calculate Q1, Q3 , IQR , LB , UB for each category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Detection for the </a:t>
            </a:r>
            <a:r>
              <a:rPr lang="en-US" dirty="0" err="1">
                <a:solidFill>
                  <a:schemeClr val="tx1"/>
                </a:solidFill>
              </a:rPr>
              <a:t>outliars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27D81F-3AF7-4C8D-B178-0C165FDD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99" y="3991808"/>
            <a:ext cx="11192170" cy="255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574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B430-4A2B-4E25-ACB1-67939BA3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660" y="543560"/>
            <a:ext cx="8911687" cy="1280890"/>
          </a:xfrm>
        </p:spPr>
        <p:txBody>
          <a:bodyPr/>
          <a:lstStyle/>
          <a:p>
            <a:r>
              <a:rPr lang="en-US" sz="3600" dirty="0"/>
              <a:t>Improvements Ideas : </a:t>
            </a:r>
            <a:r>
              <a:rPr lang="en-US" dirty="0" err="1"/>
              <a:t>Outliars</a:t>
            </a:r>
            <a:r>
              <a:rPr lang="en-US" dirty="0"/>
              <a:t> Removal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70D4F2-DB43-43EA-943D-F9EC76A65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251" y="1497875"/>
            <a:ext cx="8915400" cy="3777622"/>
          </a:xfrm>
        </p:spPr>
        <p:txBody>
          <a:bodyPr/>
          <a:lstStyle/>
          <a:p>
            <a:r>
              <a:rPr lang="en-US" dirty="0"/>
              <a:t>create empty df </a:t>
            </a:r>
            <a:r>
              <a:rPr lang="en-US" dirty="0" err="1"/>
              <a:t>cars_df_nooutliers</a:t>
            </a:r>
            <a:r>
              <a:rPr lang="en-US" dirty="0"/>
              <a:t> with columns Make , Model , Year , </a:t>
            </a:r>
            <a:r>
              <a:rPr lang="en-US" dirty="0" err="1"/>
              <a:t>KiloMeters</a:t>
            </a:r>
            <a:r>
              <a:rPr lang="en-US" dirty="0"/>
              <a:t> , Price</a:t>
            </a:r>
          </a:p>
          <a:p>
            <a:r>
              <a:rPr lang="en-US" dirty="0"/>
              <a:t>Looping over dictionary and filling the DF with the values within the range</a:t>
            </a:r>
          </a:p>
          <a:p>
            <a:pPr lvl="1"/>
            <a:r>
              <a:rPr lang="en-US" dirty="0"/>
              <a:t>257 </a:t>
            </a:r>
            <a:r>
              <a:rPr lang="en-US" dirty="0" err="1"/>
              <a:t>outliars</a:t>
            </a:r>
            <a:r>
              <a:rPr lang="en-US" dirty="0"/>
              <a:t> have been removed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CC5FCC-86F1-4DDA-884B-0D912DFD7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65" y="3066306"/>
            <a:ext cx="4511431" cy="22938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F24382-8DAF-42AA-9030-1563DFF25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068" y="3069716"/>
            <a:ext cx="3787468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74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9B710-D726-E87B-0A25-516CC40CB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83C31-6B73-3E36-14A9-AB70D020B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Results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3D42237-35F5-A0C3-8E61-7705B7AE095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92924" y="1740666"/>
          <a:ext cx="5933273" cy="4820724"/>
        </p:xfrm>
        <a:graphic>
          <a:graphicData uri="http://schemas.openxmlformats.org/drawingml/2006/table">
            <a:tbl>
              <a:tblPr/>
              <a:tblGrid>
                <a:gridCol w="2050762">
                  <a:extLst>
                    <a:ext uri="{9D8B030D-6E8A-4147-A177-3AD203B41FA5}">
                      <a16:colId xmlns:a16="http://schemas.microsoft.com/office/drawing/2014/main" val="492793809"/>
                    </a:ext>
                  </a:extLst>
                </a:gridCol>
                <a:gridCol w="1632645">
                  <a:extLst>
                    <a:ext uri="{9D8B030D-6E8A-4147-A177-3AD203B41FA5}">
                      <a16:colId xmlns:a16="http://schemas.microsoft.com/office/drawing/2014/main" val="3534002237"/>
                    </a:ext>
                  </a:extLst>
                </a:gridCol>
                <a:gridCol w="1124933">
                  <a:extLst>
                    <a:ext uri="{9D8B030D-6E8A-4147-A177-3AD203B41FA5}">
                      <a16:colId xmlns:a16="http://schemas.microsoft.com/office/drawing/2014/main" val="16106586"/>
                    </a:ext>
                  </a:extLst>
                </a:gridCol>
                <a:gridCol w="1124933">
                  <a:extLst>
                    <a:ext uri="{9D8B030D-6E8A-4147-A177-3AD203B41FA5}">
                      <a16:colId xmlns:a16="http://schemas.microsoft.com/office/drawing/2014/main" val="973214712"/>
                    </a:ext>
                  </a:extLst>
                </a:gridCol>
              </a:tblGrid>
              <a:tr h="5122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Regression Model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Encoing Type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Evaluation Metrics</a:t>
                      </a:r>
                      <a:b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GB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86706"/>
                  </a:ext>
                </a:extLst>
              </a:tr>
              <a:tr h="46834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Before </a:t>
                      </a:r>
                      <a:r>
                        <a:rPr lang="en-GB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outliars</a:t>
                      </a:r>
                      <a: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removal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</a:t>
                      </a:r>
                      <a:r>
                        <a:rPr lang="en-GB" sz="1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outliars</a:t>
                      </a:r>
                      <a:r>
                        <a:rPr lang="en-GB" sz="1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removal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214555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dirty="0">
                          <a:effectLst/>
                          <a:latin typeface="Abadi" panose="020B0604020104020204" pitchFamily="34" charset="0"/>
                        </a:rPr>
                        <a:t>0.8947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400172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0.8383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0.8684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413840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Linear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0.2266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0.2186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0041780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NA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379726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Ridge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0.2266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0.2186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93823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badi" panose="020B0604020104020204" pitchFamily="34" charset="0"/>
                        </a:rPr>
                        <a:t>0.7778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0.8061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1104222"/>
                  </a:ext>
                </a:extLst>
              </a:tr>
              <a:tr h="43907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Lasso Regression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LabelEncoding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0.2266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0.2186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542588"/>
                  </a:ext>
                </a:extLst>
              </a:tr>
              <a:tr h="439078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OneHotEncoding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Abadi" panose="020B0604020104020204" pitchFamily="34" charset="0"/>
                          <a:ea typeface="+mn-ea"/>
                          <a:cs typeface="+mn-cs"/>
                        </a:rPr>
                        <a:t>0.7655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0.7735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badi" panose="020B0604020104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1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87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B21C9D4-362D-4A4C-8189-6BCED8CFEE51}"/>
              </a:ext>
            </a:extLst>
          </p:cNvPr>
          <p:cNvSpPr/>
          <p:nvPr/>
        </p:nvSpPr>
        <p:spPr>
          <a:xfrm>
            <a:off x="4156405" y="3090716"/>
            <a:ext cx="34644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i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ter"/>
              </a:rPr>
              <a:t>User Needs</a:t>
            </a:r>
            <a:endParaRPr lang="en-US" sz="5400" b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01A672-8712-4435-B8FC-66E6C53CD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2" y="4114801"/>
            <a:ext cx="2347275" cy="18907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7DD421-0137-426E-A59D-EF6AB3DDD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2988" y="4014046"/>
            <a:ext cx="2187130" cy="230143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082AE0B-14EE-40BD-AF44-4FCFE3E4F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832" y="1182990"/>
            <a:ext cx="1539373" cy="15088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38FADDE-8508-4476-AA22-CD4954F601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742" y="1182990"/>
            <a:ext cx="2090697" cy="166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5142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cars market  in Egypt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Objectives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Score Improvements</a:t>
            </a:r>
          </a:p>
          <a:p>
            <a:r>
              <a:rPr lang="en-US" b="1" dirty="0"/>
              <a:t>Comparison with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3626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916C5-6C51-4931-BC05-82BB50A24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427" y="582921"/>
            <a:ext cx="8911687" cy="1280890"/>
          </a:xfrm>
        </p:spPr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C0A7-146F-48C6-A395-9E09D9FE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0315" y="1540189"/>
            <a:ext cx="8915400" cy="3777622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https://www.kaggle.com/code/abdelrahmanahmed110/egyptian-used-cars-eda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linkClick r:id="rId3"/>
              </a:rPr>
              <a:t>https://www.kaggle.com/code/kamalelfar/eda-of-used-egyptian-cars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https://www.kaggle.com/code/mohamedhaithamyamani/egyptian-used-car-price-prediction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https://www.kaggle.com/code/abdelrhman690/analysis-and-predictions-of-used-cars-on-hatla2ee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linkClick r:id="rId6"/>
              </a:rPr>
              <a:t>https://www.kaggle.com/code/khalidmostafa/egypt-used-cars-eda-4-model-prediction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https://sites.google.com/pharma.asu.edu.eg/aya-selim/projects/egyptian-used-cars-price-prediction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3957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0558-CDFF-41EC-BD07-3903032E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2709" y="0"/>
            <a:ext cx="8911687" cy="1280890"/>
          </a:xfrm>
        </p:spPr>
        <p:txBody>
          <a:bodyPr/>
          <a:lstStyle/>
          <a:p>
            <a:r>
              <a:rPr lang="en-US" dirty="0"/>
              <a:t>Comparison with 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B8F814B-3FA0-4AD8-AD60-21935F0E45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415661"/>
              </p:ext>
            </p:extLst>
          </p:nvPr>
        </p:nvGraphicFramePr>
        <p:xfrm>
          <a:off x="266142" y="1538370"/>
          <a:ext cx="11794056" cy="32714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257">
                  <a:extLst>
                    <a:ext uri="{9D8B030D-6E8A-4147-A177-3AD203B41FA5}">
                      <a16:colId xmlns:a16="http://schemas.microsoft.com/office/drawing/2014/main" val="2174782311"/>
                    </a:ext>
                  </a:extLst>
                </a:gridCol>
                <a:gridCol w="1474257">
                  <a:extLst>
                    <a:ext uri="{9D8B030D-6E8A-4147-A177-3AD203B41FA5}">
                      <a16:colId xmlns:a16="http://schemas.microsoft.com/office/drawing/2014/main" val="455346531"/>
                    </a:ext>
                  </a:extLst>
                </a:gridCol>
                <a:gridCol w="1474257">
                  <a:extLst>
                    <a:ext uri="{9D8B030D-6E8A-4147-A177-3AD203B41FA5}">
                      <a16:colId xmlns:a16="http://schemas.microsoft.com/office/drawing/2014/main" val="2176726594"/>
                    </a:ext>
                  </a:extLst>
                </a:gridCol>
                <a:gridCol w="1474257">
                  <a:extLst>
                    <a:ext uri="{9D8B030D-6E8A-4147-A177-3AD203B41FA5}">
                      <a16:colId xmlns:a16="http://schemas.microsoft.com/office/drawing/2014/main" val="1387430257"/>
                    </a:ext>
                  </a:extLst>
                </a:gridCol>
                <a:gridCol w="1474257">
                  <a:extLst>
                    <a:ext uri="{9D8B030D-6E8A-4147-A177-3AD203B41FA5}">
                      <a16:colId xmlns:a16="http://schemas.microsoft.com/office/drawing/2014/main" val="2444442823"/>
                    </a:ext>
                  </a:extLst>
                </a:gridCol>
                <a:gridCol w="1474257">
                  <a:extLst>
                    <a:ext uri="{9D8B030D-6E8A-4147-A177-3AD203B41FA5}">
                      <a16:colId xmlns:a16="http://schemas.microsoft.com/office/drawing/2014/main" val="1896038473"/>
                    </a:ext>
                  </a:extLst>
                </a:gridCol>
                <a:gridCol w="1474257">
                  <a:extLst>
                    <a:ext uri="{9D8B030D-6E8A-4147-A177-3AD203B41FA5}">
                      <a16:colId xmlns:a16="http://schemas.microsoft.com/office/drawing/2014/main" val="1276161888"/>
                    </a:ext>
                  </a:extLst>
                </a:gridCol>
                <a:gridCol w="1474257">
                  <a:extLst>
                    <a:ext uri="{9D8B030D-6E8A-4147-A177-3AD203B41FA5}">
                      <a16:colId xmlns:a16="http://schemas.microsoft.com/office/drawing/2014/main" val="3039845743"/>
                    </a:ext>
                  </a:extLst>
                </a:gridCol>
              </a:tblGrid>
              <a:tr h="63328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02980"/>
                  </a:ext>
                </a:extLst>
              </a:tr>
              <a:tr h="633284">
                <a:tc>
                  <a:txBody>
                    <a:bodyPr/>
                    <a:lstStyle/>
                    <a:p>
                      <a:r>
                        <a:rPr lang="en-US" sz="1400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Scraping Hatl2ee , OLX 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(30k cars)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Hatl2ee Kaggle dataset (20k cars)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14k cars on Kaggle 3 years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scrap data on hatla2ee.com</a:t>
                      </a:r>
                      <a:br>
                        <a:rPr lang="en-US" sz="1400" dirty="0"/>
                      </a:br>
                      <a:r>
                        <a:rPr lang="en-US" sz="1400" dirty="0"/>
                        <a:t>(20k cars)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869626"/>
                  </a:ext>
                </a:extLst>
              </a:tr>
              <a:tr h="633284">
                <a:tc>
                  <a:txBody>
                    <a:bodyPr/>
                    <a:lstStyle/>
                    <a:p>
                      <a:r>
                        <a:rPr lang="en-US" sz="1400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Prediction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400" dirty="0"/>
                        <a:t>Data EDA without Prediction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1400" dirty="0"/>
                        <a:t>Prediction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592636"/>
                  </a:ext>
                </a:extLst>
              </a:tr>
              <a:tr h="633284">
                <a:tc>
                  <a:txBody>
                    <a:bodyPr/>
                    <a:lstStyle/>
                    <a:p>
                      <a:r>
                        <a:rPr lang="en-US" sz="1200" dirty="0"/>
                        <a:t>Selected Regression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</a:t>
                      </a:r>
                    </a:p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RandomForest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XGB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89476"/>
                  </a:ext>
                </a:extLst>
              </a:tr>
              <a:tr h="633284">
                <a:tc>
                  <a:txBody>
                    <a:bodyPr/>
                    <a:lstStyle/>
                    <a:p>
                      <a:r>
                        <a:rPr lang="en-US" sz="1200" dirty="0"/>
                        <a:t>Prediction Results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(R-squared)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0.758888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0.90739320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71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735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cars market  in Egypt</a:t>
            </a:r>
          </a:p>
          <a:p>
            <a:r>
              <a:rPr lang="en-US" b="1" dirty="0"/>
              <a:t>Project Objectives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Dataset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Score Improvements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Comparison with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68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9764D68-0025-4B13-BCBE-338C55A6AF8D}"/>
              </a:ext>
            </a:extLst>
          </p:cNvPr>
          <p:cNvSpPr txBox="1">
            <a:spLocks/>
          </p:cNvSpPr>
          <p:nvPr/>
        </p:nvSpPr>
        <p:spPr>
          <a:xfrm>
            <a:off x="2592925" y="2726125"/>
            <a:ext cx="2728012" cy="70287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4400" b="1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Inter"/>
                <a:ea typeface="+mn-ea"/>
                <a:cs typeface="+mn-cs"/>
              </a:rPr>
              <a:t>Data Mining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A30565E-C886-42F2-9BA2-FF5B5763AF6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1667" y="2325190"/>
            <a:ext cx="2020390" cy="592183"/>
          </a:xfrm>
          <a:prstGeom prst="curvedConnector3">
            <a:avLst>
              <a:gd name="adj1" fmla="val 1004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113C6FB-FBC9-4186-A0A2-9983560130DD}"/>
              </a:ext>
            </a:extLst>
          </p:cNvPr>
          <p:cNvCxnSpPr/>
          <p:nvPr/>
        </p:nvCxnSpPr>
        <p:spPr>
          <a:xfrm flipV="1">
            <a:off x="5355770" y="3204754"/>
            <a:ext cx="592184" cy="42672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8C7D4726-73C0-4915-9DB7-B4779D03357A}"/>
              </a:ext>
            </a:extLst>
          </p:cNvPr>
          <p:cNvCxnSpPr/>
          <p:nvPr/>
        </p:nvCxnSpPr>
        <p:spPr>
          <a:xfrm rot="16200000" flipH="1">
            <a:off x="4680857" y="4306389"/>
            <a:ext cx="1741712" cy="391887"/>
          </a:xfrm>
          <a:prstGeom prst="curved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F20774-5E0E-4042-AB42-E574DEBE493D}"/>
              </a:ext>
            </a:extLst>
          </p:cNvPr>
          <p:cNvSpPr txBox="1"/>
          <p:nvPr/>
        </p:nvSpPr>
        <p:spPr>
          <a:xfrm>
            <a:off x="6026331" y="1245326"/>
            <a:ext cx="385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R</a:t>
            </a:r>
            <a:r>
              <a:rPr lang="en-US" b="1" dirty="0">
                <a:solidFill>
                  <a:srgbClr val="7030A0"/>
                </a:solidFill>
              </a:rPr>
              <a:t>egression</a:t>
            </a:r>
            <a:r>
              <a:rPr lang="en-US" dirty="0"/>
              <a:t> (Prediction) for the price based on car 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8D8EE1-7847-4BA6-BB2F-B7C9440BCADF}"/>
              </a:ext>
            </a:extLst>
          </p:cNvPr>
          <p:cNvSpPr txBox="1"/>
          <p:nvPr/>
        </p:nvSpPr>
        <p:spPr>
          <a:xfrm>
            <a:off x="5982787" y="2881588"/>
            <a:ext cx="385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A</a:t>
            </a:r>
            <a:r>
              <a:rPr lang="en-US" b="1" dirty="0">
                <a:solidFill>
                  <a:srgbClr val="7030A0"/>
                </a:solidFill>
              </a:rPr>
              <a:t>nomaly</a:t>
            </a:r>
            <a:r>
              <a:rPr lang="en-US" dirty="0"/>
              <a:t> detection for overpriced cars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5DD132-B062-4959-8120-8127E7EA6CF4}"/>
              </a:ext>
            </a:extLst>
          </p:cNvPr>
          <p:cNvSpPr txBox="1"/>
          <p:nvPr/>
        </p:nvSpPr>
        <p:spPr>
          <a:xfrm>
            <a:off x="5873931" y="4966343"/>
            <a:ext cx="3857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C</a:t>
            </a:r>
            <a:r>
              <a:rPr lang="en-US" b="1" dirty="0">
                <a:solidFill>
                  <a:srgbClr val="7030A0"/>
                </a:solidFill>
              </a:rPr>
              <a:t>lustering</a:t>
            </a:r>
            <a:r>
              <a:rPr lang="en-US" dirty="0"/>
              <a:t> for the cars models based on depreciation rate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378492-EFC4-40DF-925C-E6736402DDD3}"/>
              </a:ext>
            </a:extLst>
          </p:cNvPr>
          <p:cNvSpPr/>
          <p:nvPr/>
        </p:nvSpPr>
        <p:spPr>
          <a:xfrm>
            <a:off x="5982787" y="1161535"/>
            <a:ext cx="4075613" cy="84026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506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CF3D4-D8E4-4393-A1BA-37D72FA9C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08" y="453700"/>
            <a:ext cx="8911687" cy="128089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66D34-57D5-4248-BFED-A0B11CFCA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8143" y="173459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Used cars market  in Egypt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Project Objectives</a:t>
            </a:r>
          </a:p>
          <a:p>
            <a:r>
              <a:rPr lang="en-US" b="1" dirty="0"/>
              <a:t>Dataset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Approach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Preprocessing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Data Visualization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Regression Models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Evaluation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Score Improvements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Comparison with Literature Review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13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EB22F17-4657-4B8E-9865-225E70302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2882938"/>
            <a:ext cx="1341236" cy="464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B78F0-801D-4DD9-8298-6496B9A6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80567"/>
            <a:ext cx="8911687" cy="777970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A37F99-967C-4DA6-B39D-4E4750E4F0AF}"/>
              </a:ext>
            </a:extLst>
          </p:cNvPr>
          <p:cNvSpPr/>
          <p:nvPr/>
        </p:nvSpPr>
        <p:spPr>
          <a:xfrm>
            <a:off x="461554" y="2009503"/>
            <a:ext cx="4450080" cy="25624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CB9A6F-1551-441E-B34D-307FE80554E4}"/>
              </a:ext>
            </a:extLst>
          </p:cNvPr>
          <p:cNvSpPr txBox="1"/>
          <p:nvPr/>
        </p:nvSpPr>
        <p:spPr>
          <a:xfrm>
            <a:off x="2246811" y="1640171"/>
            <a:ext cx="1785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0C7748-3DC7-43C9-B471-1B6DAF479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34" y="2060837"/>
            <a:ext cx="1699407" cy="6359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5DE573-E36E-4E2D-8CEB-2F47D1513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702" y="2748166"/>
            <a:ext cx="1737511" cy="6934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8A529B-9BCD-42B6-800A-0A09B6438243}"/>
              </a:ext>
            </a:extLst>
          </p:cNvPr>
          <p:cNvSpPr txBox="1"/>
          <p:nvPr/>
        </p:nvSpPr>
        <p:spPr>
          <a:xfrm>
            <a:off x="710215" y="3740697"/>
            <a:ext cx="4563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 year ago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Missing Important Sources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Many Duplicates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501B72-40B5-4626-9D22-5BD7BDC50A30}"/>
              </a:ext>
            </a:extLst>
          </p:cNvPr>
          <p:cNvSpPr txBox="1"/>
          <p:nvPr/>
        </p:nvSpPr>
        <p:spPr>
          <a:xfrm>
            <a:off x="1864374" y="3429000"/>
            <a:ext cx="60945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 37k Used Cars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E3160B-6C7A-4BE3-90F3-D2F50BFE3021}"/>
              </a:ext>
            </a:extLst>
          </p:cNvPr>
          <p:cNvSpPr txBox="1"/>
          <p:nvPr/>
        </p:nvSpPr>
        <p:spPr>
          <a:xfrm>
            <a:off x="2444068" y="5288627"/>
            <a:ext cx="82048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effectLst/>
                <a:latin typeface="Consolas" panose="020B0609020204030204" pitchFamily="49" charset="0"/>
              </a:rPr>
              <a:t>https://www.kaggle.com/datasets/abdelrahmanahmed110/used-cars-for-sale-in-egypt</a:t>
            </a:r>
          </a:p>
          <a:p>
            <a:r>
              <a:rPr lang="en-US" sz="1200" b="0" dirty="0">
                <a:effectLst/>
                <a:latin typeface="Consolas" panose="020B0609020204030204" pitchFamily="49" charset="0"/>
              </a:rPr>
              <a:t>https://www.kaggle.com/datasets/abdulrahmankhaled1/used-cars-in-egypt?select=Scrapped+Data.csv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61DF00-DB8A-427E-8353-E6D6A8A5A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786" y="1124886"/>
            <a:ext cx="1402639" cy="5598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2C1E5E1-0A60-494D-A732-7E8A1B5DB70E}"/>
              </a:ext>
            </a:extLst>
          </p:cNvPr>
          <p:cNvSpPr txBox="1"/>
          <p:nvPr/>
        </p:nvSpPr>
        <p:spPr>
          <a:xfrm>
            <a:off x="5364479" y="1896886"/>
            <a:ext cx="63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33559    Cars                                        2987 Cars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54B93E-C146-4CE5-A45F-5A5392B46906}"/>
              </a:ext>
            </a:extLst>
          </p:cNvPr>
          <p:cNvSpPr txBox="1"/>
          <p:nvPr/>
        </p:nvSpPr>
        <p:spPr>
          <a:xfrm>
            <a:off x="5757590" y="2387876"/>
            <a:ext cx="18550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Price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Mileage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Make  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Model 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City          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Date Displayed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Color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Automatic Transmission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Air Conditioner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Power Steering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Remote Control         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 Item URL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5AD477-1396-4B70-85C4-E4786B0C9988}"/>
              </a:ext>
            </a:extLst>
          </p:cNvPr>
          <p:cNvSpPr txBox="1"/>
          <p:nvPr/>
        </p:nvSpPr>
        <p:spPr>
          <a:xfrm>
            <a:off x="9538911" y="2238305"/>
            <a:ext cx="18550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err="1"/>
              <a:t>car_name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brand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model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err="1"/>
              <a:t>kilometers_driven</a:t>
            </a: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price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err="1"/>
              <a:t>transmision</a:t>
            </a:r>
            <a:r>
              <a:rPr lang="en-US" sz="12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Fuel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/>
              <a:t>color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200" dirty="0" err="1"/>
              <a:t>engine_capacity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2190C8-1FF2-431E-8833-8E0B19EBCA70}"/>
              </a:ext>
            </a:extLst>
          </p:cNvPr>
          <p:cNvSpPr/>
          <p:nvPr/>
        </p:nvSpPr>
        <p:spPr>
          <a:xfrm>
            <a:off x="9538910" y="2266218"/>
            <a:ext cx="1721005" cy="94736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F0AFBD3-CF95-423A-A92C-68EE71AEFE29}"/>
              </a:ext>
            </a:extLst>
          </p:cNvPr>
          <p:cNvSpPr/>
          <p:nvPr/>
        </p:nvSpPr>
        <p:spPr>
          <a:xfrm>
            <a:off x="5625856" y="2387876"/>
            <a:ext cx="1459628" cy="9471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B48-98F6-4FED-9F89-AF9163F93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331" y="1231156"/>
            <a:ext cx="1341236" cy="4648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DDCF371-8AE0-494F-A181-FAF8CCB0642A}"/>
              </a:ext>
            </a:extLst>
          </p:cNvPr>
          <p:cNvSpPr txBox="1"/>
          <p:nvPr/>
        </p:nvSpPr>
        <p:spPr>
          <a:xfrm>
            <a:off x="6802353" y="580190"/>
            <a:ext cx="6365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   36546 Used Cars</a:t>
            </a:r>
          </a:p>
        </p:txBody>
      </p:sp>
    </p:spTree>
    <p:extLst>
      <p:ext uri="{BB962C8B-B14F-4D97-AF65-F5344CB8AC3E}">
        <p14:creationId xmlns:p14="http://schemas.microsoft.com/office/powerpoint/2010/main" val="33647013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9769</TotalTime>
  <Words>2665</Words>
  <Application>Microsoft Office PowerPoint</Application>
  <PresentationFormat>Widescreen</PresentationFormat>
  <Paragraphs>668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Abadi</vt:lpstr>
      <vt:lpstr>Arial</vt:lpstr>
      <vt:lpstr>Calibri</vt:lpstr>
      <vt:lpstr>Century Gothic</vt:lpstr>
      <vt:lpstr>Consolas</vt:lpstr>
      <vt:lpstr>Inter</vt:lpstr>
      <vt:lpstr>Wingdings</vt:lpstr>
      <vt:lpstr>Wingdings 3</vt:lpstr>
      <vt:lpstr>Wisp</vt:lpstr>
      <vt:lpstr>Data Mining for Used Cars Market in Egypt</vt:lpstr>
      <vt:lpstr>Agenda</vt:lpstr>
      <vt:lpstr>Agenda</vt:lpstr>
      <vt:lpstr>PowerPoint Presentation</vt:lpstr>
      <vt:lpstr>PowerPoint Presentation</vt:lpstr>
      <vt:lpstr>Agenda</vt:lpstr>
      <vt:lpstr>PowerPoint Presentation</vt:lpstr>
      <vt:lpstr>Agenda</vt:lpstr>
      <vt:lpstr>Dataset</vt:lpstr>
      <vt:lpstr>Dataset</vt:lpstr>
      <vt:lpstr>Web Scraping</vt:lpstr>
      <vt:lpstr>Scraping vs Kaggle (clean data)</vt:lpstr>
      <vt:lpstr>Agenda</vt:lpstr>
      <vt:lpstr>Approach</vt:lpstr>
      <vt:lpstr>Agenda</vt:lpstr>
      <vt:lpstr>Preprocessing</vt:lpstr>
      <vt:lpstr>Preprocessing</vt:lpstr>
      <vt:lpstr>Preprocessing</vt:lpstr>
      <vt:lpstr>Preprocessing</vt:lpstr>
      <vt:lpstr>Preprocessing</vt:lpstr>
      <vt:lpstr>Preprocessing</vt:lpstr>
      <vt:lpstr>Aggregation</vt:lpstr>
      <vt:lpstr>Aggregation</vt:lpstr>
      <vt:lpstr>Encoding (Categorical Variable Encoding)</vt:lpstr>
      <vt:lpstr>Feature Scaling</vt:lpstr>
      <vt:lpstr>Agenda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Data Visualization</vt:lpstr>
      <vt:lpstr>Agenda</vt:lpstr>
      <vt:lpstr>Regression Models</vt:lpstr>
      <vt:lpstr>Regression Models</vt:lpstr>
      <vt:lpstr>Regression Models</vt:lpstr>
      <vt:lpstr>Regression Models</vt:lpstr>
      <vt:lpstr>Agenda</vt:lpstr>
      <vt:lpstr>Regression Results</vt:lpstr>
      <vt:lpstr>Regression Conclusion</vt:lpstr>
      <vt:lpstr>Agenda</vt:lpstr>
      <vt:lpstr>Improvements Ideas : Bining for Kilometers</vt:lpstr>
      <vt:lpstr>Models Grid</vt:lpstr>
      <vt:lpstr>Models Grid</vt:lpstr>
      <vt:lpstr>Models Grid</vt:lpstr>
      <vt:lpstr>Improvements Ideas : Outliars Removal</vt:lpstr>
      <vt:lpstr>Improvements Ideas : Outliars Removal</vt:lpstr>
      <vt:lpstr>Regression Results</vt:lpstr>
      <vt:lpstr>Agenda</vt:lpstr>
      <vt:lpstr>Literature Review</vt:lpstr>
      <vt:lpstr>Comparison with Literature Review</vt:lpstr>
    </vt:vector>
  </TitlesOfParts>
  <Company>Siemens Digital Industries Software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El-Kholy, Mohamed (DI SW EDA MNA QA QST OSF DX)</dc:creator>
  <cp:lastModifiedBy>El-Kholy, Mohamed (DI SW EDA MNA QA QST OSF DX)</cp:lastModifiedBy>
  <cp:revision>206</cp:revision>
  <dcterms:created xsi:type="dcterms:W3CDTF">2025-02-11T14:01:44Z</dcterms:created>
  <dcterms:modified xsi:type="dcterms:W3CDTF">2025-03-07T08:50:56Z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2025-02-11T14:01:45Z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4a197fc8-f8e1-4a34-867a-c5d3cf878422</vt:lpwstr>
  </property>
  <property fmtid="{D5CDD505-2E9C-101B-9397-08002B2CF9AE}" pid="8" name="MSIP_Label_9d258917-277f-42cd-a3cd-14c4e9ee58bc_ContentBits">
    <vt:lpwstr>0</vt:lpwstr>
  </property>
</Properties>
</file>