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10058400" cx="7772400"/>
  <p:notesSz cx="6858000" cy="9144000"/>
  <p:embeddedFontLst>
    <p:embeddedFont>
      <p:font typeface="Helvetica Neue"/>
      <p:regular r:id="rId38"/>
      <p:bold r:id="rId39"/>
      <p:italic r:id="rId40"/>
      <p:boldItalic r:id="rId41"/>
    </p:embeddedFont>
    <p:embeddedFont>
      <p:font typeface="Open Sans Light"/>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954BF6-C4CE-44EC-9869-B40057D3009B}">
  <a:tblStyle styleId="{2B954BF6-C4CE-44EC-9869-B40057D300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42" Type="http://schemas.openxmlformats.org/officeDocument/2006/relationships/font" Target="fonts/OpenSansLight-regular.fntdata"/><Relationship Id="rId41" Type="http://schemas.openxmlformats.org/officeDocument/2006/relationships/font" Target="fonts/HelveticaNeue-boldItalic.fntdata"/><Relationship Id="rId44" Type="http://schemas.openxmlformats.org/officeDocument/2006/relationships/font" Target="fonts/OpenSansLight-italic.fntdata"/><Relationship Id="rId43" Type="http://schemas.openxmlformats.org/officeDocument/2006/relationships/font" Target="fonts/OpenSansLight-bold.fntdata"/><Relationship Id="rId46" Type="http://schemas.openxmlformats.org/officeDocument/2006/relationships/font" Target="fonts/OpenSans-regular.fntdata"/><Relationship Id="rId45" Type="http://schemas.openxmlformats.org/officeDocument/2006/relationships/font" Target="fonts/OpenSansLight-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HelveticaNeue-bold.fntdata"/><Relationship Id="rId38" Type="http://schemas.openxmlformats.org/officeDocument/2006/relationships/font" Target="fonts/HelveticaNeue-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1585cfb41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1585cfb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d0d8e4d94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d0d8e4d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f2efabe58_0_5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f2efabe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f2efabe58_0_9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f2efabe5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f2efabe58_0_9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f2efabe5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f916240fb_0_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f916240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f916240fb_0_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f916240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09de5cf35_0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09de5cf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f2efabe58_0_10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f2efabe5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632a1af1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632a1af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09de5cf35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09de5cf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f2efabe58_0_6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f2efabe5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1585cfb41_0_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1585cfb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1585cfb41_0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1585cfb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0d8e4d94_0_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0d8e4d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1585cfb41_0_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1585cfb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c28c705c4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8c28c705c4_0_7: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f2efabe58_0_15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f2efabe5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d0d8e4d94_0_3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d0d8e4d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4ddc80c78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4ddc80c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f2efabe58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f2efabe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b4b59cc5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6b4b59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f2efabe58_0_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f2efabe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f2efabe58_0_3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f2efabe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d0d8e4d94_0_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d0d8e4d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de18b7c67_1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de18b7c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5.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txBox="1"/>
          <p:nvPr>
            <p:ph idx="4294967295" type="title"/>
          </p:nvPr>
        </p:nvSpPr>
        <p:spPr>
          <a:xfrm>
            <a:off x="264950" y="420551"/>
            <a:ext cx="7242600" cy="15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000">
                <a:solidFill>
                  <a:srgbClr val="FFFFFF"/>
                </a:solidFill>
              </a:rPr>
              <a:t>Project:</a:t>
            </a:r>
            <a:endParaRPr b="1" sz="4000">
              <a:solidFill>
                <a:srgbClr val="FFFFFF"/>
              </a:solidFill>
            </a:endParaRPr>
          </a:p>
          <a:p>
            <a:pPr indent="0" lvl="0" marL="0" rtl="0" algn="ctr">
              <a:lnSpc>
                <a:spcPct val="115000"/>
              </a:lnSpc>
              <a:spcBef>
                <a:spcPts val="0"/>
              </a:spcBef>
              <a:spcAft>
                <a:spcPts val="0"/>
              </a:spcAft>
              <a:buNone/>
            </a:pPr>
            <a:r>
              <a:rPr b="1" lang="en" sz="4000">
                <a:solidFill>
                  <a:srgbClr val="FFFFFF"/>
                </a:solidFill>
              </a:rPr>
              <a:t>Plan, Reduce, Repeat</a:t>
            </a:r>
            <a:endParaRPr b="1" sz="4000">
              <a:solidFill>
                <a:srgbClr val="FFFFFF"/>
              </a:solidFill>
            </a:endParaRPr>
          </a:p>
          <a:p>
            <a:pPr indent="0" lvl="0" marL="0" rtl="0" algn="ctr">
              <a:lnSpc>
                <a:spcPct val="115000"/>
              </a:lnSpc>
              <a:spcBef>
                <a:spcPts val="0"/>
              </a:spcBef>
              <a:spcAft>
                <a:spcPts val="0"/>
              </a:spcAft>
              <a:buNone/>
            </a:pPr>
            <a:r>
              <a:t/>
            </a:r>
            <a:endParaRPr b="1" sz="4000">
              <a:solidFill>
                <a:srgbClr val="FFFFFF"/>
              </a:solidFill>
            </a:endParaRPr>
          </a:p>
          <a:p>
            <a:pPr indent="0" lvl="0" marL="0" rtl="0" algn="ctr">
              <a:lnSpc>
                <a:spcPct val="115000"/>
              </a:lnSpc>
              <a:spcBef>
                <a:spcPts val="0"/>
              </a:spcBef>
              <a:spcAft>
                <a:spcPts val="0"/>
              </a:spcAft>
              <a:buNone/>
            </a:pPr>
            <a:r>
              <a:t/>
            </a:r>
            <a:endParaRPr b="1" sz="3000">
              <a:solidFill>
                <a:srgbClr val="FFFFFF"/>
              </a:solidFill>
            </a:endParaRPr>
          </a:p>
          <a:p>
            <a:pPr indent="0" lvl="0" marL="0" rtl="0" algn="l">
              <a:spcBef>
                <a:spcPts val="0"/>
              </a:spcBef>
              <a:spcAft>
                <a:spcPts val="0"/>
              </a:spcAft>
              <a:buNone/>
            </a:pPr>
            <a:r>
              <a:t/>
            </a:r>
            <a:endParaRPr/>
          </a:p>
        </p:txBody>
      </p:sp>
      <p:sp>
        <p:nvSpPr>
          <p:cNvPr id="177" name="Google Shape;177;p51"/>
          <p:cNvSpPr txBox="1"/>
          <p:nvPr>
            <p:ph idx="4294967295" type="title"/>
          </p:nvPr>
        </p:nvSpPr>
        <p:spPr>
          <a:xfrm>
            <a:off x="417350" y="7811951"/>
            <a:ext cx="7242600" cy="15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4000">
                <a:solidFill>
                  <a:srgbClr val="FFFFFF"/>
                </a:solidFill>
              </a:rPr>
              <a:t>[Mohamed Ahmed Galal]</a:t>
            </a:r>
            <a:r>
              <a:rPr lang="en" sz="4000">
                <a:solidFill>
                  <a:srgbClr val="FFFFFF"/>
                </a:solidFill>
              </a:rPr>
              <a:t>: </a:t>
            </a:r>
            <a:endParaRPr sz="4000">
              <a:solidFill>
                <a:srgbClr val="FFFFFF"/>
              </a:solidFill>
            </a:endParaRPr>
          </a:p>
          <a:p>
            <a:pPr indent="0" lvl="0" marL="0" rtl="0" algn="ctr">
              <a:lnSpc>
                <a:spcPct val="115000"/>
              </a:lnSpc>
              <a:spcBef>
                <a:spcPts val="0"/>
              </a:spcBef>
              <a:spcAft>
                <a:spcPts val="0"/>
              </a:spcAft>
              <a:buNone/>
            </a:pPr>
            <a:r>
              <a:rPr i="1" lang="en" sz="4000">
                <a:solidFill>
                  <a:srgbClr val="FFFFFF"/>
                </a:solidFill>
              </a:rPr>
              <a:t>19-01-2024 18:00</a:t>
            </a:r>
            <a:endParaRPr i="1" sz="4000">
              <a:solidFill>
                <a:srgbClr val="FFFFFF"/>
              </a:solidFill>
            </a:endParaRPr>
          </a:p>
          <a:p>
            <a:pPr indent="0" lvl="0" marL="0" rtl="0" algn="l">
              <a:spcBef>
                <a:spcPts val="0"/>
              </a:spcBef>
              <a:spcAft>
                <a:spcPts val="0"/>
              </a:spcAft>
              <a:buNone/>
            </a:pPr>
            <a:r>
              <a:t/>
            </a:r>
            <a:endParaRPr i="1"/>
          </a:p>
        </p:txBody>
      </p:sp>
      <p:sp>
        <p:nvSpPr>
          <p:cNvPr id="178" name="Google Shape;178;p51"/>
          <p:cNvSpPr/>
          <p:nvPr/>
        </p:nvSpPr>
        <p:spPr>
          <a:xfrm>
            <a:off x="6526900" y="8834600"/>
            <a:ext cx="1133100" cy="480900"/>
          </a:xfrm>
          <a:prstGeom prst="rect">
            <a:avLst/>
          </a:prstGeom>
          <a:solidFill>
            <a:srgbClr val="02B4E5"/>
          </a:solidFill>
          <a:ln cap="flat" cmpd="sng" w="9525">
            <a:solidFill>
              <a:srgbClr val="02B4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t>As-Built Doc</a:t>
            </a:r>
            <a:br>
              <a:rPr lang="en" sz="3700"/>
            </a:br>
            <a:r>
              <a:rPr lang="en" sz="3700"/>
              <a:t>Release 	2</a:t>
            </a:r>
            <a:endParaRPr/>
          </a:p>
        </p:txBody>
      </p:sp>
      <p:sp>
        <p:nvSpPr>
          <p:cNvPr id="233" name="Google Shape;233;p60"/>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latin typeface="Arial"/>
                <a:ea typeface="Arial"/>
                <a:cs typeface="Arial"/>
                <a:sym typeface="Arial"/>
              </a:rPr>
              <a:t>Design decision highlights</a:t>
            </a:r>
            <a:endParaRPr sz="1300">
              <a:solidFill>
                <a:schemeClr val="dk1"/>
              </a:solidFill>
              <a:latin typeface="Arial"/>
              <a:ea typeface="Arial"/>
              <a:cs typeface="Arial"/>
              <a:sym typeface="Arial"/>
            </a:endParaRPr>
          </a:p>
          <a:p>
            <a:pPr indent="0" lvl="0" marL="285750" rtl="0" algn="l">
              <a:spcBef>
                <a:spcPts val="1200"/>
              </a:spcBef>
              <a:spcAft>
                <a:spcPts val="0"/>
              </a:spcAft>
              <a:buNone/>
            </a:pPr>
            <a:r>
              <a:rPr lang="en" sz="1300">
                <a:solidFill>
                  <a:schemeClr val="dk1"/>
                </a:solidFill>
                <a:latin typeface="Arial"/>
                <a:ea typeface="Arial"/>
                <a:cs typeface="Arial"/>
                <a:sym typeface="Arial"/>
              </a:rPr>
              <a:t>We will split orders schedule and processing from UI, as processing need more CPU power and lead to customers facing slow response with our UI, for more info and discussion, Design doc 5247.</a:t>
            </a:r>
            <a:endParaRPr sz="1300">
              <a:solidFill>
                <a:schemeClr val="dk1"/>
              </a:solidFill>
              <a:latin typeface="Arial"/>
              <a:ea typeface="Arial"/>
              <a:cs typeface="Arial"/>
              <a:sym typeface="Arial"/>
            </a:endParaRPr>
          </a:p>
          <a:p>
            <a:pPr indent="0" lvl="0" marL="0" rtl="0" algn="l">
              <a:spcBef>
                <a:spcPts val="1400"/>
              </a:spcBef>
              <a:spcAft>
                <a:spcPts val="0"/>
              </a:spcAft>
              <a:buNone/>
            </a:pPr>
            <a:r>
              <a:rPr b="1" lang="en" sz="1500">
                <a:solidFill>
                  <a:schemeClr val="dk1"/>
                </a:solidFill>
                <a:latin typeface="Arial"/>
                <a:ea typeface="Arial"/>
                <a:cs typeface="Arial"/>
                <a:sym typeface="Arial"/>
              </a:rPr>
              <a:t>Test Section</a:t>
            </a:r>
            <a:endParaRPr b="1" sz="1500">
              <a:solidFill>
                <a:schemeClr val="dk1"/>
              </a:solidFill>
              <a:latin typeface="Arial"/>
              <a:ea typeface="Arial"/>
              <a:cs typeface="Arial"/>
              <a:sym typeface="Arial"/>
            </a:endParaRPr>
          </a:p>
          <a:p>
            <a:pPr indent="228600" lvl="0" marL="0" rtl="0" algn="l">
              <a:spcBef>
                <a:spcPts val="1400"/>
              </a:spcBef>
              <a:spcAft>
                <a:spcPts val="0"/>
              </a:spcAft>
              <a:buNone/>
            </a:pPr>
            <a:r>
              <a:rPr lang="en" sz="1500">
                <a:solidFill>
                  <a:schemeClr val="dk1"/>
                </a:solidFill>
                <a:latin typeface="Arial"/>
                <a:ea typeface="Arial"/>
                <a:cs typeface="Arial"/>
                <a:sym typeface="Arial"/>
              </a:rPr>
              <a:t>After We deployed the app we have the following:</a:t>
            </a:r>
            <a:endParaRPr sz="1500">
              <a:solidFill>
                <a:schemeClr val="dk1"/>
              </a:solidFill>
              <a:latin typeface="Arial"/>
              <a:ea typeface="Arial"/>
              <a:cs typeface="Arial"/>
              <a:sym typeface="Arial"/>
            </a:endParaRPr>
          </a:p>
          <a:p>
            <a:pPr indent="-196850" lvl="0" marL="571500" rtl="0" algn="l">
              <a:spcBef>
                <a:spcPts val="1400"/>
              </a:spcBef>
              <a:spcAft>
                <a:spcPts val="0"/>
              </a:spcAft>
              <a:buClr>
                <a:schemeClr val="dk1"/>
              </a:buClr>
              <a:buSzPts val="1300"/>
              <a:buFont typeface="Arial"/>
              <a:buChar char="-"/>
            </a:pPr>
            <a:r>
              <a:rPr lang="en" sz="1300">
                <a:solidFill>
                  <a:schemeClr val="dk1"/>
                </a:solidFill>
                <a:latin typeface="Arial"/>
                <a:ea typeface="Arial"/>
                <a:cs typeface="Arial"/>
                <a:sym typeface="Arial"/>
              </a:rPr>
              <a:t>Ram usage increased by 25% than before for same number of users (1500), and concurrent user access (500), now 85% of the ram is allocated.</a:t>
            </a:r>
            <a:endParaRPr sz="1300">
              <a:solidFill>
                <a:schemeClr val="dk1"/>
              </a:solidFill>
              <a:latin typeface="Arial"/>
              <a:ea typeface="Arial"/>
              <a:cs typeface="Arial"/>
              <a:sym typeface="Arial"/>
            </a:endParaRPr>
          </a:p>
          <a:p>
            <a:pPr indent="-19685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processing now need more CPU power, we notice high cpu usage and slow in servers, we recommend to double CPU for servers.</a:t>
            </a:r>
            <a:endParaRPr sz="1300">
              <a:solidFill>
                <a:schemeClr val="dk1"/>
              </a:solidFill>
              <a:latin typeface="Arial"/>
              <a:ea typeface="Arial"/>
              <a:cs typeface="Arial"/>
              <a:sym typeface="Arial"/>
            </a:endParaRPr>
          </a:p>
          <a:p>
            <a:pPr indent="-19685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 testing 100% Passed, no changes required.</a:t>
            </a:r>
            <a:endParaRPr sz="1300">
              <a:solidFill>
                <a:schemeClr val="dk1"/>
              </a:solidFill>
              <a:latin typeface="Arial"/>
              <a:ea typeface="Arial"/>
              <a:cs typeface="Arial"/>
              <a:sym typeface="Arial"/>
            </a:endParaRPr>
          </a:p>
          <a:p>
            <a:pPr indent="0" lvl="0" marL="0" rtl="0" algn="l">
              <a:spcBef>
                <a:spcPts val="1400"/>
              </a:spcBef>
              <a:spcAft>
                <a:spcPts val="0"/>
              </a:spcAft>
              <a:buNone/>
            </a:pPr>
            <a:r>
              <a:rPr b="1" lang="en" sz="1500">
                <a:solidFill>
                  <a:schemeClr val="dk1"/>
                </a:solidFill>
                <a:latin typeface="Arial"/>
                <a:ea typeface="Arial"/>
                <a:cs typeface="Arial"/>
                <a:sym typeface="Arial"/>
              </a:rPr>
              <a:t>Deployment Notes</a:t>
            </a:r>
            <a:endParaRPr b="1" sz="1500">
              <a:solidFill>
                <a:schemeClr val="dk1"/>
              </a:solidFill>
              <a:latin typeface="Arial"/>
              <a:ea typeface="Arial"/>
              <a:cs typeface="Arial"/>
              <a:sym typeface="Arial"/>
            </a:endParaRPr>
          </a:p>
          <a:p>
            <a:pPr indent="-254000" lvl="0" marL="571500" rtl="0" algn="l">
              <a:spcBef>
                <a:spcPts val="1400"/>
              </a:spcBef>
              <a:spcAft>
                <a:spcPts val="0"/>
              </a:spcAft>
              <a:buClr>
                <a:schemeClr val="dk1"/>
              </a:buClr>
              <a:buSzPts val="1300"/>
              <a:buFont typeface="Arial"/>
              <a:buChar char="-"/>
            </a:pPr>
            <a:r>
              <a:rPr lang="en" sz="1300">
                <a:solidFill>
                  <a:schemeClr val="dk1"/>
                </a:solidFill>
                <a:latin typeface="Arial"/>
                <a:ea typeface="Arial"/>
                <a:cs typeface="Arial"/>
                <a:sym typeface="Arial"/>
              </a:rPr>
              <a:t>Ask DB admin if we need to run data correction scripts</a:t>
            </a:r>
            <a:endParaRPr sz="1300">
              <a:solidFill>
                <a:schemeClr val="dk1"/>
              </a:solidFill>
              <a:latin typeface="Arial"/>
              <a:ea typeface="Arial"/>
              <a:cs typeface="Arial"/>
              <a:sym typeface="Arial"/>
            </a:endParaRPr>
          </a:p>
          <a:p>
            <a:pPr indent="-25400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Download code release </a:t>
            </a:r>
            <a:endParaRPr sz="1300">
              <a:solidFill>
                <a:schemeClr val="dk1"/>
              </a:solidFill>
              <a:latin typeface="Arial"/>
              <a:ea typeface="Arial"/>
              <a:cs typeface="Arial"/>
              <a:sym typeface="Arial"/>
            </a:endParaRPr>
          </a:p>
          <a:p>
            <a:pPr indent="-25400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Shutdown App</a:t>
            </a:r>
            <a:endParaRPr sz="1300">
              <a:solidFill>
                <a:schemeClr val="dk1"/>
              </a:solidFill>
              <a:latin typeface="Arial"/>
              <a:ea typeface="Arial"/>
              <a:cs typeface="Arial"/>
              <a:sym typeface="Arial"/>
            </a:endParaRPr>
          </a:p>
          <a:p>
            <a:pPr indent="-25400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MAKE sure DB migrate</a:t>
            </a:r>
            <a:endParaRPr sz="1300">
              <a:solidFill>
                <a:schemeClr val="dk1"/>
              </a:solidFill>
              <a:latin typeface="Arial"/>
              <a:ea typeface="Arial"/>
              <a:cs typeface="Arial"/>
              <a:sym typeface="Arial"/>
            </a:endParaRPr>
          </a:p>
          <a:p>
            <a:pPr indent="-25400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Change config</a:t>
            </a:r>
            <a:endParaRPr sz="1300">
              <a:solidFill>
                <a:schemeClr val="dk1"/>
              </a:solidFill>
              <a:latin typeface="Arial"/>
              <a:ea typeface="Arial"/>
              <a:cs typeface="Arial"/>
              <a:sym typeface="Arial"/>
            </a:endParaRPr>
          </a:p>
          <a:p>
            <a:pPr indent="-254000" lvl="0" marL="5715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Start App</a:t>
            </a:r>
            <a:endParaRPr sz="13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1"/>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Deployment File</a:t>
            </a:r>
            <a:endParaRPr sz="3700"/>
          </a:p>
          <a:p>
            <a:pPr indent="0" lvl="0" marL="0" rtl="0" algn="ctr">
              <a:spcBef>
                <a:spcPts val="0"/>
              </a:spcBef>
              <a:spcAft>
                <a:spcPts val="0"/>
              </a:spcAft>
              <a:buNone/>
            </a:pPr>
            <a:r>
              <a:rPr lang="en" sz="3700"/>
              <a:t>Release 2</a:t>
            </a:r>
            <a:endParaRPr sz="3700"/>
          </a:p>
          <a:p>
            <a:pPr indent="0" lvl="0" marL="0" rtl="0" algn="l">
              <a:spcBef>
                <a:spcPts val="0"/>
              </a:spcBef>
              <a:spcAft>
                <a:spcPts val="0"/>
              </a:spcAft>
              <a:buNone/>
            </a:pPr>
            <a:r>
              <a:t/>
            </a:r>
            <a:endParaRPr b="1" sz="3600"/>
          </a:p>
        </p:txBody>
      </p:sp>
      <p:sp>
        <p:nvSpPr>
          <p:cNvPr id="239" name="Google Shape;239;p61"/>
          <p:cNvSpPr txBox="1"/>
          <p:nvPr>
            <p:ph idx="1" type="body"/>
          </p:nvPr>
        </p:nvSpPr>
        <p:spPr>
          <a:xfrm>
            <a:off x="264900" y="16777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Update the file for Release 2 to match the description in the scenario:</a:t>
            </a:r>
            <a:endParaRPr sz="14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a:t>
            </a:r>
            <a:r>
              <a:rPr b="1" lang="en" sz="1400">
                <a:solidFill>
                  <a:srgbClr val="FF0000"/>
                </a:solidFill>
                <a:latin typeface="Courier New"/>
                <a:ea typeface="Courier New"/>
                <a:cs typeface="Courier New"/>
                <a:sym typeface="Courier New"/>
              </a:rPr>
              <a:t>8</a:t>
            </a:r>
            <a:endParaRPr b="1"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b="1" lang="en" sz="1400">
                <a:solidFill>
                  <a:srgbClr val="FF0000"/>
                </a:solidFill>
                <a:latin typeface="Courier New"/>
                <a:ea typeface="Courier New"/>
                <a:cs typeface="Courier New"/>
                <a:sym typeface="Courier New"/>
              </a:rPr>
              <a:t>320</a:t>
            </a:r>
            <a:r>
              <a:rPr b="1" lang="en" sz="1400">
                <a:solidFill>
                  <a:srgbClr val="FF0000"/>
                </a:solidFill>
                <a:latin typeface="Courier New"/>
                <a:ea typeface="Courier New"/>
                <a:cs typeface="Courier New"/>
                <a:sym typeface="Courier New"/>
              </a:rPr>
              <a:t>mb</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b="1" lang="en" sz="1400">
                <a:solidFill>
                  <a:srgbClr val="FF0000"/>
                </a:solidFill>
                <a:latin typeface="Courier New"/>
                <a:ea typeface="Courier New"/>
                <a:cs typeface="Courier New"/>
                <a:sym typeface="Courier New"/>
              </a:rPr>
              <a:t>250m</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order_processor</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b="1" lang="en" sz="1400">
                <a:solidFill>
                  <a:srgbClr val="FF0000"/>
                </a:solidFill>
                <a:latin typeface="Courier New"/>
                <a:ea typeface="Courier New"/>
                <a:cs typeface="Courier New"/>
                <a:sym typeface="Courier New"/>
              </a:rPr>
              <a:t>1024mb</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b="1" lang="en" sz="1400">
                <a:solidFill>
                  <a:srgbClr val="FF0000"/>
                </a:solidFill>
                <a:latin typeface="Courier New"/>
                <a:ea typeface="Courier New"/>
                <a:cs typeface="Courier New"/>
                <a:sym typeface="Courier New"/>
              </a:rPr>
              <a:t>500m</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3" name="Shape 243"/>
        <p:cNvGrpSpPr/>
        <p:nvPr/>
      </p:nvGrpSpPr>
      <p:grpSpPr>
        <a:xfrm>
          <a:off x="0" y="0"/>
          <a:ext cx="0" cy="0"/>
          <a:chOff x="0" y="0"/>
          <a:chExt cx="0" cy="0"/>
        </a:xfrm>
      </p:grpSpPr>
      <p:sp>
        <p:nvSpPr>
          <p:cNvPr id="244" name="Google Shape;244;p62"/>
          <p:cNvSpPr/>
          <p:nvPr/>
        </p:nvSpPr>
        <p:spPr>
          <a:xfrm>
            <a:off x="1184725" y="4003550"/>
            <a:ext cx="5583900" cy="34053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Scenario</a:t>
            </a:r>
            <a:r>
              <a:rPr b="1" lang="en" sz="3000">
                <a:solidFill>
                  <a:srgbClr val="FFFFFF"/>
                </a:solidFill>
                <a:latin typeface="Open Sans"/>
                <a:ea typeface="Open Sans"/>
                <a:cs typeface="Open Sans"/>
                <a:sym typeface="Open Sans"/>
              </a:rPr>
              <a:t>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600">
                <a:solidFill>
                  <a:srgbClr val="FFFFFF"/>
                </a:solidFill>
                <a:latin typeface="Open Sans"/>
                <a:ea typeface="Open Sans"/>
                <a:cs typeface="Open Sans"/>
                <a:sym typeface="Open Sans"/>
              </a:rPr>
              <a:t>On-Call Shift</a:t>
            </a:r>
            <a:endParaRPr b="1" sz="3600">
              <a:solidFill>
                <a:srgbClr val="FFFFFF"/>
              </a:solidFill>
              <a:latin typeface="Open Sans"/>
              <a:ea typeface="Open Sans"/>
              <a:cs typeface="Open Sans"/>
              <a:sym typeface="Open Sans"/>
            </a:endParaRPr>
          </a:p>
        </p:txBody>
      </p:sp>
      <p:sp>
        <p:nvSpPr>
          <p:cNvPr id="245" name="Google Shape;245;p6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3"/>
          <p:cNvSpPr txBox="1"/>
          <p:nvPr>
            <p:ph type="title"/>
          </p:nvPr>
        </p:nvSpPr>
        <p:spPr>
          <a:xfrm>
            <a:off x="264895" y="726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On-Call Shift </a:t>
            </a:r>
            <a:endParaRPr b="1" sz="3600"/>
          </a:p>
        </p:txBody>
      </p:sp>
      <p:sp>
        <p:nvSpPr>
          <p:cNvPr id="251" name="Google Shape;251;p63"/>
          <p:cNvSpPr txBox="1"/>
          <p:nvPr>
            <p:ph idx="1" type="body"/>
          </p:nvPr>
        </p:nvSpPr>
        <p:spPr>
          <a:xfrm>
            <a:off x="264900" y="935225"/>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Summary</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Alert Components</a:t>
            </a:r>
            <a:endParaRPr b="1" sz="16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a:solidFill>
                <a:schemeClr val="dk1"/>
              </a:solidFill>
              <a:latin typeface="Arial"/>
              <a:ea typeface="Arial"/>
              <a:cs typeface="Arial"/>
              <a:sym typeface="Arial"/>
            </a:endParaRPr>
          </a:p>
          <a:p>
            <a:pPr indent="0" lvl="0" marL="0" rtl="0" algn="l">
              <a:spcBef>
                <a:spcPts val="1200"/>
              </a:spcBef>
              <a:spcAft>
                <a:spcPts val="0"/>
              </a:spcAft>
              <a:buNone/>
            </a:pPr>
            <a:r>
              <a:rPr b="1" lang="en" sz="1600">
                <a:solidFill>
                  <a:schemeClr val="dk1"/>
                </a:solidFill>
                <a:latin typeface="Arial"/>
                <a:ea typeface="Arial"/>
                <a:cs typeface="Arial"/>
                <a:sym typeface="Arial"/>
              </a:rPr>
              <a:t>On-Call Log</a:t>
            </a:r>
            <a:endParaRPr b="1" sz="16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a:solidFill>
                <a:schemeClr val="dk1"/>
              </a:solidFill>
              <a:latin typeface="Arial"/>
              <a:ea typeface="Arial"/>
              <a:cs typeface="Arial"/>
              <a:sym typeface="Arial"/>
            </a:endParaRPr>
          </a:p>
          <a:p>
            <a:pPr indent="0" lvl="0" marL="0" rtl="0" algn="l">
              <a:spcBef>
                <a:spcPts val="1200"/>
              </a:spcBef>
              <a:spcAft>
                <a:spcPts val="0"/>
              </a:spcAft>
              <a:buNone/>
            </a:pPr>
            <a:r>
              <a:rPr b="1" lang="en" sz="1600">
                <a:solidFill>
                  <a:schemeClr val="dk1"/>
                </a:solidFill>
                <a:latin typeface="Arial"/>
                <a:ea typeface="Arial"/>
                <a:cs typeface="Arial"/>
                <a:sym typeface="Arial"/>
              </a:rPr>
              <a:t>Post-Mortem</a:t>
            </a:r>
            <a:endParaRPr b="1" sz="16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a:latin typeface="Open Sans"/>
                <a:ea typeface="Open Sans"/>
                <a:cs typeface="Open Sans"/>
                <a:sym typeface="Open Sans"/>
              </a:rPr>
              <a:t>	</a:t>
            </a:r>
            <a:endParaRPr sz="15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4"/>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1</a:t>
            </a:r>
            <a:endParaRPr b="1" sz="3600"/>
          </a:p>
        </p:txBody>
      </p:sp>
      <p:sp>
        <p:nvSpPr>
          <p:cNvPr id="257" name="Google Shape;257;p64"/>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Low Storage Alert</a:t>
            </a:r>
            <a:r>
              <a:rPr b="1" lang="en" sz="1600">
                <a:solidFill>
                  <a:schemeClr val="dk1"/>
                </a:solidFill>
                <a:latin typeface="Arial"/>
                <a:ea typeface="Arial"/>
                <a:cs typeface="Arial"/>
                <a:sym typeface="Arial"/>
              </a:rPr>
              <a:t> </a:t>
            </a:r>
            <a:endParaRPr b="1" sz="16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800">
                <a:solidFill>
                  <a:schemeClr val="dk1"/>
                </a:solidFill>
                <a:latin typeface="Arial"/>
                <a:ea typeface="Arial"/>
                <a:cs typeface="Arial"/>
                <a:sym typeface="Arial"/>
              </a:rPr>
              <a:t>Summary</a:t>
            </a:r>
            <a:endParaRPr b="1" sz="18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SOP</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258" name="Google Shape;258;p64"/>
          <p:cNvSpPr txBox="1"/>
          <p:nvPr/>
        </p:nvSpPr>
        <p:spPr>
          <a:xfrm>
            <a:off x="403575" y="4377275"/>
            <a:ext cx="6395100" cy="1693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Low Storage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Depending on the specific alert take the following action:</a:t>
            </a:r>
            <a:br>
              <a:rPr lang="en">
                <a:latin typeface="Open Sans Light"/>
                <a:ea typeface="Open Sans Light"/>
                <a:cs typeface="Open Sans Light"/>
                <a:sym typeface="Open Sans Light"/>
              </a:rPr>
            </a:b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p:txBody>
      </p:sp>
      <p:pic>
        <p:nvPicPr>
          <p:cNvPr id="259" name="Google Shape;259;p64"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5"/>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2</a:t>
            </a:r>
            <a:endParaRPr b="1" sz="3600"/>
          </a:p>
        </p:txBody>
      </p:sp>
      <p:sp>
        <p:nvSpPr>
          <p:cNvPr id="265" name="Google Shape;265;p65"/>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DNS Troubles</a:t>
            </a:r>
            <a:endParaRPr b="1" sz="24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800">
                <a:solidFill>
                  <a:schemeClr val="dk1"/>
                </a:solidFill>
                <a:latin typeface="Arial"/>
                <a:ea typeface="Arial"/>
                <a:cs typeface="Arial"/>
                <a:sym typeface="Arial"/>
              </a:rPr>
              <a:t>Summary</a:t>
            </a:r>
            <a:endParaRPr b="1" sz="18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n" sz="1400">
                <a:solidFill>
                  <a:schemeClr val="dk1"/>
                </a:solidFill>
                <a:latin typeface="Arial"/>
                <a:ea typeface="Arial"/>
                <a:cs typeface="Arial"/>
                <a:sym typeface="Arial"/>
              </a:rPr>
              <a:t>The networking team recently added a secondary backup DNS server to increase </a:t>
            </a:r>
            <a:r>
              <a:rPr lang="en" sz="1400">
                <a:solidFill>
                  <a:schemeClr val="dk1"/>
                </a:solidFill>
                <a:latin typeface="Arial"/>
                <a:ea typeface="Arial"/>
                <a:cs typeface="Arial"/>
                <a:sym typeface="Arial"/>
              </a:rPr>
              <a:t>reliability since the one they are using now tends to go down frequently. Your team has several checks in place monitoring the DNS servers to make sure they are up at all times. </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SOP</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266" name="Google Shape;266;p65"/>
          <p:cNvSpPr txBox="1"/>
          <p:nvPr/>
        </p:nvSpPr>
        <p:spPr>
          <a:xfrm>
            <a:off x="547950" y="3694275"/>
            <a:ext cx="6959700" cy="5141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indent="-317500" lvl="0" marL="914400" rtl="0" algn="l">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indent="-317500" lvl="1" marL="1828800" rtl="0" algn="l">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indent="-317500" lvl="0" marL="914400" rtl="0" algn="l">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indent="-317500" lvl="0" marL="914400" rtl="0" algn="l">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indent="-317500" lvl="1" marL="1828800" rtl="0" algn="l">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6"/>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2</a:t>
            </a:r>
            <a:endParaRPr b="1" sz="3600"/>
          </a:p>
        </p:txBody>
      </p:sp>
      <p:sp>
        <p:nvSpPr>
          <p:cNvPr id="272" name="Google Shape;272;p66"/>
          <p:cNvSpPr txBox="1"/>
          <p:nvPr>
            <p:ph idx="1" type="body"/>
          </p:nvPr>
        </p:nvSpPr>
        <p:spPr>
          <a:xfrm>
            <a:off x="0" y="877825"/>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DNS Troubles,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pic>
        <p:nvPicPr>
          <p:cNvPr id="273" name="Google Shape;273;p66"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74" name="Google Shape;274;p66"/>
          <p:cNvGraphicFramePr/>
          <p:nvPr/>
        </p:nvGraphicFramePr>
        <p:xfrm>
          <a:off x="797275" y="6146100"/>
          <a:ext cx="3000000" cy="3000000"/>
        </p:xfrm>
        <a:graphic>
          <a:graphicData uri="http://schemas.openxmlformats.org/drawingml/2006/table">
            <a:tbl>
              <a:tblPr>
                <a:noFill/>
                <a:tableStyleId>{2B954BF6-C4CE-44EC-9869-B40057D3009B}</a:tableStyleId>
              </a:tblPr>
              <a:tblGrid>
                <a:gridCol w="2933700"/>
                <a:gridCol w="2933700"/>
              </a:tblGrid>
              <a:tr h="381000">
                <a:tc gridSpan="2">
                  <a:txBody>
                    <a:bodyPr/>
                    <a:lstStyle/>
                    <a:p>
                      <a:pPr indent="0" lvl="0" marL="0" rtl="0" algn="ctr">
                        <a:spcBef>
                          <a:spcPts val="0"/>
                        </a:spcBef>
                        <a:spcAft>
                          <a:spcPts val="0"/>
                        </a:spcAft>
                        <a:buNone/>
                      </a:pPr>
                      <a:r>
                        <a:rPr lang="en"/>
                        <a:t>Networking Server Status Page</a:t>
                      </a:r>
                      <a:endParaRPr/>
                    </a:p>
                  </a:txBody>
                  <a:tcPr marT="91425" marB="91425" marR="91425" marL="91425"/>
                </a:tc>
                <a:tc hMerge="1"/>
              </a:tr>
              <a:tr h="381000">
                <a:tc>
                  <a:txBody>
                    <a:bodyPr/>
                    <a:lstStyle/>
                    <a:p>
                      <a:pPr indent="0" lvl="0" marL="0" rtl="0" algn="l">
                        <a:spcBef>
                          <a:spcPts val="0"/>
                        </a:spcBef>
                        <a:spcAft>
                          <a:spcPts val="0"/>
                        </a:spcAft>
                        <a:buNone/>
                      </a:pPr>
                      <a:r>
                        <a:rPr lang="en"/>
                        <a:t>Server</a:t>
                      </a:r>
                      <a:endParaRPr/>
                    </a:p>
                  </a:txBody>
                  <a:tcPr marT="91425" marB="91425" marR="91425" marL="91425"/>
                </a:tc>
                <a:tc>
                  <a:txBody>
                    <a:bodyPr/>
                    <a:lstStyle/>
                    <a:p>
                      <a:pPr indent="0" lvl="0" marL="0" rtl="0" algn="l">
                        <a:spcBef>
                          <a:spcPts val="0"/>
                        </a:spcBef>
                        <a:spcAft>
                          <a:spcPts val="0"/>
                        </a:spcAft>
                        <a:buNone/>
                      </a:pPr>
                      <a:r>
                        <a:rPr lang="en"/>
                        <a:t>Status </a:t>
                      </a:r>
                      <a:endParaRPr/>
                    </a:p>
                  </a:txBody>
                  <a:tcPr marT="91425" marB="91425" marR="91425" marL="91425"/>
                </a:tc>
              </a:tr>
              <a:tr h="381000">
                <a:tc>
                  <a:txBody>
                    <a:bodyPr/>
                    <a:lstStyle/>
                    <a:p>
                      <a:pPr indent="0" lvl="0" marL="0" rtl="0" algn="l">
                        <a:spcBef>
                          <a:spcPts val="0"/>
                        </a:spcBef>
                        <a:spcAft>
                          <a:spcPts val="0"/>
                        </a:spcAft>
                        <a:buNone/>
                      </a:pPr>
                      <a:r>
                        <a:rPr lang="en"/>
                        <a:t>DNS1</a:t>
                      </a:r>
                      <a:endParaRPr/>
                    </a:p>
                  </a:txBody>
                  <a:tcPr marT="91425" marB="91425" marR="91425" marL="91425"/>
                </a:tc>
                <a:tc>
                  <a:txBody>
                    <a:bodyPr/>
                    <a:lstStyle/>
                    <a:p>
                      <a:pPr indent="0" lvl="0" marL="0" rtl="0" algn="l">
                        <a:spcBef>
                          <a:spcPts val="0"/>
                        </a:spcBef>
                        <a:spcAft>
                          <a:spcPts val="0"/>
                        </a:spcAft>
                        <a:buNone/>
                      </a:pPr>
                      <a:r>
                        <a:rPr lang="en">
                          <a:solidFill>
                            <a:srgbClr val="00FF00"/>
                          </a:solidFill>
                        </a:rPr>
                        <a:t>UP</a:t>
                      </a:r>
                      <a:endParaRPr>
                        <a:solidFill>
                          <a:srgbClr val="00FF00"/>
                        </a:solidFill>
                      </a:endParaRPr>
                    </a:p>
                  </a:txBody>
                  <a:tcPr marT="91425" marB="91425" marR="91425" marL="91425"/>
                </a:tc>
              </a:tr>
              <a:tr h="381000">
                <a:tc>
                  <a:txBody>
                    <a:bodyPr/>
                    <a:lstStyle/>
                    <a:p>
                      <a:pPr indent="0" lvl="0" marL="0" rtl="0" algn="l">
                        <a:spcBef>
                          <a:spcPts val="0"/>
                        </a:spcBef>
                        <a:spcAft>
                          <a:spcPts val="0"/>
                        </a:spcAft>
                        <a:buNone/>
                      </a:pPr>
                      <a:r>
                        <a:rPr lang="en"/>
                        <a:t>DNS2</a:t>
                      </a:r>
                      <a:endParaRPr/>
                    </a:p>
                  </a:txBody>
                  <a:tcPr marT="91425" marB="91425" marR="91425" marL="91425"/>
                </a:tc>
                <a:tc>
                  <a:txBody>
                    <a:bodyPr/>
                    <a:lstStyle/>
                    <a:p>
                      <a:pPr indent="0" lvl="0" marL="0" rtl="0" algn="l">
                        <a:spcBef>
                          <a:spcPts val="0"/>
                        </a:spcBef>
                        <a:spcAft>
                          <a:spcPts val="0"/>
                        </a:spcAft>
                        <a:buNone/>
                      </a:pPr>
                      <a:r>
                        <a:rPr lang="en">
                          <a:solidFill>
                            <a:srgbClr val="00FF00"/>
                          </a:solidFill>
                        </a:rPr>
                        <a:t>UP</a:t>
                      </a:r>
                      <a:endParaRPr>
                        <a:solidFill>
                          <a:srgbClr val="00FF00"/>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7"/>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2</a:t>
            </a:r>
            <a:endParaRPr b="1" sz="3600"/>
          </a:p>
        </p:txBody>
      </p:sp>
      <p:sp>
        <p:nvSpPr>
          <p:cNvPr id="280" name="Google Shape;280;p67"/>
          <p:cNvSpPr txBox="1"/>
          <p:nvPr>
            <p:ph idx="1" type="body"/>
          </p:nvPr>
        </p:nvSpPr>
        <p:spPr>
          <a:xfrm>
            <a:off x="0" y="8578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DNS Troubles,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pic>
        <p:nvPicPr>
          <p:cNvPr id="281" name="Google Shape;281;p67"/>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8"/>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3</a:t>
            </a:r>
            <a:endParaRPr b="1" sz="3600"/>
          </a:p>
        </p:txBody>
      </p:sp>
      <p:sp>
        <p:nvSpPr>
          <p:cNvPr id="287" name="Google Shape;287;p68"/>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Application</a:t>
            </a:r>
            <a:r>
              <a:rPr b="1" lang="en" sz="16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Outage</a:t>
            </a:r>
            <a:endParaRPr b="1" sz="2400">
              <a:solidFill>
                <a:schemeClr val="dk1"/>
              </a:solidFill>
              <a:latin typeface="Arial"/>
              <a:ea typeface="Arial"/>
              <a:cs typeface="Arial"/>
              <a:sym typeface="Arial"/>
            </a:endParaRPr>
          </a:p>
          <a:p>
            <a:pPr indent="0" lvl="0" marL="0" rtl="0" algn="l">
              <a:spcBef>
                <a:spcPts val="1200"/>
              </a:spcBef>
              <a:spcAft>
                <a:spcPts val="0"/>
              </a:spcAft>
              <a:buNone/>
            </a:pPr>
            <a:r>
              <a:rPr b="1" lang="en" sz="1800">
                <a:solidFill>
                  <a:schemeClr val="dk1"/>
                </a:solidFill>
                <a:latin typeface="Arial"/>
                <a:ea typeface="Arial"/>
                <a:cs typeface="Arial"/>
                <a:sym typeface="Arial"/>
              </a:rPr>
              <a:t>Summary</a:t>
            </a:r>
            <a:endParaRPr b="1" sz="1800">
              <a:solidFill>
                <a:schemeClr val="dk1"/>
              </a:solidFill>
              <a:latin typeface="Arial"/>
              <a:ea typeface="Arial"/>
              <a:cs typeface="Arial"/>
              <a:sym typeface="Arial"/>
            </a:endParaRPr>
          </a:p>
          <a:p>
            <a:pPr indent="0" lvl="0" marL="0" rtl="0" algn="l">
              <a:spcBef>
                <a:spcPts val="1200"/>
              </a:spcBef>
              <a:spcAft>
                <a:spcPts val="0"/>
              </a:spcAft>
              <a:buNone/>
            </a:pPr>
            <a:r>
              <a:rPr lang="en" sz="120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SOP</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Details</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288" name="Google Shape;288;p68"/>
          <p:cNvSpPr txBox="1"/>
          <p:nvPr/>
        </p:nvSpPr>
        <p:spPr>
          <a:xfrm>
            <a:off x="344550" y="3458825"/>
            <a:ext cx="6506700" cy="2555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Application Down</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Customer Support -- Susan 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Networking -- Bob Sparrow</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Ops -- Glen 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Database Admin -- Karen House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	</a:t>
            </a:r>
            <a:r>
              <a:rPr lang="en">
                <a:latin typeface="Open Sans Light"/>
                <a:ea typeface="Open Sans Light"/>
                <a:cs typeface="Open Sans Light"/>
                <a:sym typeface="Open Sans Light"/>
              </a:rPr>
              <a:t>Development</a:t>
            </a:r>
            <a:r>
              <a:rPr lang="en">
                <a:latin typeface="Open Sans Light"/>
                <a:ea typeface="Open Sans Light"/>
                <a:cs typeface="Open Sans Light"/>
                <a:sym typeface="Open Sans Light"/>
              </a:rPr>
              <a:t> Team – Gal Tree</a:t>
            </a:r>
            <a:endParaRPr>
              <a:latin typeface="Open Sans Light"/>
              <a:ea typeface="Open Sans Light"/>
              <a:cs typeface="Open Sans Light"/>
              <a:sym typeface="Open Sans Light"/>
            </a:endParaRPr>
          </a:p>
        </p:txBody>
      </p:sp>
      <p:graphicFrame>
        <p:nvGraphicFramePr>
          <p:cNvPr id="289" name="Google Shape;289;p68"/>
          <p:cNvGraphicFramePr/>
          <p:nvPr/>
        </p:nvGraphicFramePr>
        <p:xfrm>
          <a:off x="664200" y="6732100"/>
          <a:ext cx="3000000" cy="3000000"/>
        </p:xfrm>
        <a:graphic>
          <a:graphicData uri="http://schemas.openxmlformats.org/drawingml/2006/table">
            <a:tbl>
              <a:tblPr>
                <a:noFill/>
                <a:tableStyleId>{2B954BF6-C4CE-44EC-9869-B40057D3009B}</a:tableStyleId>
              </a:tblPr>
              <a:tblGrid>
                <a:gridCol w="2933700"/>
                <a:gridCol w="2933700"/>
              </a:tblGrid>
              <a:tr h="381000">
                <a:tc gridSpan="2">
                  <a:txBody>
                    <a:bodyPr/>
                    <a:lstStyle/>
                    <a:p>
                      <a:pPr indent="0" lvl="0" marL="0" rtl="0" algn="ctr">
                        <a:spcBef>
                          <a:spcPts val="0"/>
                        </a:spcBef>
                        <a:spcAft>
                          <a:spcPts val="0"/>
                        </a:spcAft>
                        <a:buNone/>
                      </a:pPr>
                      <a:r>
                        <a:rPr lang="en"/>
                        <a:t>Main App Status</a:t>
                      </a:r>
                      <a:endParaRPr/>
                    </a:p>
                  </a:txBody>
                  <a:tcPr marT="91425" marB="91425" marR="91425" marL="91425"/>
                </a:tc>
                <a:tc hMerge="1"/>
              </a:tr>
              <a:tr h="381000">
                <a:tc>
                  <a:txBody>
                    <a:bodyPr/>
                    <a:lstStyle/>
                    <a:p>
                      <a:pPr indent="0" lvl="0" marL="0" rtl="0" algn="l">
                        <a:spcBef>
                          <a:spcPts val="0"/>
                        </a:spcBef>
                        <a:spcAft>
                          <a:spcPts val="0"/>
                        </a:spcAft>
                        <a:buNone/>
                      </a:pPr>
                      <a:r>
                        <a:rPr lang="en"/>
                        <a:t>Endpoint or Host</a:t>
                      </a:r>
                      <a:endParaRPr/>
                    </a:p>
                  </a:txBody>
                  <a:tcPr marT="91425" marB="91425" marR="91425" marL="91425"/>
                </a:tc>
                <a:tc>
                  <a:txBody>
                    <a:bodyPr/>
                    <a:lstStyle/>
                    <a:p>
                      <a:pPr indent="0" lvl="0" marL="0" rtl="0" algn="l">
                        <a:spcBef>
                          <a:spcPts val="0"/>
                        </a:spcBef>
                        <a:spcAft>
                          <a:spcPts val="0"/>
                        </a:spcAft>
                        <a:buNone/>
                      </a:pPr>
                      <a:r>
                        <a:rPr lang="en"/>
                        <a:t>Status</a:t>
                      </a:r>
                      <a:endParaRPr/>
                    </a:p>
                  </a:txBody>
                  <a:tcPr marT="91425" marB="91425" marR="91425" marL="91425"/>
                </a:tc>
              </a:tr>
              <a:tr h="381000">
                <a:tc>
                  <a:txBody>
                    <a:bodyPr/>
                    <a:lstStyle/>
                    <a:p>
                      <a:pPr indent="0" lvl="0" marL="0" rtl="0" algn="l">
                        <a:spcBef>
                          <a:spcPts val="0"/>
                        </a:spcBef>
                        <a:spcAft>
                          <a:spcPts val="0"/>
                        </a:spcAft>
                        <a:buNone/>
                      </a:pPr>
                      <a:r>
                        <a:rPr lang="en"/>
                        <a:t>exoticplant.plant</a:t>
                      </a:r>
                      <a:endParaRPr/>
                    </a:p>
                  </a:txBody>
                  <a:tcPr marT="91425" marB="91425" marR="91425" marL="91425"/>
                </a:tc>
                <a:tc>
                  <a:txBody>
                    <a:bodyPr/>
                    <a:lstStyle/>
                    <a:p>
                      <a:pPr indent="0" lvl="0" marL="0" rtl="0" algn="l">
                        <a:spcBef>
                          <a:spcPts val="0"/>
                        </a:spcBef>
                        <a:spcAft>
                          <a:spcPts val="0"/>
                        </a:spcAft>
                        <a:buNone/>
                      </a:pPr>
                      <a:r>
                        <a:rPr lang="en"/>
                        <a:t>UNREACHABLE</a:t>
                      </a:r>
                      <a:endParaRPr/>
                    </a:p>
                  </a:txBody>
                  <a:tcPr marT="91425" marB="91425" marR="91425" marL="91425"/>
                </a:tc>
              </a:tr>
              <a:tr h="381000">
                <a:tc>
                  <a:txBody>
                    <a:bodyPr/>
                    <a:lstStyle/>
                    <a:p>
                      <a:pPr indent="0" lvl="0" marL="0" rtl="0" algn="l">
                        <a:spcBef>
                          <a:spcPts val="0"/>
                        </a:spcBef>
                        <a:spcAft>
                          <a:spcPts val="0"/>
                        </a:spcAft>
                        <a:buNone/>
                      </a:pPr>
                      <a:r>
                        <a:rPr lang="en"/>
                        <a:t>planthost1.internal</a:t>
                      </a:r>
                      <a:endParaRPr/>
                    </a:p>
                  </a:txBody>
                  <a:tcPr marT="91425" marB="91425" marR="91425" marL="91425"/>
                </a:tc>
                <a:tc>
                  <a:txBody>
                    <a:bodyPr/>
                    <a:lstStyle/>
                    <a:p>
                      <a:pPr indent="0" lvl="0" marL="0" rtl="0" algn="l">
                        <a:spcBef>
                          <a:spcPts val="0"/>
                        </a:spcBef>
                        <a:spcAft>
                          <a:spcPts val="0"/>
                        </a:spcAft>
                        <a:buNone/>
                      </a:pPr>
                      <a:r>
                        <a:rPr lang="en"/>
                        <a:t>UP</a:t>
                      </a:r>
                      <a:endParaRPr/>
                    </a:p>
                  </a:txBody>
                  <a:tcPr marT="91425" marB="91425" marR="91425" marL="91425"/>
                </a:tc>
              </a:tr>
              <a:tr h="381000">
                <a:tc>
                  <a:txBody>
                    <a:bodyPr/>
                    <a:lstStyle/>
                    <a:p>
                      <a:pPr indent="0" lvl="0" marL="0" rtl="0" algn="l">
                        <a:spcBef>
                          <a:spcPts val="0"/>
                        </a:spcBef>
                        <a:spcAft>
                          <a:spcPts val="0"/>
                        </a:spcAft>
                        <a:buNone/>
                      </a:pPr>
                      <a:r>
                        <a:rPr lang="en"/>
                        <a:t>planthost2.internal</a:t>
                      </a:r>
                      <a:endParaRPr/>
                    </a:p>
                  </a:txBody>
                  <a:tcPr marT="91425" marB="91425" marR="91425" marL="91425"/>
                </a:tc>
                <a:tc>
                  <a:txBody>
                    <a:bodyPr/>
                    <a:lstStyle/>
                    <a:p>
                      <a:pPr indent="0" lvl="0" marL="0" rtl="0" algn="l">
                        <a:spcBef>
                          <a:spcPts val="0"/>
                        </a:spcBef>
                        <a:spcAft>
                          <a:spcPts val="0"/>
                        </a:spcAft>
                        <a:buNone/>
                      </a:pPr>
                      <a:r>
                        <a:rPr lang="en"/>
                        <a:t>UP</a:t>
                      </a:r>
                      <a:endParaRPr/>
                    </a:p>
                  </a:txBody>
                  <a:tcPr marT="91425" marB="91425" marR="91425" marL="91425"/>
                </a:tc>
              </a:tr>
              <a:tr h="381000">
                <a:tc>
                  <a:txBody>
                    <a:bodyPr/>
                    <a:lstStyle/>
                    <a:p>
                      <a:pPr indent="0" lvl="0" marL="0" rtl="0" algn="l">
                        <a:spcBef>
                          <a:spcPts val="0"/>
                        </a:spcBef>
                        <a:spcAft>
                          <a:spcPts val="0"/>
                        </a:spcAft>
                        <a:buNone/>
                      </a:pPr>
                      <a:r>
                        <a:rPr lang="en"/>
                        <a:t>exoticplant.plant.internal</a:t>
                      </a:r>
                      <a:endParaRPr/>
                    </a:p>
                  </a:txBody>
                  <a:tcPr marT="91425" marB="91425" marR="91425" marL="91425"/>
                </a:tc>
                <a:tc>
                  <a:txBody>
                    <a:bodyPr/>
                    <a:lstStyle/>
                    <a:p>
                      <a:pPr indent="0" lvl="0" marL="0" rtl="0" algn="l">
                        <a:spcBef>
                          <a:spcPts val="0"/>
                        </a:spcBef>
                        <a:spcAft>
                          <a:spcPts val="0"/>
                        </a:spcAft>
                        <a:buNone/>
                      </a:pPr>
                      <a:r>
                        <a:rPr lang="en"/>
                        <a:t>UNREACHABLE</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9"/>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3</a:t>
            </a:r>
            <a:endParaRPr b="1" sz="3600"/>
          </a:p>
        </p:txBody>
      </p:sp>
      <p:sp>
        <p:nvSpPr>
          <p:cNvPr id="295" name="Google Shape;295;p69"/>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Application</a:t>
            </a:r>
            <a:r>
              <a:rPr b="1" lang="en" sz="16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Outage,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cont.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pic>
        <p:nvPicPr>
          <p:cNvPr id="296" name="Google Shape;296;p69"/>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2"/>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Overview:</a:t>
            </a:r>
            <a:endParaRPr b="1" sz="3600"/>
          </a:p>
        </p:txBody>
      </p:sp>
      <p:sp>
        <p:nvSpPr>
          <p:cNvPr id="184" name="Google Shape;184;p52"/>
          <p:cNvSpPr txBox="1"/>
          <p:nvPr>
            <p:ph idx="1" type="body"/>
          </p:nvPr>
        </p:nvSpPr>
        <p:spPr>
          <a:xfrm>
            <a:off x="264900" y="1465499"/>
            <a:ext cx="7242600" cy="8484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800">
                <a:latin typeface="Open Sans"/>
                <a:ea typeface="Open Sans"/>
                <a:cs typeface="Open Sans"/>
                <a:sym typeface="Open Sans"/>
              </a:rPr>
              <a:t>You have recently joined the SRE team for an exotic plant reseller startup. They already have a small SRE team in place </a:t>
            </a:r>
            <a:r>
              <a:rPr b="1" lang="en" sz="1800">
                <a:latin typeface="Open Sans"/>
                <a:ea typeface="Open Sans"/>
                <a:cs typeface="Open Sans"/>
                <a:sym typeface="Open Sans"/>
              </a:rPr>
              <a:t>consisting</a:t>
            </a:r>
            <a:r>
              <a:rPr b="1" lang="en" sz="1800">
                <a:latin typeface="Open Sans"/>
                <a:ea typeface="Open Sans"/>
                <a:cs typeface="Open Sans"/>
                <a:sym typeface="Open Sans"/>
              </a:rPr>
              <a:t> of two other members. You are just finishing up your training period and are now ready to be on your own. </a:t>
            </a:r>
            <a:endParaRPr b="1" sz="18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b="1" sz="18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800">
                <a:latin typeface="Open Sans"/>
                <a:ea typeface="Open Sans"/>
                <a:cs typeface="Open Sans"/>
                <a:sym typeface="Open Sans"/>
              </a:rPr>
              <a:t>You have a busy week ahead of you as there is a release this week plus your on-call shift. Part of your release </a:t>
            </a:r>
            <a:r>
              <a:rPr b="1" lang="en" sz="1800">
                <a:latin typeface="Open Sans"/>
                <a:ea typeface="Open Sans"/>
                <a:cs typeface="Open Sans"/>
                <a:sym typeface="Open Sans"/>
              </a:rPr>
              <a:t>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b="1" sz="18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0"/>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On-Call Shift -- Alert 3</a:t>
            </a:r>
            <a:endParaRPr b="1" sz="3600"/>
          </a:p>
        </p:txBody>
      </p:sp>
      <p:sp>
        <p:nvSpPr>
          <p:cNvPr id="302" name="Google Shape;302;p70"/>
          <p:cNvSpPr txBox="1"/>
          <p:nvPr>
            <p:ph idx="1" type="body"/>
          </p:nvPr>
        </p:nvSpPr>
        <p:spPr>
          <a:xfrm>
            <a:off x="0" y="893350"/>
            <a:ext cx="7242600" cy="8535900"/>
          </a:xfrm>
          <a:prstGeom prst="rect">
            <a:avLst/>
          </a:prstGeom>
        </p:spPr>
        <p:txBody>
          <a:bodyPr anchorCtr="0" anchor="t" bIns="91425" lIns="91425" spcFirstLastPara="1" rIns="91425" wrap="square" tIns="91425">
            <a:noAutofit/>
          </a:bodyPr>
          <a:lstStyle/>
          <a:p>
            <a:pPr indent="0" lvl="0" marL="0" rtl="0" algn="ctr">
              <a:spcBef>
                <a:spcPts val="1400"/>
              </a:spcBef>
              <a:spcAft>
                <a:spcPts val="0"/>
              </a:spcAft>
              <a:buClr>
                <a:schemeClr val="dk1"/>
              </a:buClr>
              <a:buSzPts val="1100"/>
              <a:buFont typeface="Arial"/>
              <a:buNone/>
            </a:pPr>
            <a:r>
              <a:rPr b="1" lang="en" sz="2400">
                <a:solidFill>
                  <a:schemeClr val="dk1"/>
                </a:solidFill>
                <a:latin typeface="Arial"/>
                <a:ea typeface="Arial"/>
                <a:cs typeface="Arial"/>
                <a:sym typeface="Arial"/>
              </a:rPr>
              <a:t>Application</a:t>
            </a:r>
            <a:r>
              <a:rPr b="1" lang="en" sz="16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Outage, cont</a:t>
            </a:r>
            <a:endParaRPr b="1" sz="2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Log/Monitoring, cont.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
        <p:nvSpPr>
          <p:cNvPr id="303" name="Google Shape;303;p70"/>
          <p:cNvSpPr txBox="1"/>
          <p:nvPr/>
        </p:nvSpPr>
        <p:spPr>
          <a:xfrm>
            <a:off x="264950" y="3220050"/>
            <a:ext cx="7659900" cy="643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09:20 -- !svega !bsparrow !ghammer !khouse !gtree we have an application outage </a:t>
            </a:r>
            <a:r>
              <a:rPr b="1" lang="en">
                <a:latin typeface="Open Sans"/>
                <a:ea typeface="Open Sans"/>
                <a:cs typeface="Open Sans"/>
                <a:sym typeface="Open Sans"/>
              </a:rPr>
              <a:t>FROM: YOU</a:t>
            </a:r>
            <a:r>
              <a:rPr lang="en">
                <a:latin typeface="Open Sans Light"/>
                <a:ea typeface="Open Sans Light"/>
                <a:cs typeface="Open Sans Light"/>
                <a:sym typeface="Open Sans Light"/>
              </a:rPr>
              <a:t>.</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0930 -- Everything looks good from the network </a:t>
            </a:r>
            <a:r>
              <a:rPr b="1" lang="en">
                <a:latin typeface="Open Sans"/>
                <a:ea typeface="Open Sans"/>
                <a:cs typeface="Open Sans"/>
                <a:sym typeface="Open Sans"/>
              </a:rPr>
              <a:t>FROM: </a:t>
            </a:r>
            <a:r>
              <a:rPr b="1" lang="en">
                <a:latin typeface="Open Sans"/>
                <a:ea typeface="Open Sans"/>
                <a:cs typeface="Open Sans"/>
                <a:sym typeface="Open Sans"/>
              </a:rPr>
              <a:t>sparrow</a:t>
            </a:r>
            <a:endParaRPr b="1">
              <a:latin typeface="Open Sans"/>
              <a:ea typeface="Open Sans"/>
              <a:cs typeface="Open Sans"/>
              <a:sym typeface="Open Sans"/>
            </a:endParaRPr>
          </a:p>
          <a:p>
            <a:pPr indent="0" lvl="0" marL="0" rtl="0" algn="l">
              <a:spcBef>
                <a:spcPts val="0"/>
              </a:spcBef>
              <a:spcAft>
                <a:spcPts val="0"/>
              </a:spcAft>
              <a:buNone/>
            </a:pPr>
            <a:r>
              <a:rPr lang="en">
                <a:latin typeface="Open Sans Light"/>
                <a:ea typeface="Open Sans Light"/>
                <a:cs typeface="Open Sans Light"/>
                <a:sym typeface="Open Sans Light"/>
              </a:rPr>
              <a:t>0932 -- I can </a:t>
            </a:r>
            <a:r>
              <a:rPr lang="en">
                <a:latin typeface="Open Sans Light"/>
                <a:ea typeface="Open Sans Light"/>
                <a:cs typeface="Open Sans Light"/>
                <a:sym typeface="Open Sans Light"/>
              </a:rPr>
              <a:t>access</a:t>
            </a:r>
            <a:r>
              <a:rPr lang="en">
                <a:latin typeface="Open Sans Light"/>
                <a:ea typeface="Open Sans Light"/>
                <a:cs typeface="Open Sans Light"/>
                <a:sym typeface="Open Sans Light"/>
              </a:rPr>
              <a:t> the DB and it is reporting back normal </a:t>
            </a:r>
            <a:r>
              <a:rPr b="1" lang="en">
                <a:latin typeface="Open Sans"/>
                <a:ea typeface="Open Sans"/>
                <a:cs typeface="Open Sans"/>
                <a:sym typeface="Open Sans"/>
              </a:rPr>
              <a:t>FROM: khouse</a:t>
            </a:r>
            <a:endParaRPr b="1">
              <a:latin typeface="Open Sans"/>
              <a:ea typeface="Open Sans"/>
              <a:cs typeface="Open Sans"/>
              <a:sym typeface="Open Sans"/>
            </a:endParaRPr>
          </a:p>
          <a:p>
            <a:pPr indent="0" lvl="0" marL="0" rtl="0" algn="l">
              <a:spcBef>
                <a:spcPts val="0"/>
              </a:spcBef>
              <a:spcAft>
                <a:spcPts val="0"/>
              </a:spcAft>
              <a:buNone/>
            </a:pPr>
            <a:r>
              <a:rPr lang="en">
                <a:latin typeface="Open Sans Light"/>
                <a:ea typeface="Open Sans Light"/>
                <a:cs typeface="Open Sans Light"/>
                <a:sym typeface="Open Sans Light"/>
              </a:rPr>
              <a:t>0935 -- Everything here looks normal. FROM: ghammer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0937 -- We are still reviewing logs and </a:t>
            </a:r>
            <a:r>
              <a:rPr lang="en">
                <a:latin typeface="Open Sans Light"/>
                <a:ea typeface="Open Sans Light"/>
                <a:cs typeface="Open Sans Light"/>
                <a:sym typeface="Open Sans Light"/>
              </a:rPr>
              <a:t>seeing</a:t>
            </a:r>
            <a:r>
              <a:rPr lang="en">
                <a:latin typeface="Open Sans Light"/>
                <a:ea typeface="Open Sans Light"/>
                <a:cs typeface="Open Sans Light"/>
                <a:sym typeface="Open Sans Light"/>
              </a:rPr>
              <a:t> if we can reproduce on our end FROM: gtree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0938 -- We should try restarting the app, Maybe that will help FROM: ghammer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0940 -- Maybe that will help. FROM: svega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0943 -- Okay I will try. Bringing down. FROM: YOU</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0945 -- App is down. Bring back up. FROM: YOU</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0947 -- App is starting. FROM: YOU</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0952 -- Main app is back up.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0955 -- App is still not respond. FROM: svega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0956 -- I’m sending you some new logs !gtree these look off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1005 -- !sre !ghammer when was the last deploy? What were the details? This looks like a qa build. FROM: gtree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1007 -- I did a deploy with one of the devs to qa to do some testing. Let me check. FROM: ghammer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1010 -- I think there was a </a:t>
            </a:r>
            <a:r>
              <a:rPr lang="en">
                <a:latin typeface="Open Sans Light"/>
                <a:ea typeface="Open Sans Light"/>
                <a:cs typeface="Open Sans Light"/>
                <a:sym typeface="Open Sans Light"/>
              </a:rPr>
              <a:t>mixup</a:t>
            </a:r>
            <a:r>
              <a:rPr lang="en">
                <a:latin typeface="Open Sans Light"/>
                <a:ea typeface="Open Sans Light"/>
                <a:cs typeface="Open Sans Light"/>
                <a:sym typeface="Open Sans Light"/>
              </a:rPr>
              <a:t> when doing the deployment. The wrong scripts was used and that build was deployed to prod.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1011 -- Were there any migrations for that !ghammer FROM: khouse</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1012 -- No, just code changes. FROM: </a:t>
            </a:r>
            <a:r>
              <a:rPr lang="en">
                <a:latin typeface="Open Sans Light"/>
                <a:ea typeface="Open Sans Light"/>
                <a:cs typeface="Open Sans Light"/>
                <a:sym typeface="Open Sans Light"/>
              </a:rPr>
              <a:t>hammer</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1013 -- Thats good. We should be able to just revert back then. !svega</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1015 -- Let me take down the app and </a:t>
            </a:r>
            <a:r>
              <a:rPr lang="en">
                <a:latin typeface="Open Sans Light"/>
                <a:ea typeface="Open Sans Light"/>
                <a:cs typeface="Open Sans Light"/>
                <a:sym typeface="Open Sans Light"/>
              </a:rPr>
              <a:t>redeploy</a:t>
            </a:r>
            <a:r>
              <a:rPr lang="en">
                <a:latin typeface="Open Sans Light"/>
                <a:ea typeface="Open Sans Light"/>
                <a:cs typeface="Open Sans Light"/>
                <a:sym typeface="Open Sans Light"/>
              </a:rPr>
              <a:t> it. FROM: YOU</a:t>
            </a:r>
            <a:endParaRPr>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a:t>
            </a:r>
            <a:r>
              <a:rPr lang="en">
                <a:solidFill>
                  <a:schemeClr val="dk1"/>
                </a:solidFill>
                <a:latin typeface="Open Sans Light"/>
                <a:ea typeface="Open Sans Light"/>
                <a:cs typeface="Open Sans Light"/>
                <a:sym typeface="Open Sans Light"/>
              </a:rPr>
              <a:t>17 -- App is down. Bring back up. FROM: YOU</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1023  -- App is starting. FROM: YOU</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a:solidFill>
                  <a:schemeClr val="dk1"/>
                </a:solidFill>
                <a:latin typeface="Open Sans Light"/>
                <a:ea typeface="Open Sans Light"/>
                <a:cs typeface="Open Sans Light"/>
                <a:sym typeface="Open Sans Light"/>
              </a:rPr>
              <a:t>1026 -- Main app is back up. FROM: hammer</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1030 -- Everything looks like it is responding now. FROM: svega</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p:txBody>
      </p:sp>
      <p:sp>
        <p:nvSpPr>
          <p:cNvPr id="304" name="Google Shape;304;p70"/>
          <p:cNvSpPr txBox="1"/>
          <p:nvPr/>
        </p:nvSpPr>
        <p:spPr>
          <a:xfrm>
            <a:off x="264950" y="2173350"/>
            <a:ext cx="724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09:15 Hey we have reports of an application outage and we can not reach the app either. </a:t>
            </a:r>
            <a:r>
              <a:rPr b="1" lang="en">
                <a:latin typeface="Open Sans"/>
                <a:ea typeface="Open Sans"/>
                <a:cs typeface="Open Sans"/>
                <a:sym typeface="Open Sans"/>
              </a:rPr>
              <a:t>FROM: svega</a:t>
            </a:r>
            <a:endParaRPr b="1">
              <a:latin typeface="Open Sans"/>
              <a:ea typeface="Open Sans"/>
              <a:cs typeface="Open Sans"/>
              <a:sym typeface="Open Sans"/>
            </a:endParaRPr>
          </a:p>
          <a:p>
            <a:pPr indent="0" lvl="0" marL="0" rtl="0" algn="l">
              <a:spcBef>
                <a:spcPts val="0"/>
              </a:spcBef>
              <a:spcAft>
                <a:spcPts val="0"/>
              </a:spcAft>
              <a:buNone/>
            </a:pPr>
            <a:r>
              <a:rPr lang="en">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b="1" lang="en">
                <a:latin typeface="Open Sans"/>
                <a:ea typeface="Open Sans"/>
                <a:cs typeface="Open Sans"/>
                <a:sym typeface="Open Sans"/>
              </a:rPr>
              <a:t>FROM: YOU</a:t>
            </a:r>
            <a:endParaRPr b="1">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On-Call Summary Log</a:t>
            </a:r>
            <a:endParaRPr b="1" sz="3500"/>
          </a:p>
        </p:txBody>
      </p:sp>
      <p:sp>
        <p:nvSpPr>
          <p:cNvPr id="310" name="Google Shape;310;p71"/>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800">
                <a:latin typeface="Open Sans"/>
                <a:ea typeface="Open Sans"/>
                <a:cs typeface="Open Sans"/>
                <a:sym typeface="Open Sans"/>
              </a:rPr>
              <a:t>03-09-2021/11:25:00  -- </a:t>
            </a:r>
            <a:r>
              <a:rPr b="1" i="1" lang="en" sz="1800">
                <a:latin typeface="Open Sans"/>
                <a:ea typeface="Open Sans"/>
                <a:cs typeface="Open Sans"/>
                <a:sym typeface="Open Sans"/>
              </a:rPr>
              <a:t>Low Storage </a:t>
            </a:r>
            <a:endParaRPr sz="600">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800">
                <a:latin typeface="Open Sans"/>
                <a:ea typeface="Open Sans"/>
                <a:cs typeface="Open Sans"/>
                <a:sym typeface="Open Sans"/>
              </a:rPr>
              <a:t>	Troubleshooting</a:t>
            </a:r>
            <a:endParaRPr b="1" sz="1800">
              <a:latin typeface="Open Sans"/>
              <a:ea typeface="Open Sans"/>
              <a:cs typeface="Open Sans"/>
              <a:sym typeface="Open Sans"/>
            </a:endParaRPr>
          </a:p>
          <a:p>
            <a:pPr indent="-133350" lvl="0" marL="742950" rtl="0" algn="l">
              <a:lnSpc>
                <a:spcPct val="100000"/>
              </a:lnSpc>
              <a:spcBef>
                <a:spcPts val="1200"/>
              </a:spcBef>
              <a:spcAft>
                <a:spcPts val="0"/>
              </a:spcAft>
              <a:buSzPts val="1200"/>
              <a:buFont typeface="Open Sans"/>
              <a:buChar char="●"/>
            </a:pPr>
            <a:r>
              <a:rPr lang="en" sz="1200">
                <a:solidFill>
                  <a:schemeClr val="dk1"/>
                </a:solidFill>
                <a:latin typeface="Open Sans"/>
                <a:ea typeface="Open Sans"/>
                <a:cs typeface="Open Sans"/>
                <a:sym typeface="Open Sans"/>
              </a:rPr>
              <a:t>Low storage alert fired for server coure-04, storage below 20%</a:t>
            </a:r>
            <a:endParaRPr sz="1200">
              <a:solidFill>
                <a:schemeClr val="dk1"/>
              </a:solidFill>
              <a:latin typeface="Open Sans"/>
              <a:ea typeface="Open Sans"/>
              <a:cs typeface="Open Sans"/>
              <a:sym typeface="Open Sans"/>
            </a:endParaRPr>
          </a:p>
          <a:p>
            <a:pPr indent="-133350" lvl="0" marL="74295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By looking on server metrics on grafana, I notice that storage is consumed in last 3 days from 60% free to become below 20%.</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800">
                <a:latin typeface="Open Sans"/>
                <a:ea typeface="Open Sans"/>
                <a:cs typeface="Open Sans"/>
                <a:sym typeface="Open Sans"/>
              </a:rPr>
              <a:t>	Resolution</a:t>
            </a:r>
            <a:endParaRPr b="1" sz="1800">
              <a:latin typeface="Open Sans"/>
              <a:ea typeface="Open Sans"/>
              <a:cs typeface="Open Sans"/>
              <a:sym typeface="Open Sans"/>
            </a:endParaRPr>
          </a:p>
          <a:p>
            <a:pPr indent="-133350" lvl="0" marL="742950" rtl="0" algn="l">
              <a:lnSpc>
                <a:spcPct val="100000"/>
              </a:lnSpc>
              <a:spcBef>
                <a:spcPts val="12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Contacting response team on main app servers, and report for them the problem, Steve was responsible to truncate log file `</a:t>
            </a:r>
            <a:r>
              <a:rPr lang="en" sz="1400">
                <a:solidFill>
                  <a:schemeClr val="dk1"/>
                </a:solidFill>
              </a:rPr>
              <a:t>/home/sre/course4/app.log</a:t>
            </a:r>
            <a:r>
              <a:rPr lang="en" sz="1200">
                <a:solidFill>
                  <a:schemeClr val="dk1"/>
                </a:solidFill>
                <a:latin typeface="Open Sans"/>
                <a:ea typeface="Open Sans"/>
                <a:cs typeface="Open Sans"/>
                <a:sym typeface="Open Sans"/>
              </a:rPr>
              <a:t>` every day, but he is in sick leave for 3 days right now and team forget to run the command.</a:t>
            </a:r>
            <a:endParaRPr sz="1200">
              <a:solidFill>
                <a:schemeClr val="dk1"/>
              </a:solidFill>
              <a:latin typeface="Open Sans"/>
              <a:ea typeface="Open Sans"/>
              <a:cs typeface="Open Sans"/>
              <a:sym typeface="Open Sans"/>
            </a:endParaRPr>
          </a:p>
          <a:p>
            <a:pPr indent="-133350" lvl="0" marL="74295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 checked log file size and found it’s too big, so I truncated it to 50M, and Storage returned to normal state as before 3 days.</a:t>
            </a:r>
            <a:endParaRPr sz="1200">
              <a:solidFill>
                <a:schemeClr val="dk1"/>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2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72"/>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On-Call Summary Log</a:t>
            </a:r>
            <a:endParaRPr b="1" sz="3500"/>
          </a:p>
        </p:txBody>
      </p:sp>
      <p:sp>
        <p:nvSpPr>
          <p:cNvPr id="316" name="Google Shape;316;p72"/>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800">
                <a:latin typeface="Open Sans"/>
                <a:ea typeface="Open Sans"/>
                <a:cs typeface="Open Sans"/>
                <a:sym typeface="Open Sans"/>
              </a:rPr>
              <a:t>03-09-2021/ 09:12  -- </a:t>
            </a:r>
            <a:r>
              <a:rPr b="1" i="1" lang="en" sz="1800">
                <a:latin typeface="Open Sans"/>
                <a:ea typeface="Open Sans"/>
                <a:cs typeface="Open Sans"/>
                <a:sym typeface="Open Sans"/>
              </a:rPr>
              <a:t>DNS Server Not Answering Requests </a:t>
            </a:r>
            <a:endParaRPr sz="600">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800">
                <a:latin typeface="Open Sans"/>
                <a:ea typeface="Open Sans"/>
                <a:cs typeface="Open Sans"/>
                <a:sym typeface="Open Sans"/>
              </a:rPr>
              <a:t>	Troubleshooting</a:t>
            </a:r>
            <a:endParaRPr b="1" sz="1800">
              <a:latin typeface="Open Sans"/>
              <a:ea typeface="Open Sans"/>
              <a:cs typeface="Open Sans"/>
              <a:sym typeface="Open Sans"/>
            </a:endParaRPr>
          </a:p>
          <a:p>
            <a:pPr indent="-190500" lvl="0" marL="742950" rtl="0" algn="l">
              <a:lnSpc>
                <a:spcPct val="100000"/>
              </a:lnSpc>
              <a:spcBef>
                <a:spcPts val="1200"/>
              </a:spcBef>
              <a:spcAft>
                <a:spcPts val="0"/>
              </a:spcAft>
              <a:buSzPts val="1200"/>
              <a:buFont typeface="Open Sans"/>
              <a:buChar char="-"/>
            </a:pPr>
            <a:r>
              <a:rPr lang="en" sz="1200">
                <a:solidFill>
                  <a:schemeClr val="dk1"/>
                </a:solidFill>
                <a:latin typeface="Open Sans"/>
                <a:ea typeface="Open Sans"/>
                <a:cs typeface="Open Sans"/>
                <a:sym typeface="Open Sans"/>
              </a:rPr>
              <a:t>Received alert that DNS can’t resolve any query any more</a:t>
            </a:r>
            <a:endParaRPr sz="1200">
              <a:solidFill>
                <a:schemeClr val="dk1"/>
              </a:solidFill>
              <a:latin typeface="Open Sans"/>
              <a:ea typeface="Open Sans"/>
              <a:cs typeface="Open Sans"/>
              <a:sym typeface="Open Sans"/>
            </a:endParaRPr>
          </a:p>
          <a:p>
            <a:pPr indent="-190500" lvl="0" marL="74295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Have a lloh on grafana for number of request resolved by DNS </a:t>
            </a:r>
            <a:endParaRPr sz="1200">
              <a:solidFill>
                <a:schemeClr val="dk1"/>
              </a:solidFill>
              <a:latin typeface="Open Sans"/>
              <a:ea typeface="Open Sans"/>
              <a:cs typeface="Open Sans"/>
              <a:sym typeface="Open Sans"/>
            </a:endParaRPr>
          </a:p>
          <a:p>
            <a:pPr indent="-190500" lvl="0" marL="74295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 notice that DNS doesn’t serve any request right.</a:t>
            </a:r>
            <a:endParaRPr sz="1200">
              <a:solidFill>
                <a:schemeClr val="dk1"/>
              </a:solidFill>
              <a:latin typeface="Open Sans"/>
              <a:ea typeface="Open Sans"/>
              <a:cs typeface="Open Sans"/>
              <a:sym typeface="Open Sans"/>
            </a:endParaRPr>
          </a:p>
          <a:p>
            <a:pPr indent="-190500" lvl="0" marL="74295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 Check if DNS servers are reachable, and found bot master and standby are up</a:t>
            </a:r>
            <a:endParaRPr sz="1200">
              <a:solidFill>
                <a:schemeClr val="dk1"/>
              </a:solidFill>
              <a:latin typeface="Open Sans"/>
              <a:ea typeface="Open Sans"/>
              <a:cs typeface="Open Sans"/>
              <a:sym typeface="Open Sans"/>
            </a:endParaRPr>
          </a:p>
          <a:p>
            <a:pPr indent="-190500" lvl="0" marL="74295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By having a look on DNS master server log `monitor.log`, I notice that their is unexpected error on server</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800">
                <a:latin typeface="Open Sans"/>
                <a:ea typeface="Open Sans"/>
                <a:cs typeface="Open Sans"/>
                <a:sym typeface="Open Sans"/>
              </a:rPr>
              <a:t>	Resolution</a:t>
            </a:r>
            <a:endParaRPr b="1" sz="1800">
              <a:latin typeface="Open Sans"/>
              <a:ea typeface="Open Sans"/>
              <a:cs typeface="Open Sans"/>
              <a:sym typeface="Open Sans"/>
            </a:endParaRPr>
          </a:p>
          <a:p>
            <a:pPr indent="-190500" lvl="0" marL="685800" rtl="0" algn="l">
              <a:lnSpc>
                <a:spcPct val="100000"/>
              </a:lnSpc>
              <a:spcBef>
                <a:spcPts val="1200"/>
              </a:spcBef>
              <a:spcAft>
                <a:spcPts val="0"/>
              </a:spcAft>
              <a:buClr>
                <a:schemeClr val="dk1"/>
              </a:buClr>
              <a:buSzPts val="1200"/>
              <a:buChar char="-"/>
            </a:pPr>
            <a:r>
              <a:rPr lang="en" sz="1200">
                <a:solidFill>
                  <a:schemeClr val="dk1"/>
                </a:solidFill>
              </a:rPr>
              <a:t>Checking which DNS server is master server `</a:t>
            </a:r>
            <a:r>
              <a:rPr lang="en" sz="1400">
                <a:solidFill>
                  <a:schemeClr val="dk1"/>
                </a:solidFill>
                <a:latin typeface="Courier New"/>
                <a:ea typeface="Courier New"/>
                <a:cs typeface="Courier New"/>
                <a:sym typeface="Courier New"/>
              </a:rPr>
              <a:t>dnsTool -q active_server</a:t>
            </a:r>
            <a:r>
              <a:rPr lang="en" sz="1200">
                <a:solidFill>
                  <a:schemeClr val="dk1"/>
                </a:solidFill>
              </a:rPr>
              <a:t>` it’s DNS-01</a:t>
            </a:r>
            <a:endParaRPr sz="1200">
              <a:solidFill>
                <a:schemeClr val="dk1"/>
              </a:solidFill>
            </a:endParaRPr>
          </a:p>
          <a:p>
            <a:pPr indent="-190500" lvl="0" marL="685800" rtl="0" algn="l">
              <a:lnSpc>
                <a:spcPct val="100000"/>
              </a:lnSpc>
              <a:spcBef>
                <a:spcPts val="0"/>
              </a:spcBef>
              <a:spcAft>
                <a:spcPts val="0"/>
              </a:spcAft>
              <a:buClr>
                <a:schemeClr val="dk1"/>
              </a:buClr>
              <a:buSzPts val="1200"/>
              <a:buChar char="-"/>
            </a:pPr>
            <a:r>
              <a:rPr lang="en" sz="1200">
                <a:solidFill>
                  <a:schemeClr val="dk1"/>
                </a:solidFill>
              </a:rPr>
              <a:t>Shutdown server `</a:t>
            </a:r>
            <a:r>
              <a:rPr lang="en" sz="1400">
                <a:solidFill>
                  <a:schemeClr val="dk1"/>
                </a:solidFill>
                <a:latin typeface="Courier New"/>
                <a:ea typeface="Courier New"/>
                <a:cs typeface="Courier New"/>
                <a:sym typeface="Courier New"/>
              </a:rPr>
              <a:t>dnsTool -a shutdown -s dns1</a:t>
            </a:r>
            <a:r>
              <a:rPr lang="en" sz="1200">
                <a:solidFill>
                  <a:schemeClr val="dk1"/>
                </a:solidFill>
              </a:rPr>
              <a:t>`</a:t>
            </a:r>
            <a:endParaRPr sz="1200">
              <a:solidFill>
                <a:schemeClr val="dk1"/>
              </a:solidFill>
            </a:endParaRPr>
          </a:p>
          <a:p>
            <a:pPr indent="-190500" lvl="0" marL="685800" rtl="0" algn="l">
              <a:lnSpc>
                <a:spcPct val="100000"/>
              </a:lnSpc>
              <a:spcBef>
                <a:spcPts val="0"/>
              </a:spcBef>
              <a:spcAft>
                <a:spcPts val="0"/>
              </a:spcAft>
              <a:buClr>
                <a:schemeClr val="dk1"/>
              </a:buClr>
              <a:buSzPts val="1200"/>
              <a:buChar char="-"/>
            </a:pPr>
            <a:r>
              <a:rPr lang="en" sz="1200">
                <a:solidFill>
                  <a:schemeClr val="dk1"/>
                </a:solidFill>
              </a:rPr>
              <a:t>Make standby DNS-02 server, as master server `</a:t>
            </a:r>
            <a:r>
              <a:rPr lang="en" sz="1400">
                <a:solidFill>
                  <a:schemeClr val="dk1"/>
                </a:solidFill>
                <a:latin typeface="Courier New"/>
                <a:ea typeface="Courier New"/>
                <a:cs typeface="Courier New"/>
                <a:sym typeface="Courier New"/>
              </a:rPr>
              <a:t>dnsTool -a failover -s dns2</a:t>
            </a:r>
            <a:r>
              <a:rPr lang="en" sz="1200">
                <a:solidFill>
                  <a:schemeClr val="dk1"/>
                </a:solidFill>
              </a:rPr>
              <a:t>`</a:t>
            </a:r>
            <a:endParaRPr sz="1200">
              <a:solidFill>
                <a:schemeClr val="dk1"/>
              </a:solidFill>
            </a:endParaRPr>
          </a:p>
          <a:p>
            <a:pPr indent="-190500" lvl="0" marL="685800" rtl="0" algn="l">
              <a:lnSpc>
                <a:spcPct val="100000"/>
              </a:lnSpc>
              <a:spcBef>
                <a:spcPts val="0"/>
              </a:spcBef>
              <a:spcAft>
                <a:spcPts val="0"/>
              </a:spcAft>
              <a:buClr>
                <a:schemeClr val="dk1"/>
              </a:buClr>
              <a:buSzPts val="1200"/>
              <a:buChar char="-"/>
            </a:pPr>
            <a:r>
              <a:rPr lang="en" sz="1200">
                <a:solidFill>
                  <a:schemeClr val="dk1"/>
                </a:solidFill>
              </a:rPr>
              <a:t>Testing query, and it’s working again.</a:t>
            </a:r>
            <a:endParaRPr sz="1200">
              <a:solidFill>
                <a:schemeClr val="dk1"/>
              </a:solidFill>
            </a:endParaRPr>
          </a:p>
          <a:p>
            <a:pPr indent="-190500" lvl="0" marL="685800" rtl="0" algn="l">
              <a:lnSpc>
                <a:spcPct val="100000"/>
              </a:lnSpc>
              <a:spcBef>
                <a:spcPts val="0"/>
              </a:spcBef>
              <a:spcAft>
                <a:spcPts val="0"/>
              </a:spcAft>
              <a:buClr>
                <a:schemeClr val="dk1"/>
              </a:buClr>
              <a:buSzPts val="1200"/>
              <a:buChar char="-"/>
            </a:pPr>
            <a:r>
              <a:rPr lang="en" sz="1200">
                <a:solidFill>
                  <a:schemeClr val="dk1"/>
                </a:solidFill>
              </a:rPr>
              <a:t>Open ticket for network team to have a look on DNS-01, sending logs, and they will check and get it back, once it’s healthy again, they will reply to bring it back as master DNS.</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3"/>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On-Call Summary Log</a:t>
            </a:r>
            <a:endParaRPr b="1" sz="3500"/>
          </a:p>
        </p:txBody>
      </p:sp>
      <p:sp>
        <p:nvSpPr>
          <p:cNvPr id="322" name="Google Shape;322;p73"/>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800">
                <a:latin typeface="Open Sans"/>
                <a:ea typeface="Open Sans"/>
                <a:cs typeface="Open Sans"/>
                <a:sym typeface="Open Sans"/>
              </a:rPr>
              <a:t>03-09-2021</a:t>
            </a:r>
            <a:r>
              <a:rPr b="1" lang="en" sz="1800">
                <a:latin typeface="Open Sans"/>
                <a:ea typeface="Open Sans"/>
                <a:cs typeface="Open Sans"/>
                <a:sym typeface="Open Sans"/>
              </a:rPr>
              <a:t>/09:15  -- </a:t>
            </a:r>
            <a:r>
              <a:rPr b="1" i="1" lang="en" sz="1800">
                <a:latin typeface="Open Sans"/>
                <a:ea typeface="Open Sans"/>
                <a:cs typeface="Open Sans"/>
                <a:sym typeface="Open Sans"/>
              </a:rPr>
              <a:t>Application Outage</a:t>
            </a:r>
            <a:r>
              <a:rPr b="1" i="1" lang="en" sz="1800">
                <a:latin typeface="Open Sans"/>
                <a:ea typeface="Open Sans"/>
                <a:cs typeface="Open Sans"/>
                <a:sym typeface="Open Sans"/>
              </a:rPr>
              <a:t> </a:t>
            </a:r>
            <a:endParaRPr sz="600">
              <a:latin typeface="Open Sans"/>
              <a:ea typeface="Open Sans"/>
              <a:cs typeface="Open Sans"/>
              <a:sym typeface="Open Sans"/>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Troubleshooting</a:t>
            </a:r>
            <a:endParaRPr b="1" sz="1800">
              <a:latin typeface="Open Sans"/>
              <a:ea typeface="Open Sans"/>
              <a:cs typeface="Open Sans"/>
              <a:sym typeface="Open Sans"/>
            </a:endParaRPr>
          </a:p>
          <a:p>
            <a:pPr indent="-304800" lvl="0" marL="457200" rtl="0" algn="l">
              <a:lnSpc>
                <a:spcPct val="100000"/>
              </a:lnSpc>
              <a:spcBef>
                <a:spcPts val="1200"/>
              </a:spcBef>
              <a:spcAft>
                <a:spcPts val="0"/>
              </a:spcAft>
              <a:buSzPts val="1200"/>
              <a:buFont typeface="Open Sans"/>
              <a:buChar char="-"/>
            </a:pPr>
            <a:r>
              <a:rPr lang="en" sz="1200">
                <a:latin typeface="Open Sans"/>
                <a:ea typeface="Open Sans"/>
                <a:cs typeface="Open Sans"/>
                <a:sym typeface="Open Sans"/>
              </a:rPr>
              <a:t>I checked APP and it was unreachable</a:t>
            </a:r>
            <a:endParaRPr sz="1200">
              <a:latin typeface="Open Sans"/>
              <a:ea typeface="Open Sans"/>
              <a:cs typeface="Open Sans"/>
              <a:sym typeface="Open Sans"/>
            </a:endParaRPr>
          </a:p>
          <a:p>
            <a:pPr indent="-304800" lvl="0" marL="457200" rtl="0" algn="l">
              <a:lnSpc>
                <a:spcPct val="100000"/>
              </a:lnSpc>
              <a:spcBef>
                <a:spcPts val="0"/>
              </a:spcBef>
              <a:spcAft>
                <a:spcPts val="0"/>
              </a:spcAft>
              <a:buSzPts val="1200"/>
              <a:buFont typeface="Open Sans"/>
              <a:buChar char="-"/>
            </a:pPr>
            <a:r>
              <a:rPr lang="en" sz="1200">
                <a:latin typeface="Open Sans"/>
                <a:ea typeface="Open Sans"/>
                <a:cs typeface="Open Sans"/>
                <a:sym typeface="Open Sans"/>
              </a:rPr>
              <a:t>Checked Endpoint and found 2 unreachable, </a:t>
            </a:r>
            <a:r>
              <a:rPr b="1" lang="en" sz="1200">
                <a:solidFill>
                  <a:schemeClr val="dk1"/>
                </a:solidFill>
                <a:latin typeface="Arial"/>
                <a:ea typeface="Arial"/>
                <a:cs typeface="Arial"/>
                <a:sym typeface="Arial"/>
              </a:rPr>
              <a:t>exoticplant.plant</a:t>
            </a:r>
            <a:r>
              <a:rPr lang="en" sz="1200">
                <a:solidFill>
                  <a:schemeClr val="dk1"/>
                </a:solidFill>
                <a:latin typeface="Arial"/>
                <a:ea typeface="Arial"/>
                <a:cs typeface="Arial"/>
                <a:sym typeface="Arial"/>
              </a:rPr>
              <a:t> and e</a:t>
            </a:r>
            <a:r>
              <a:rPr b="1" lang="en" sz="1200">
                <a:solidFill>
                  <a:schemeClr val="dk1"/>
                </a:solidFill>
                <a:latin typeface="Arial"/>
                <a:ea typeface="Arial"/>
                <a:cs typeface="Arial"/>
                <a:sym typeface="Arial"/>
              </a:rPr>
              <a:t>xoticplant.plant.internal</a:t>
            </a:r>
            <a:endParaRPr b="1"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Have a look on logs and found that some request in under processing but alot of other processing are timing out.</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Checking running app version to make sure it’s last stable production version</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Problem we deployed wrong version to production</a:t>
            </a:r>
            <a:endParaRPr sz="12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1800">
                <a:latin typeface="Open Sans"/>
                <a:ea typeface="Open Sans"/>
                <a:cs typeface="Open Sans"/>
                <a:sym typeface="Open Sans"/>
              </a:rPr>
              <a:t>	Resolution</a:t>
            </a:r>
            <a:endParaRPr b="1" sz="1800">
              <a:latin typeface="Open Sans"/>
              <a:ea typeface="Open Sans"/>
              <a:cs typeface="Open Sans"/>
              <a:sym typeface="Open Sans"/>
            </a:endParaRPr>
          </a:p>
          <a:p>
            <a:pPr indent="-304800" lvl="0" marL="457200" rtl="0" algn="l">
              <a:lnSpc>
                <a:spcPct val="100000"/>
              </a:lnSpc>
              <a:spcBef>
                <a:spcPts val="120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Shutdown app process</a:t>
            </a:r>
            <a:endParaRPr sz="1200">
              <a:solidFill>
                <a:srgbClr val="000000"/>
              </a:solidFill>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Change to right version and deploy </a:t>
            </a:r>
            <a:endParaRPr sz="1200">
              <a:solidFill>
                <a:srgbClr val="000000"/>
              </a:solidFill>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Start App and testing [pass]</a:t>
            </a:r>
            <a:endParaRPr sz="1200">
              <a:solidFill>
                <a:srgbClr val="000000"/>
              </a:solidFill>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App back to work [pass]</a:t>
            </a:r>
            <a:endParaRPr sz="1200">
              <a:solidFill>
                <a:srgbClr val="000000"/>
              </a:solidFill>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Checking logs to make sure it processing requests [pass]</a:t>
            </a:r>
            <a:endParaRPr sz="1200">
              <a:solidFill>
                <a:srgbClr val="000000"/>
              </a:solidFill>
              <a:latin typeface="Open Sans"/>
              <a:ea typeface="Open Sans"/>
              <a:cs typeface="Open Sans"/>
              <a:sym typeface="Open Sans"/>
            </a:endParaRPr>
          </a:p>
          <a:p>
            <a:pPr indent="-304800" lvl="0" marL="457200" rtl="0" algn="l">
              <a:lnSpc>
                <a:spcPct val="10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Checking backends, all of them are reachable [pass]</a:t>
            </a:r>
            <a:endParaRPr sz="12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74"/>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Post-Mortem</a:t>
            </a:r>
            <a:endParaRPr b="1" sz="3500"/>
          </a:p>
        </p:txBody>
      </p:sp>
      <p:sp>
        <p:nvSpPr>
          <p:cNvPr id="328" name="Google Shape;328;p74"/>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i="1" lang="en" sz="1800">
                <a:solidFill>
                  <a:schemeClr val="dk1"/>
                </a:solidFill>
                <a:latin typeface="Open Sans"/>
                <a:ea typeface="Open Sans"/>
                <a:cs typeface="Open Sans"/>
                <a:sym typeface="Open Sans"/>
              </a:rPr>
              <a:t>Application Outage -- 03-090-2021 / 09:15 </a:t>
            </a:r>
            <a:endParaRPr b="1" i="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Stakeholders</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Customer support	Susan Vega</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Networking		Bob Sparrow</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Ops			Glen Hammer</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DB Admin		Karen House</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Dev Team		Gal Tree</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Incident Timeline</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09:15 [Susan] Reported an application outage</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09:16 [SRE] Have an alert for that Outage too.</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       	Checking logs and app servers</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09:20 [SRE] Escalate to other stack holders to engage</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09:30 [Sparrow] ConfirSREd that network is ok</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09:32 [House] ConfirSREd that DB is ok and no load on it</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09:35 [HamSREr] ConfirSREd that servers from his side are ok</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09:37 [Tee] Reviewing logs to see if their is soSREthing unexpected</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09:43 [SRE] Restarting app</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09:47 [SRE] App is starting</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09:52 [HamSREr] Confirm App is started</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09:55 [Susan] App still not responding</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09:56 [HamSREr] Found soSRE logs</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10:05 [Tree] Suspect about deployed version !!</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10:10 [HamSREr] ConfirSREd that he deployed qa version to production, it's mixed on him when he made                 deploySREnt</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10:12 [HumSREr] Confirm that was onlu code change no significant changes in infra or anything else</a:t>
            </a:r>
            <a:endParaRPr sz="1000">
              <a:solidFill>
                <a:schemeClr val="dk1"/>
              </a:solidFill>
              <a:latin typeface="Open Sans"/>
              <a:ea typeface="Open Sans"/>
              <a:cs typeface="Open Sans"/>
              <a:sym typeface="Open Sans"/>
            </a:endParaRPr>
          </a:p>
          <a:p>
            <a:pPr indent="0" lvl="0" marL="0" rtl="0" algn="l">
              <a:lnSpc>
                <a:spcPct val="100000"/>
              </a:lnSpc>
              <a:spcBef>
                <a:spcPts val="1200"/>
              </a:spcBef>
              <a:spcAft>
                <a:spcPts val="1200"/>
              </a:spcAft>
              <a:buClr>
                <a:schemeClr val="dk1"/>
              </a:buClr>
              <a:buSzPts val="1100"/>
              <a:buFont typeface="Arial"/>
              <a:buNone/>
            </a:pPr>
            <a:r>
              <a:t/>
            </a:r>
            <a:endParaRPr b="1" sz="190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75"/>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Post-Mortem</a:t>
            </a:r>
            <a:endParaRPr b="1" sz="3500"/>
          </a:p>
        </p:txBody>
      </p:sp>
      <p:sp>
        <p:nvSpPr>
          <p:cNvPr id="334" name="Google Shape;334;p75"/>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i="1" lang="en" sz="1800">
                <a:solidFill>
                  <a:schemeClr val="dk1"/>
                </a:solidFill>
                <a:latin typeface="Open Sans"/>
                <a:ea typeface="Open Sans"/>
                <a:cs typeface="Open Sans"/>
                <a:sym typeface="Open Sans"/>
              </a:rPr>
              <a:t>Application Outage -- Date/Time  </a:t>
            </a:r>
            <a:endParaRPr b="1" i="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lang="en" sz="1000">
                <a:solidFill>
                  <a:schemeClr val="dk1"/>
                </a:solidFill>
                <a:latin typeface="Open Sans"/>
                <a:ea typeface="Open Sans"/>
                <a:cs typeface="Open Sans"/>
                <a:sym typeface="Open Sans"/>
              </a:rPr>
              <a:t>10:15 [SRE] Shutdown app and deploy right production verson</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lang="en" sz="1000">
                <a:solidFill>
                  <a:schemeClr val="dk1"/>
                </a:solidFill>
                <a:latin typeface="Open Sans"/>
                <a:ea typeface="Open Sans"/>
                <a:cs typeface="Open Sans"/>
                <a:sym typeface="Open Sans"/>
              </a:rPr>
              <a:t>10:23 [SRE] Starting App</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lang="en" sz="1000">
                <a:solidFill>
                  <a:schemeClr val="dk1"/>
                </a:solidFill>
                <a:latin typeface="Open Sans"/>
                <a:ea typeface="Open Sans"/>
                <a:cs typeface="Open Sans"/>
                <a:sym typeface="Open Sans"/>
              </a:rPr>
              <a:t>10:26 [HamSREr] Confirm App is back</a:t>
            </a:r>
            <a:endParaRPr sz="10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lang="en" sz="1000">
                <a:solidFill>
                  <a:schemeClr val="dk1"/>
                </a:solidFill>
                <a:latin typeface="Open Sans"/>
                <a:ea typeface="Open Sans"/>
                <a:cs typeface="Open Sans"/>
                <a:sym typeface="Open Sans"/>
              </a:rPr>
              <a:t>10:30 [Susan] Confirm App is responding back now</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Impact</a:t>
            </a:r>
            <a:endParaRPr b="1" sz="18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Customers can’t reach out service, Outage </a:t>
            </a:r>
            <a:endParaRPr sz="12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a:t>
            </a:r>
            <a:endParaRPr sz="1200">
              <a:solidFill>
                <a:schemeClr val="dk1"/>
              </a:solidFill>
              <a:latin typeface="Open Sans"/>
              <a:ea typeface="Open Sans"/>
              <a:cs typeface="Open Sans"/>
              <a:sym typeface="Open Sans"/>
            </a:endParaRPr>
          </a:p>
          <a:p>
            <a:pPr indent="45720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Resolution</a:t>
            </a:r>
            <a:endParaRPr b="1" sz="1800">
              <a:solidFill>
                <a:schemeClr val="dk1"/>
              </a:solidFill>
              <a:latin typeface="Open Sans"/>
              <a:ea typeface="Open Sans"/>
              <a:cs typeface="Open Sans"/>
              <a:sym typeface="Open Sans"/>
            </a:endParaRPr>
          </a:p>
          <a:p>
            <a:pPr indent="-304800" lvl="0" marL="914400" rtl="0" algn="l">
              <a:lnSpc>
                <a:spcPct val="100000"/>
              </a:lnSpc>
              <a:spcBef>
                <a:spcPts val="12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Shutdown app</a:t>
            </a:r>
            <a:endParaRPr sz="1200">
              <a:solidFill>
                <a:schemeClr val="dk1"/>
              </a:solidFill>
              <a:latin typeface="Open Sans"/>
              <a:ea typeface="Open Sans"/>
              <a:cs typeface="Open Sans"/>
              <a:sym typeface="Open Sans"/>
            </a:endParaRPr>
          </a:p>
          <a:p>
            <a:pPr indent="-304800" lvl="0" marL="91440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Change to right production stable branch</a:t>
            </a:r>
            <a:endParaRPr sz="1200">
              <a:solidFill>
                <a:schemeClr val="dk1"/>
              </a:solidFill>
              <a:latin typeface="Open Sans"/>
              <a:ea typeface="Open Sans"/>
              <a:cs typeface="Open Sans"/>
              <a:sym typeface="Open Sans"/>
            </a:endParaRPr>
          </a:p>
          <a:p>
            <a:pPr indent="-304800" lvl="0" marL="91440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Deploying </a:t>
            </a:r>
            <a:endParaRPr sz="1200">
              <a:solidFill>
                <a:schemeClr val="dk1"/>
              </a:solidFill>
              <a:latin typeface="Open Sans"/>
              <a:ea typeface="Open Sans"/>
              <a:cs typeface="Open Sans"/>
              <a:sym typeface="Open Sans"/>
            </a:endParaRPr>
          </a:p>
          <a:p>
            <a:pPr indent="-304800" lvl="0" marL="914400" rtl="0" algn="l">
              <a:lnSpc>
                <a:spcPct val="100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Starting </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Action Plan</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rPr b="1" lang="en" sz="18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We need to check deployed branch on the production, and checking logs after deployment to make sure that there is no exception/errors in out logs, also we need to add to our monitoring that name of running branch.</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For QA testing we recommend that they have totally separated environment not related to production so we don’t deploy by error wrong version on prod env.</a:t>
            </a:r>
            <a:endParaRPr sz="12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t/>
            </a:r>
            <a:endParaRPr b="1" sz="19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solidFill>
                <a:schemeClr val="dk1"/>
              </a:solidFill>
              <a:latin typeface="Open Sans"/>
              <a:ea typeface="Open Sans"/>
              <a:cs typeface="Open Sans"/>
              <a:sym typeface="Open Sans"/>
            </a:endParaRPr>
          </a:p>
          <a:p>
            <a:pPr indent="0" lvl="0" marL="0" rtl="0" algn="l">
              <a:lnSpc>
                <a:spcPct val="100000"/>
              </a:lnSpc>
              <a:spcBef>
                <a:spcPts val="1200"/>
              </a:spcBef>
              <a:spcAft>
                <a:spcPts val="1200"/>
              </a:spcAft>
              <a:buClr>
                <a:schemeClr val="dk1"/>
              </a:buClr>
              <a:buSzPts val="1100"/>
              <a:buFont typeface="Arial"/>
              <a:buNone/>
            </a:pPr>
            <a:r>
              <a:t/>
            </a:r>
            <a:endParaRPr b="1" sz="190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38" name="Shape 338"/>
        <p:cNvGrpSpPr/>
        <p:nvPr/>
      </p:nvGrpSpPr>
      <p:grpSpPr>
        <a:xfrm>
          <a:off x="0" y="0"/>
          <a:ext cx="0" cy="0"/>
          <a:chOff x="0" y="0"/>
          <a:chExt cx="0" cy="0"/>
        </a:xfrm>
      </p:grpSpPr>
      <p:sp>
        <p:nvSpPr>
          <p:cNvPr id="339" name="Google Shape;339;p76"/>
          <p:cNvSpPr/>
          <p:nvPr/>
        </p:nvSpPr>
        <p:spPr>
          <a:xfrm>
            <a:off x="902700" y="4003550"/>
            <a:ext cx="6147900" cy="34992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Scenario</a:t>
            </a:r>
            <a:r>
              <a:rPr b="1" lang="en" sz="3000">
                <a:solidFill>
                  <a:srgbClr val="FFFFFF"/>
                </a:solidFill>
                <a:latin typeface="Open Sans"/>
                <a:ea typeface="Open Sans"/>
                <a:cs typeface="Open Sans"/>
                <a:sym typeface="Open Sans"/>
              </a:rPr>
              <a:t>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600">
                <a:solidFill>
                  <a:srgbClr val="FFFFFF"/>
                </a:solidFill>
                <a:latin typeface="Open Sans"/>
                <a:ea typeface="Open Sans"/>
                <a:cs typeface="Open Sans"/>
                <a:sym typeface="Open Sans"/>
              </a:rPr>
              <a:t>Toil Reduction</a:t>
            </a:r>
            <a:endParaRPr b="1" sz="3600">
              <a:solidFill>
                <a:srgbClr val="FFFFFF"/>
              </a:solidFill>
              <a:latin typeface="Open Sans"/>
              <a:ea typeface="Open Sans"/>
              <a:cs typeface="Open Sans"/>
              <a:sym typeface="Open Sans"/>
            </a:endParaRPr>
          </a:p>
        </p:txBody>
      </p:sp>
      <p:sp>
        <p:nvSpPr>
          <p:cNvPr id="340" name="Google Shape;340;p7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7"/>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Toil Reduction Plan</a:t>
            </a:r>
            <a:endParaRPr b="1" sz="3600"/>
          </a:p>
        </p:txBody>
      </p:sp>
      <p:sp>
        <p:nvSpPr>
          <p:cNvPr id="346" name="Google Shape;346;p77"/>
          <p:cNvSpPr txBox="1"/>
          <p:nvPr>
            <p:ph idx="1" type="body"/>
          </p:nvPr>
        </p:nvSpPr>
        <p:spPr>
          <a:xfrm>
            <a:off x="264900" y="1389300"/>
            <a:ext cx="7242600" cy="2438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Summary</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a:solidFill>
                <a:srgbClr val="000000"/>
              </a:solidFill>
              <a:latin typeface="Open Sans"/>
              <a:ea typeface="Open Sans"/>
              <a:cs typeface="Open Sans"/>
              <a:sym typeface="Open Sans"/>
            </a:endParaRPr>
          </a:p>
          <a:p>
            <a:pPr indent="0" lvl="0" marL="0" rtl="0" algn="l">
              <a:lnSpc>
                <a:spcPct val="200000"/>
              </a:lnSpc>
              <a:spcBef>
                <a:spcPts val="1200"/>
              </a:spcBef>
              <a:spcAft>
                <a:spcPts val="0"/>
              </a:spcAft>
              <a:buNone/>
            </a:pPr>
            <a:r>
              <a:t/>
            </a:r>
            <a:endParaRPr b="1" sz="1900">
              <a:latin typeface="Open Sans"/>
              <a:ea typeface="Open Sans"/>
              <a:cs typeface="Open Sans"/>
              <a:sym typeface="Open Sans"/>
            </a:endParaRPr>
          </a:p>
        </p:txBody>
      </p:sp>
      <p:graphicFrame>
        <p:nvGraphicFramePr>
          <p:cNvPr id="347" name="Google Shape;347;p77"/>
          <p:cNvGraphicFramePr/>
          <p:nvPr/>
        </p:nvGraphicFramePr>
        <p:xfrm>
          <a:off x="264950" y="3948875"/>
          <a:ext cx="3000000" cy="3000000"/>
        </p:xfrm>
        <a:graphic>
          <a:graphicData uri="http://schemas.openxmlformats.org/drawingml/2006/table">
            <a:tbl>
              <a:tblPr>
                <a:noFill/>
                <a:tableStyleId>{2B954BF6-C4CE-44EC-9869-B40057D3009B}</a:tableStyleId>
              </a:tblPr>
              <a:tblGrid>
                <a:gridCol w="2350725"/>
                <a:gridCol w="2350725"/>
                <a:gridCol w="2350725"/>
              </a:tblGrid>
              <a:tr h="710650">
                <a:tc>
                  <a:txBody>
                    <a:bodyPr/>
                    <a:lstStyle/>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rPr>
                        <a:t>Toil Items</a:t>
                      </a:r>
                      <a:endParaRPr sz="1200">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b="1" lang="en" sz="1600">
                          <a:solidFill>
                            <a:schemeClr val="dk1"/>
                          </a:solidFill>
                        </a:rPr>
                        <a:t>Why it is considered toil?</a:t>
                      </a:r>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b="1" lang="en" sz="1600">
                          <a:solidFill>
                            <a:schemeClr val="dk1"/>
                          </a:solidFill>
                        </a:rPr>
                        <a:t>Benefits of automating</a:t>
                      </a:r>
                      <a:endParaRPr/>
                    </a:p>
                  </a:txBody>
                  <a:tcPr marT="91425" marB="91425" marR="91425" marL="91425"/>
                </a:tc>
              </a:tr>
              <a:tr h="890200">
                <a:tc>
                  <a:txBody>
                    <a:bodyPr/>
                    <a:lstStyle/>
                    <a:p>
                      <a:pPr indent="0" lvl="0" marL="0" rtl="0" algn="l">
                        <a:spcBef>
                          <a:spcPts val="0"/>
                        </a:spcBef>
                        <a:spcAft>
                          <a:spcPts val="0"/>
                        </a:spcAft>
                        <a:buNone/>
                      </a:pPr>
                      <a:r>
                        <a:rPr i="1" lang="en"/>
                        <a:t>DNS Failover</a:t>
                      </a:r>
                      <a:endParaRPr i="1"/>
                    </a:p>
                  </a:txBody>
                  <a:tcPr marT="91425" marB="91425" marR="91425" marL="91425"/>
                </a:tc>
                <a:tc>
                  <a:txBody>
                    <a:bodyPr/>
                    <a:lstStyle/>
                    <a:p>
                      <a:pPr indent="0" lvl="0" marL="0" rtl="0" algn="l">
                        <a:spcBef>
                          <a:spcPts val="0"/>
                        </a:spcBef>
                        <a:spcAft>
                          <a:spcPts val="0"/>
                        </a:spcAft>
                        <a:buNone/>
                      </a:pPr>
                      <a:r>
                        <a:rPr i="1" lang="en"/>
                        <a:t>When we have alert, it need human intervention to run script that shutdown master node and bring standby dns to become master</a:t>
                      </a:r>
                      <a:endParaRPr i="1"/>
                    </a:p>
                  </a:txBody>
                  <a:tcPr marT="91425" marB="91425" marR="91425" marL="91425"/>
                </a:tc>
                <a:tc>
                  <a:txBody>
                    <a:bodyPr/>
                    <a:lstStyle/>
                    <a:p>
                      <a:pPr indent="0" lvl="0" marL="0" rtl="0" algn="l">
                        <a:spcBef>
                          <a:spcPts val="0"/>
                        </a:spcBef>
                        <a:spcAft>
                          <a:spcPts val="0"/>
                        </a:spcAft>
                        <a:buNone/>
                      </a:pPr>
                      <a:r>
                        <a:rPr i="1" lang="en"/>
                        <a:t>We won’t face resolve dns problem, that can cause outage in api calles, and lead to </a:t>
                      </a:r>
                      <a:r>
                        <a:rPr i="1" lang="en"/>
                        <a:t>global</a:t>
                      </a:r>
                      <a:r>
                        <a:rPr i="1" lang="en"/>
                        <a:t> outage</a:t>
                      </a:r>
                      <a:endParaRPr i="1"/>
                    </a:p>
                  </a:txBody>
                  <a:tcPr marT="91425" marB="91425" marR="91425" marL="91425"/>
                </a:tc>
              </a:tr>
              <a:tr h="890200">
                <a:tc>
                  <a:txBody>
                    <a:bodyPr/>
                    <a:lstStyle/>
                    <a:p>
                      <a:pPr indent="0" lvl="0" marL="0" rtl="0" algn="l">
                        <a:spcBef>
                          <a:spcPts val="0"/>
                        </a:spcBef>
                        <a:spcAft>
                          <a:spcPts val="0"/>
                        </a:spcAft>
                        <a:buNone/>
                      </a:pPr>
                      <a:r>
                        <a:rPr lang="en"/>
                        <a:t>Truncate Log</a:t>
                      </a:r>
                      <a:endParaRPr/>
                    </a:p>
                  </a:txBody>
                  <a:tcPr marT="91425" marB="91425" marR="91425" marL="91425"/>
                </a:tc>
                <a:tc>
                  <a:txBody>
                    <a:bodyPr/>
                    <a:lstStyle/>
                    <a:p>
                      <a:pPr indent="0" lvl="0" marL="0" rtl="0" algn="l">
                        <a:spcBef>
                          <a:spcPts val="0"/>
                        </a:spcBef>
                        <a:spcAft>
                          <a:spcPts val="0"/>
                        </a:spcAft>
                        <a:buNone/>
                      </a:pPr>
                      <a:r>
                        <a:rPr lang="en"/>
                        <a:t>Some one do truncate log file daily !!</a:t>
                      </a:r>
                      <a:endParaRPr/>
                    </a:p>
                  </a:txBody>
                  <a:tcPr marT="91425" marB="91425" marR="91425" marL="91425"/>
                </a:tc>
                <a:tc>
                  <a:txBody>
                    <a:bodyPr/>
                    <a:lstStyle/>
                    <a:p>
                      <a:pPr indent="0" lvl="0" marL="0" rtl="0" algn="l">
                        <a:spcBef>
                          <a:spcPts val="0"/>
                        </a:spcBef>
                        <a:spcAft>
                          <a:spcPts val="0"/>
                        </a:spcAft>
                        <a:buNone/>
                      </a:pPr>
                      <a:r>
                        <a:rPr lang="en"/>
                        <a:t>Log file won’t be a </a:t>
                      </a:r>
                      <a:r>
                        <a:rPr lang="en"/>
                        <a:t>reason</a:t>
                      </a:r>
                      <a:r>
                        <a:rPr lang="en"/>
                        <a:t> that consume disk space and lead to outage in the server if we forget to truncate</a:t>
                      </a:r>
                      <a:endParaRPr/>
                    </a:p>
                  </a:txBody>
                  <a:tcPr marT="91425" marB="91425" marR="91425" marL="91425"/>
                </a:tc>
              </a:tr>
              <a:tr h="890200">
                <a:tc>
                  <a:txBody>
                    <a:bodyPr/>
                    <a:lstStyle/>
                    <a:p>
                      <a:pPr indent="0" lvl="0" marL="0" rtl="0" algn="l">
                        <a:spcBef>
                          <a:spcPts val="0"/>
                        </a:spcBef>
                        <a:spcAft>
                          <a:spcPts val="0"/>
                        </a:spcAft>
                        <a:buNone/>
                      </a:pPr>
                      <a:r>
                        <a:rPr lang="en"/>
                        <a:t>Adding new resources </a:t>
                      </a:r>
                      <a:endParaRPr/>
                    </a:p>
                  </a:txBody>
                  <a:tcPr marT="91425" marB="91425" marR="91425" marL="91425"/>
                </a:tc>
                <a:tc>
                  <a:txBody>
                    <a:bodyPr/>
                    <a:lstStyle/>
                    <a:p>
                      <a:pPr indent="0" lvl="0" marL="0" rtl="0" algn="l">
                        <a:spcBef>
                          <a:spcPts val="0"/>
                        </a:spcBef>
                        <a:spcAft>
                          <a:spcPts val="0"/>
                        </a:spcAft>
                        <a:buNone/>
                      </a:pPr>
                      <a:r>
                        <a:rPr lang="en"/>
                        <a:t>We need to know how many customer and </a:t>
                      </a:r>
                      <a:r>
                        <a:rPr lang="en"/>
                        <a:t>provision</a:t>
                      </a:r>
                      <a:r>
                        <a:rPr lang="en"/>
                        <a:t> resources based on this even if they didn’t use all the time</a:t>
                      </a:r>
                      <a:endParaRPr/>
                    </a:p>
                  </a:txBody>
                  <a:tcPr marT="91425" marB="91425" marR="91425" marL="91425"/>
                </a:tc>
                <a:tc>
                  <a:txBody>
                    <a:bodyPr/>
                    <a:lstStyle/>
                    <a:p>
                      <a:pPr indent="0" lvl="0" marL="0" rtl="0" algn="l">
                        <a:spcBef>
                          <a:spcPts val="0"/>
                        </a:spcBef>
                        <a:spcAft>
                          <a:spcPts val="0"/>
                        </a:spcAft>
                        <a:buNone/>
                      </a:pPr>
                      <a:r>
                        <a:rPr lang="en"/>
                        <a:t>We will have minimum request resource running our application, and in case of more demand on our application, new resources going to be provisioned </a:t>
                      </a:r>
                      <a:endParaRPr/>
                    </a:p>
                  </a:txBody>
                  <a:tcPr marT="91425" marB="91425" marR="91425" marL="91425"/>
                </a:tc>
              </a:tr>
              <a:tr h="925700">
                <a:tc>
                  <a:txBody>
                    <a:bodyPr/>
                    <a:lstStyle/>
                    <a:p>
                      <a:pPr indent="0" lvl="0" marL="0" rtl="0" algn="l">
                        <a:spcBef>
                          <a:spcPts val="0"/>
                        </a:spcBef>
                        <a:spcAft>
                          <a:spcPts val="0"/>
                        </a:spcAft>
                        <a:buNone/>
                      </a:pPr>
                      <a:r>
                        <a:rPr lang="en"/>
                        <a:t>Deploying wrong branch to production</a:t>
                      </a:r>
                      <a:endParaRPr/>
                    </a:p>
                  </a:txBody>
                  <a:tcPr marT="91425" marB="91425" marR="91425" marL="91425"/>
                </a:tc>
                <a:tc>
                  <a:txBody>
                    <a:bodyPr/>
                    <a:lstStyle/>
                    <a:p>
                      <a:pPr indent="0" lvl="0" marL="0" rtl="0" algn="l">
                        <a:spcBef>
                          <a:spcPts val="0"/>
                        </a:spcBef>
                        <a:spcAft>
                          <a:spcPts val="0"/>
                        </a:spcAft>
                        <a:buNone/>
                      </a:pPr>
                      <a:r>
                        <a:rPr lang="en"/>
                        <a:t>Because we can use wrong branch in production with bugs not fixed yet</a:t>
                      </a:r>
                      <a:endParaRPr/>
                    </a:p>
                  </a:txBody>
                  <a:tcPr marT="91425" marB="91425" marR="91425" marL="91425"/>
                </a:tc>
                <a:tc>
                  <a:txBody>
                    <a:bodyPr/>
                    <a:lstStyle/>
                    <a:p>
                      <a:pPr indent="0" lvl="0" marL="0" rtl="0" algn="l">
                        <a:spcBef>
                          <a:spcPts val="0"/>
                        </a:spcBef>
                        <a:spcAft>
                          <a:spcPts val="0"/>
                        </a:spcAft>
                        <a:buNone/>
                      </a:pPr>
                      <a:r>
                        <a:rPr lang="en"/>
                        <a:t>We will only deploy production branch one we </a:t>
                      </a:r>
                      <a:r>
                        <a:rPr lang="en"/>
                        <a:t>trigger</a:t>
                      </a:r>
                      <a:r>
                        <a:rPr lang="en"/>
                        <a:t> it, so no more choose and mix of branches (CI/CD)</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78"/>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Automation Implementation</a:t>
            </a:r>
            <a:endParaRPr b="1" sz="3600"/>
          </a:p>
        </p:txBody>
      </p:sp>
      <p:sp>
        <p:nvSpPr>
          <p:cNvPr id="353" name="Google Shape;353;p78"/>
          <p:cNvSpPr txBox="1"/>
          <p:nvPr>
            <p:ph idx="1" type="body"/>
          </p:nvPr>
        </p:nvSpPr>
        <p:spPr>
          <a:xfrm>
            <a:off x="264900" y="16015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a:t>
            </a:r>
            <a:r>
              <a:rPr lang="en" sz="1400">
                <a:solidFill>
                  <a:schemeClr val="dk1"/>
                </a:solidFill>
                <a:latin typeface="Open Sans"/>
                <a:ea typeface="Open Sans"/>
                <a:cs typeface="Open Sans"/>
                <a:sym typeface="Open Sans"/>
              </a:rPr>
              <a:t>screenshots of your automation script pseudocode here.</a:t>
            </a:r>
            <a:endParaRPr sz="1400">
              <a:solidFill>
                <a:schemeClr val="dk1"/>
              </a:solidFill>
              <a:latin typeface="Open Sans"/>
              <a:ea typeface="Open Sans"/>
              <a:cs typeface="Open Sans"/>
              <a:sym typeface="Open Sans"/>
            </a:endParaRPr>
          </a:p>
          <a:p>
            <a:pPr indent="0" lvl="0" marL="0" marR="0" rtl="0" algn="l">
              <a:lnSpc>
                <a:spcPct val="200000"/>
              </a:lnSpc>
              <a:spcBef>
                <a:spcPts val="1200"/>
              </a:spcBef>
              <a:spcAft>
                <a:spcPts val="0"/>
              </a:spcAft>
              <a:buNone/>
            </a:pPr>
            <a:r>
              <a:rPr b="1" lang="en" sz="2100">
                <a:latin typeface="Open Sans"/>
                <a:ea typeface="Open Sans"/>
                <a:cs typeface="Open Sans"/>
                <a:sym typeface="Open Sans"/>
              </a:rPr>
              <a:t>DNS Failover</a:t>
            </a:r>
            <a:endParaRPr b="1" sz="2100">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a:p>
            <a:pPr indent="0" lvl="0" marL="0" rtl="0" algn="l">
              <a:lnSpc>
                <a:spcPct val="200000"/>
              </a:lnSpc>
              <a:spcBef>
                <a:spcPts val="0"/>
              </a:spcBef>
              <a:spcAft>
                <a:spcPts val="0"/>
              </a:spcAft>
              <a:buNone/>
            </a:pPr>
            <a:r>
              <a:rPr b="1" lang="en" sz="2100">
                <a:latin typeface="Open Sans"/>
                <a:ea typeface="Open Sans"/>
                <a:cs typeface="Open Sans"/>
                <a:sym typeface="Open Sans"/>
              </a:rPr>
              <a:t>Log file truncate</a:t>
            </a:r>
            <a:endParaRPr b="1" sz="2100">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pic>
        <p:nvPicPr>
          <p:cNvPr id="354" name="Google Shape;354;p78"/>
          <p:cNvPicPr preferRelativeResize="0"/>
          <p:nvPr/>
        </p:nvPicPr>
        <p:blipFill>
          <a:blip r:embed="rId3">
            <a:alphaModFix/>
          </a:blip>
          <a:stretch>
            <a:fillRect/>
          </a:stretch>
        </p:blipFill>
        <p:spPr>
          <a:xfrm>
            <a:off x="418850" y="2692875"/>
            <a:ext cx="3086100" cy="2571750"/>
          </a:xfrm>
          <a:prstGeom prst="rect">
            <a:avLst/>
          </a:prstGeom>
          <a:noFill/>
          <a:ln>
            <a:noFill/>
          </a:ln>
        </p:spPr>
      </p:pic>
      <p:pic>
        <p:nvPicPr>
          <p:cNvPr id="355" name="Google Shape;355;p78"/>
          <p:cNvPicPr preferRelativeResize="0"/>
          <p:nvPr/>
        </p:nvPicPr>
        <p:blipFill>
          <a:blip r:embed="rId4">
            <a:alphaModFix/>
          </a:blip>
          <a:stretch>
            <a:fillRect/>
          </a:stretch>
        </p:blipFill>
        <p:spPr>
          <a:xfrm>
            <a:off x="337888" y="6572350"/>
            <a:ext cx="3248025" cy="196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Automation Implementation</a:t>
            </a:r>
            <a:endParaRPr b="1" sz="3600"/>
          </a:p>
        </p:txBody>
      </p:sp>
      <p:sp>
        <p:nvSpPr>
          <p:cNvPr id="361" name="Google Shape;361;p79"/>
          <p:cNvSpPr txBox="1"/>
          <p:nvPr>
            <p:ph idx="1" type="body"/>
          </p:nvPr>
        </p:nvSpPr>
        <p:spPr>
          <a:xfrm>
            <a:off x="264900" y="1601500"/>
            <a:ext cx="7242600" cy="80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screenshots of your automation script pseudocode here.</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8" name="Shape 188"/>
        <p:cNvGrpSpPr/>
        <p:nvPr/>
      </p:nvGrpSpPr>
      <p:grpSpPr>
        <a:xfrm>
          <a:off x="0" y="0"/>
          <a:ext cx="0" cy="0"/>
          <a:chOff x="0" y="0"/>
          <a:chExt cx="0" cy="0"/>
        </a:xfrm>
      </p:grpSpPr>
      <p:sp>
        <p:nvSpPr>
          <p:cNvPr id="189" name="Google Shape;189;p53"/>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0" name="Google Shape;190;p5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1" name="Google Shape;191;p53"/>
          <p:cNvSpPr/>
          <p:nvPr/>
        </p:nvSpPr>
        <p:spPr>
          <a:xfrm>
            <a:off x="1094850" y="3965950"/>
            <a:ext cx="5582700" cy="333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Scenario</a:t>
            </a:r>
            <a:r>
              <a:rPr b="1" lang="en" sz="3000">
                <a:solidFill>
                  <a:srgbClr val="FFFFFF"/>
                </a:solidFill>
                <a:latin typeface="Open Sans"/>
                <a:ea typeface="Open Sans"/>
                <a:cs typeface="Open Sans"/>
                <a:sym typeface="Open Sans"/>
              </a:rPr>
              <a:t> </a:t>
            </a:r>
            <a:r>
              <a:rPr b="1" lang="en" sz="3000">
                <a:solidFill>
                  <a:srgbClr val="FFFFFF"/>
                </a:solidFill>
                <a:latin typeface="Open Sans"/>
                <a:ea typeface="Open Sans"/>
                <a:cs typeface="Open Sans"/>
                <a:sym typeface="Open Sans"/>
              </a:rPr>
              <a:t>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600">
                <a:solidFill>
                  <a:srgbClr val="FFFFFF"/>
                </a:solidFill>
                <a:latin typeface="Open Sans"/>
                <a:ea typeface="Open Sans"/>
                <a:cs typeface="Open Sans"/>
                <a:sym typeface="Open Sans"/>
              </a:rPr>
              <a:t>Release Day</a:t>
            </a:r>
            <a:endParaRPr b="1" sz="36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4"/>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Release Night</a:t>
            </a:r>
            <a:endParaRPr b="1" sz="3600"/>
          </a:p>
        </p:txBody>
      </p:sp>
      <p:sp>
        <p:nvSpPr>
          <p:cNvPr id="197" name="Google Shape;197;p54"/>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Summary</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Current Release Features</a:t>
            </a:r>
            <a:endParaRPr b="1" sz="16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a:t>
            </a:r>
            <a:r>
              <a:rPr lang="en" sz="1400">
                <a:solidFill>
                  <a:schemeClr val="dk1"/>
                </a:solidFill>
                <a:latin typeface="Arial"/>
                <a:ea typeface="Arial"/>
                <a:cs typeface="Arial"/>
                <a:sym typeface="Arial"/>
              </a:rPr>
              <a:t>The Design Doc 5247 goes into more detail about the design specifics.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5"/>
          <p:cNvSpPr txBox="1"/>
          <p:nvPr>
            <p:ph type="title"/>
          </p:nvPr>
        </p:nvSpPr>
        <p:spPr>
          <a:xfrm>
            <a:off x="264945" y="2652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Release Night, cont.</a:t>
            </a:r>
            <a:endParaRPr b="1" sz="3600"/>
          </a:p>
        </p:txBody>
      </p:sp>
      <p:sp>
        <p:nvSpPr>
          <p:cNvPr id="203" name="Google Shape;203;p55"/>
          <p:cNvSpPr txBox="1"/>
          <p:nvPr>
            <p:ph idx="1" type="body"/>
          </p:nvPr>
        </p:nvSpPr>
        <p:spPr>
          <a:xfrm>
            <a:off x="264900" y="1389300"/>
            <a:ext cx="7242600" cy="853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Release Process</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Release Planning</a:t>
            </a:r>
            <a:endParaRPr b="1"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indent="-311150" lvl="1" marL="9144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8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19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9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6"/>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As-Built Doc</a:t>
            </a:r>
            <a:br>
              <a:rPr lang="en" sz="3700"/>
            </a:br>
            <a:r>
              <a:rPr lang="en" sz="3700"/>
              <a:t>Release 	1</a:t>
            </a:r>
            <a:endParaRPr sz="3700"/>
          </a:p>
          <a:p>
            <a:pPr indent="0" lvl="0" marL="0" rtl="0" algn="l">
              <a:spcBef>
                <a:spcPts val="0"/>
              </a:spcBef>
              <a:spcAft>
                <a:spcPts val="0"/>
              </a:spcAft>
              <a:buNone/>
            </a:pPr>
            <a:r>
              <a:t/>
            </a:r>
            <a:endParaRPr b="1" sz="3600"/>
          </a:p>
        </p:txBody>
      </p:sp>
      <p:sp>
        <p:nvSpPr>
          <p:cNvPr id="209" name="Google Shape;209;p56"/>
          <p:cNvSpPr txBox="1"/>
          <p:nvPr>
            <p:ph idx="1" type="body"/>
          </p:nvPr>
        </p:nvSpPr>
        <p:spPr>
          <a:xfrm>
            <a:off x="264900" y="1906300"/>
            <a:ext cx="7242600" cy="801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Stakeholders</a:t>
            </a:r>
            <a:endParaRPr b="1" sz="1700">
              <a:solidFill>
                <a:schemeClr val="dk1"/>
              </a:solidFill>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Developers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John Doe</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Jane Peters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Sam Ross</a:t>
            </a:r>
            <a:endParaRPr sz="15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Ops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Jay Smith</a:t>
            </a:r>
            <a:endParaRPr sz="15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SRE</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John Robert</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Code Changes</a:t>
            </a:r>
            <a:endParaRPr b="1" sz="1700">
              <a:solidFill>
                <a:schemeClr val="dk1"/>
              </a:solidFill>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Security fixes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new password requirements (Tk-100)</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 Fixed how SQL queries were handled (Tk-103)</a:t>
            </a:r>
            <a:endParaRPr sz="15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Feature Additions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new menu options for users (Tk-102)</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Users can now have middle names (Tk-101)</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Data and System Changes</a:t>
            </a:r>
            <a:endParaRPr b="1" sz="1700">
              <a:solidFill>
                <a:schemeClr val="dk1"/>
              </a:solidFill>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 Data model changes</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columns for middle names in user table (TK-101)</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additional New Menu table (Tk-102)</a:t>
            </a:r>
            <a:endParaRPr sz="15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Users table was split into 2 smaller tables (TK-101)</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7"/>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As-Built Doc</a:t>
            </a:r>
            <a:br>
              <a:rPr lang="en" sz="3700"/>
            </a:br>
            <a:r>
              <a:rPr lang="en" sz="3700"/>
              <a:t>Release 	1</a:t>
            </a:r>
            <a:endParaRPr sz="3700"/>
          </a:p>
          <a:p>
            <a:pPr indent="0" lvl="0" marL="0" rtl="0" algn="l">
              <a:spcBef>
                <a:spcPts val="0"/>
              </a:spcBef>
              <a:spcAft>
                <a:spcPts val="0"/>
              </a:spcAft>
              <a:buNone/>
            </a:pPr>
            <a:r>
              <a:t/>
            </a:r>
            <a:endParaRPr b="1" sz="3600"/>
          </a:p>
        </p:txBody>
      </p:sp>
      <p:sp>
        <p:nvSpPr>
          <p:cNvPr id="215" name="Google Shape;215;p57"/>
          <p:cNvSpPr txBox="1"/>
          <p:nvPr>
            <p:ph idx="1" type="body"/>
          </p:nvPr>
        </p:nvSpPr>
        <p:spPr>
          <a:xfrm>
            <a:off x="264900" y="1906300"/>
            <a:ext cx="7242600" cy="801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Design decision highlights</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Test Section</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700">
                <a:solidFill>
                  <a:schemeClr val="dk1"/>
                </a:solidFill>
                <a:latin typeface="Arial"/>
                <a:ea typeface="Arial"/>
                <a:cs typeface="Arial"/>
                <a:sym typeface="Arial"/>
              </a:rPr>
              <a:t>Deployment Notes</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000">
              <a:latin typeface="Open Sans"/>
              <a:ea typeface="Open Sans"/>
              <a:cs typeface="Open Sans"/>
              <a:sym typeface="Open Sans"/>
            </a:endParaRPr>
          </a:p>
          <a:p>
            <a:pPr indent="0" lvl="0" marL="0" rtl="0" algn="l">
              <a:lnSpc>
                <a:spcPct val="100000"/>
              </a:lnSpc>
              <a:spcBef>
                <a:spcPts val="120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8"/>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Deployment File</a:t>
            </a:r>
            <a:endParaRPr sz="3700"/>
          </a:p>
          <a:p>
            <a:pPr indent="0" lvl="0" marL="0" rtl="0" algn="ctr">
              <a:spcBef>
                <a:spcPts val="0"/>
              </a:spcBef>
              <a:spcAft>
                <a:spcPts val="0"/>
              </a:spcAft>
              <a:buNone/>
            </a:pPr>
            <a:r>
              <a:rPr lang="en" sz="3700"/>
              <a:t>Release 1</a:t>
            </a:r>
            <a:endParaRPr sz="3700"/>
          </a:p>
          <a:p>
            <a:pPr indent="0" lvl="0" marL="0" rtl="0" algn="l">
              <a:spcBef>
                <a:spcPts val="0"/>
              </a:spcBef>
              <a:spcAft>
                <a:spcPts val="0"/>
              </a:spcAft>
              <a:buNone/>
            </a:pPr>
            <a:r>
              <a:t/>
            </a:r>
            <a:endParaRPr b="1" sz="3600"/>
          </a:p>
        </p:txBody>
      </p:sp>
      <p:sp>
        <p:nvSpPr>
          <p:cNvPr id="221" name="Google Shape;221;p58"/>
          <p:cNvSpPr txBox="1"/>
          <p:nvPr>
            <p:ph idx="1" type="body"/>
          </p:nvPr>
        </p:nvSpPr>
        <p:spPr>
          <a:xfrm>
            <a:off x="264900" y="1897300"/>
            <a:ext cx="7242600" cy="801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2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21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9"/>
          <p:cNvSpPr txBox="1"/>
          <p:nvPr>
            <p:ph type="title"/>
          </p:nvPr>
        </p:nvSpPr>
        <p:spPr>
          <a:xfrm>
            <a:off x="264895" y="699196"/>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As-Built Doc</a:t>
            </a:r>
            <a:br>
              <a:rPr lang="en" sz="3700"/>
            </a:br>
            <a:r>
              <a:rPr lang="en" sz="3700"/>
              <a:t>Release 	2</a:t>
            </a:r>
            <a:endParaRPr sz="3700"/>
          </a:p>
          <a:p>
            <a:pPr indent="0" lvl="0" marL="0" rtl="0" algn="l">
              <a:spcBef>
                <a:spcPts val="0"/>
              </a:spcBef>
              <a:spcAft>
                <a:spcPts val="0"/>
              </a:spcAft>
              <a:buNone/>
            </a:pPr>
            <a:r>
              <a:t/>
            </a:r>
            <a:endParaRPr b="1" sz="3600"/>
          </a:p>
        </p:txBody>
      </p:sp>
      <p:sp>
        <p:nvSpPr>
          <p:cNvPr id="227" name="Google Shape;227;p59"/>
          <p:cNvSpPr txBox="1"/>
          <p:nvPr>
            <p:ph idx="1" type="body"/>
          </p:nvPr>
        </p:nvSpPr>
        <p:spPr>
          <a:xfrm>
            <a:off x="264900" y="1906300"/>
            <a:ext cx="7242600" cy="801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Stakeholders</a:t>
            </a:r>
            <a:endParaRPr b="1" sz="1500">
              <a:solidFill>
                <a:schemeClr val="dk1"/>
              </a:solidFill>
              <a:latin typeface="Arial"/>
              <a:ea typeface="Arial"/>
              <a:cs typeface="Arial"/>
              <a:sym typeface="Arial"/>
            </a:endParaRPr>
          </a:p>
          <a:p>
            <a:pPr indent="-152400" lvl="0" marL="457200" rtl="0" algn="l">
              <a:spcBef>
                <a:spcPts val="1200"/>
              </a:spcBef>
              <a:spcAft>
                <a:spcPts val="0"/>
              </a:spcAft>
              <a:buClr>
                <a:schemeClr val="dk1"/>
              </a:buClr>
              <a:buSzPts val="1500"/>
              <a:buFont typeface="Arial"/>
              <a:buChar char="●"/>
            </a:pPr>
            <a:r>
              <a:rPr lang="en" sz="1300">
                <a:solidFill>
                  <a:schemeClr val="dk1"/>
                </a:solidFill>
                <a:latin typeface="Arial"/>
                <a:ea typeface="Arial"/>
                <a:cs typeface="Arial"/>
                <a:sym typeface="Arial"/>
              </a:rPr>
              <a:t>Developers</a:t>
            </a:r>
            <a:endParaRPr sz="1300">
              <a:solidFill>
                <a:schemeClr val="dk1"/>
              </a:solidFill>
              <a:latin typeface="Arial"/>
              <a:ea typeface="Arial"/>
              <a:cs typeface="Arial"/>
              <a:sym typeface="Arial"/>
            </a:endParaRPr>
          </a:p>
          <a:p>
            <a:pPr indent="-152400" lvl="1" marL="6858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John Doe</a:t>
            </a:r>
            <a:endParaRPr sz="1300">
              <a:solidFill>
                <a:schemeClr val="dk1"/>
              </a:solidFill>
              <a:latin typeface="Arial"/>
              <a:ea typeface="Arial"/>
              <a:cs typeface="Arial"/>
              <a:sym typeface="Arial"/>
            </a:endParaRPr>
          </a:p>
          <a:p>
            <a:pPr indent="-152400" lvl="1" marL="6858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Jane Peters</a:t>
            </a:r>
            <a:endParaRPr sz="1300">
              <a:solidFill>
                <a:schemeClr val="dk1"/>
              </a:solidFill>
              <a:latin typeface="Arial"/>
              <a:ea typeface="Arial"/>
              <a:cs typeface="Arial"/>
              <a:sym typeface="Arial"/>
            </a:endParaRPr>
          </a:p>
          <a:p>
            <a:pPr indent="-152400" lvl="1" marL="6858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Sam Ross</a:t>
            </a:r>
            <a:endParaRPr sz="1300">
              <a:solidFill>
                <a:schemeClr val="dk1"/>
              </a:solidFill>
              <a:latin typeface="Arial"/>
              <a:ea typeface="Arial"/>
              <a:cs typeface="Arial"/>
              <a:sym typeface="Arial"/>
            </a:endParaRPr>
          </a:p>
          <a:p>
            <a:pPr indent="-152400" lvl="0" marL="4572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Ops</a:t>
            </a:r>
            <a:endParaRPr sz="1300">
              <a:solidFill>
                <a:schemeClr val="dk1"/>
              </a:solidFill>
              <a:latin typeface="Arial"/>
              <a:ea typeface="Arial"/>
              <a:cs typeface="Arial"/>
              <a:sym typeface="Arial"/>
            </a:endParaRPr>
          </a:p>
          <a:p>
            <a:pPr indent="-152400" lvl="1" marL="6858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Jay Smith</a:t>
            </a:r>
            <a:endParaRPr sz="1300">
              <a:solidFill>
                <a:schemeClr val="dk1"/>
              </a:solidFill>
              <a:latin typeface="Arial"/>
              <a:ea typeface="Arial"/>
              <a:cs typeface="Arial"/>
              <a:sym typeface="Arial"/>
            </a:endParaRPr>
          </a:p>
          <a:p>
            <a:pPr indent="-152400" lvl="0" marL="4572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SRE</a:t>
            </a:r>
            <a:endParaRPr sz="1300">
              <a:solidFill>
                <a:schemeClr val="dk1"/>
              </a:solidFill>
              <a:latin typeface="Arial"/>
              <a:ea typeface="Arial"/>
              <a:cs typeface="Arial"/>
              <a:sym typeface="Arial"/>
            </a:endParaRPr>
          </a:p>
          <a:p>
            <a:pPr indent="-152400" lvl="1" marL="685800" rtl="0" algn="l">
              <a:spcBef>
                <a:spcPts val="0"/>
              </a:spcBef>
              <a:spcAft>
                <a:spcPts val="0"/>
              </a:spcAft>
              <a:buClr>
                <a:schemeClr val="dk1"/>
              </a:buClr>
              <a:buSzPts val="1500"/>
              <a:buFont typeface="Arial"/>
              <a:buChar char="○"/>
            </a:pPr>
            <a:r>
              <a:rPr lang="en" sz="1300">
                <a:solidFill>
                  <a:schemeClr val="dk1"/>
                </a:solidFill>
                <a:latin typeface="Arial"/>
                <a:ea typeface="Arial"/>
                <a:cs typeface="Arial"/>
                <a:sym typeface="Arial"/>
              </a:rPr>
              <a:t>John Robert</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Code Changes</a:t>
            </a:r>
            <a:endParaRPr sz="1300">
              <a:solidFill>
                <a:schemeClr val="dk1"/>
              </a:solidFill>
              <a:latin typeface="Arial"/>
              <a:ea typeface="Arial"/>
              <a:cs typeface="Arial"/>
              <a:sym typeface="Arial"/>
            </a:endParaRPr>
          </a:p>
          <a:p>
            <a:pPr indent="0" lvl="0" marL="22860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Feature Addition</a:t>
            </a:r>
            <a:endParaRPr sz="1300">
              <a:solidFill>
                <a:schemeClr val="dk1"/>
              </a:solidFill>
              <a:latin typeface="Arial"/>
              <a:ea typeface="Arial"/>
              <a:cs typeface="Arial"/>
              <a:sym typeface="Arial"/>
            </a:endParaRPr>
          </a:p>
          <a:p>
            <a:pPr indent="-139700" lvl="0" marL="571500" rtl="0" algn="l">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Arranging menu and adding new features to it, make UI more user friendly [TK-202]</a:t>
            </a:r>
            <a:endParaRPr sz="1300">
              <a:solidFill>
                <a:schemeClr val="dk1"/>
              </a:solidFill>
              <a:latin typeface="Arial"/>
              <a:ea typeface="Arial"/>
              <a:cs typeface="Arial"/>
              <a:sym typeface="Arial"/>
            </a:endParaRPr>
          </a:p>
          <a:p>
            <a:pPr indent="0" lvl="0" marL="22860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Security Fix:</a:t>
            </a:r>
            <a:endParaRPr sz="1300">
              <a:solidFill>
                <a:schemeClr val="dk1"/>
              </a:solidFill>
              <a:latin typeface="Arial"/>
              <a:ea typeface="Arial"/>
              <a:cs typeface="Arial"/>
              <a:sym typeface="Arial"/>
            </a:endParaRPr>
          </a:p>
          <a:p>
            <a:pPr indent="-127000" lvl="0" marL="571500" rtl="0" algn="l">
              <a:spcBef>
                <a:spcPts val="1200"/>
              </a:spcBef>
              <a:spcAft>
                <a:spcPts val="0"/>
              </a:spcAft>
              <a:buClr>
                <a:schemeClr val="dk1"/>
              </a:buClr>
              <a:buSzPts val="1100"/>
              <a:buFont typeface="Arial"/>
              <a:buChar char="●"/>
            </a:pPr>
            <a:r>
              <a:rPr lang="en" sz="1300">
                <a:solidFill>
                  <a:schemeClr val="dk1"/>
                </a:solidFill>
                <a:latin typeface="Arial"/>
                <a:ea typeface="Arial"/>
                <a:cs typeface="Arial"/>
                <a:sym typeface="Arial"/>
              </a:rPr>
              <a:t>Fixed a security flaw where attackers could execute a SQL injection attack [TK-205].</a:t>
            </a:r>
            <a:endParaRPr sz="13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500">
                <a:solidFill>
                  <a:schemeClr val="dk1"/>
                </a:solidFill>
                <a:latin typeface="Arial"/>
                <a:ea typeface="Arial"/>
                <a:cs typeface="Arial"/>
                <a:sym typeface="Arial"/>
              </a:rPr>
              <a:t>Data and System Changes</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	Data Changes</a:t>
            </a:r>
            <a:endParaRPr sz="1300">
              <a:solidFill>
                <a:schemeClr val="dk1"/>
              </a:solidFill>
              <a:latin typeface="Arial"/>
              <a:ea typeface="Arial"/>
              <a:cs typeface="Arial"/>
              <a:sym typeface="Arial"/>
            </a:endParaRPr>
          </a:p>
          <a:p>
            <a:pPr indent="-311150" lvl="0" marL="914400" rtl="0" algn="l">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Adding new tables in the database to handle the additional catalogs [TK-203].</a:t>
            </a:r>
            <a:endParaRPr sz="1300">
              <a:solidFill>
                <a:schemeClr val="dk1"/>
              </a:solidFill>
              <a:latin typeface="Arial"/>
              <a:ea typeface="Arial"/>
              <a:cs typeface="Arial"/>
              <a:sym typeface="Arial"/>
            </a:endParaRPr>
          </a:p>
          <a:p>
            <a:pPr indent="-311150" lvl="0" marL="9144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Separate Order processing from UI [TK-201]</a:t>
            </a:r>
            <a:endParaRPr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	System changes</a:t>
            </a:r>
            <a:endParaRPr sz="1300">
              <a:solidFill>
                <a:schemeClr val="dk1"/>
              </a:solidFill>
              <a:latin typeface="Arial"/>
              <a:ea typeface="Arial"/>
              <a:cs typeface="Arial"/>
              <a:sym typeface="Arial"/>
            </a:endParaRPr>
          </a:p>
          <a:p>
            <a:pPr indent="-311150" lvl="0" marL="914400" rtl="0" algn="l">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For servers running order processing, increase CPU * 2 </a:t>
            </a:r>
            <a:endParaRPr sz="1300">
              <a:solidFill>
                <a:schemeClr val="dk1"/>
              </a:solidFill>
              <a:latin typeface="Arial"/>
              <a:ea typeface="Arial"/>
              <a:cs typeface="Arial"/>
              <a:sym typeface="Arial"/>
            </a:endParaRPr>
          </a:p>
          <a:p>
            <a:pPr indent="-311150" lvl="0" marL="9144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Increase RAM for main application 25%</a:t>
            </a:r>
            <a:endParaRPr sz="1300">
              <a:solidFill>
                <a:schemeClr val="dk1"/>
              </a:solidFill>
              <a:latin typeface="Arial"/>
              <a:ea typeface="Arial"/>
              <a:cs typeface="Arial"/>
              <a:sym typeface="Arial"/>
            </a:endParaRPr>
          </a:p>
          <a:p>
            <a:pPr indent="-311150" lvl="0" marL="914400" rtl="0" algn="l">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We expect 2.5 new users (total: 3750), we can increase replica to 8, that will be more than enough.</a:t>
            </a:r>
            <a:endParaRPr sz="13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